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A78D-0EE6-4AC9-9F42-3AB3D5C8D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7C55E-CFF6-4B8E-8E45-BA0E20AC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FC25-2CC4-4CB5-BB90-9DD1ABF0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9B4C-AE4A-4211-A193-35417121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FC92-E637-43A2-AAE5-FE69F5E2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8B3-DA78-4118-878D-C122398F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219E8-1FD3-4C48-B922-F8C3BBBC9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8D62-C94B-453B-8F27-1622BE30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036B-A34B-41A4-8AA3-5BAAAAF5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4D9-B6E9-449B-8206-0DF543BB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95CA3-4380-4561-ABDC-BE5410DC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D971-1F25-4033-A349-11F312F84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3C4E-9265-487B-82DD-8F9C1A3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8EE5-8F20-4E10-8839-62C66709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0516-4A64-4659-A501-6BAF535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6BD3-4040-4A03-AE6F-B407C28C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28FF-9C5A-4A00-9F46-841F3A1E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C59F-40EC-4635-8B90-71429A9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9075-A8C5-4B8A-84A7-CF669AC4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A1D1-DBFD-4B76-830F-4835D6DE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403D-3044-477F-B72B-2FA5DC8F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441B-F8C0-4527-B308-32C64BDA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91CE-C22D-4018-803E-3B9075E5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F1AE-A1F6-4F5A-908A-4BAE06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75D0-4C63-4AFF-B24D-C37BD2CA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F07-16AA-4EB1-98B7-1078A96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412E-778B-4EA1-A106-BA16033EB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1EFB7-5A13-40E1-84E5-E42A418E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3E91-D68B-403F-9BFE-15E3CD05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96C11-7A5B-4ED9-87CE-1C4D2E44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13E0-19E8-4EF0-91AB-6DD0AFF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B190-8020-4C00-AEF0-12AE6AE5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FFE6-2E8A-4DDC-B834-58FCBD4D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8D87-4992-4E4D-B629-247C110C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609FD-0F49-4A68-87C3-8697E8FCB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0DDF-64A2-44FB-A9A9-6CFCFA8F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A3F1D-E1A2-4621-A250-5FD84A3D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CD22-845A-4A77-9CC0-C8B0197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16EC-1FB5-4066-9487-FCEBB70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8115-B2C9-4D56-8984-1FAC0B91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F2773-6538-4D83-84BC-526056EB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428C-60CB-4001-8E5D-96280B0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7775-6579-4CFB-A188-51175A77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5E88E-B485-4D3B-B11B-455CDF5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5B17-77E1-485C-A3E2-354325EE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23EDF-68B1-4625-8F7F-3C133F0E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6C70-881E-4DDC-8CD9-B4DDBB75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6B23-4B34-47C8-88FB-25080CD3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5D49-823A-4C8C-A229-95813376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9D7F-F6C2-412D-BEF2-0B5B5141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08D8-7FFF-479C-819D-B6147F3F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E81C-4E8D-4EEA-8619-E5A87669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4E51-C25D-4D86-BAAC-DFFDDC3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20A01-6FD0-4739-A69A-ADA440EEC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EFCE-421A-4615-9166-6AFEDC7C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02DC-3618-418E-BE5C-4987083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F6A2-DF1F-41C8-A869-B9453C70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FA5A-F49A-4E2C-B70E-8F376D48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443FB-6A06-497D-8322-A23E09B1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0FD7-1D70-43E2-B383-43FB7C1F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77E2-5A98-4B27-95AB-02F99358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29DA-613E-490B-A1FC-5430D64404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1450-4CF4-4E60-B8BF-FE292124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3564-92D8-485A-83D8-F636A1578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70F1-F807-4808-9851-5A6F0692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8CCA27-A672-4B93-A954-CD1F56A3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70" y="2693144"/>
            <a:ext cx="347296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FFE41-7E4E-46C3-ACF6-C7E1431E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96" y="293695"/>
            <a:ext cx="3360092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6E358-1639-498B-9CB2-7F9BE5912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70" y="293695"/>
            <a:ext cx="362084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FB9802-69BC-4E73-935B-C2A3C031F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596" y="5149389"/>
            <a:ext cx="342221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A946BA-E61C-46B0-A454-8E6FBAB74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070" y="5149389"/>
            <a:ext cx="3336444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EA88A-CD39-4EDF-8A11-802E21DEC834}"/>
              </a:ext>
            </a:extLst>
          </p:cNvPr>
          <p:cNvSpPr txBox="1"/>
          <p:nvPr/>
        </p:nvSpPr>
        <p:spPr>
          <a:xfrm>
            <a:off x="1846596" y="-227466"/>
            <a:ext cx="352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b="1" dirty="0" smtClean="0">
                <a:cs typeface="Times New Roman" panose="02020603050405020304" pitchFamily="18" charset="0"/>
              </a:rPr>
              <a:t>MinCost</a:t>
            </a:r>
          </a:p>
          <a:p>
            <a:r>
              <a:rPr lang="en-US" sz="1400" dirty="0">
                <a:cs typeface="Times New Roman" panose="02020603050405020304" pitchFamily="18" charset="0"/>
              </a:rPr>
              <a:t>Cost: 31.5 $/Mg, GHG: </a:t>
            </a:r>
            <a:r>
              <a:rPr lang="en-US" sz="1400" dirty="0" smtClean="0">
                <a:cs typeface="Times New Roman" panose="02020603050405020304" pitchFamily="18" charset="0"/>
              </a:rPr>
              <a:t>427.2 </a:t>
            </a:r>
            <a:r>
              <a:rPr lang="en-US" sz="1400" dirty="0">
                <a:cs typeface="Times New Roman" panose="02020603050405020304" pitchFamily="18" charset="0"/>
              </a:rPr>
              <a:t>kgCO</a:t>
            </a:r>
            <a:r>
              <a:rPr lang="en-US" sz="1400" baseline="-25000" dirty="0">
                <a:cs typeface="Times New Roman" panose="02020603050405020304" pitchFamily="18" charset="0"/>
              </a:rPr>
              <a:t>2</a:t>
            </a:r>
            <a:r>
              <a:rPr lang="en-US" sz="1400" dirty="0">
                <a:cs typeface="Times New Roman" panose="02020603050405020304" pitchFamily="18" charset="0"/>
              </a:rPr>
              <a:t>e/Mg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3D08B-1545-4064-AFC2-665DC1156CF9}"/>
              </a:ext>
            </a:extLst>
          </p:cNvPr>
          <p:cNvSpPr txBox="1"/>
          <p:nvPr/>
        </p:nvSpPr>
        <p:spPr>
          <a:xfrm>
            <a:off x="5516070" y="-304410"/>
            <a:ext cx="352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B. </a:t>
            </a:r>
            <a:r>
              <a:rPr lang="en-US" b="1" dirty="0" smtClean="0">
                <a:cs typeface="Times New Roman" panose="02020603050405020304" pitchFamily="18" charset="0"/>
              </a:rPr>
              <a:t>MinCost-SO</a:t>
            </a:r>
          </a:p>
          <a:p>
            <a:r>
              <a:rPr lang="en-US" sz="1400" i="1" dirty="0">
                <a:cs typeface="Times New Roman" panose="02020603050405020304" pitchFamily="18" charset="0"/>
              </a:rPr>
              <a:t>Cost: </a:t>
            </a:r>
            <a:r>
              <a:rPr lang="en-US" sz="1400" i="1" dirty="0" smtClean="0">
                <a:cs typeface="Times New Roman" panose="02020603050405020304" pitchFamily="18" charset="0"/>
              </a:rPr>
              <a:t>58.3 </a:t>
            </a:r>
            <a:r>
              <a:rPr lang="en-US" sz="1400" i="1" dirty="0">
                <a:cs typeface="Times New Roman" panose="02020603050405020304" pitchFamily="18" charset="0"/>
              </a:rPr>
              <a:t>$/Mg, GHG: </a:t>
            </a:r>
            <a:r>
              <a:rPr lang="en-US" sz="1400" i="1" dirty="0" smtClean="0">
                <a:cs typeface="Times New Roman" panose="02020603050405020304" pitchFamily="18" charset="0"/>
              </a:rPr>
              <a:t>444.6 kgCO</a:t>
            </a:r>
            <a:r>
              <a:rPr lang="en-US" sz="1400" i="1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i="1" dirty="0" smtClean="0">
                <a:cs typeface="Times New Roman" panose="02020603050405020304" pitchFamily="18" charset="0"/>
              </a:rPr>
              <a:t>e/Mg</a:t>
            </a:r>
            <a:endParaRPr lang="en-US" sz="1400" i="1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5FE1E-984F-4BD8-83A0-D9812BC162B0}"/>
              </a:ext>
            </a:extLst>
          </p:cNvPr>
          <p:cNvSpPr txBox="1"/>
          <p:nvPr/>
        </p:nvSpPr>
        <p:spPr>
          <a:xfrm>
            <a:off x="1846596" y="2211546"/>
            <a:ext cx="336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C. </a:t>
            </a:r>
            <a:r>
              <a:rPr lang="en-US" b="1" dirty="0" smtClean="0">
                <a:cs typeface="Times New Roman" panose="02020603050405020304" pitchFamily="18" charset="0"/>
              </a:rPr>
              <a:t>MinGHG</a:t>
            </a:r>
          </a:p>
          <a:p>
            <a:r>
              <a:rPr lang="en-US" sz="1400" i="1" dirty="0">
                <a:cs typeface="Times New Roman" panose="02020603050405020304" pitchFamily="18" charset="0"/>
              </a:rPr>
              <a:t>Cost: </a:t>
            </a:r>
            <a:r>
              <a:rPr lang="en-US" sz="1400" i="1" dirty="0" smtClean="0">
                <a:cs typeface="Times New Roman" panose="02020603050405020304" pitchFamily="18" charset="0"/>
              </a:rPr>
              <a:t>87.0 </a:t>
            </a:r>
            <a:r>
              <a:rPr lang="en-US" sz="1400" i="1" dirty="0">
                <a:cs typeface="Times New Roman" panose="02020603050405020304" pitchFamily="18" charset="0"/>
              </a:rPr>
              <a:t>$/Mg, GHG: </a:t>
            </a:r>
            <a:r>
              <a:rPr lang="en-US" sz="1400" i="1" dirty="0" smtClean="0">
                <a:cs typeface="Times New Roman" panose="02020603050405020304" pitchFamily="18" charset="0"/>
              </a:rPr>
              <a:t>118.0 kgCO</a:t>
            </a:r>
            <a:r>
              <a:rPr lang="en-US" sz="1400" i="1" baseline="-25000" dirty="0" smtClean="0">
                <a:cs typeface="Times New Roman" panose="02020603050405020304" pitchFamily="18" charset="0"/>
              </a:rPr>
              <a:t>2</a:t>
            </a:r>
            <a:r>
              <a:rPr lang="en-US" sz="1400" i="1" dirty="0" smtClean="0">
                <a:cs typeface="Times New Roman" panose="02020603050405020304" pitchFamily="18" charset="0"/>
              </a:rPr>
              <a:t>e/Mg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8028C-B83C-42FD-BC4E-6D69D0367388}"/>
              </a:ext>
            </a:extLst>
          </p:cNvPr>
          <p:cNvSpPr txBox="1"/>
          <p:nvPr/>
        </p:nvSpPr>
        <p:spPr>
          <a:xfrm>
            <a:off x="5516070" y="2211546"/>
            <a:ext cx="352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D. </a:t>
            </a:r>
            <a:r>
              <a:rPr lang="en-US" b="1" dirty="0" smtClean="0">
                <a:cs typeface="Times New Roman" panose="02020603050405020304" pitchFamily="18" charset="0"/>
              </a:rPr>
              <a:t>MinGHG-SO</a:t>
            </a:r>
          </a:p>
          <a:p>
            <a:pPr lvl="0"/>
            <a:r>
              <a:rPr lang="en-US" sz="1400" i="1" dirty="0">
                <a:solidFill>
                  <a:prstClr val="black"/>
                </a:solidFill>
                <a:cs typeface="Times New Roman" panose="02020603050405020304" pitchFamily="18" charset="0"/>
              </a:rPr>
              <a:t>Cost: 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99.0 </a:t>
            </a:r>
            <a:r>
              <a:rPr lang="en-US" sz="1400" i="1" dirty="0">
                <a:solidFill>
                  <a:prstClr val="black"/>
                </a:solidFill>
                <a:cs typeface="Times New Roman" panose="02020603050405020304" pitchFamily="18" charset="0"/>
              </a:rPr>
              <a:t>$/Mg, GHG: 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180.5 kgCO</a:t>
            </a:r>
            <a:r>
              <a:rPr lang="en-US" sz="1400" i="1" baseline="-25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e/Mg</a:t>
            </a:r>
            <a:endParaRPr lang="en-US" sz="1400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F011AA-0DC4-40F4-9091-C700B0568737}"/>
              </a:ext>
            </a:extLst>
          </p:cNvPr>
          <p:cNvSpPr txBox="1"/>
          <p:nvPr/>
        </p:nvSpPr>
        <p:spPr>
          <a:xfrm>
            <a:off x="1846596" y="4633184"/>
            <a:ext cx="352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E. </a:t>
            </a:r>
            <a:r>
              <a:rPr lang="en-US" b="1" dirty="0" err="1" smtClean="0">
                <a:cs typeface="Times New Roman" panose="02020603050405020304" pitchFamily="18" charset="0"/>
              </a:rPr>
              <a:t>MinGHG-NoGC&amp;AnF</a:t>
            </a:r>
            <a:endParaRPr lang="en-US" b="1" dirty="0" smtClean="0">
              <a:cs typeface="Times New Roman" panose="02020603050405020304" pitchFamily="18" charset="0"/>
            </a:endParaRPr>
          </a:p>
          <a:p>
            <a:pPr lvl="0"/>
            <a:r>
              <a:rPr lang="en-US" sz="1400" i="1" dirty="0">
                <a:solidFill>
                  <a:prstClr val="black"/>
                </a:solidFill>
                <a:cs typeface="Times New Roman" panose="02020603050405020304" pitchFamily="18" charset="0"/>
              </a:rPr>
              <a:t>Cost: 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50.4 </a:t>
            </a:r>
            <a:r>
              <a:rPr lang="en-US" sz="1400" i="1" dirty="0">
                <a:solidFill>
                  <a:prstClr val="black"/>
                </a:solidFill>
                <a:cs typeface="Times New Roman" panose="02020603050405020304" pitchFamily="18" charset="0"/>
              </a:rPr>
              <a:t>$/Mg, GHG: 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181.3 kgCO</a:t>
            </a:r>
            <a:r>
              <a:rPr lang="en-US" sz="1400" i="1" baseline="-25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e/Mg</a:t>
            </a:r>
            <a:endParaRPr lang="en-US" sz="1400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C1734-AF91-4EDC-B628-1307B9CFFB93}"/>
              </a:ext>
            </a:extLst>
          </p:cNvPr>
          <p:cNvSpPr txBox="1"/>
          <p:nvPr/>
        </p:nvSpPr>
        <p:spPr>
          <a:xfrm>
            <a:off x="5516070" y="4633184"/>
            <a:ext cx="352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F. </a:t>
            </a:r>
            <a:r>
              <a:rPr lang="en-US" b="1" dirty="0" err="1" smtClean="0">
                <a:cs typeface="Times New Roman" panose="02020603050405020304" pitchFamily="18" charset="0"/>
              </a:rPr>
              <a:t>MinGHG-NoGC&amp;AnF-SO</a:t>
            </a:r>
            <a:endParaRPr lang="en-US" b="1" dirty="0" smtClean="0">
              <a:cs typeface="Times New Roman" panose="02020603050405020304" pitchFamily="18" charset="0"/>
            </a:endParaRPr>
          </a:p>
          <a:p>
            <a:pPr lvl="0"/>
            <a:r>
              <a:rPr lang="en-US" sz="1400" i="1" dirty="0">
                <a:solidFill>
                  <a:prstClr val="black"/>
                </a:solidFill>
                <a:cs typeface="Times New Roman" panose="02020603050405020304" pitchFamily="18" charset="0"/>
              </a:rPr>
              <a:t>Cost: 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75.6 </a:t>
            </a:r>
            <a:r>
              <a:rPr lang="en-US" sz="1400" i="1" dirty="0">
                <a:solidFill>
                  <a:prstClr val="black"/>
                </a:solidFill>
                <a:cs typeface="Times New Roman" panose="02020603050405020304" pitchFamily="18" charset="0"/>
              </a:rPr>
              <a:t>$/Mg, GHG: 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256.6 kgCO</a:t>
            </a:r>
            <a:r>
              <a:rPr lang="en-US" sz="1400" i="1" baseline="-25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e/Mg</a:t>
            </a:r>
            <a:endParaRPr lang="en-US" sz="1400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74078B-DA12-4052-BB0B-76D151E27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596" y="2745608"/>
            <a:ext cx="349943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Sardarmehni</dc:creator>
  <cp:lastModifiedBy>Mojtaba Sardarmehni</cp:lastModifiedBy>
  <cp:revision>7</cp:revision>
  <dcterms:created xsi:type="dcterms:W3CDTF">2022-02-19T15:33:38Z</dcterms:created>
  <dcterms:modified xsi:type="dcterms:W3CDTF">2022-02-23T18:03:04Z</dcterms:modified>
</cp:coreProperties>
</file>