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74" r:id="rId3"/>
    <p:sldId id="275" r:id="rId4"/>
    <p:sldId id="276" r:id="rId5"/>
    <p:sldId id="277" r:id="rId6"/>
    <p:sldId id="278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Font typeface="Wingdings" panose="05000000000000000000" charset="0"/>
      <a:buChar char="•"/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Font typeface="Wingdings" panose="05000000000000000000" charset="0"/>
      <a:buChar char="•"/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Font typeface="Wingdings" panose="05000000000000000000" charset="0"/>
      <a:buChar char="•"/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Font typeface="Wingdings" panose="05000000000000000000" charset="0"/>
      <a:buChar char="•"/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Font typeface="Wingdings" panose="05000000000000000000" charset="0"/>
      <a:buChar char="•"/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9pPr>
  </p:defaultTextStyle>
  <p:extLst>
    <p:ext uri="{521415D9-36F7-43E2-AB2F-B90AF26B5E84}">
      <p14:sectionLst xmlns:p14="http://schemas.microsoft.com/office/powerpoint/2010/main">
        <p14:section name="默认节" id="{2BA12937-4576-46E9-A5F1-44D83CB878C6}">
          <p14:sldIdLst>
            <p14:sldId id="256"/>
            <p14:sldId id="274"/>
            <p14:sldId id="275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2">
          <p15:clr>
            <a:srgbClr val="A4A3A4"/>
          </p15:clr>
        </p15:guide>
        <p15:guide id="2" pos="216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eng" initials="CC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99FF"/>
    <a:srgbClr val="0000FF"/>
    <a:srgbClr val="CCECFF"/>
    <a:srgbClr val="99CCFF"/>
    <a:srgbClr val="FFFF99"/>
    <a:srgbClr val="FFFF66"/>
    <a:srgbClr val="FBF385"/>
    <a:srgbClr val="EEA5FF"/>
    <a:srgbClr val="FF47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3" autoAdjust="0"/>
    <p:restoredTop sz="89355" autoAdjust="0"/>
  </p:normalViewPr>
  <p:slideViewPr>
    <p:cSldViewPr>
      <p:cViewPr varScale="1">
        <p:scale>
          <a:sx n="102" d="100"/>
          <a:sy n="102" d="100"/>
        </p:scale>
        <p:origin x="1752" y="114"/>
      </p:cViewPr>
      <p:guideLst>
        <p:guide orient="horz" pos="2154"/>
        <p:guide pos="28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8"/>
      </p:cViewPr>
      <p:guideLst>
        <p:guide orient="horz" pos="2872"/>
        <p:guide pos="216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55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55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76C343F1-3439-734F-85AA-BD8B399AF6A3}" type="slidenum">
              <a:rPr lang="en-US" altLang="zh-CN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3901879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en-US" altLang="zh-CN" noProof="0"/>
          </a:p>
          <a:p>
            <a:pPr lvl="1"/>
            <a:r>
              <a:rPr lang="zh-CN" altLang="en-US" noProof="0"/>
              <a:t>第二级</a:t>
            </a:r>
            <a:endParaRPr lang="en-US" altLang="zh-CN" noProof="0"/>
          </a:p>
          <a:p>
            <a:pPr lvl="2"/>
            <a:r>
              <a:rPr lang="zh-CN" altLang="en-US" noProof="0"/>
              <a:t>第三级</a:t>
            </a:r>
            <a:endParaRPr lang="en-US" altLang="zh-CN" noProof="0"/>
          </a:p>
          <a:p>
            <a:pPr lvl="3"/>
            <a:r>
              <a:rPr lang="zh-CN" altLang="en-US" noProof="0"/>
              <a:t>第四级</a:t>
            </a:r>
            <a:endParaRPr lang="en-US" altLang="zh-CN" noProof="0"/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04EB2441-6E1B-0C46-A084-F5418D440600}" type="slidenum">
              <a:rPr lang="en-US" altLang="zh-CN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6105722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charset="0"/>
              <a:buNone/>
              <a:defRPr sz="22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 bIns="45720"/>
          <a:lstStyle>
            <a:lvl1pPr algn="ctr"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29" y="15670"/>
            <a:ext cx="938915" cy="96540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60039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60039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zh-CN" altLang="en-US" sz="2000" dirty="0" smtClean="0"/>
            </a:lvl1pPr>
            <a:lvl2pPr>
              <a:defRPr lang="zh-CN" altLang="en-US" sz="1800" dirty="0" smtClean="0"/>
            </a:lvl2pPr>
            <a:lvl3pPr>
              <a:defRPr lang="zh-CN" altLang="en-US" sz="1600" dirty="0" smtClean="0"/>
            </a:lvl3pPr>
            <a:lvl4pPr>
              <a:defRPr lang="zh-CN" altLang="en-US" sz="1400" dirty="0" smtClean="0"/>
            </a:lvl4pPr>
            <a:lvl5pPr>
              <a:defRPr lang="zh-CN" altLang="en-US" sz="1400" dirty="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BE59E6E9-16BB-4D46-A8D6-97CC594B8C57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BE59E6E9-16BB-4D46-A8D6-97CC594B8C57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BE59E6E9-16BB-4D46-A8D6-97CC594B8C57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29" y="15670"/>
            <a:ext cx="938915" cy="965405"/>
          </a:xfrm>
          <a:prstGeom prst="rect">
            <a:avLst/>
          </a:prstGeom>
        </p:spPr>
      </p:pic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566738" y="1119189"/>
            <a:ext cx="7958137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3399FF"/>
          </a:solidFill>
          <a:ln w="9525">
            <a:solidFill>
              <a:srgbClr val="3399FF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042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04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75" y="6624638"/>
            <a:ext cx="1952625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charset="0"/>
        <a:buChar char="o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fontAlgn="base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charset="0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605" algn="l" rtl="0" fontAlgn="base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ü"/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694180" indent="-387350" algn="l" rtl="0" fontAlgn="base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Ø"/>
        <a:defRPr kumimoji="1" sz="1600">
          <a:solidFill>
            <a:schemeClr val="tx1"/>
          </a:solidFill>
          <a:latin typeface="+mn-lt"/>
          <a:ea typeface="+mn-ea"/>
          <a:cs typeface="+mn-cs"/>
        </a:defRPr>
      </a:lvl4pPr>
      <a:lvl5pPr marL="2094230" indent="-398780" algn="l" rtl="0" fontAlgn="base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l"/>
        <a:defRPr kumimoji="1" sz="1600">
          <a:solidFill>
            <a:schemeClr val="tx1"/>
          </a:solidFill>
          <a:latin typeface="+mn-lt"/>
          <a:ea typeface="+mn-ea"/>
          <a:cs typeface="+mn-cs"/>
        </a:defRPr>
      </a:lvl5pPr>
      <a:lvl6pPr marL="2551430" indent="-39878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3008630" indent="-39878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65830" indent="-39878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923030" indent="-39878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ustc_dip@163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2060848"/>
            <a:ext cx="7772400" cy="1371600"/>
          </a:xfrm>
        </p:spPr>
        <p:txBody>
          <a:bodyPr/>
          <a:lstStyle/>
          <a:p>
            <a:pPr algn="ctr"/>
            <a:r>
              <a:rPr lang="en-US" altLang="zh-CN" dirty="0" smtClean="0"/>
              <a:t>《</a:t>
            </a:r>
            <a:r>
              <a:rPr lang="zh-CN" altLang="en-US" dirty="0" smtClean="0"/>
              <a:t>数字图像处理</a:t>
            </a:r>
            <a:r>
              <a:rPr lang="en-US" altLang="zh-CN" dirty="0" smtClean="0"/>
              <a:t>》</a:t>
            </a:r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7584" y="3897052"/>
            <a:ext cx="7010400" cy="1600200"/>
          </a:xfrm>
        </p:spPr>
        <p:txBody>
          <a:bodyPr/>
          <a:lstStyle/>
          <a:p>
            <a:pPr algn="ctr"/>
            <a:r>
              <a:rPr lang="en-US" altLang="zh-CN" sz="3200" smtClean="0"/>
              <a:t>2019-03-27</a:t>
            </a:r>
            <a:endParaRPr lang="zh-CN" alt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B4CD4-818E-4506-ADCF-541D87BBB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作业安排及提交时间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17331D-3629-455E-BB8C-1E1BBD383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448" y="1412776"/>
            <a:ext cx="8001000" cy="4967287"/>
          </a:xfrm>
        </p:spPr>
        <p:txBody>
          <a:bodyPr/>
          <a:lstStyle/>
          <a:p>
            <a:r>
              <a:rPr lang="zh-CN" altLang="en-US" sz="2400" dirty="0" smtClean="0"/>
              <a:t>编程作业任务</a:t>
            </a:r>
            <a:endParaRPr lang="en-US" altLang="zh-CN" sz="2400" dirty="0" smtClean="0"/>
          </a:p>
          <a:p>
            <a:pPr lvl="1"/>
            <a:r>
              <a:rPr lang="zh-CN" altLang="en-US" sz="2200" dirty="0" smtClean="0"/>
              <a:t>逆滤波和维纳滤波</a:t>
            </a:r>
            <a:endParaRPr lang="en-US" altLang="zh-CN" sz="2200" dirty="0" smtClean="0"/>
          </a:p>
          <a:p>
            <a:pPr lvl="2"/>
            <a:r>
              <a:rPr lang="zh-CN" altLang="en-US" sz="2000" dirty="0" smtClean="0"/>
              <a:t>实现算法，重现课本图</a:t>
            </a:r>
            <a:r>
              <a:rPr lang="en-US" altLang="zh-CN" sz="2000" dirty="0" smtClean="0"/>
              <a:t>5.28</a:t>
            </a:r>
            <a:r>
              <a:rPr lang="zh-CN" altLang="en-US" sz="2000" dirty="0" smtClean="0"/>
              <a:t>和图</a:t>
            </a:r>
            <a:r>
              <a:rPr lang="en-US" altLang="zh-CN" sz="2000" dirty="0" smtClean="0"/>
              <a:t>5.29</a:t>
            </a:r>
            <a:r>
              <a:rPr lang="zh-CN" altLang="en-US" sz="2000" dirty="0" smtClean="0"/>
              <a:t>结果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 smtClean="0"/>
              <a:t>提交时间：</a:t>
            </a:r>
            <a:r>
              <a:rPr lang="en-US" altLang="zh-CN" sz="2400" dirty="0" smtClean="0"/>
              <a:t>2019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日晚上</a:t>
            </a:r>
            <a:r>
              <a:rPr lang="en-US" altLang="zh-CN" sz="2400" dirty="0" smtClean="0"/>
              <a:t>12</a:t>
            </a:r>
            <a:r>
              <a:rPr lang="zh-CN" altLang="en-US" sz="2400" dirty="0" smtClean="0"/>
              <a:t>点前</a:t>
            </a:r>
            <a:endParaRPr lang="en-US" altLang="zh-CN" sz="2400" dirty="0" smtClean="0"/>
          </a:p>
          <a:p>
            <a:pPr lvl="1"/>
            <a:r>
              <a:rPr lang="zh-CN" altLang="en-US" sz="2200" dirty="0" smtClean="0"/>
              <a:t>要求：</a:t>
            </a:r>
            <a:r>
              <a:rPr lang="zh-CN" altLang="en-US" sz="2200" dirty="0"/>
              <a:t>提交</a:t>
            </a:r>
            <a:r>
              <a:rPr lang="zh-CN" altLang="en-US" sz="2200" dirty="0" smtClean="0"/>
              <a:t>代码实现和实验报告，打包并压缩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命名规则：</a:t>
            </a:r>
            <a:r>
              <a:rPr lang="zh-CN" altLang="en-US" sz="2200" dirty="0" smtClean="0"/>
              <a:t>第三次</a:t>
            </a:r>
            <a:r>
              <a:rPr lang="zh-CN" altLang="en-US" sz="2200" dirty="0" smtClean="0"/>
              <a:t>编程作业</a:t>
            </a:r>
            <a:r>
              <a:rPr lang="en-US" altLang="zh-CN" sz="2200" dirty="0" smtClean="0"/>
              <a:t>_</a:t>
            </a:r>
            <a:r>
              <a:rPr lang="zh-CN" altLang="en-US" sz="2200" dirty="0"/>
              <a:t>学</a:t>
            </a:r>
            <a:r>
              <a:rPr lang="zh-CN" altLang="en-US" sz="2200" dirty="0" smtClean="0"/>
              <a:t>号</a:t>
            </a:r>
            <a:r>
              <a:rPr lang="en-US" altLang="zh-CN" sz="2200" dirty="0" smtClean="0"/>
              <a:t>_</a:t>
            </a:r>
            <a:r>
              <a:rPr lang="zh-CN" altLang="en-US" sz="2200" dirty="0" smtClean="0"/>
              <a:t>姓名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发到邮箱 </a:t>
            </a:r>
            <a:r>
              <a:rPr lang="en-US" altLang="zh-CN" sz="2200" dirty="0" smtClean="0">
                <a:hlinkClick r:id="rId2"/>
              </a:rPr>
              <a:t>ustc_dip@163.com</a:t>
            </a:r>
            <a:endParaRPr lang="en-US" altLang="zh-CN" sz="2200" dirty="0" smtClean="0"/>
          </a:p>
          <a:p>
            <a:pPr lvl="1"/>
            <a:r>
              <a:rPr lang="zh-CN" altLang="en-US" sz="2000" dirty="0">
                <a:solidFill>
                  <a:srgbClr val="FF0000"/>
                </a:solidFill>
              </a:rPr>
              <a:t>每迟交一天</a:t>
            </a:r>
            <a:r>
              <a:rPr lang="zh-CN" altLang="en-US" sz="2000" dirty="0" smtClean="0">
                <a:solidFill>
                  <a:srgbClr val="FF0000"/>
                </a:solidFill>
              </a:rPr>
              <a:t>，本次实验分数多</a:t>
            </a:r>
            <a:r>
              <a:rPr lang="zh-CN" altLang="en-US" sz="2000" dirty="0">
                <a:solidFill>
                  <a:srgbClr val="FF0000"/>
                </a:solidFill>
              </a:rPr>
              <a:t>乘以一次</a:t>
            </a:r>
            <a:r>
              <a:rPr lang="en-US" altLang="zh-CN" sz="2000" dirty="0" smtClean="0">
                <a:solidFill>
                  <a:srgbClr val="FF0000"/>
                </a:solidFill>
              </a:rPr>
              <a:t>0.98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631432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逆滤波与维纳滤波比较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根据教材</a:t>
            </a:r>
            <a:r>
              <a:rPr lang="en-US" altLang="zh-CN" dirty="0" smtClean="0"/>
              <a:t>5.8</a:t>
            </a:r>
            <a:r>
              <a:rPr lang="zh-CN" altLang="en-US" dirty="0" smtClean="0"/>
              <a:t>节例</a:t>
            </a:r>
            <a:r>
              <a:rPr lang="en-US" altLang="zh-CN" dirty="0" smtClean="0"/>
              <a:t>5.12</a:t>
            </a:r>
            <a:r>
              <a:rPr lang="zh-CN" altLang="en-US" dirty="0" smtClean="0"/>
              <a:t>，对经过大气湍流退化的图片实现全逆滤波，半径受限逆滤波以及维纳滤波，并对比。</a:t>
            </a:r>
            <a:endParaRPr lang="en-US" altLang="zh-CN" dirty="0" smtClean="0"/>
          </a:p>
          <a:p>
            <a:r>
              <a:rPr lang="zh-CN" altLang="en-US" dirty="0"/>
              <a:t>编程：</a:t>
            </a:r>
            <a:r>
              <a:rPr lang="en-US" altLang="zh-CN" dirty="0" err="1"/>
              <a:t>Matlab</a:t>
            </a:r>
            <a:r>
              <a:rPr lang="en-US" altLang="zh-CN" dirty="0"/>
              <a:t>, Python, C++ </a:t>
            </a:r>
            <a:r>
              <a:rPr lang="zh-CN" altLang="en-US" dirty="0"/>
              <a:t>均可</a:t>
            </a:r>
            <a:endParaRPr lang="en-US" altLang="zh-CN" dirty="0"/>
          </a:p>
          <a:p>
            <a:pPr lvl="1"/>
            <a:r>
              <a:rPr lang="en-US" altLang="zh-CN" dirty="0" err="1"/>
              <a:t>Matlab</a:t>
            </a:r>
            <a:r>
              <a:rPr lang="zh-CN" altLang="en-US" dirty="0"/>
              <a:t>代码框架已提供，完成滤波函数即可</a:t>
            </a:r>
          </a:p>
          <a:p>
            <a:r>
              <a:rPr lang="zh-CN" altLang="en-US" dirty="0" smtClean="0"/>
              <a:t>图例：</a:t>
            </a:r>
            <a:r>
              <a:rPr lang="en-US" altLang="zh-CN" dirty="0" smtClean="0"/>
              <a:t>demo-1.jpg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59E6E9-16BB-4D46-A8D6-97CC594B8C57}" type="slidenum">
              <a:rPr lang="en-US" altLang="zh-CN" smtClean="0"/>
              <a:t>3</a:t>
            </a:fld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173" y="3224721"/>
            <a:ext cx="3084004" cy="308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57154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逆滤波与维纳滤波比较</a:t>
            </a:r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59E6E9-16BB-4D46-A8D6-97CC594B8C57}" type="slidenum">
              <a:rPr lang="en-US" altLang="zh-CN" smtClean="0"/>
              <a:t>4</a:t>
            </a:fld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714" y="2096852"/>
            <a:ext cx="6684921" cy="226294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666991" y="453549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/>
              <a:t>半径受限逆滤波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356713" y="45354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/>
              <a:t>维纳</a:t>
            </a:r>
            <a:r>
              <a:rPr lang="zh-CN" altLang="en-US" dirty="0" smtClean="0"/>
              <a:t>滤波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909116" y="45354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/>
              <a:t>全逆滤波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700104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逆滤波与维纳滤波比较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根据教材</a:t>
            </a:r>
            <a:r>
              <a:rPr lang="en-US" altLang="zh-CN" dirty="0"/>
              <a:t>5.8</a:t>
            </a:r>
            <a:r>
              <a:rPr lang="zh-CN" altLang="en-US" dirty="0"/>
              <a:t>节例</a:t>
            </a:r>
            <a:r>
              <a:rPr lang="en-US" altLang="zh-CN" dirty="0" smtClean="0"/>
              <a:t>5.13</a:t>
            </a:r>
            <a:r>
              <a:rPr lang="zh-CN" altLang="en-US" dirty="0" smtClean="0"/>
              <a:t>，</a:t>
            </a:r>
            <a:r>
              <a:rPr lang="zh-CN" altLang="en-US" dirty="0"/>
              <a:t>对</a:t>
            </a:r>
            <a:r>
              <a:rPr lang="zh-CN" altLang="en-US" dirty="0" smtClean="0"/>
              <a:t>经过运动模糊</a:t>
            </a:r>
            <a:r>
              <a:rPr lang="en-US" altLang="zh-CN" dirty="0" smtClean="0"/>
              <a:t>+</a:t>
            </a:r>
            <a:r>
              <a:rPr lang="zh-CN" altLang="en-US" dirty="0" smtClean="0"/>
              <a:t>高斯噪声污染的退化</a:t>
            </a:r>
            <a:r>
              <a:rPr lang="zh-CN" altLang="en-US" dirty="0"/>
              <a:t>的图片</a:t>
            </a:r>
            <a:r>
              <a:rPr lang="zh-CN" altLang="en-US" dirty="0" smtClean="0"/>
              <a:t>实现逆滤波以及</a:t>
            </a:r>
            <a:r>
              <a:rPr lang="zh-CN" altLang="en-US" dirty="0"/>
              <a:t>维纳滤波，并</a:t>
            </a:r>
            <a:r>
              <a:rPr lang="zh-CN" altLang="en-US" dirty="0" smtClean="0"/>
              <a:t>对比。</a:t>
            </a:r>
            <a:endParaRPr lang="en-US" altLang="zh-CN" dirty="0"/>
          </a:p>
          <a:p>
            <a:r>
              <a:rPr lang="zh-CN" altLang="en-US" dirty="0"/>
              <a:t>编程：</a:t>
            </a:r>
            <a:r>
              <a:rPr lang="en-US" altLang="zh-CN" dirty="0" err="1"/>
              <a:t>Matlab</a:t>
            </a:r>
            <a:r>
              <a:rPr lang="en-US" altLang="zh-CN" dirty="0"/>
              <a:t>, Python, C++ </a:t>
            </a:r>
            <a:r>
              <a:rPr lang="zh-CN" altLang="en-US" dirty="0"/>
              <a:t>均可</a:t>
            </a:r>
            <a:endParaRPr lang="en-US" altLang="zh-CN" dirty="0"/>
          </a:p>
          <a:p>
            <a:pPr lvl="1"/>
            <a:r>
              <a:rPr lang="en-US" altLang="zh-CN" dirty="0" err="1"/>
              <a:t>Matlab</a:t>
            </a:r>
            <a:r>
              <a:rPr lang="zh-CN" altLang="en-US" dirty="0"/>
              <a:t>代码框架已提供，完成滤波函数即可</a:t>
            </a:r>
          </a:p>
          <a:p>
            <a:r>
              <a:rPr lang="zh-CN" altLang="en-US" dirty="0"/>
              <a:t>图例：</a:t>
            </a:r>
            <a:r>
              <a:rPr lang="en-US" altLang="zh-CN" dirty="0" smtClean="0"/>
              <a:t>demo-2.jpg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59E6E9-16BB-4D46-A8D6-97CC594B8C57}" type="slidenum">
              <a:rPr lang="en-US" altLang="zh-CN" smtClean="0"/>
              <a:t>5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867" y="3230458"/>
            <a:ext cx="3092741" cy="309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20024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逆滤波与维纳滤波比较</a:t>
            </a:r>
            <a:r>
              <a:rPr lang="en-US" altLang="zh-CN" dirty="0"/>
              <a:t>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59E6E9-16BB-4D46-A8D6-97CC594B8C57}" type="slidenum">
              <a:rPr lang="en-US" altLang="zh-CN" smtClean="0"/>
              <a:t>6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837" y="2084510"/>
            <a:ext cx="4738675" cy="46210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210474" y="1330885"/>
            <a:ext cx="1569660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/>
              <a:t>运动模糊 </a:t>
            </a:r>
            <a:r>
              <a:rPr lang="en-US" altLang="zh-CN" dirty="0" smtClean="0"/>
              <a:t>+ </a:t>
            </a:r>
          </a:p>
          <a:p>
            <a:pPr>
              <a:buNone/>
            </a:pPr>
            <a:r>
              <a:rPr lang="zh-CN" altLang="en-US" dirty="0" smtClean="0"/>
              <a:t>加性噪声污染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136592" y="15045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/>
              <a:t>逆滤波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677858" y="14970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/>
              <a:t>维纳</a:t>
            </a:r>
            <a:r>
              <a:rPr lang="zh-CN" altLang="en-US" dirty="0" smtClean="0"/>
              <a:t>滤波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1799" y="2492896"/>
            <a:ext cx="1107996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zh-CN" altLang="en-US" dirty="0" smtClean="0"/>
              <a:t>噪声方差</a:t>
            </a:r>
            <a:endParaRPr lang="en-US" altLang="zh-CN" dirty="0" smtClean="0"/>
          </a:p>
          <a:p>
            <a:pPr algn="ctr">
              <a:buNone/>
            </a:pPr>
            <a:r>
              <a:rPr lang="en-US" altLang="zh-CN" dirty="0" smtClean="0"/>
              <a:t>sigma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16260" y="4044189"/>
            <a:ext cx="1140057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zh-CN" altLang="en-US" dirty="0" smtClean="0"/>
              <a:t>噪声方差</a:t>
            </a:r>
            <a:endParaRPr lang="en-US" altLang="zh-CN" dirty="0" smtClean="0"/>
          </a:p>
          <a:p>
            <a:pPr algn="ctr">
              <a:buNone/>
            </a:pPr>
            <a:r>
              <a:rPr lang="en-US" altLang="zh-CN" dirty="0" smtClean="0"/>
              <a:t>0.1</a:t>
            </a:r>
            <a:r>
              <a:rPr lang="zh-CN" altLang="en-US" dirty="0" smtClean="0"/>
              <a:t>*</a:t>
            </a:r>
            <a:r>
              <a:rPr lang="en-US" altLang="zh-CN" dirty="0" smtClean="0"/>
              <a:t>sigma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85428" y="5617547"/>
            <a:ext cx="1601722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zh-CN" altLang="en-US" dirty="0" smtClean="0"/>
              <a:t>噪声方差</a:t>
            </a:r>
            <a:endParaRPr lang="en-US" altLang="zh-CN" dirty="0" smtClean="0"/>
          </a:p>
          <a:p>
            <a:pPr algn="ctr">
              <a:buNone/>
            </a:pPr>
            <a:r>
              <a:rPr lang="en-US" altLang="zh-CN" dirty="0" smtClean="0"/>
              <a:t>0.00001</a:t>
            </a:r>
            <a:r>
              <a:rPr lang="zh-CN" altLang="en-US" dirty="0" smtClean="0"/>
              <a:t>*</a:t>
            </a:r>
            <a:r>
              <a:rPr lang="en-US" altLang="zh-CN" dirty="0" smtClean="0"/>
              <a:t>sigma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866892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Times New Roman"/>
        <a:ea typeface="黑体"/>
        <a:cs typeface="黑体"/>
      </a:majorFont>
      <a:minorFont>
        <a:latin typeface="Times New Roman"/>
        <a:ea typeface="黑体"/>
        <a:cs typeface="黑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anose="05000000000000000000" charset="0"/>
          <a:buChar char="•"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黑体" panose="02010609060101010101" charset="-122"/>
            <a:cs typeface="黑体" panose="02010609060101010101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anose="05000000000000000000" charset="0"/>
          <a:buChar char="•"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黑体" panose="02010609060101010101" charset="-122"/>
            <a:cs typeface="黑体" panose="02010609060101010101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6735</TotalTime>
  <Words>251</Words>
  <Application>Microsoft Office PowerPoint</Application>
  <PresentationFormat>全屏显示(4:3)</PresentationFormat>
  <Paragraphs>43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黑体</vt:lpstr>
      <vt:lpstr>宋体</vt:lpstr>
      <vt:lpstr>Arial</vt:lpstr>
      <vt:lpstr>Times New Roman</vt:lpstr>
      <vt:lpstr>Verdana</vt:lpstr>
      <vt:lpstr>Wingdings</vt:lpstr>
      <vt:lpstr>Profile</vt:lpstr>
      <vt:lpstr>《数字图像处理》作业</vt:lpstr>
      <vt:lpstr>作业安排及提交时间</vt:lpstr>
      <vt:lpstr>逆滤波与维纳滤波比较-1</vt:lpstr>
      <vt:lpstr>逆滤波与维纳滤波比较-1</vt:lpstr>
      <vt:lpstr>逆滤波与维纳滤波比较-2</vt:lpstr>
      <vt:lpstr>逆滤波与维纳滤波比较-2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基于视觉特性的视频编码理论与方法研究</dc:title>
  <dc:creator>SwanTian</dc:creator>
  <cp:lastModifiedBy>谢 乔康</cp:lastModifiedBy>
  <cp:revision>3760</cp:revision>
  <dcterms:created xsi:type="dcterms:W3CDTF">2006-10-11T01:50:00Z</dcterms:created>
  <dcterms:modified xsi:type="dcterms:W3CDTF">2019-03-27T12:44:13Z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