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4" r:id="rId3"/>
    <p:sldId id="275" r:id="rId4"/>
    <p:sldId id="277" r:id="rId5"/>
    <p:sldId id="278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 autoAdjust="0"/>
    <p:restoredTop sz="89355" autoAdjust="0"/>
  </p:normalViewPr>
  <p:slideViewPr>
    <p:cSldViewPr>
      <p:cViewPr varScale="1">
        <p:scale>
          <a:sx n="102" d="100"/>
          <a:sy n="102" d="100"/>
        </p:scale>
        <p:origin x="1752" y="114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EB2441-6E1B-0C46-A084-F5418D440600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87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EB2441-6E1B-0C46-A084-F5418D440600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75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Peak_signal-to-noise_rat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数字图像处理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zh-CN" altLang="en-US" dirty="0" smtClean="0"/>
              <a:t>第四次编程作业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 smtClean="0"/>
              <a:t>2019-04-19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48" y="1412776"/>
            <a:ext cx="8001000" cy="4967287"/>
          </a:xfrm>
        </p:spPr>
        <p:txBody>
          <a:bodyPr/>
          <a:lstStyle/>
          <a:p>
            <a:r>
              <a:rPr lang="zh-CN" altLang="en-US" sz="2400" dirty="0" smtClean="0"/>
              <a:t>编程作业任务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复现书上以下结果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近似金字塔和预测残差金字塔（教材例</a:t>
            </a:r>
            <a:r>
              <a:rPr lang="en-US" altLang="zh-CN" sz="2200" dirty="0" smtClean="0"/>
              <a:t>7.1-</a:t>
            </a:r>
            <a:r>
              <a:rPr lang="zh-CN" altLang="en-US" sz="2200" dirty="0" smtClean="0"/>
              <a:t>图</a:t>
            </a:r>
            <a:r>
              <a:rPr lang="en-US" altLang="zh-CN" sz="2200" dirty="0" smtClean="0"/>
              <a:t>7.3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/>
            <a:r>
              <a:rPr lang="zh-CN" altLang="en-US" sz="2000" dirty="0"/>
              <a:t>完成</a:t>
            </a:r>
            <a:r>
              <a:rPr lang="zh-CN" altLang="en-US" sz="2000" dirty="0" smtClean="0"/>
              <a:t>二维快速小波变换（教材例</a:t>
            </a:r>
            <a:r>
              <a:rPr lang="en-US" altLang="zh-CN" sz="2000" dirty="0" smtClean="0"/>
              <a:t>7.12-</a:t>
            </a:r>
            <a:r>
              <a:rPr lang="zh-CN" altLang="en-US" sz="2000" dirty="0" smtClean="0"/>
              <a:t>图</a:t>
            </a:r>
            <a:r>
              <a:rPr lang="en-US" altLang="zh-CN" sz="2000" dirty="0" smtClean="0"/>
              <a:t>7.25</a:t>
            </a:r>
            <a:r>
              <a:rPr lang="zh-CN" altLang="en-US" sz="2000" dirty="0"/>
              <a:t>）和基于小波的边缘检测（教材例</a:t>
            </a:r>
            <a:r>
              <a:rPr lang="en-US" altLang="zh-CN" sz="2000" dirty="0"/>
              <a:t>7.13-</a:t>
            </a:r>
            <a:r>
              <a:rPr lang="zh-CN" altLang="en-US" sz="2000" dirty="0"/>
              <a:t>图</a:t>
            </a:r>
            <a:r>
              <a:rPr lang="en-US" altLang="zh-CN" sz="2000" dirty="0"/>
              <a:t>7.27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提交时间：</a:t>
            </a:r>
            <a:r>
              <a:rPr lang="en-US" altLang="zh-CN" sz="2400" dirty="0" smtClean="0"/>
              <a:t>2019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日</a:t>
            </a:r>
            <a:r>
              <a:rPr lang="zh-CN" altLang="en-US" sz="2400" dirty="0" smtClean="0"/>
              <a:t>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点前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要求：</a:t>
            </a:r>
            <a:r>
              <a:rPr lang="zh-CN" altLang="en-US" sz="2200" dirty="0"/>
              <a:t>提交</a:t>
            </a:r>
            <a:r>
              <a:rPr lang="zh-CN" altLang="en-US" sz="2200" dirty="0" smtClean="0"/>
              <a:t>代码实现和实验报告，打包并压缩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命名规则：第四次编程作业</a:t>
            </a:r>
            <a:r>
              <a:rPr lang="en-US" altLang="zh-CN" sz="2200" dirty="0" smtClean="0"/>
              <a:t>_</a:t>
            </a:r>
            <a:r>
              <a:rPr lang="zh-CN" altLang="en-US" sz="2200" dirty="0"/>
              <a:t>学</a:t>
            </a:r>
            <a:r>
              <a:rPr lang="zh-CN" altLang="en-US" sz="2200" dirty="0" smtClean="0"/>
              <a:t>号</a:t>
            </a:r>
            <a:r>
              <a:rPr lang="en-US" altLang="zh-CN" sz="2200" dirty="0" smtClean="0"/>
              <a:t>_</a:t>
            </a:r>
            <a:r>
              <a:rPr lang="zh-CN" altLang="en-US" sz="2200" dirty="0" smtClean="0"/>
              <a:t>姓名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发到邮箱 </a:t>
            </a:r>
            <a:r>
              <a:rPr lang="en-US" altLang="zh-CN" sz="2200" dirty="0" smtClean="0">
                <a:hlinkClick r:id="rId2"/>
              </a:rPr>
              <a:t>ustc_dip@163.com</a:t>
            </a:r>
            <a:endParaRPr lang="en-US" altLang="zh-CN" sz="22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每迟交一天</a:t>
            </a:r>
            <a:r>
              <a:rPr lang="zh-CN" altLang="en-US" sz="2000" dirty="0" smtClean="0">
                <a:solidFill>
                  <a:srgbClr val="FF0000"/>
                </a:solidFill>
              </a:rPr>
              <a:t>，本次实验分数多</a:t>
            </a:r>
            <a:r>
              <a:rPr lang="zh-CN" altLang="en-US" sz="2000" dirty="0">
                <a:solidFill>
                  <a:srgbClr val="FF0000"/>
                </a:solidFill>
              </a:rPr>
              <a:t>乘以一次</a:t>
            </a:r>
            <a:r>
              <a:rPr lang="en-US" altLang="zh-CN" sz="2000" dirty="0" smtClean="0">
                <a:solidFill>
                  <a:srgbClr val="FF0000"/>
                </a:solidFill>
              </a:rPr>
              <a:t>0.98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近似金字塔和预测残差金字塔（教材例</a:t>
            </a:r>
            <a:r>
              <a:rPr lang="en-US" altLang="zh-CN" sz="2400" dirty="0"/>
              <a:t>7.1-</a:t>
            </a:r>
            <a:r>
              <a:rPr lang="zh-CN" altLang="en-US" sz="2400" dirty="0"/>
              <a:t>图</a:t>
            </a:r>
            <a:r>
              <a:rPr lang="en-US" altLang="zh-CN" sz="2400" dirty="0"/>
              <a:t>7.3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参照</a:t>
            </a:r>
            <a:r>
              <a:rPr lang="zh-CN" altLang="en-US" dirty="0" smtClean="0"/>
              <a:t>教材例</a:t>
            </a:r>
            <a:r>
              <a:rPr lang="en-US" altLang="zh-CN" dirty="0" smtClean="0"/>
              <a:t>7.1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复现教材图</a:t>
            </a:r>
            <a:r>
              <a:rPr lang="en-US" altLang="zh-CN" dirty="0" smtClean="0"/>
              <a:t>7.3</a:t>
            </a:r>
            <a:r>
              <a:rPr lang="zh-CN" altLang="en-US" dirty="0"/>
              <a:t>，构建两种图像金字塔</a:t>
            </a:r>
            <a:endParaRPr lang="en-US" altLang="zh-CN" dirty="0" smtClean="0"/>
          </a:p>
          <a:p>
            <a:r>
              <a:rPr lang="zh-CN" altLang="en-US" dirty="0"/>
              <a:t>编程：</a:t>
            </a:r>
            <a:r>
              <a:rPr lang="en-US" altLang="zh-CN" dirty="0" err="1"/>
              <a:t>Matlab</a:t>
            </a:r>
            <a:r>
              <a:rPr lang="en-US" altLang="zh-CN" dirty="0"/>
              <a:t>, Python, C++ </a:t>
            </a:r>
            <a:r>
              <a:rPr lang="zh-CN" altLang="en-US" dirty="0"/>
              <a:t>均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zh-CN" altLang="en-US" dirty="0" smtClean="0"/>
              <a:t>图例：</a:t>
            </a:r>
            <a:r>
              <a:rPr lang="en-US" altLang="zh-CN" dirty="0" smtClean="0"/>
              <a:t>demo-1.jpg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31" y="3017912"/>
            <a:ext cx="3230488" cy="32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1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2400" dirty="0"/>
              <a:t>计算二维快速小波变换（教材例</a:t>
            </a:r>
            <a:r>
              <a:rPr lang="en-US" altLang="zh-CN" sz="2400" dirty="0"/>
              <a:t>7.12-</a:t>
            </a:r>
            <a:r>
              <a:rPr lang="zh-CN" altLang="en-US" sz="2400" dirty="0"/>
              <a:t>图</a:t>
            </a:r>
            <a:r>
              <a:rPr lang="en-US" altLang="zh-CN" sz="2400" dirty="0"/>
              <a:t>7.25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参考教材例</a:t>
                </a:r>
                <a:r>
                  <a:rPr lang="en-US" altLang="zh-CN" dirty="0" smtClean="0"/>
                  <a:t>7.12</a:t>
                </a:r>
                <a:r>
                  <a:rPr lang="zh-CN" altLang="en-US" dirty="0" smtClean="0"/>
                  <a:t>、例</a:t>
                </a:r>
                <a:r>
                  <a:rPr lang="en-US" altLang="zh-CN" dirty="0" smtClean="0"/>
                  <a:t>7.13</a:t>
                </a:r>
              </a:p>
              <a:p>
                <a:pPr lvl="1"/>
                <a:r>
                  <a:rPr lang="zh-CN" altLang="en-US" dirty="0" smtClean="0"/>
                  <a:t>计算二维快速小波变换</a:t>
                </a:r>
                <a:r>
                  <a:rPr lang="zh-CN" altLang="en-US" dirty="0"/>
                  <a:t>（</a:t>
                </a:r>
                <a:r>
                  <a:rPr lang="zh-CN" altLang="en-US" dirty="0" smtClean="0"/>
                  <a:t>复现</a:t>
                </a:r>
                <a:r>
                  <a:rPr lang="zh-CN" altLang="en-US" dirty="0"/>
                  <a:t>教材图</a:t>
                </a:r>
                <a:r>
                  <a:rPr lang="en-US" altLang="zh-CN" dirty="0" smtClean="0"/>
                  <a:t>7.25</a:t>
                </a:r>
                <a:r>
                  <a:rPr lang="zh-CN" altLang="en-US" dirty="0" smtClean="0"/>
                  <a:t>），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重建图像并计算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PSNR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 smtClean="0"/>
                  <a:t>基于小波的边缘检测（复现教材图</a:t>
                </a:r>
                <a:r>
                  <a:rPr lang="en-US" altLang="zh-CN" dirty="0" smtClean="0"/>
                  <a:t>7.27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编程：</a:t>
                </a:r>
                <a:r>
                  <a:rPr lang="en-US" altLang="zh-CN" dirty="0" err="1" smtClean="0"/>
                  <a:t>Matlab</a:t>
                </a:r>
                <a:r>
                  <a:rPr lang="en-US" altLang="zh-CN" dirty="0" smtClean="0"/>
                  <a:t>, Python, C++ </a:t>
                </a:r>
                <a:r>
                  <a:rPr lang="zh-CN" altLang="en-US" dirty="0" smtClean="0"/>
                  <a:t>均可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正交归一化四阶对称小波滤波器系数如下，其余</a:t>
                </a:r>
                <a:r>
                  <a:rPr lang="zh-CN" altLang="en-US" dirty="0"/>
                  <a:t>滤波</a:t>
                </a:r>
                <a:r>
                  <a:rPr lang="zh-CN" altLang="en-US" dirty="0" smtClean="0"/>
                  <a:t>器系数可由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=(−1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zh-CN" altLang="en-US" dirty="0" smtClean="0"/>
                  <a:t>得到（参考教材公式</a:t>
                </a:r>
                <a:r>
                  <a:rPr lang="en-US" altLang="zh-CN" dirty="0" smtClean="0"/>
                  <a:t>7.1-14</a:t>
                </a:r>
                <a:r>
                  <a:rPr lang="zh-CN" altLang="en-US" dirty="0" smtClean="0"/>
                  <a:t>）。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6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33" y="3898689"/>
            <a:ext cx="2410036" cy="2410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800079"/>
                  </p:ext>
                </p:extLst>
              </p:nvPr>
            </p:nvGraphicFramePr>
            <p:xfrm>
              <a:off x="5472100" y="3546284"/>
              <a:ext cx="2558790" cy="276244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79395">
                      <a:extLst>
                        <a:ext uri="{9D8B030D-6E8A-4147-A177-3AD203B41FA5}">
                          <a16:colId xmlns:a16="http://schemas.microsoft.com/office/drawing/2014/main" val="4193908350"/>
                        </a:ext>
                      </a:extLst>
                    </a:gridCol>
                    <a:gridCol w="1279395">
                      <a:extLst>
                        <a:ext uri="{9D8B030D-6E8A-4147-A177-3AD203B41FA5}">
                          <a16:colId xmlns:a16="http://schemas.microsoft.com/office/drawing/2014/main" val="1396974510"/>
                        </a:ext>
                      </a:extLst>
                    </a:gridCol>
                  </a:tblGrid>
                  <a:tr h="2186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smtClean="0"/>
                                  <m:t>𝒏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smtClean="0"/>
                                    </m:ctrlPr>
                                  </m:sSubPr>
                                  <m:e>
                                    <m:r>
                                      <a:rPr lang="en-US" altLang="zh-CN" sz="1400" smtClean="0"/>
                                      <m:t>𝒉</m:t>
                                    </m:r>
                                  </m:e>
                                  <m:sub>
                                    <m:r>
                                      <a:rPr lang="zh-CN" altLang="en-US" sz="1400" smtClean="0"/>
                                      <m:t>𝝋</m:t>
                                    </m:r>
                                  </m:sub>
                                </m:sSub>
                                <m:r>
                                  <a:rPr lang="en-US" altLang="zh-CN" sz="1400" smtClean="0"/>
                                  <m:t>(</m:t>
                                </m:r>
                                <m:r>
                                  <a:rPr lang="en-US" altLang="zh-CN" sz="1400" smtClean="0"/>
                                  <m:t>𝒏</m:t>
                                </m:r>
                                <m:r>
                                  <a:rPr lang="en-US" altLang="zh-CN" sz="1400" smtClean="0"/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822718"/>
                      </a:ext>
                    </a:extLst>
                  </a:tr>
                  <a:tr h="205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0.0322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393251"/>
                      </a:ext>
                    </a:extLst>
                  </a:tr>
                  <a:tr h="205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-0.0126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95456"/>
                      </a:ext>
                    </a:extLst>
                  </a:tr>
                  <a:tr h="205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-0.0992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494602"/>
                      </a:ext>
                    </a:extLst>
                  </a:tr>
                  <a:tr h="205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0.2979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813079"/>
                      </a:ext>
                    </a:extLst>
                  </a:tr>
                  <a:tr h="205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0.8037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503669"/>
                      </a:ext>
                    </a:extLst>
                  </a:tr>
                  <a:tr h="205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0.4976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49678"/>
                      </a:ext>
                    </a:extLst>
                  </a:tr>
                  <a:tr h="205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-0.0296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949811"/>
                      </a:ext>
                    </a:extLst>
                  </a:tr>
                  <a:tr h="125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-0.0758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0728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800079"/>
                  </p:ext>
                </p:extLst>
              </p:nvPr>
            </p:nvGraphicFramePr>
            <p:xfrm>
              <a:off x="5472100" y="3546284"/>
              <a:ext cx="2558790" cy="276244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79395">
                      <a:extLst>
                        <a:ext uri="{9D8B030D-6E8A-4147-A177-3AD203B41FA5}">
                          <a16:colId xmlns:a16="http://schemas.microsoft.com/office/drawing/2014/main" val="4193908350"/>
                        </a:ext>
                      </a:extLst>
                    </a:gridCol>
                    <a:gridCol w="1279395">
                      <a:extLst>
                        <a:ext uri="{9D8B030D-6E8A-4147-A177-3AD203B41FA5}">
                          <a16:colId xmlns:a16="http://schemas.microsoft.com/office/drawing/2014/main" val="1396974510"/>
                        </a:ext>
                      </a:extLst>
                    </a:gridCol>
                  </a:tblGrid>
                  <a:tr h="3240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1887" r="-100000" b="-7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476" t="-1887" r="-476" b="-7754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8227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0.0322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393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-0.0126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954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-0.0992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4946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0.2979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8130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0.8037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5036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0.4976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49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-0.0296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9498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-0.0758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0728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1547678" y="633626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图例</a:t>
            </a:r>
            <a:r>
              <a:rPr lang="en-US" altLang="zh-CN" dirty="0" smtClean="0"/>
              <a:t>demo-2.tif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83377" y="6323924"/>
                <a:ext cx="1936236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zh-CN" altLang="en-US" dirty="0" smtClean="0"/>
                  <a:t>滤波器系数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377" y="6323924"/>
                <a:ext cx="1936236" cy="394019"/>
              </a:xfrm>
              <a:prstGeom prst="rect">
                <a:avLst/>
              </a:prstGeom>
              <a:blipFill>
                <a:blip r:embed="rId6"/>
                <a:stretch>
                  <a:fillRect l="-2839" t="-1230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2002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计算二维快速小波变换（教材例</a:t>
            </a:r>
            <a:r>
              <a:rPr lang="en-US" altLang="zh-CN" sz="2400" dirty="0"/>
              <a:t>7.12-</a:t>
            </a:r>
            <a:r>
              <a:rPr lang="zh-CN" altLang="en-US" sz="2400" dirty="0"/>
              <a:t>图</a:t>
            </a:r>
            <a:r>
              <a:rPr lang="en-US" altLang="zh-CN" sz="2400" dirty="0"/>
              <a:t>7.25</a:t>
            </a:r>
            <a:r>
              <a:rPr lang="zh-CN" altLang="en-US" sz="2400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计算重构图像的</a:t>
                </a:r>
                <a:r>
                  <a:rPr lang="en-US" altLang="zh-CN" dirty="0"/>
                  <a:t>PSNR(Peak </a:t>
                </a:r>
                <a:r>
                  <a:rPr lang="en-US" altLang="zh-CN" dirty="0"/>
                  <a:t>signal-to-noise ratio</a:t>
                </a:r>
                <a:r>
                  <a:rPr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𝑃𝑆𝑁𝑅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=10×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255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𝑀𝑆𝐸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为尺寸为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的原始图像，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为重构</a:t>
                </a:r>
                <a:r>
                  <a:rPr lang="zh-CN" altLang="en-US" dirty="0" smtClean="0"/>
                  <a:t>图像</a:t>
                </a:r>
                <a:endParaRPr lang="en-US" altLang="zh-CN" dirty="0" smtClean="0"/>
              </a:p>
              <a:p>
                <a:pPr lvl="2"/>
                <a:endParaRPr lang="zh-CN" altLang="en-US" dirty="0"/>
              </a:p>
              <a:p>
                <a:r>
                  <a:rPr lang="zh-CN" altLang="en-US" dirty="0" smtClean="0"/>
                  <a:t>参考资料：</a:t>
                </a:r>
                <a:r>
                  <a:rPr lang="en-US" altLang="zh-CN" dirty="0">
                    <a:hlinkClick r:id="rId2"/>
                  </a:rPr>
                  <a:t>https://en.wikipedia.org/wiki/Peak_signal-to-noise_ratio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6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3363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7280</TotalTime>
  <Words>260</Words>
  <Application>Microsoft Office PowerPoint</Application>
  <PresentationFormat>全屏显示(4:3)</PresentationFormat>
  <Paragraphs>56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Profile</vt:lpstr>
      <vt:lpstr>《数字图像处理》 第四次编程作业</vt:lpstr>
      <vt:lpstr>作业安排及提交时间</vt:lpstr>
      <vt:lpstr>近似金字塔和预测残差金字塔（教材例7.1-图7.3）</vt:lpstr>
      <vt:lpstr>计算二维快速小波变换（教材例7.12-图7.25）</vt:lpstr>
      <vt:lpstr>计算二维快速小波变换（教材例7.12-图7.25）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谢 乔康</cp:lastModifiedBy>
  <cp:revision>3770</cp:revision>
  <dcterms:created xsi:type="dcterms:W3CDTF">2006-10-11T01:50:00Z</dcterms:created>
  <dcterms:modified xsi:type="dcterms:W3CDTF">2019-04-19T10:57:20Z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