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84" r:id="rId4"/>
    <p:sldId id="257" r:id="rId5"/>
    <p:sldId id="288" r:id="rId6"/>
    <p:sldId id="270" r:id="rId7"/>
    <p:sldId id="271" r:id="rId8"/>
    <p:sldId id="272" r:id="rId9"/>
    <p:sldId id="273" r:id="rId10"/>
    <p:sldId id="287" r:id="rId11"/>
    <p:sldId id="282" r:id="rId12"/>
    <p:sldId id="274" r:id="rId13"/>
    <p:sldId id="283" r:id="rId14"/>
    <p:sldId id="285" r:id="rId15"/>
    <p:sldId id="275" r:id="rId16"/>
    <p:sldId id="289" r:id="rId17"/>
    <p:sldId id="291" r:id="rId18"/>
    <p:sldId id="290" r:id="rId19"/>
    <p:sldId id="286" r:id="rId20"/>
    <p:sldId id="276" r:id="rId21"/>
    <p:sldId id="277" r:id="rId22"/>
    <p:sldId id="279" r:id="rId23"/>
    <p:sldId id="278" r:id="rId24"/>
    <p:sldId id="262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1" autoAdjust="0"/>
    <p:restoredTop sz="94660"/>
  </p:normalViewPr>
  <p:slideViewPr>
    <p:cSldViewPr>
      <p:cViewPr varScale="1">
        <p:scale>
          <a:sx n="69" d="100"/>
          <a:sy n="69" d="100"/>
        </p:scale>
        <p:origin x="78" y="258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1/5/2016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2016/1/5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2016/1/5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2016/1/5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2016/1/5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1/5/2016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&#21487;&#25191;&#34892;&#25991;&#20214;/CMMParser.jar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解释器演示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袁浩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蒋凯迪</a:t>
            </a:r>
            <a:r>
              <a:rPr lang="en-US" altLang="zh-CN" dirty="0" smtClean="0"/>
              <a:t>  </a:t>
            </a:r>
            <a:r>
              <a:rPr lang="zh-CN" altLang="en-US" dirty="0" smtClean="0"/>
              <a:t>钟敏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语法分析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语义分析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数据类型判断和自动转换</a:t>
            </a:r>
            <a:endParaRPr lang="en-US" altLang="zh-CN" dirty="0" smtClean="0"/>
          </a:p>
          <a:p>
            <a:r>
              <a:rPr lang="zh-CN" altLang="en-US" dirty="0" smtClean="0"/>
              <a:t>变量默认初始化</a:t>
            </a:r>
            <a:endParaRPr lang="en-US" altLang="zh-CN" dirty="0" smtClean="0"/>
          </a:p>
          <a:p>
            <a:r>
              <a:rPr lang="zh-CN" altLang="en-US" dirty="0" smtClean="0"/>
              <a:t>函数重载</a:t>
            </a:r>
            <a:endParaRPr lang="en-US" altLang="zh-CN" dirty="0" smtClean="0"/>
          </a:p>
          <a:p>
            <a:r>
              <a:rPr lang="zh-CN" altLang="en-US" dirty="0" smtClean="0"/>
              <a:t>常量表达式的计算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18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03" y="1811722"/>
            <a:ext cx="7075765" cy="36335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语法分析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中间代码生成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830716" y="1916832"/>
            <a:ext cx="288032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37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种指令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包括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算数操作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代码跳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转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I/O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操作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内存开辟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函数返回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栈上指针操作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程序结束指令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数据转换指令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赋值与数据传送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45940" y="3573016"/>
            <a:ext cx="3816424" cy="216024"/>
          </a:xfrm>
          <a:prstGeom prst="round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18" idx="0"/>
          </p:cNvCxnSpPr>
          <p:nvPr/>
        </p:nvCxnSpPr>
        <p:spPr>
          <a:xfrm flipV="1">
            <a:off x="1930178" y="3789040"/>
            <a:ext cx="131786" cy="230425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9" idx="0"/>
          </p:cNvCxnSpPr>
          <p:nvPr/>
        </p:nvCxnSpPr>
        <p:spPr>
          <a:xfrm flipV="1">
            <a:off x="3340361" y="3789040"/>
            <a:ext cx="341226" cy="230425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0" idx="0"/>
          </p:cNvCxnSpPr>
          <p:nvPr/>
        </p:nvCxnSpPr>
        <p:spPr>
          <a:xfrm flipH="1" flipV="1">
            <a:off x="4217771" y="3789040"/>
            <a:ext cx="850782" cy="230425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1" idx="0"/>
          </p:cNvCxnSpPr>
          <p:nvPr/>
        </p:nvCxnSpPr>
        <p:spPr>
          <a:xfrm flipH="1" flipV="1">
            <a:off x="4618248" y="3789040"/>
            <a:ext cx="2531610" cy="230425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2" idx="0"/>
          </p:cNvCxnSpPr>
          <p:nvPr/>
        </p:nvCxnSpPr>
        <p:spPr>
          <a:xfrm flipH="1" flipV="1">
            <a:off x="5447455" y="3789040"/>
            <a:ext cx="3174560" cy="230425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20949" y="6093296"/>
            <a:ext cx="181845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代码区位置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26570" y="6093296"/>
            <a:ext cx="82758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指令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50196" y="6093296"/>
            <a:ext cx="183671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地址偏移量或立即数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82444" y="6093296"/>
            <a:ext cx="153482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寻址方式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125282" y="6093296"/>
            <a:ext cx="99346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extra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19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寻址方式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分为三</a:t>
            </a:r>
            <a:r>
              <a:rPr lang="zh-CN" altLang="zh-CN" dirty="0" smtClean="0"/>
              <a:t>种</a:t>
            </a:r>
            <a:r>
              <a:rPr lang="en-US" altLang="zh-CN" dirty="0"/>
              <a:t>:</a:t>
            </a:r>
            <a:r>
              <a:rPr lang="zh-CN" altLang="zh-CN" dirty="0" smtClean="0"/>
              <a:t>立即寻址</a:t>
            </a:r>
            <a:r>
              <a:rPr lang="en-US" altLang="zh-CN" dirty="0"/>
              <a:t>,</a:t>
            </a:r>
            <a:r>
              <a:rPr lang="zh-CN" altLang="zh-CN" dirty="0"/>
              <a:t>直接寻址</a:t>
            </a:r>
            <a:r>
              <a:rPr lang="en-US" altLang="zh-CN" dirty="0"/>
              <a:t>,</a:t>
            </a:r>
            <a:r>
              <a:rPr lang="zh-CN" altLang="zh-CN" dirty="0"/>
              <a:t>间接寻址</a:t>
            </a:r>
          </a:p>
          <a:p>
            <a:r>
              <a:rPr lang="zh-CN" altLang="zh-CN" dirty="0"/>
              <a:t>如果第三</a:t>
            </a:r>
            <a:r>
              <a:rPr lang="zh-CN" altLang="zh-CN" dirty="0" smtClean="0"/>
              <a:t>个</a:t>
            </a:r>
            <a:r>
              <a:rPr lang="zh-CN" altLang="en-US" dirty="0" smtClean="0"/>
              <a:t>元</a:t>
            </a:r>
            <a:r>
              <a:rPr lang="zh-CN" altLang="zh-CN" dirty="0" smtClean="0"/>
              <a:t>是</a:t>
            </a:r>
            <a:r>
              <a:rPr lang="zh-CN" altLang="zh-CN" dirty="0"/>
              <a:t>立即寻址</a:t>
            </a:r>
            <a:r>
              <a:rPr lang="en-US" altLang="zh-CN" dirty="0"/>
              <a:t>,</a:t>
            </a:r>
            <a:r>
              <a:rPr lang="zh-CN" altLang="zh-CN" dirty="0"/>
              <a:t>那么第二</a:t>
            </a:r>
            <a:r>
              <a:rPr lang="zh-CN" altLang="zh-CN" dirty="0" smtClean="0"/>
              <a:t>个</a:t>
            </a:r>
            <a:r>
              <a:rPr lang="zh-CN" altLang="en-US" dirty="0"/>
              <a:t>元</a:t>
            </a:r>
            <a:r>
              <a:rPr lang="zh-CN" altLang="zh-CN" dirty="0" smtClean="0"/>
              <a:t>就是</a:t>
            </a:r>
            <a:r>
              <a:rPr lang="zh-CN" altLang="zh-CN" dirty="0"/>
              <a:t>立即数</a:t>
            </a:r>
          </a:p>
          <a:p>
            <a:r>
              <a:rPr lang="zh-CN" altLang="zh-CN" dirty="0"/>
              <a:t>如果第三</a:t>
            </a:r>
            <a:r>
              <a:rPr lang="zh-CN" altLang="zh-CN" dirty="0" smtClean="0"/>
              <a:t>个</a:t>
            </a:r>
            <a:r>
              <a:rPr lang="zh-CN" altLang="en-US" dirty="0"/>
              <a:t>元</a:t>
            </a:r>
            <a:r>
              <a:rPr lang="zh-CN" altLang="zh-CN" dirty="0" smtClean="0"/>
              <a:t>是</a:t>
            </a:r>
            <a:r>
              <a:rPr lang="zh-CN" altLang="zh-CN" dirty="0"/>
              <a:t>直接寻址</a:t>
            </a:r>
            <a:r>
              <a:rPr lang="en-US" altLang="zh-CN" dirty="0"/>
              <a:t>,</a:t>
            </a:r>
            <a:r>
              <a:rPr lang="zh-CN" altLang="zh-CN" dirty="0"/>
              <a:t>那么第二</a:t>
            </a:r>
            <a:r>
              <a:rPr lang="zh-CN" altLang="zh-CN" dirty="0" smtClean="0"/>
              <a:t>个</a:t>
            </a:r>
            <a:r>
              <a:rPr lang="zh-CN" altLang="en-US" dirty="0"/>
              <a:t>元</a:t>
            </a:r>
            <a:r>
              <a:rPr lang="zh-CN" altLang="zh-CN" dirty="0" smtClean="0"/>
              <a:t>就是</a:t>
            </a:r>
            <a:r>
              <a:rPr lang="zh-CN" altLang="zh-CN" dirty="0"/>
              <a:t>操作数地址</a:t>
            </a:r>
          </a:p>
          <a:p>
            <a:r>
              <a:rPr lang="zh-CN" altLang="zh-CN" dirty="0"/>
              <a:t>如果第三</a:t>
            </a:r>
            <a:r>
              <a:rPr lang="zh-CN" altLang="zh-CN" dirty="0" smtClean="0"/>
              <a:t>个</a:t>
            </a:r>
            <a:r>
              <a:rPr lang="zh-CN" altLang="en-US" dirty="0"/>
              <a:t>元</a:t>
            </a:r>
            <a:r>
              <a:rPr lang="zh-CN" altLang="zh-CN" dirty="0" smtClean="0"/>
              <a:t>是</a:t>
            </a:r>
            <a:r>
              <a:rPr lang="zh-CN" altLang="zh-CN" dirty="0"/>
              <a:t>间接寻址</a:t>
            </a:r>
            <a:r>
              <a:rPr lang="en-US" altLang="zh-CN" dirty="0"/>
              <a:t>,</a:t>
            </a:r>
            <a:r>
              <a:rPr lang="zh-CN" altLang="zh-CN" dirty="0"/>
              <a:t>那么第二</a:t>
            </a:r>
            <a:r>
              <a:rPr lang="zh-CN" altLang="zh-CN" dirty="0" smtClean="0"/>
              <a:t>个</a:t>
            </a:r>
            <a:r>
              <a:rPr lang="zh-CN" altLang="en-US" dirty="0"/>
              <a:t>元</a:t>
            </a:r>
            <a:r>
              <a:rPr lang="zh-CN" altLang="zh-CN" dirty="0" smtClean="0"/>
              <a:t>就是</a:t>
            </a:r>
            <a:r>
              <a:rPr lang="zh-CN" altLang="zh-CN" dirty="0"/>
              <a:t>操作数的地址的</a:t>
            </a:r>
            <a:r>
              <a:rPr lang="zh-CN" altLang="zh-CN" dirty="0" smtClean="0"/>
              <a:t>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06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错误处理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定义了</a:t>
            </a:r>
            <a:r>
              <a:rPr lang="en-US" altLang="zh-CN" dirty="0" smtClean="0"/>
              <a:t>29</a:t>
            </a:r>
            <a:r>
              <a:rPr lang="zh-CN" altLang="en-US" dirty="0" smtClean="0"/>
              <a:t>种常见错误</a:t>
            </a:r>
            <a:endParaRPr lang="en-US" altLang="zh-CN" dirty="0" smtClean="0"/>
          </a:p>
          <a:p>
            <a:r>
              <a:rPr lang="en-US" altLang="zh-CN" dirty="0" smtClean="0"/>
              <a:t>Skip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r>
              <a:rPr lang="en-US" altLang="zh-CN" dirty="0" smtClean="0"/>
              <a:t>Expected</a:t>
            </a:r>
            <a:r>
              <a:rPr lang="zh-CN" altLang="en-US" dirty="0" smtClean="0"/>
              <a:t>集</a:t>
            </a:r>
            <a:r>
              <a:rPr lang="en-US" altLang="zh-CN" dirty="0" smtClean="0"/>
              <a:t>,</a:t>
            </a:r>
            <a:r>
              <a:rPr lang="zh-CN" altLang="en-US" dirty="0" smtClean="0"/>
              <a:t>类似于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r>
              <a:rPr lang="en-US" altLang="zh-CN" dirty="0" smtClean="0"/>
              <a:t>After</a:t>
            </a:r>
            <a:r>
              <a:rPr lang="zh-CN" altLang="en-US" dirty="0" smtClean="0"/>
              <a:t>集</a:t>
            </a:r>
            <a:r>
              <a:rPr lang="en-US" altLang="zh-CN" dirty="0" smtClean="0"/>
              <a:t>,</a:t>
            </a:r>
            <a:r>
              <a:rPr lang="zh-CN" altLang="en-US" dirty="0" smtClean="0"/>
              <a:t>类似于</a:t>
            </a:r>
            <a:r>
              <a:rPr lang="en-US" altLang="zh-CN" dirty="0" smtClean="0"/>
              <a:t>Follow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r>
              <a:rPr lang="en-US" altLang="zh-CN" dirty="0" smtClean="0"/>
              <a:t>End</a:t>
            </a:r>
            <a:r>
              <a:rPr lang="zh-CN" altLang="en-US" dirty="0" smtClean="0"/>
              <a:t>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369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03" y="1766887"/>
            <a:ext cx="6984885" cy="37503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58708" y="1766887"/>
            <a:ext cx="3168352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仿寄存器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三个模拟内存区域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输入缓冲区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自动输入数据检查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线程同步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挂起和恢复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运行错误检测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89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函数栈区结构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01636"/>
              </p:ext>
            </p:extLst>
          </p:nvPr>
        </p:nvGraphicFramePr>
        <p:xfrm>
          <a:off x="3547635" y="1784209"/>
          <a:ext cx="2727154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154"/>
              </a:tblGrid>
              <a:tr h="280830">
                <a:tc>
                  <a:txBody>
                    <a:bodyPr/>
                    <a:lstStyle/>
                    <a:p>
                      <a:endParaRPr lang="zh-CN" altLang="en-US" dirty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0830">
                <a:tc>
                  <a:txBody>
                    <a:bodyPr/>
                    <a:lstStyle/>
                    <a:p>
                      <a:endParaRPr lang="zh-CN" altLang="en-US" dirty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08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……</a:t>
                      </a:r>
                      <a:r>
                        <a:rPr lang="zh-CN" altLang="en-US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以上省略</a:t>
                      </a:r>
                      <a:endParaRPr lang="zh-CN" altLang="en-US" dirty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08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0x7:</a:t>
                      </a:r>
                      <a:endParaRPr lang="zh-CN" altLang="en-US" dirty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08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0x6:</a:t>
                      </a:r>
                      <a:endParaRPr lang="zh-CN" altLang="en-US" dirty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08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0x5: </a:t>
                      </a:r>
                      <a:r>
                        <a:rPr lang="en-US" altLang="zh-CN" dirty="0" err="1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CN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zh-CN" altLang="en-US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局部变量</a:t>
                      </a:r>
                      <a:r>
                        <a:rPr lang="en-US" altLang="zh-CN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dirty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08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0x4:</a:t>
                      </a:r>
                      <a:r>
                        <a:rPr lang="en-US" altLang="zh-CN" baseline="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111(</a:t>
                      </a:r>
                      <a:r>
                        <a:rPr lang="zh-CN" altLang="en-US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返回地址</a:t>
                      </a:r>
                      <a:r>
                        <a:rPr lang="en-US" altLang="zh-CN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dirty="0" smtClean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08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0x3: 1(</a:t>
                      </a:r>
                      <a:r>
                        <a:rPr lang="zh-CN" altLang="en-US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保存</a:t>
                      </a:r>
                      <a:r>
                        <a:rPr lang="en-US" altLang="zh-CN" dirty="0" err="1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bp</a:t>
                      </a:r>
                      <a:r>
                        <a:rPr lang="zh-CN" altLang="en-US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旧值</a:t>
                      </a:r>
                      <a:r>
                        <a:rPr lang="en-US" altLang="zh-CN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dirty="0" smtClean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08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0x2: 136(</a:t>
                      </a:r>
                      <a:r>
                        <a:rPr lang="zh-CN" altLang="en-US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返回地址</a:t>
                      </a:r>
                      <a:r>
                        <a:rPr lang="en-US" altLang="zh-CN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dirty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08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0x1: 0(</a:t>
                      </a:r>
                      <a:r>
                        <a:rPr lang="zh-CN" altLang="en-US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保存</a:t>
                      </a:r>
                      <a:r>
                        <a:rPr lang="en-US" altLang="zh-CN" dirty="0" err="1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bp</a:t>
                      </a:r>
                      <a:r>
                        <a:rPr lang="zh-CN" altLang="en-US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旧值</a:t>
                      </a:r>
                      <a:r>
                        <a:rPr lang="en-US" altLang="zh-CN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dirty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808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0x0: </a:t>
                      </a:r>
                      <a:endParaRPr lang="zh-CN" altLang="en-US" dirty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181291" y="5903166"/>
            <a:ext cx="186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LOCAL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函数栈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6314892" y="5430104"/>
            <a:ext cx="240631" cy="272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6314892" y="4725144"/>
            <a:ext cx="240631" cy="6568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984621" y="4558518"/>
            <a:ext cx="105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36550" y="4221088"/>
            <a:ext cx="151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bp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基址指针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左中括号 10"/>
          <p:cNvSpPr/>
          <p:nvPr/>
        </p:nvSpPr>
        <p:spPr>
          <a:xfrm>
            <a:off x="3279277" y="5381795"/>
            <a:ext cx="115959" cy="28893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11" idx="2"/>
          </p:cNvCxnSpPr>
          <p:nvPr/>
        </p:nvCxnSpPr>
        <p:spPr>
          <a:xfrm>
            <a:off x="3395236" y="5670734"/>
            <a:ext cx="1122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984620" y="3814010"/>
            <a:ext cx="1090864" cy="1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336550" y="3429000"/>
            <a:ext cx="170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栈顶指针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0846940" y="2060848"/>
            <a:ext cx="0" cy="410445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342884" y="6165304"/>
            <a:ext cx="11521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低地址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342884" y="1700808"/>
            <a:ext cx="11521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高地址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618720" y="4005064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input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帧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55523" y="5381796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主线程帧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550774" y="4868804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main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函数帧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右大括号 43"/>
          <p:cNvSpPr/>
          <p:nvPr/>
        </p:nvSpPr>
        <p:spPr>
          <a:xfrm>
            <a:off x="6304851" y="3613666"/>
            <a:ext cx="313869" cy="10631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左中括号 44"/>
          <p:cNvSpPr/>
          <p:nvPr/>
        </p:nvSpPr>
        <p:spPr>
          <a:xfrm>
            <a:off x="3279278" y="4558518"/>
            <a:ext cx="101008" cy="67874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3326708" y="5229199"/>
            <a:ext cx="1122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917984" y="5952938"/>
            <a:ext cx="12241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动态链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1" name="直接箭头连接符 50"/>
          <p:cNvCxnSpPr>
            <a:stCxn id="48" idx="0"/>
          </p:cNvCxnSpPr>
          <p:nvPr/>
        </p:nvCxnSpPr>
        <p:spPr>
          <a:xfrm flipV="1">
            <a:off x="2530052" y="5286985"/>
            <a:ext cx="593707" cy="66595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11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静态变量区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36914"/>
              </p:ext>
            </p:extLst>
          </p:nvPr>
        </p:nvGraphicFramePr>
        <p:xfrm>
          <a:off x="1613656" y="1772816"/>
          <a:ext cx="3832684" cy="4104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2684"/>
              </a:tblGrid>
              <a:tr h="37313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……</a:t>
                      </a:r>
                      <a:r>
                        <a:rPr lang="zh-CN" altLang="en-US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以上省略</a:t>
                      </a:r>
                      <a:endParaRPr lang="zh-CN" altLang="en-US" sz="1800" dirty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313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0x9: </a:t>
                      </a:r>
                      <a:r>
                        <a:rPr lang="en-US" altLang="zh-CN" sz="1800" dirty="0" err="1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[9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]</a:t>
                      </a:r>
                      <a:endParaRPr lang="zh-CN" altLang="en-US" sz="1800" dirty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313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0x8: </a:t>
                      </a:r>
                      <a:r>
                        <a:rPr lang="en-US" altLang="zh-CN" sz="1800" dirty="0" err="1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[8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]</a:t>
                      </a:r>
                      <a:endParaRPr lang="zh-CN" altLang="en-US" sz="1800" dirty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313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0x7: </a:t>
                      </a:r>
                      <a:r>
                        <a:rPr lang="en-US" altLang="zh-CN" sz="1800" dirty="0" err="1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[7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]</a:t>
                      </a:r>
                      <a:endParaRPr lang="zh-CN" altLang="en-US" sz="1800" dirty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313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0x6: </a:t>
                      </a:r>
                      <a:r>
                        <a:rPr lang="en-US" altLang="zh-CN" sz="1800" dirty="0" err="1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[6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]</a:t>
                      </a:r>
                      <a:endParaRPr lang="zh-CN" altLang="en-US" sz="1800" dirty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313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0x5: </a:t>
                      </a:r>
                      <a:r>
                        <a:rPr lang="en-US" altLang="zh-CN" sz="1800" dirty="0" err="1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[5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]</a:t>
                      </a:r>
                      <a:endParaRPr lang="zh-CN" altLang="en-US" sz="1800" dirty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313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0x4: </a:t>
                      </a:r>
                      <a:r>
                        <a:rPr lang="en-US" altLang="zh-CN" sz="1800" dirty="0" err="1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[4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]</a:t>
                      </a:r>
                      <a:endParaRPr lang="zh-CN" altLang="en-US" sz="1800" dirty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313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0x3: </a:t>
                      </a:r>
                      <a:r>
                        <a:rPr lang="en-US" altLang="zh-CN" sz="1800" dirty="0" err="1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[3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]</a:t>
                      </a:r>
                      <a:endParaRPr lang="zh-CN" altLang="en-US" sz="1800" dirty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313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0x2: </a:t>
                      </a:r>
                      <a:r>
                        <a:rPr lang="en-US" altLang="zh-CN" sz="1800" dirty="0" err="1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[2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]</a:t>
                      </a:r>
                      <a:endParaRPr lang="zh-CN" altLang="en-US" sz="1800" dirty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31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0x1: </a:t>
                      </a:r>
                      <a:r>
                        <a:rPr lang="en-US" altLang="zh-CN" sz="1800" dirty="0" err="1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[1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]</a:t>
                      </a:r>
                      <a:endParaRPr lang="zh-CN" altLang="en-US" sz="1800" dirty="0" smtClean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313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0x0: </a:t>
                      </a:r>
                      <a:r>
                        <a:rPr lang="en-US" altLang="zh-CN" sz="1800" dirty="0" err="1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[0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]</a:t>
                      </a:r>
                      <a:endParaRPr lang="zh-CN" altLang="en-US" sz="1800" dirty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49489" y="5985918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STATIC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静态变量区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485321" y="5384518"/>
            <a:ext cx="64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5563500" y="5805264"/>
            <a:ext cx="1827056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950396" y="5380532"/>
            <a:ext cx="1323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err="1" smtClean="0"/>
              <a:t>arr</a:t>
            </a:r>
            <a:endParaRPr lang="zh-CN" altLang="en-US" sz="2400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0558908" y="2060848"/>
            <a:ext cx="0" cy="410445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054852" y="6165304"/>
            <a:ext cx="11521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低地址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054852" y="1700808"/>
            <a:ext cx="11521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高地址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029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代码区结构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299939"/>
              </p:ext>
            </p:extLst>
          </p:nvPr>
        </p:nvGraphicFramePr>
        <p:xfrm>
          <a:off x="3439037" y="1967998"/>
          <a:ext cx="5853993" cy="3192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3993"/>
              </a:tblGrid>
              <a:tr h="456050"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5605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……</a:t>
                      </a:r>
                      <a:r>
                        <a:rPr lang="zh-CN" altLang="en-US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以上省略</a:t>
                      </a:r>
                      <a:endParaRPr lang="zh-CN" altLang="en-US" sz="1800" dirty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5605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0x00000004 : </a:t>
                      </a:r>
                      <a:r>
                        <a:rPr lang="en-US" altLang="zh-CN" sz="1800" dirty="0" err="1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mov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  0x2(LOCAL)</a:t>
                      </a:r>
                      <a:endParaRPr lang="zh-CN" altLang="en-US" sz="1800" dirty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5605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0x00000003 : load 0x0(INT_CON)</a:t>
                      </a:r>
                      <a:endParaRPr lang="zh-CN" altLang="en-US" sz="1800" dirty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5605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0x00000002 : </a:t>
                      </a:r>
                      <a:r>
                        <a:rPr lang="en-US" altLang="zh-CN" sz="1800" dirty="0" err="1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jmp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  0x1a</a:t>
                      </a:r>
                      <a:endParaRPr lang="zh-CN" altLang="en-US" sz="1800" dirty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5605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0x00000001 : </a:t>
                      </a:r>
                      <a:r>
                        <a:rPr lang="en-US" altLang="zh-CN" sz="1800" dirty="0" err="1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mov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 0x0(STATIC),0xa</a:t>
                      </a:r>
                      <a:endParaRPr lang="zh-CN" altLang="en-US" sz="1800" dirty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5605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0x00000000 : load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dirty="0" smtClean="0">
                          <a:latin typeface="Courier New" panose="02070309020205020404" pitchFamily="49" charset="0"/>
                          <a:ea typeface="Microsoft YaHei UI" panose="020B0503020204020204" pitchFamily="34" charset="-122"/>
                          <a:cs typeface="Courier New" panose="02070309020205020404" pitchFamily="49" charset="0"/>
                        </a:rPr>
                        <a:t>0x0(INT_CON)</a:t>
                      </a:r>
                      <a:endParaRPr lang="zh-CN" altLang="en-US" sz="1800" dirty="0">
                        <a:latin typeface="Courier New" panose="02070309020205020404" pitchFamily="49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037023" y="5445224"/>
            <a:ext cx="21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ADDRESS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代码区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215581" y="3564173"/>
            <a:ext cx="1090864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7150" y="3140968"/>
            <a:ext cx="189702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pc(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程序计数器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0486900" y="2060848"/>
            <a:ext cx="0" cy="410445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982844" y="6165304"/>
            <a:ext cx="11521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低地址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982844" y="1700808"/>
            <a:ext cx="11521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高地址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070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运行时错误检测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5" y="1731007"/>
            <a:ext cx="4472952" cy="2300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642" y="4265271"/>
            <a:ext cx="4467225" cy="2114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67747" y="4293096"/>
            <a:ext cx="4467225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内存损坏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内存访问越界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栈溢出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指令地址越界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除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错误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指令数据类型错误</a:t>
            </a:r>
          </a:p>
        </p:txBody>
      </p:sp>
    </p:spTree>
    <p:extLst>
      <p:ext uri="{BB962C8B-B14F-4D97-AF65-F5344CB8AC3E}">
        <p14:creationId xmlns:p14="http://schemas.microsoft.com/office/powerpoint/2010/main" val="344708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断点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20" y="2132856"/>
            <a:ext cx="7042605" cy="280831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830716" y="2132856"/>
            <a:ext cx="288032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双击添加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删除断点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单击切换断点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35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语法特色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支持 </a:t>
            </a:r>
            <a:r>
              <a:rPr lang="en-US" altLang="zh-CN" dirty="0" smtClean="0"/>
              <a:t>int, real, </a:t>
            </a:r>
            <a:r>
              <a:rPr lang="en-US" altLang="zh-CN" dirty="0"/>
              <a:t>b</a:t>
            </a:r>
            <a:r>
              <a:rPr lang="en-US" altLang="zh-CN" dirty="0" smtClean="0"/>
              <a:t>oolean 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 smtClean="0"/>
              <a:t>支持更多的运算</a:t>
            </a:r>
            <a:r>
              <a:rPr lang="en-US" altLang="zh-CN" dirty="0" smtClean="0"/>
              <a:t>:14</a:t>
            </a:r>
            <a:r>
              <a:rPr lang="zh-CN" altLang="en-US" dirty="0" smtClean="0"/>
              <a:t>级优先级</a:t>
            </a:r>
            <a:r>
              <a:rPr lang="en-US" altLang="zh-CN" dirty="0" smtClean="0"/>
              <a:t>,40</a:t>
            </a:r>
            <a:r>
              <a:rPr lang="zh-CN" altLang="en-US" dirty="0" smtClean="0"/>
              <a:t>种运算</a:t>
            </a:r>
            <a:endParaRPr lang="en-US" altLang="zh-CN" dirty="0" smtClean="0"/>
          </a:p>
          <a:p>
            <a:r>
              <a:rPr lang="zh-CN" altLang="en-US" dirty="0" smtClean="0"/>
              <a:t>支持函数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函数递归</a:t>
            </a:r>
            <a:r>
              <a:rPr lang="en-US" altLang="zh-CN" dirty="0" smtClean="0"/>
              <a:t>,</a:t>
            </a:r>
            <a:r>
              <a:rPr lang="zh-CN" altLang="en-US" dirty="0" smtClean="0"/>
              <a:t>函数重载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break , continue</a:t>
            </a:r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函数开始执行</a:t>
            </a:r>
            <a:r>
              <a:rPr lang="en-US" altLang="zh-CN" dirty="0" smtClean="0"/>
              <a:t>(</a:t>
            </a:r>
            <a:r>
              <a:rPr lang="zh-CN" altLang="en-US" dirty="0" smtClean="0"/>
              <a:t>规定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25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查看变量和寄存器内容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1844824"/>
            <a:ext cx="4570025" cy="32403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460" y="3284984"/>
            <a:ext cx="4551705" cy="327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1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查看中间代码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2060848"/>
            <a:ext cx="3553172" cy="418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7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四种调试方式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114" y="1772816"/>
            <a:ext cx="5893285" cy="486836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50596" y="1772816"/>
            <a:ext cx="4032448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F1: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单步调试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每次执行一条指令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F2: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运行到下一行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F3: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运行到函数返回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F4: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运行到下一个断点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119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>
            <a:hlinkClick r:id="rId2" action="ppaction://hlinkfile"/>
          </p:cNvPr>
          <p:cNvSpPr/>
          <p:nvPr/>
        </p:nvSpPr>
        <p:spPr>
          <a:xfrm>
            <a:off x="8758708" y="5085184"/>
            <a:ext cx="936104" cy="648072"/>
          </a:xfrm>
          <a:prstGeom prst="chevron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38828" y="5409220"/>
            <a:ext cx="187220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hlinkClick r:id="rId2" action="ppaction://hlinkfile"/>
              </a:rPr>
              <a:t>CMMParser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358108" y="2564904"/>
            <a:ext cx="482453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9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Thanks!</a:t>
            </a:r>
            <a:endParaRPr lang="zh-CN" altLang="en-US" sz="9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输入源程序</a:t>
            </a:r>
            <a:endParaRPr lang="en-US" altLang="zh-CN" dirty="0" smtClean="0"/>
          </a:p>
          <a:p>
            <a:r>
              <a:rPr lang="zh-CN" altLang="en-US" dirty="0" smtClean="0"/>
              <a:t>词法分析</a:t>
            </a:r>
            <a:endParaRPr lang="zh-CN" dirty="0"/>
          </a:p>
          <a:p>
            <a:r>
              <a:rPr lang="zh-CN" altLang="en-US" dirty="0" smtClean="0"/>
              <a:t>语法分析</a:t>
            </a:r>
            <a:r>
              <a:rPr lang="en-US" altLang="zh-CN" dirty="0" smtClean="0"/>
              <a:t>,</a:t>
            </a:r>
            <a:r>
              <a:rPr lang="zh-CN" altLang="en-US" dirty="0" smtClean="0"/>
              <a:t>语义分析</a:t>
            </a:r>
            <a:r>
              <a:rPr lang="en-US" altLang="zh-CN" dirty="0" smtClean="0"/>
              <a:t>,</a:t>
            </a:r>
            <a:r>
              <a:rPr lang="zh-CN" altLang="en-US" dirty="0" smtClean="0"/>
              <a:t>错误处理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中间代码生成</a:t>
            </a:r>
            <a:endParaRPr lang="zh-CN" dirty="0"/>
          </a:p>
          <a:p>
            <a:r>
              <a:rPr lang="zh-CN" altLang="en-US" dirty="0" smtClean="0"/>
              <a:t>保存</a:t>
            </a:r>
            <a:r>
              <a:rPr lang="en-US" altLang="zh-CN" dirty="0" smtClean="0"/>
              <a:t>/</a:t>
            </a:r>
            <a:r>
              <a:rPr lang="zh-CN" altLang="en-US" dirty="0" smtClean="0"/>
              <a:t>加载中间代码</a:t>
            </a:r>
            <a:endParaRPr lang="en-US" altLang="zh-CN" dirty="0" smtClean="0"/>
          </a:p>
          <a:p>
            <a:r>
              <a:rPr lang="zh-CN" altLang="en-US" dirty="0" smtClean="0"/>
              <a:t>运行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调试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语法高亮和代码自动格式化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2132856"/>
            <a:ext cx="8676454" cy="433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9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代码提示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916832"/>
            <a:ext cx="6802638" cy="31683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30716" y="1916832"/>
            <a:ext cx="284324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zh-CN" altLang="en-US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关键字</a:t>
            </a:r>
            <a:endParaRPr lang="en-US" altLang="zh-CN" sz="28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</a:t>
            </a:r>
            <a:r>
              <a:rPr lang="zh-CN" altLang="en-US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预处理集</a:t>
            </a:r>
            <a:endParaRPr lang="en-US" altLang="zh-CN" sz="28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</a:t>
            </a:r>
            <a:r>
              <a:rPr lang="zh-CN" altLang="en-US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符号表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7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错误显示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7" y="1772816"/>
            <a:ext cx="3456384" cy="22098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7" y="4149080"/>
            <a:ext cx="7200799" cy="22370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90556" y="2132856"/>
            <a:ext cx="1670650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词法错误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语法错误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语法警告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84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74" y="1804987"/>
            <a:ext cx="8709810" cy="457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1916832"/>
            <a:ext cx="7066774" cy="37444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18748" y="1916832"/>
            <a:ext cx="2448272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分析方法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自顶向下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包括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语法树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符号表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语义分析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中间代码生成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错误处理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80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语法分析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符号表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一张整表</a:t>
            </a:r>
            <a:endParaRPr lang="en-US" altLang="zh-CN" dirty="0" smtClean="0"/>
          </a:p>
          <a:p>
            <a:r>
              <a:rPr lang="zh-CN" altLang="en-US" dirty="0" smtClean="0"/>
              <a:t>线性组织</a:t>
            </a:r>
            <a:endParaRPr lang="en-US" altLang="zh-CN" dirty="0" smtClean="0"/>
          </a:p>
          <a:p>
            <a:r>
              <a:rPr lang="zh-CN" altLang="en-US" dirty="0" smtClean="0"/>
              <a:t>不等长属性的组织</a:t>
            </a:r>
            <a:endParaRPr lang="en-US" altLang="zh-CN" dirty="0" smtClean="0"/>
          </a:p>
          <a:p>
            <a:r>
              <a:rPr lang="zh-CN" altLang="en-US" dirty="0" smtClean="0"/>
              <a:t>作用域深度</a:t>
            </a:r>
            <a:endParaRPr lang="en-US" altLang="zh-CN" dirty="0" smtClean="0"/>
          </a:p>
          <a:p>
            <a:r>
              <a:rPr lang="zh-CN" altLang="en-US" dirty="0" smtClean="0"/>
              <a:t>符号表的变动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9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黑板演示文稿（宽屏）</Template>
  <TotalTime>0</TotalTime>
  <Words>574</Words>
  <Application>Microsoft Office PowerPoint</Application>
  <PresentationFormat>自定义</PresentationFormat>
  <Paragraphs>148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Microsoft YaHei UI</vt:lpstr>
      <vt:lpstr>宋体</vt:lpstr>
      <vt:lpstr>微软雅黑</vt:lpstr>
      <vt:lpstr>Consolas</vt:lpstr>
      <vt:lpstr>Corbel</vt:lpstr>
      <vt:lpstr>Courier New</vt:lpstr>
      <vt:lpstr>Wingdings</vt:lpstr>
      <vt:lpstr>Chalkboard_16x9</vt:lpstr>
      <vt:lpstr>解释器演示</vt:lpstr>
      <vt:lpstr>语法特色</vt:lpstr>
      <vt:lpstr>过程</vt:lpstr>
      <vt:lpstr>输入-&gt;语法高亮和代码自动格式化</vt:lpstr>
      <vt:lpstr>输入-&gt;代码提示</vt:lpstr>
      <vt:lpstr>输入-&gt;错误显示</vt:lpstr>
      <vt:lpstr>词法分析</vt:lpstr>
      <vt:lpstr>语法分析</vt:lpstr>
      <vt:lpstr>语法分析-&gt;符号表</vt:lpstr>
      <vt:lpstr>语法分析-&gt;语义分析</vt:lpstr>
      <vt:lpstr>语法分析-&gt;中间代码生成</vt:lpstr>
      <vt:lpstr>寻址方式</vt:lpstr>
      <vt:lpstr>错误处理</vt:lpstr>
      <vt:lpstr>运行</vt:lpstr>
      <vt:lpstr>运行-&gt;函数栈区结构</vt:lpstr>
      <vt:lpstr>运行-&gt;静态变量区</vt:lpstr>
      <vt:lpstr>运行-&gt;代码区结构</vt:lpstr>
      <vt:lpstr>运行-&gt;运行时错误检测</vt:lpstr>
      <vt:lpstr>调试-&gt;断点</vt:lpstr>
      <vt:lpstr>调试-&gt;查看变量和寄存器内容</vt:lpstr>
      <vt:lpstr>调试-&gt;查看中间代码</vt:lpstr>
      <vt:lpstr>调试-&gt;四种调试方式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2016-01-04T01:39:05Z</dcterms:created>
  <dcterms:modified xsi:type="dcterms:W3CDTF">2016-01-05T05:25:16Z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