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37"/>
  </p:notesMasterIdLst>
  <p:sldIdLst>
    <p:sldId id="269" r:id="rId2"/>
    <p:sldId id="345" r:id="rId3"/>
    <p:sldId id="347" r:id="rId4"/>
    <p:sldId id="346" r:id="rId5"/>
    <p:sldId id="379" r:id="rId6"/>
    <p:sldId id="316" r:id="rId7"/>
    <p:sldId id="349" r:id="rId8"/>
    <p:sldId id="350" r:id="rId9"/>
    <p:sldId id="378" r:id="rId10"/>
    <p:sldId id="351" r:id="rId11"/>
    <p:sldId id="365" r:id="rId12"/>
    <p:sldId id="366" r:id="rId13"/>
    <p:sldId id="367" r:id="rId14"/>
    <p:sldId id="380" r:id="rId15"/>
    <p:sldId id="382" r:id="rId16"/>
    <p:sldId id="352" r:id="rId17"/>
    <p:sldId id="369" r:id="rId18"/>
    <p:sldId id="370" r:id="rId19"/>
    <p:sldId id="371" r:id="rId20"/>
    <p:sldId id="381" r:id="rId21"/>
    <p:sldId id="354" r:id="rId22"/>
    <p:sldId id="364" r:id="rId23"/>
    <p:sldId id="357" r:id="rId24"/>
    <p:sldId id="377" r:id="rId25"/>
    <p:sldId id="355" r:id="rId26"/>
    <p:sldId id="372" r:id="rId27"/>
    <p:sldId id="356" r:id="rId28"/>
    <p:sldId id="359" r:id="rId29"/>
    <p:sldId id="360" r:id="rId30"/>
    <p:sldId id="373" r:id="rId31"/>
    <p:sldId id="374" r:id="rId32"/>
    <p:sldId id="375" r:id="rId33"/>
    <p:sldId id="376" r:id="rId34"/>
    <p:sldId id="361" r:id="rId35"/>
    <p:sldId id="363"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序章" id="{D0F39C78-9B71-47BF-ADFE-740F702FFF06}">
          <p14:sldIdLst>
            <p14:sldId id="269"/>
          </p14:sldIdLst>
        </p14:section>
        <p14:section name="项目简介" id="{CB8EF182-8D8A-40C6-9FC8-B0BDB0C338B8}">
          <p14:sldIdLst>
            <p14:sldId id="345"/>
            <p14:sldId id="347"/>
            <p14:sldId id="346"/>
          </p14:sldIdLst>
        </p14:section>
        <p14:section name="数据预处理" id="{4469FD97-9F02-4033-BD76-B7D164A040A5}">
          <p14:sldIdLst>
            <p14:sldId id="379"/>
            <p14:sldId id="316"/>
            <p14:sldId id="349"/>
            <p14:sldId id="350"/>
          </p14:sldIdLst>
        </p14:section>
        <p14:section name="搜索引擎" id="{6D9E0E6E-14FC-4E3C-B4C2-F68985678E3D}">
          <p14:sldIdLst>
            <p14:sldId id="378"/>
            <p14:sldId id="351"/>
            <p14:sldId id="365"/>
            <p14:sldId id="366"/>
            <p14:sldId id="367"/>
          </p14:sldIdLst>
        </p14:section>
        <p14:section name="知识图谱" id="{B50E38AA-C64A-4F85-A96F-5148D0A5CE58}">
          <p14:sldIdLst>
            <p14:sldId id="380"/>
            <p14:sldId id="382"/>
            <p14:sldId id="352"/>
            <p14:sldId id="369"/>
            <p14:sldId id="370"/>
            <p14:sldId id="371"/>
          </p14:sldIdLst>
        </p14:section>
        <p14:section name="架构" id="{FA4D35FD-48DD-4A64-A2A2-A596394DCB41}">
          <p14:sldIdLst>
            <p14:sldId id="381"/>
            <p14:sldId id="354"/>
            <p14:sldId id="364"/>
            <p14:sldId id="357"/>
            <p14:sldId id="377"/>
          </p14:sldIdLst>
        </p14:section>
        <p14:section name="成果展示" id="{04F7674E-E089-4C50-9D84-8548ED175061}">
          <p14:sldIdLst>
            <p14:sldId id="355"/>
            <p14:sldId id="372"/>
          </p14:sldIdLst>
        </p14:section>
        <p14:section name="项目管理" id="{361E4EFA-494A-4347-BE99-3529EBE56595}">
          <p14:sldIdLst>
            <p14:sldId id="356"/>
            <p14:sldId id="359"/>
          </p14:sldIdLst>
        </p14:section>
        <p14:section name="展望" id="{D7187099-FE98-4639-B0B1-F6B9D3E49D53}">
          <p14:sldIdLst>
            <p14:sldId id="360"/>
            <p14:sldId id="373"/>
            <p14:sldId id="374"/>
            <p14:sldId id="375"/>
            <p14:sldId id="376"/>
            <p14:sldId id="361"/>
            <p14:sldId id="36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肖 子洋" initials="肖" lastIdx="2" clrIdx="0">
    <p:extLst>
      <p:ext uri="{19B8F6BF-5375-455C-9EA6-DF929625EA0E}">
        <p15:presenceInfo xmlns:p15="http://schemas.microsoft.com/office/powerpoint/2012/main" userId="c240a49a785936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B4B4B"/>
    <a:srgbClr val="2A56FF"/>
    <a:srgbClr val="646464"/>
    <a:srgbClr val="F1995D"/>
    <a:srgbClr val="F2A16A"/>
    <a:srgbClr val="F3A875"/>
    <a:srgbClr val="F5B68B"/>
    <a:srgbClr val="2E73FF"/>
    <a:srgbClr val="1C7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2" autoAdjust="0"/>
    <p:restoredTop sz="94541"/>
  </p:normalViewPr>
  <p:slideViewPr>
    <p:cSldViewPr snapToGrid="0" snapToObjects="1">
      <p:cViewPr varScale="1">
        <p:scale>
          <a:sx n="73" d="100"/>
          <a:sy n="73" d="100"/>
        </p:scale>
        <p:origin x="24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DA61F8-BA6D-4781-A720-B3A1703E5EBD}" type="datetimeFigureOut">
              <a:rPr lang="zh-CN" altLang="en-US" smtClean="0"/>
              <a:t>2018/11/29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4C566D-13EB-4204-9987-148DB155B60B}" type="slidenum">
              <a:rPr lang="zh-CN" altLang="en-US" smtClean="0"/>
              <a:t>‹#›</a:t>
            </a:fld>
            <a:endParaRPr lang="zh-CN" altLang="en-US"/>
          </a:p>
        </p:txBody>
      </p:sp>
    </p:spTree>
    <p:extLst>
      <p:ext uri="{BB962C8B-B14F-4D97-AF65-F5344CB8AC3E}">
        <p14:creationId xmlns:p14="http://schemas.microsoft.com/office/powerpoint/2010/main" val="1748453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12ACC255-4F87-4A41-AF65-10FE497080CB}" type="datetimeFigureOut">
              <a:rPr kumimoji="1" lang="zh-CN" altLang="en-US" smtClean="0"/>
              <a:t>2018/11/29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hasCustomPrompt="1"/>
          </p:nvPr>
        </p:nvSpPr>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12ACC255-4F87-4A41-AF65-10FE497080CB}" type="datetimeFigureOut">
              <a:rPr kumimoji="1" lang="zh-CN" altLang="en-US" smtClean="0"/>
              <a:t>2018/11/29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12ACC255-4F87-4A41-AF65-10FE497080CB}" type="datetimeFigureOut">
              <a:rPr kumimoji="1" lang="zh-CN" altLang="en-US" smtClean="0"/>
              <a:t>2018/11/29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hasCustomPrompt="1"/>
          </p:nvPr>
        </p:nvSpPr>
        <p:spPr/>
        <p:txBody>
          <a:body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12ACC255-4F87-4A41-AF65-10FE497080CB}" type="datetimeFigureOut">
              <a:rPr kumimoji="1" lang="zh-CN" altLang="en-US" smtClean="0"/>
              <a:t>2018/11/29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12ACC255-4F87-4A41-AF65-10FE497080CB}" type="datetimeFigureOut">
              <a:rPr kumimoji="1" lang="zh-CN" altLang="en-US" smtClean="0"/>
              <a:t>2018/11/29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12ACC255-4F87-4A41-AF65-10FE497080CB}" type="datetimeFigureOut">
              <a:rPr kumimoji="1" lang="zh-CN" altLang="en-US" smtClean="0"/>
              <a:t>2018/11/29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p:cNvSpPr>
            <a:spLocks noGrp="1"/>
          </p:cNvSpPr>
          <p:nvPr>
            <p:ph sz="quarter" idx="4" hasCustomPrompt="1"/>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p:cNvSpPr>
            <a:spLocks noGrp="1"/>
          </p:cNvSpPr>
          <p:nvPr>
            <p:ph type="dt" sz="half" idx="10"/>
          </p:nvPr>
        </p:nvSpPr>
        <p:spPr/>
        <p:txBody>
          <a:bodyPr/>
          <a:lstStyle/>
          <a:p>
            <a:fld id="{12ACC255-4F87-4A41-AF65-10FE497080CB}" type="datetimeFigureOut">
              <a:rPr kumimoji="1" lang="zh-CN" altLang="en-US" smtClean="0"/>
              <a:t>2018/11/29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12ACC255-4F87-4A41-AF65-10FE497080CB}" type="datetimeFigureOut">
              <a:rPr kumimoji="1" lang="zh-CN" altLang="en-US" smtClean="0"/>
              <a:t>2018/11/29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ACC255-4F87-4A41-AF65-10FE497080CB}" type="datetimeFigureOut">
              <a:rPr kumimoji="1" lang="zh-CN" altLang="en-US" smtClean="0"/>
              <a:t>2018/11/29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12ACC255-4F87-4A41-AF65-10FE497080CB}" type="datetimeFigureOut">
              <a:rPr kumimoji="1" lang="zh-CN" altLang="en-US" smtClean="0"/>
              <a:t>2018/11/29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12ACC255-4F87-4A41-AF65-10FE497080CB}" type="datetimeFigureOut">
              <a:rPr kumimoji="1" lang="zh-CN" altLang="en-US" smtClean="0"/>
              <a:t>2018/11/29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CC255-4F87-4A41-AF65-10FE497080CB}" type="datetimeFigureOut">
              <a:rPr kumimoji="1" lang="zh-CN" altLang="en-US" smtClean="0"/>
              <a:t>2018/11/29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2C256E-0BCF-354E-9717-C30583C93A8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5.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16.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8.jpg"/></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jpg"/><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9.png"/><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Swordhold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9235" y="1763257"/>
            <a:ext cx="10853529" cy="1446550"/>
          </a:xfrm>
          <a:prstGeom prst="rect">
            <a:avLst/>
          </a:prstGeom>
        </p:spPr>
        <p:txBody>
          <a:bodyPr wrap="square">
            <a:spAutoFit/>
          </a:bodyPr>
          <a:lstStyle/>
          <a:p>
            <a:pPr algn="ctr"/>
            <a:r>
              <a:rPr lang="zh-CN" altLang="en-US" sz="4400" dirty="0">
                <a:solidFill>
                  <a:srgbClr val="FF0000"/>
                </a:solidFill>
                <a:effectLst/>
                <a:latin typeface="AppleMyungjo" pitchFamily="2" charset="-127"/>
                <a:ea typeface="Lantinghei SC Demibold" panose="02000000000000000000" pitchFamily="2" charset="-122"/>
              </a:rPr>
              <a:t>基于已有故障分析报告的</a:t>
            </a:r>
            <a:endParaRPr lang="en-US" altLang="zh-CN" sz="4400" dirty="0">
              <a:solidFill>
                <a:srgbClr val="FF0000"/>
              </a:solidFill>
              <a:effectLst/>
              <a:latin typeface="AppleMyungjo" pitchFamily="2" charset="-127"/>
              <a:ea typeface="Lantinghei SC Demibold" panose="02000000000000000000" pitchFamily="2" charset="-122"/>
            </a:endParaRPr>
          </a:p>
          <a:p>
            <a:pPr algn="ctr"/>
            <a:r>
              <a:rPr lang="zh-CN" altLang="en-US" sz="4400" dirty="0">
                <a:solidFill>
                  <a:srgbClr val="FF0000"/>
                </a:solidFill>
                <a:effectLst/>
                <a:latin typeface="AppleMyungjo" pitchFamily="2" charset="-127"/>
                <a:ea typeface="Lantinghei SC Demibold" panose="02000000000000000000" pitchFamily="2" charset="-122"/>
              </a:rPr>
              <a:t>多轮问答诊断系统</a:t>
            </a:r>
            <a:endParaRPr lang="en-US" altLang="zh-CN" sz="4400" dirty="0">
              <a:solidFill>
                <a:srgbClr val="FF0000"/>
              </a:solidFill>
              <a:effectLst/>
              <a:latin typeface="AppleMyungjo" pitchFamily="2" charset="-127"/>
              <a:ea typeface="Lantinghei SC Demibold" panose="02000000000000000000" pitchFamily="2" charset="-122"/>
            </a:endParaRPr>
          </a:p>
        </p:txBody>
      </p:sp>
      <p:sp>
        <p:nvSpPr>
          <p:cNvPr id="2" name="文本框 1">
            <a:extLst>
              <a:ext uri="{FF2B5EF4-FFF2-40B4-BE49-F238E27FC236}">
                <a16:creationId xmlns:a16="http://schemas.microsoft.com/office/drawing/2014/main" id="{6ACD1543-09C0-4203-9D8D-EF0D33AA9F11}"/>
              </a:ext>
            </a:extLst>
          </p:cNvPr>
          <p:cNvSpPr txBox="1"/>
          <p:nvPr/>
        </p:nvSpPr>
        <p:spPr>
          <a:xfrm>
            <a:off x="4022791" y="4113298"/>
            <a:ext cx="6957391" cy="430887"/>
          </a:xfrm>
          <a:prstGeom prst="rect">
            <a:avLst/>
          </a:prstGeom>
          <a:noFill/>
        </p:spPr>
        <p:txBody>
          <a:bodyPr wrap="square" rtlCol="0">
            <a:spAutoFit/>
          </a:bodyPr>
          <a:lstStyle/>
          <a:p>
            <a:r>
              <a:rPr lang="zh-CN" altLang="en-US" sz="2200" dirty="0"/>
              <a:t>项目成员：肖子洋、杨宇欣</a:t>
            </a:r>
          </a:p>
        </p:txBody>
      </p:sp>
      <p:sp>
        <p:nvSpPr>
          <p:cNvPr id="10" name="文本框 9">
            <a:extLst>
              <a:ext uri="{FF2B5EF4-FFF2-40B4-BE49-F238E27FC236}">
                <a16:creationId xmlns:a16="http://schemas.microsoft.com/office/drawing/2014/main" id="{8A282FC2-373A-464B-B93F-8AAB41C92CDD}"/>
              </a:ext>
            </a:extLst>
          </p:cNvPr>
          <p:cNvSpPr txBox="1"/>
          <p:nvPr/>
        </p:nvSpPr>
        <p:spPr>
          <a:xfrm>
            <a:off x="4022791" y="4977465"/>
            <a:ext cx="6957391" cy="430887"/>
          </a:xfrm>
          <a:prstGeom prst="rect">
            <a:avLst/>
          </a:prstGeom>
          <a:noFill/>
        </p:spPr>
        <p:txBody>
          <a:bodyPr wrap="square" rtlCol="0">
            <a:spAutoFit/>
          </a:bodyPr>
          <a:lstStyle/>
          <a:p>
            <a:r>
              <a:rPr lang="zh-CN" altLang="en-US" sz="2200" dirty="0"/>
              <a:t>指导老师：黄有鹏</a:t>
            </a:r>
          </a:p>
        </p:txBody>
      </p:sp>
      <p:pic>
        <p:nvPicPr>
          <p:cNvPr id="7" name="图片 6">
            <a:extLst>
              <a:ext uri="{FF2B5EF4-FFF2-40B4-BE49-F238E27FC236}">
                <a16:creationId xmlns:a16="http://schemas.microsoft.com/office/drawing/2014/main" id="{48A96799-0FB7-4750-808E-E813ADFD81F4}"/>
              </a:ext>
            </a:extLst>
          </p:cNvPr>
          <p:cNvPicPr>
            <a:picLocks noChangeAspect="1"/>
          </p:cNvPicPr>
          <p:nvPr/>
        </p:nvPicPr>
        <p:blipFill rotWithShape="1">
          <a:blip r:embed="rId2"/>
          <a:srcRect t="17874" b="22160"/>
          <a:stretch/>
        </p:blipFill>
        <p:spPr>
          <a:xfrm>
            <a:off x="10347960" y="0"/>
            <a:ext cx="1844040" cy="1105786"/>
          </a:xfrm>
          <a:prstGeom prst="rect">
            <a:avLst/>
          </a:prstGeom>
        </p:spPr>
      </p:pic>
    </p:spTree>
    <p:extLst>
      <p:ext uri="{BB962C8B-B14F-4D97-AF65-F5344CB8AC3E}">
        <p14:creationId xmlns:p14="http://schemas.microsoft.com/office/powerpoint/2010/main" val="431052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FF0000"/>
                </a:solidFill>
              </a:rPr>
              <a:t>总体工作流程</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搜索引擎</a:t>
            </a:r>
          </a:p>
        </p:txBody>
      </p:sp>
      <p:pic>
        <p:nvPicPr>
          <p:cNvPr id="5" name="图片 4">
            <a:extLst>
              <a:ext uri="{FF2B5EF4-FFF2-40B4-BE49-F238E27FC236}">
                <a16:creationId xmlns:a16="http://schemas.microsoft.com/office/drawing/2014/main" id="{1EF8ACA1-8379-4365-9F7E-AB0584459272}"/>
              </a:ext>
            </a:extLst>
          </p:cNvPr>
          <p:cNvPicPr>
            <a:picLocks noChangeAspect="1"/>
          </p:cNvPicPr>
          <p:nvPr/>
        </p:nvPicPr>
        <p:blipFill rotWithShape="1">
          <a:blip r:embed="rId4"/>
          <a:srcRect t="17874" b="22160"/>
          <a:stretch/>
        </p:blipFill>
        <p:spPr>
          <a:xfrm>
            <a:off x="10347960" y="0"/>
            <a:ext cx="1844040" cy="1105786"/>
          </a:xfrm>
          <a:prstGeom prst="rect">
            <a:avLst/>
          </a:prstGeom>
        </p:spPr>
      </p:pic>
      <p:sp>
        <p:nvSpPr>
          <p:cNvPr id="2" name="矩形: 圆角 1">
            <a:extLst>
              <a:ext uri="{FF2B5EF4-FFF2-40B4-BE49-F238E27FC236}">
                <a16:creationId xmlns:a16="http://schemas.microsoft.com/office/drawing/2014/main" id="{566D13BA-2279-4AAA-B6F9-4B7D0D4A929B}"/>
              </a:ext>
            </a:extLst>
          </p:cNvPr>
          <p:cNvSpPr/>
          <p:nvPr/>
        </p:nvSpPr>
        <p:spPr>
          <a:xfrm>
            <a:off x="1787586" y="2460359"/>
            <a:ext cx="1643587" cy="9044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获取文档</a:t>
            </a:r>
          </a:p>
        </p:txBody>
      </p:sp>
      <p:sp>
        <p:nvSpPr>
          <p:cNvPr id="7" name="矩形: 圆角 6">
            <a:extLst>
              <a:ext uri="{FF2B5EF4-FFF2-40B4-BE49-F238E27FC236}">
                <a16:creationId xmlns:a16="http://schemas.microsoft.com/office/drawing/2014/main" id="{ADC6A69C-59ED-418D-8E23-9CA3BF29DFE0}"/>
              </a:ext>
            </a:extLst>
          </p:cNvPr>
          <p:cNvSpPr/>
          <p:nvPr/>
        </p:nvSpPr>
        <p:spPr>
          <a:xfrm>
            <a:off x="1750058" y="4224068"/>
            <a:ext cx="1643587" cy="9044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获取用户询问</a:t>
            </a:r>
          </a:p>
        </p:txBody>
      </p:sp>
      <p:sp>
        <p:nvSpPr>
          <p:cNvPr id="8" name="矩形: 圆角 7">
            <a:extLst>
              <a:ext uri="{FF2B5EF4-FFF2-40B4-BE49-F238E27FC236}">
                <a16:creationId xmlns:a16="http://schemas.microsoft.com/office/drawing/2014/main" id="{2161F882-64D6-4C03-A991-5767EA67BBE1}"/>
              </a:ext>
            </a:extLst>
          </p:cNvPr>
          <p:cNvSpPr/>
          <p:nvPr/>
        </p:nvSpPr>
        <p:spPr>
          <a:xfrm>
            <a:off x="5187121" y="2460359"/>
            <a:ext cx="1643587" cy="9044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分词器</a:t>
            </a:r>
          </a:p>
        </p:txBody>
      </p:sp>
      <p:sp>
        <p:nvSpPr>
          <p:cNvPr id="9" name="矩形: 圆角 8">
            <a:extLst>
              <a:ext uri="{FF2B5EF4-FFF2-40B4-BE49-F238E27FC236}">
                <a16:creationId xmlns:a16="http://schemas.microsoft.com/office/drawing/2014/main" id="{ED50BBBA-ACA3-4D6E-ADD7-964E1B4EC3EC}"/>
              </a:ext>
            </a:extLst>
          </p:cNvPr>
          <p:cNvSpPr/>
          <p:nvPr/>
        </p:nvSpPr>
        <p:spPr>
          <a:xfrm>
            <a:off x="5187121" y="4198333"/>
            <a:ext cx="1643587" cy="9044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分词器</a:t>
            </a:r>
          </a:p>
        </p:txBody>
      </p:sp>
      <p:sp>
        <p:nvSpPr>
          <p:cNvPr id="3" name="箭头: 右 2">
            <a:extLst>
              <a:ext uri="{FF2B5EF4-FFF2-40B4-BE49-F238E27FC236}">
                <a16:creationId xmlns:a16="http://schemas.microsoft.com/office/drawing/2014/main" id="{8B0B9448-2CAF-4F96-A22A-45136824A2E6}"/>
              </a:ext>
            </a:extLst>
          </p:cNvPr>
          <p:cNvSpPr/>
          <p:nvPr/>
        </p:nvSpPr>
        <p:spPr>
          <a:xfrm>
            <a:off x="3487781" y="2725360"/>
            <a:ext cx="1642732" cy="374462"/>
          </a:xfrm>
          <a:prstGeom prst="rightArrow">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9C0046D0-3552-4DE3-B98F-E0F77F0E0F33}"/>
              </a:ext>
            </a:extLst>
          </p:cNvPr>
          <p:cNvSpPr/>
          <p:nvPr/>
        </p:nvSpPr>
        <p:spPr>
          <a:xfrm>
            <a:off x="3472943" y="4337619"/>
            <a:ext cx="1642732" cy="374462"/>
          </a:xfrm>
          <a:prstGeom prst="rightArrow">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 name="流程图: 磁盘 3">
            <a:extLst>
              <a:ext uri="{FF2B5EF4-FFF2-40B4-BE49-F238E27FC236}">
                <a16:creationId xmlns:a16="http://schemas.microsoft.com/office/drawing/2014/main" id="{5877C957-6E29-44A6-8200-39A619935F4F}"/>
              </a:ext>
            </a:extLst>
          </p:cNvPr>
          <p:cNvSpPr/>
          <p:nvPr/>
        </p:nvSpPr>
        <p:spPr>
          <a:xfrm>
            <a:off x="9158228" y="2455391"/>
            <a:ext cx="1715588" cy="2647406"/>
          </a:xfrm>
          <a:prstGeom prst="flowChartMagneticDisk">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索引表</a:t>
            </a:r>
          </a:p>
        </p:txBody>
      </p:sp>
      <p:sp>
        <p:nvSpPr>
          <p:cNvPr id="14" name="箭头: 右 13">
            <a:extLst>
              <a:ext uri="{FF2B5EF4-FFF2-40B4-BE49-F238E27FC236}">
                <a16:creationId xmlns:a16="http://schemas.microsoft.com/office/drawing/2014/main" id="{779BE6B2-4C78-4C1E-A138-6FEF2695EF96}"/>
              </a:ext>
            </a:extLst>
          </p:cNvPr>
          <p:cNvSpPr/>
          <p:nvPr/>
        </p:nvSpPr>
        <p:spPr>
          <a:xfrm>
            <a:off x="7019107" y="2725360"/>
            <a:ext cx="1950722" cy="374462"/>
          </a:xfrm>
          <a:prstGeom prst="rightArrow">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箭头: 右 14">
            <a:extLst>
              <a:ext uri="{FF2B5EF4-FFF2-40B4-BE49-F238E27FC236}">
                <a16:creationId xmlns:a16="http://schemas.microsoft.com/office/drawing/2014/main" id="{F8B264FE-E8BA-4026-8695-DD358B98E031}"/>
              </a:ext>
            </a:extLst>
          </p:cNvPr>
          <p:cNvSpPr/>
          <p:nvPr/>
        </p:nvSpPr>
        <p:spPr>
          <a:xfrm rot="10800000">
            <a:off x="6973601" y="4728335"/>
            <a:ext cx="1950722" cy="374462"/>
          </a:xfrm>
          <a:prstGeom prst="rightArrow">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2B5F3992-A286-4B5B-B5E1-5136204B552A}"/>
              </a:ext>
            </a:extLst>
          </p:cNvPr>
          <p:cNvSpPr txBox="1"/>
          <p:nvPr/>
        </p:nvSpPr>
        <p:spPr>
          <a:xfrm>
            <a:off x="7566152" y="2144052"/>
            <a:ext cx="1306290" cy="461665"/>
          </a:xfrm>
          <a:prstGeom prst="rect">
            <a:avLst/>
          </a:prstGeom>
          <a:noFill/>
        </p:spPr>
        <p:txBody>
          <a:bodyPr wrap="square" rtlCol="0">
            <a:spAutoFit/>
          </a:bodyPr>
          <a:lstStyle/>
          <a:p>
            <a:r>
              <a:rPr lang="zh-CN" altLang="en-US" sz="2400" dirty="0">
                <a:solidFill>
                  <a:srgbClr val="7030A0"/>
                </a:solidFill>
                <a:latin typeface="微软雅黑" panose="020B0503020204020204" pitchFamily="34" charset="-122"/>
                <a:ea typeface="微软雅黑" panose="020B0503020204020204" pitchFamily="34" charset="-122"/>
              </a:rPr>
              <a:t>生成</a:t>
            </a:r>
          </a:p>
        </p:txBody>
      </p:sp>
      <p:sp>
        <p:nvSpPr>
          <p:cNvPr id="17" name="文本框 16">
            <a:extLst>
              <a:ext uri="{FF2B5EF4-FFF2-40B4-BE49-F238E27FC236}">
                <a16:creationId xmlns:a16="http://schemas.microsoft.com/office/drawing/2014/main" id="{F7CA3634-E873-4372-B94A-0A4BD6F94EB1}"/>
              </a:ext>
            </a:extLst>
          </p:cNvPr>
          <p:cNvSpPr txBox="1"/>
          <p:nvPr/>
        </p:nvSpPr>
        <p:spPr>
          <a:xfrm>
            <a:off x="7327096" y="5062162"/>
            <a:ext cx="1642733" cy="461665"/>
          </a:xfrm>
          <a:prstGeom prst="rect">
            <a:avLst/>
          </a:prstGeom>
          <a:noFill/>
        </p:spPr>
        <p:txBody>
          <a:bodyPr wrap="square" rtlCol="0">
            <a:spAutoFit/>
          </a:bodyPr>
          <a:lstStyle/>
          <a:p>
            <a:r>
              <a:rPr lang="zh-CN" altLang="en-US" sz="2400" dirty="0">
                <a:solidFill>
                  <a:srgbClr val="7030A0"/>
                </a:solidFill>
                <a:latin typeface="微软雅黑" panose="020B0503020204020204" pitchFamily="34" charset="-122"/>
                <a:ea typeface="微软雅黑" panose="020B0503020204020204" pitchFamily="34" charset="-122"/>
              </a:rPr>
              <a:t>答案排序</a:t>
            </a:r>
          </a:p>
        </p:txBody>
      </p:sp>
      <p:sp>
        <p:nvSpPr>
          <p:cNvPr id="19" name="箭头: 右 18">
            <a:extLst>
              <a:ext uri="{FF2B5EF4-FFF2-40B4-BE49-F238E27FC236}">
                <a16:creationId xmlns:a16="http://schemas.microsoft.com/office/drawing/2014/main" id="{04FE6EBB-6507-425F-9C59-9FDBC96F00DC}"/>
              </a:ext>
            </a:extLst>
          </p:cNvPr>
          <p:cNvSpPr/>
          <p:nvPr/>
        </p:nvSpPr>
        <p:spPr>
          <a:xfrm rot="10800000">
            <a:off x="3450190" y="4752229"/>
            <a:ext cx="1642732" cy="374462"/>
          </a:xfrm>
          <a:prstGeom prst="rightArrow">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A444D68A-CBDB-4F23-A8C5-2CD11731AB8B}"/>
              </a:ext>
            </a:extLst>
          </p:cNvPr>
          <p:cNvSpPr/>
          <p:nvPr/>
        </p:nvSpPr>
        <p:spPr>
          <a:xfrm>
            <a:off x="7019107" y="4303958"/>
            <a:ext cx="1950722" cy="374462"/>
          </a:xfrm>
          <a:prstGeom prst="rightArrow">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A543E4F1-500C-428C-8C28-F80ACAC01D48}"/>
              </a:ext>
            </a:extLst>
          </p:cNvPr>
          <p:cNvSpPr txBox="1"/>
          <p:nvPr/>
        </p:nvSpPr>
        <p:spPr>
          <a:xfrm>
            <a:off x="7612882" y="3864568"/>
            <a:ext cx="1642733" cy="461665"/>
          </a:xfrm>
          <a:prstGeom prst="rect">
            <a:avLst/>
          </a:prstGeom>
          <a:noFill/>
        </p:spPr>
        <p:txBody>
          <a:bodyPr wrap="square" rtlCol="0">
            <a:spAutoFit/>
          </a:bodyPr>
          <a:lstStyle/>
          <a:p>
            <a:r>
              <a:rPr lang="zh-CN" altLang="en-US" sz="2400" dirty="0">
                <a:solidFill>
                  <a:srgbClr val="7030A0"/>
                </a:solidFill>
                <a:latin typeface="微软雅黑" panose="020B0503020204020204" pitchFamily="34" charset="-122"/>
                <a:ea typeface="微软雅黑" panose="020B0503020204020204" pitchFamily="34" charset="-122"/>
              </a:rPr>
              <a:t>搜索</a:t>
            </a:r>
          </a:p>
        </p:txBody>
      </p:sp>
      <p:sp>
        <p:nvSpPr>
          <p:cNvPr id="22" name="内容占位符 1">
            <a:extLst>
              <a:ext uri="{FF2B5EF4-FFF2-40B4-BE49-F238E27FC236}">
                <a16:creationId xmlns:a16="http://schemas.microsoft.com/office/drawing/2014/main" id="{6072EDD3-3D82-4C8A-AA93-5F66D2746834}"/>
              </a:ext>
            </a:extLst>
          </p:cNvPr>
          <p:cNvSpPr txBox="1"/>
          <p:nvPr>
            <p:custDataLst>
              <p:tags r:id="rId2"/>
            </p:custDataLst>
          </p:nvPr>
        </p:nvSpPr>
        <p:spPr>
          <a:xfrm>
            <a:off x="430799" y="5346474"/>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FF0000"/>
                </a:solidFill>
                <a:effectLst/>
                <a:uLnTx/>
                <a:uFillTx/>
              </a:rPr>
              <a:t>参考文献</a:t>
            </a:r>
            <a:endParaRPr kumimoji="0" lang="en-US" altLang="zh-CN" sz="3200" b="0" i="0" u="none" strike="noStrike" kern="1200" cap="none" spc="0" normalizeH="0" baseline="0" noProof="0" dirty="0">
              <a:ln>
                <a:noFill/>
              </a:ln>
              <a:solidFill>
                <a:srgbClr val="FF0000"/>
              </a:solidFill>
              <a:effectLst/>
              <a:uLnTx/>
              <a:uFillTx/>
            </a:endParaRPr>
          </a:p>
        </p:txBody>
      </p:sp>
      <p:sp>
        <p:nvSpPr>
          <p:cNvPr id="13" name="文本框 12">
            <a:extLst>
              <a:ext uri="{FF2B5EF4-FFF2-40B4-BE49-F238E27FC236}">
                <a16:creationId xmlns:a16="http://schemas.microsoft.com/office/drawing/2014/main" id="{EC958631-7D1A-402D-B431-5C794B0FDD79}"/>
              </a:ext>
            </a:extLst>
          </p:cNvPr>
          <p:cNvSpPr txBox="1"/>
          <p:nvPr/>
        </p:nvSpPr>
        <p:spPr>
          <a:xfrm>
            <a:off x="2759025" y="5766936"/>
            <a:ext cx="8283444" cy="400102"/>
          </a:xfrm>
          <a:prstGeom prst="rect">
            <a:avLst/>
          </a:prstGeom>
          <a:noFill/>
        </p:spPr>
        <p:txBody>
          <a:bodyPr wrap="square" rtlCol="0">
            <a:spAutoFit/>
          </a:bodyPr>
          <a:lstStyle/>
          <a:p>
            <a:r>
              <a:rPr lang="en-US" altLang="zh-CN" sz="2000" dirty="0">
                <a:solidFill>
                  <a:srgbClr val="2A56FF"/>
                </a:solidFill>
              </a:rPr>
              <a:t>《</a:t>
            </a:r>
            <a:r>
              <a:rPr lang="zh-CN" altLang="en-US" sz="2000" dirty="0">
                <a:solidFill>
                  <a:srgbClr val="2A56FF"/>
                </a:solidFill>
              </a:rPr>
              <a:t>搜索引擎：信息检索实战</a:t>
            </a:r>
            <a:r>
              <a:rPr lang="en-US" altLang="zh-CN" sz="2000" dirty="0">
                <a:solidFill>
                  <a:srgbClr val="2A56FF"/>
                </a:solidFill>
              </a:rPr>
              <a:t>》</a:t>
            </a:r>
            <a:r>
              <a:rPr lang="en-US" altLang="zh-CN" sz="2000" dirty="0" err="1">
                <a:solidFill>
                  <a:srgbClr val="2A56FF"/>
                </a:solidFill>
              </a:rPr>
              <a:t>W.Bruce</a:t>
            </a:r>
            <a:r>
              <a:rPr lang="en-US" altLang="zh-CN" sz="2000" dirty="0">
                <a:solidFill>
                  <a:srgbClr val="2A56FF"/>
                </a:solidFill>
              </a:rPr>
              <a:t> Croft</a:t>
            </a:r>
            <a:r>
              <a:rPr lang="zh-CN" altLang="en-US" sz="2000" dirty="0">
                <a:solidFill>
                  <a:srgbClr val="2A56FF"/>
                </a:solidFill>
              </a:rPr>
              <a:t>著，机械工业出版社</a:t>
            </a:r>
            <a:r>
              <a:rPr lang="en-US" altLang="zh-CN" sz="2000" dirty="0">
                <a:solidFill>
                  <a:srgbClr val="2A56FF"/>
                </a:solidFill>
              </a:rPr>
              <a:t> </a:t>
            </a:r>
            <a:endParaRPr lang="zh-CN" altLang="en-US" sz="2000" dirty="0">
              <a:solidFill>
                <a:srgbClr val="2A56FF"/>
              </a:solidFill>
            </a:endParaRPr>
          </a:p>
        </p:txBody>
      </p:sp>
      <p:sp>
        <p:nvSpPr>
          <p:cNvPr id="23" name="文本框 22">
            <a:extLst>
              <a:ext uri="{FF2B5EF4-FFF2-40B4-BE49-F238E27FC236}">
                <a16:creationId xmlns:a16="http://schemas.microsoft.com/office/drawing/2014/main" id="{80606AA9-0416-4297-BB2C-740DE2ED73C9}"/>
              </a:ext>
            </a:extLst>
          </p:cNvPr>
          <p:cNvSpPr txBox="1"/>
          <p:nvPr/>
        </p:nvSpPr>
        <p:spPr>
          <a:xfrm>
            <a:off x="2760617" y="6259961"/>
            <a:ext cx="6209212" cy="400110"/>
          </a:xfrm>
          <a:prstGeom prst="rect">
            <a:avLst/>
          </a:prstGeom>
          <a:noFill/>
        </p:spPr>
        <p:txBody>
          <a:bodyPr wrap="square" rtlCol="0">
            <a:spAutoFit/>
          </a:bodyPr>
          <a:lstStyle/>
          <a:p>
            <a:r>
              <a:rPr lang="en-US" altLang="zh-CN" sz="2000" dirty="0">
                <a:solidFill>
                  <a:srgbClr val="2A56FF"/>
                </a:solidFill>
              </a:rPr>
              <a:t>《Apache Lucene </a:t>
            </a:r>
            <a:r>
              <a:rPr lang="zh-CN" altLang="en-US" sz="2000" dirty="0">
                <a:solidFill>
                  <a:srgbClr val="2A56FF"/>
                </a:solidFill>
              </a:rPr>
              <a:t>官方文档</a:t>
            </a:r>
            <a:r>
              <a:rPr lang="en-US" altLang="zh-CN" sz="2000" dirty="0">
                <a:solidFill>
                  <a:srgbClr val="2A56FF"/>
                </a:solidFill>
              </a:rPr>
              <a:t>》</a:t>
            </a:r>
            <a:endParaRPr lang="zh-CN" altLang="en-US" sz="2000" dirty="0">
              <a:solidFill>
                <a:srgbClr val="2A56FF"/>
              </a:solidFill>
            </a:endParaRPr>
          </a:p>
        </p:txBody>
      </p:sp>
    </p:spTree>
    <p:extLst>
      <p:ext uri="{BB962C8B-B14F-4D97-AF65-F5344CB8AC3E}">
        <p14:creationId xmlns:p14="http://schemas.microsoft.com/office/powerpoint/2010/main" val="1565712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FF0000"/>
                </a:solidFill>
              </a:rPr>
              <a:t>汉语分词</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搜索引擎</a:t>
            </a:r>
          </a:p>
        </p:txBody>
      </p:sp>
      <p:pic>
        <p:nvPicPr>
          <p:cNvPr id="5" name="图片 4">
            <a:extLst>
              <a:ext uri="{FF2B5EF4-FFF2-40B4-BE49-F238E27FC236}">
                <a16:creationId xmlns:a16="http://schemas.microsoft.com/office/drawing/2014/main" id="{407B54C5-4FB7-4A75-87D9-44E56339A047}"/>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2" name="文本框 1">
            <a:extLst>
              <a:ext uri="{FF2B5EF4-FFF2-40B4-BE49-F238E27FC236}">
                <a16:creationId xmlns:a16="http://schemas.microsoft.com/office/drawing/2014/main" id="{DEA00CDB-EAB7-479E-8DA4-389C910271F3}"/>
              </a:ext>
            </a:extLst>
          </p:cNvPr>
          <p:cNvSpPr txBox="1"/>
          <p:nvPr/>
        </p:nvSpPr>
        <p:spPr>
          <a:xfrm>
            <a:off x="1680754" y="2342606"/>
            <a:ext cx="8734697" cy="461665"/>
          </a:xfrm>
          <a:prstGeom prst="rect">
            <a:avLst/>
          </a:prstGeom>
          <a:noFill/>
        </p:spPr>
        <p:txBody>
          <a:bodyPr wrap="squar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定义：</a:t>
            </a:r>
            <a:r>
              <a:rPr lang="zh-CN" altLang="en-US" sz="2400" dirty="0">
                <a:latin typeface="微软雅黑" panose="020B0503020204020204" pitchFamily="34" charset="-122"/>
                <a:ea typeface="微软雅黑" panose="020B0503020204020204" pitchFamily="34" charset="-122"/>
              </a:rPr>
              <a:t>将一个汉字序列且分成一个一个单独的词</a:t>
            </a:r>
          </a:p>
        </p:txBody>
      </p:sp>
      <p:sp>
        <p:nvSpPr>
          <p:cNvPr id="7" name="文本框 6">
            <a:extLst>
              <a:ext uri="{FF2B5EF4-FFF2-40B4-BE49-F238E27FC236}">
                <a16:creationId xmlns:a16="http://schemas.microsoft.com/office/drawing/2014/main" id="{9BA34946-ECD0-4C76-8735-184D8434DAD9}"/>
              </a:ext>
            </a:extLst>
          </p:cNvPr>
          <p:cNvSpPr txBox="1"/>
          <p:nvPr/>
        </p:nvSpPr>
        <p:spPr>
          <a:xfrm>
            <a:off x="1680754" y="3092918"/>
            <a:ext cx="1053738" cy="461665"/>
          </a:xfrm>
          <a:prstGeom prst="rect">
            <a:avLst/>
          </a:prstGeom>
          <a:noFill/>
        </p:spPr>
        <p:txBody>
          <a:bodyPr wrap="squar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举例</a:t>
            </a:r>
          </a:p>
        </p:txBody>
      </p:sp>
      <p:sp>
        <p:nvSpPr>
          <p:cNvPr id="8" name="文本框 7">
            <a:extLst>
              <a:ext uri="{FF2B5EF4-FFF2-40B4-BE49-F238E27FC236}">
                <a16:creationId xmlns:a16="http://schemas.microsoft.com/office/drawing/2014/main" id="{C9232EB3-A235-441B-8C5B-5E91CAD1A914}"/>
              </a:ext>
            </a:extLst>
          </p:cNvPr>
          <p:cNvSpPr txBox="1"/>
          <p:nvPr/>
        </p:nvSpPr>
        <p:spPr>
          <a:xfrm>
            <a:off x="1680754" y="5570561"/>
            <a:ext cx="8734697" cy="830997"/>
          </a:xfrm>
          <a:prstGeom prst="rect">
            <a:avLst/>
          </a:prstGeom>
          <a:noFill/>
        </p:spPr>
        <p:txBody>
          <a:bodyPr wrap="square" rtlCol="0">
            <a:spAutoFit/>
          </a:bodyPr>
          <a:lstStyle/>
          <a:p>
            <a:r>
              <a:rPr lang="zh-CN" altLang="en-US" sz="2400" dirty="0">
                <a:solidFill>
                  <a:srgbClr val="2A56FF"/>
                </a:solidFill>
                <a:latin typeface="微软雅黑" panose="020B0503020204020204" pitchFamily="34" charset="-122"/>
                <a:ea typeface="微软雅黑" panose="020B0503020204020204" pitchFamily="34" charset="-122"/>
              </a:rPr>
              <a:t>开源工具</a:t>
            </a:r>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a:t>
            </a:r>
            <a:r>
              <a:rPr lang="en-US" altLang="zh-CN" sz="2400" dirty="0" err="1">
                <a:solidFill>
                  <a:schemeClr val="accent2">
                    <a:lumMod val="75000"/>
                  </a:schemeClr>
                </a:solidFill>
                <a:latin typeface="微软雅黑" panose="020B0503020204020204" pitchFamily="34" charset="-122"/>
                <a:ea typeface="微软雅黑" panose="020B0503020204020204" pitchFamily="34" charset="-122"/>
              </a:rPr>
              <a:t>SmartChineseAnalyser</a:t>
            </a:r>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分词器</a:t>
            </a:r>
            <a:endParaRPr lang="en-US" altLang="zh-CN" sz="2400" dirty="0">
              <a:solidFill>
                <a:schemeClr val="accent2">
                  <a:lumMod val="75000"/>
                </a:schemeClr>
              </a:solidFill>
              <a:latin typeface="微软雅黑" panose="020B0503020204020204" pitchFamily="34" charset="-122"/>
              <a:ea typeface="微软雅黑" panose="020B0503020204020204" pitchFamily="34" charset="-122"/>
            </a:endParaRPr>
          </a:p>
          <a:p>
            <a:r>
              <a:rPr lang="en-US" altLang="zh-CN" sz="2400" dirty="0">
                <a:solidFill>
                  <a:schemeClr val="accent2">
                    <a:lumMod val="75000"/>
                  </a:schemeClr>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具有优秀的处理</a:t>
            </a:r>
            <a:r>
              <a:rPr lang="zh-CN" altLang="en-US" sz="2400" dirty="0">
                <a:solidFill>
                  <a:srgbClr val="FF0000"/>
                </a:solidFill>
                <a:latin typeface="微软雅黑" panose="020B0503020204020204" pitchFamily="34" charset="-122"/>
                <a:ea typeface="微软雅黑" panose="020B0503020204020204" pitchFamily="34" charset="-122"/>
              </a:rPr>
              <a:t>汉字与英文混合文本</a:t>
            </a:r>
            <a:r>
              <a:rPr lang="zh-CN" altLang="en-US" sz="2400" dirty="0">
                <a:latin typeface="微软雅黑" panose="020B0503020204020204" pitchFamily="34" charset="-122"/>
                <a:ea typeface="微软雅黑" panose="020B0503020204020204" pitchFamily="34" charset="-122"/>
              </a:rPr>
              <a:t>的能力</a:t>
            </a:r>
          </a:p>
        </p:txBody>
      </p:sp>
      <p:pic>
        <p:nvPicPr>
          <p:cNvPr id="3" name="图片 2">
            <a:extLst>
              <a:ext uri="{FF2B5EF4-FFF2-40B4-BE49-F238E27FC236}">
                <a16:creationId xmlns:a16="http://schemas.microsoft.com/office/drawing/2014/main" id="{E475E931-EA72-4E72-947A-D1EE6D48F549}"/>
              </a:ext>
            </a:extLst>
          </p:cNvPr>
          <p:cNvPicPr>
            <a:picLocks noChangeAspect="1"/>
          </p:cNvPicPr>
          <p:nvPr/>
        </p:nvPicPr>
        <p:blipFill>
          <a:blip r:embed="rId4"/>
          <a:stretch>
            <a:fillRect/>
          </a:stretch>
        </p:blipFill>
        <p:spPr>
          <a:xfrm>
            <a:off x="2958403" y="3182984"/>
            <a:ext cx="6179395" cy="337441"/>
          </a:xfrm>
          <a:prstGeom prst="rect">
            <a:avLst/>
          </a:prstGeom>
        </p:spPr>
      </p:pic>
      <p:pic>
        <p:nvPicPr>
          <p:cNvPr id="4" name="图片 3">
            <a:extLst>
              <a:ext uri="{FF2B5EF4-FFF2-40B4-BE49-F238E27FC236}">
                <a16:creationId xmlns:a16="http://schemas.microsoft.com/office/drawing/2014/main" id="{CAEB81F3-B79E-4F00-B5CD-D03DA9EB52CD}"/>
              </a:ext>
            </a:extLst>
          </p:cNvPr>
          <p:cNvPicPr>
            <a:picLocks noChangeAspect="1"/>
          </p:cNvPicPr>
          <p:nvPr/>
        </p:nvPicPr>
        <p:blipFill>
          <a:blip r:embed="rId5"/>
          <a:stretch>
            <a:fillRect/>
          </a:stretch>
        </p:blipFill>
        <p:spPr>
          <a:xfrm>
            <a:off x="2205209" y="4707815"/>
            <a:ext cx="8036992" cy="386193"/>
          </a:xfrm>
          <a:prstGeom prst="rect">
            <a:avLst/>
          </a:prstGeom>
        </p:spPr>
      </p:pic>
      <p:sp>
        <p:nvSpPr>
          <p:cNvPr id="9" name="箭头: 下 8">
            <a:extLst>
              <a:ext uri="{FF2B5EF4-FFF2-40B4-BE49-F238E27FC236}">
                <a16:creationId xmlns:a16="http://schemas.microsoft.com/office/drawing/2014/main" id="{26067427-3542-4D06-BF48-8E49BFCBE74E}"/>
              </a:ext>
            </a:extLst>
          </p:cNvPr>
          <p:cNvSpPr/>
          <p:nvPr/>
        </p:nvSpPr>
        <p:spPr>
          <a:xfrm>
            <a:off x="5614105" y="3657262"/>
            <a:ext cx="609600" cy="1033474"/>
          </a:xfrm>
          <a:prstGeom prst="downArrow">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2D2DD199-F7BB-4CD7-B8B3-DE032945B6F2}"/>
              </a:ext>
            </a:extLst>
          </p:cNvPr>
          <p:cNvSpPr/>
          <p:nvPr/>
        </p:nvSpPr>
        <p:spPr>
          <a:xfrm>
            <a:off x="6363474" y="3738748"/>
            <a:ext cx="1415772" cy="584775"/>
          </a:xfrm>
          <a:prstGeom prst="rect">
            <a:avLst/>
          </a:prstGeom>
          <a:noFill/>
        </p:spPr>
        <p:txBody>
          <a:bodyPr wrap="none" lIns="91440" tIns="45720" rIns="91440" bIns="45720">
            <a:spAutoFit/>
          </a:bodyPr>
          <a:lstStyle/>
          <a:p>
            <a:pPr algn="ctr"/>
            <a:r>
              <a:rPr lang="zh-CN" altLang="en-US" sz="3200" b="0" cap="none" spc="0" dirty="0">
                <a:ln w="0"/>
                <a:solidFill>
                  <a:srgbClr val="FF0000"/>
                </a:solidFill>
                <a:effectLst>
                  <a:outerShdw blurRad="38100" dist="19050" dir="2700000" algn="tl" rotWithShape="0">
                    <a:schemeClr val="dk1">
                      <a:alpha val="40000"/>
                    </a:schemeClr>
                  </a:outerShdw>
                </a:effectLst>
              </a:rPr>
              <a:t>分词器</a:t>
            </a:r>
          </a:p>
        </p:txBody>
      </p:sp>
      <p:sp>
        <p:nvSpPr>
          <p:cNvPr id="12" name="矩形: 圆角 11">
            <a:extLst>
              <a:ext uri="{FF2B5EF4-FFF2-40B4-BE49-F238E27FC236}">
                <a16:creationId xmlns:a16="http://schemas.microsoft.com/office/drawing/2014/main" id="{59469868-9739-4DDC-8E76-C2E1390EBD45}"/>
              </a:ext>
            </a:extLst>
          </p:cNvPr>
          <p:cNvSpPr/>
          <p:nvPr/>
        </p:nvSpPr>
        <p:spPr>
          <a:xfrm>
            <a:off x="2734492" y="3092918"/>
            <a:ext cx="6583679" cy="461665"/>
          </a:xfrm>
          <a:prstGeom prst="round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41F42F40-8C36-4B65-8F18-F82FBBFDB00E}"/>
              </a:ext>
            </a:extLst>
          </p:cNvPr>
          <p:cNvSpPr/>
          <p:nvPr/>
        </p:nvSpPr>
        <p:spPr>
          <a:xfrm>
            <a:off x="2094412" y="4639787"/>
            <a:ext cx="8147789" cy="527502"/>
          </a:xfrm>
          <a:prstGeom prst="round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713A2F6-CAA6-4AA9-9EA2-D0103C40A2E9}"/>
              </a:ext>
            </a:extLst>
          </p:cNvPr>
          <p:cNvSpPr txBox="1"/>
          <p:nvPr/>
        </p:nvSpPr>
        <p:spPr>
          <a:xfrm>
            <a:off x="10511246" y="3089538"/>
            <a:ext cx="1567543" cy="430887"/>
          </a:xfrm>
          <a:prstGeom prst="rect">
            <a:avLst/>
          </a:prstGeom>
          <a:noFill/>
        </p:spPr>
        <p:txBody>
          <a:bodyPr wrap="square" rtlCol="0">
            <a:spAutoFit/>
          </a:bodyPr>
          <a:lstStyle/>
          <a:p>
            <a:r>
              <a:rPr lang="zh-CN" altLang="en-US" sz="2200" dirty="0">
                <a:solidFill>
                  <a:srgbClr val="FF0000"/>
                </a:solidFill>
                <a:latin typeface="微软雅黑" panose="020B0503020204020204" pitchFamily="34" charset="-122"/>
                <a:ea typeface="微软雅黑" panose="020B0503020204020204" pitchFamily="34" charset="-122"/>
              </a:rPr>
              <a:t>分词前</a:t>
            </a:r>
          </a:p>
        </p:txBody>
      </p:sp>
      <p:sp>
        <p:nvSpPr>
          <p:cNvPr id="19" name="文本框 18">
            <a:extLst>
              <a:ext uri="{FF2B5EF4-FFF2-40B4-BE49-F238E27FC236}">
                <a16:creationId xmlns:a16="http://schemas.microsoft.com/office/drawing/2014/main" id="{B1B542CD-63A4-4505-9878-204ABA4FAF1B}"/>
              </a:ext>
            </a:extLst>
          </p:cNvPr>
          <p:cNvSpPr txBox="1"/>
          <p:nvPr/>
        </p:nvSpPr>
        <p:spPr>
          <a:xfrm>
            <a:off x="10511246" y="4604805"/>
            <a:ext cx="1567543" cy="430887"/>
          </a:xfrm>
          <a:prstGeom prst="rect">
            <a:avLst/>
          </a:prstGeom>
          <a:noFill/>
        </p:spPr>
        <p:txBody>
          <a:bodyPr wrap="square" rtlCol="0">
            <a:spAutoFit/>
          </a:bodyPr>
          <a:lstStyle/>
          <a:p>
            <a:r>
              <a:rPr lang="zh-CN" altLang="en-US" sz="2200" dirty="0">
                <a:solidFill>
                  <a:srgbClr val="FF0000"/>
                </a:solidFill>
                <a:latin typeface="微软雅黑" panose="020B0503020204020204" pitchFamily="34" charset="-122"/>
                <a:ea typeface="微软雅黑" panose="020B0503020204020204" pitchFamily="34" charset="-122"/>
              </a:rPr>
              <a:t>分词后</a:t>
            </a:r>
          </a:p>
        </p:txBody>
      </p:sp>
    </p:spTree>
    <p:extLst>
      <p:ext uri="{BB962C8B-B14F-4D97-AF65-F5344CB8AC3E}">
        <p14:creationId xmlns:p14="http://schemas.microsoft.com/office/powerpoint/2010/main" val="370138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FF0000"/>
                </a:solidFill>
              </a:rPr>
              <a:t>倒排索引表</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搜索引擎</a:t>
            </a:r>
          </a:p>
        </p:txBody>
      </p:sp>
      <p:pic>
        <p:nvPicPr>
          <p:cNvPr id="5" name="图片 4">
            <a:extLst>
              <a:ext uri="{FF2B5EF4-FFF2-40B4-BE49-F238E27FC236}">
                <a16:creationId xmlns:a16="http://schemas.microsoft.com/office/drawing/2014/main" id="{84200427-0C67-4ADA-B623-C957DB28B713}"/>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7" name="文本框 6">
            <a:extLst>
              <a:ext uri="{FF2B5EF4-FFF2-40B4-BE49-F238E27FC236}">
                <a16:creationId xmlns:a16="http://schemas.microsoft.com/office/drawing/2014/main" id="{4E75CCDF-57C7-433F-84C9-27CC800A4037}"/>
              </a:ext>
            </a:extLst>
          </p:cNvPr>
          <p:cNvSpPr txBox="1"/>
          <p:nvPr/>
        </p:nvSpPr>
        <p:spPr>
          <a:xfrm>
            <a:off x="1689464" y="2865464"/>
            <a:ext cx="699298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可表达为</a:t>
            </a:r>
            <a:r>
              <a:rPr lang="zh-CN" altLang="en-US" sz="2400" dirty="0">
                <a:solidFill>
                  <a:schemeClr val="accent2"/>
                </a:solidFill>
                <a:latin typeface="微软雅黑" panose="020B0503020204020204" pitchFamily="34" charset="-122"/>
                <a:ea typeface="微软雅黑" panose="020B0503020204020204" pitchFamily="34" charset="-122"/>
              </a:rPr>
              <a:t>二元组（关键字、文档号）</a:t>
            </a:r>
            <a:r>
              <a:rPr lang="zh-CN" altLang="en-US" sz="2400" dirty="0">
                <a:latin typeface="微软雅黑" panose="020B0503020204020204" pitchFamily="34" charset="-122"/>
                <a:ea typeface="微软雅黑" panose="020B0503020204020204" pitchFamily="34" charset="-122"/>
              </a:rPr>
              <a:t>的集合</a:t>
            </a:r>
          </a:p>
        </p:txBody>
      </p:sp>
      <p:sp>
        <p:nvSpPr>
          <p:cNvPr id="8" name="文本框 7">
            <a:extLst>
              <a:ext uri="{FF2B5EF4-FFF2-40B4-BE49-F238E27FC236}">
                <a16:creationId xmlns:a16="http://schemas.microsoft.com/office/drawing/2014/main" id="{F5A4B9F9-DE2F-409E-94C0-5ACD337B459B}"/>
              </a:ext>
            </a:extLst>
          </p:cNvPr>
          <p:cNvSpPr txBox="1"/>
          <p:nvPr/>
        </p:nvSpPr>
        <p:spPr>
          <a:xfrm>
            <a:off x="628957" y="2326981"/>
            <a:ext cx="8734697" cy="461665"/>
          </a:xfrm>
          <a:prstGeom prst="rect">
            <a:avLst/>
          </a:prstGeom>
          <a:noFill/>
        </p:spPr>
        <p:txBody>
          <a:bodyPr wrap="squar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定义：</a:t>
            </a:r>
            <a:r>
              <a:rPr lang="zh-CN" altLang="en-US" sz="2400" dirty="0">
                <a:latin typeface="微软雅黑" panose="020B0503020204020204" pitchFamily="34" charset="-122"/>
                <a:ea typeface="微软雅黑" panose="020B0503020204020204" pitchFamily="34" charset="-122"/>
              </a:rPr>
              <a:t>以关键字为索引，文档本身为内容的索引表</a:t>
            </a:r>
          </a:p>
        </p:txBody>
      </p:sp>
      <p:sp>
        <p:nvSpPr>
          <p:cNvPr id="9" name="文本框 8">
            <a:extLst>
              <a:ext uri="{FF2B5EF4-FFF2-40B4-BE49-F238E27FC236}">
                <a16:creationId xmlns:a16="http://schemas.microsoft.com/office/drawing/2014/main" id="{405A30A5-19F8-41D2-8DE6-98B411F781EB}"/>
              </a:ext>
            </a:extLst>
          </p:cNvPr>
          <p:cNvSpPr txBox="1"/>
          <p:nvPr/>
        </p:nvSpPr>
        <p:spPr>
          <a:xfrm>
            <a:off x="628957" y="3607690"/>
            <a:ext cx="1173718" cy="461665"/>
          </a:xfrm>
          <a:prstGeom prst="rect">
            <a:avLst/>
          </a:prstGeom>
          <a:noFill/>
        </p:spPr>
        <p:txBody>
          <a:bodyPr wrap="squar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举例</a:t>
            </a:r>
            <a:endParaRPr lang="zh-CN" altLang="en-US" sz="2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5E9DA06D-1EB6-46AA-A2D6-97D0C414651A}"/>
              </a:ext>
            </a:extLst>
          </p:cNvPr>
          <p:cNvSpPr txBox="1"/>
          <p:nvPr/>
        </p:nvSpPr>
        <p:spPr>
          <a:xfrm>
            <a:off x="628956" y="5884982"/>
            <a:ext cx="1783317" cy="461665"/>
          </a:xfrm>
          <a:prstGeom prst="rect">
            <a:avLst/>
          </a:prstGeom>
          <a:noFill/>
        </p:spPr>
        <p:txBody>
          <a:bodyPr wrap="squar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开源工具</a:t>
            </a:r>
            <a:endParaRPr lang="zh-CN" altLang="en-US" sz="24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3258EE2F-945E-4BF5-8CF0-88DB3FCB3547}"/>
              </a:ext>
            </a:extLst>
          </p:cNvPr>
          <p:cNvSpPr txBox="1"/>
          <p:nvPr/>
        </p:nvSpPr>
        <p:spPr>
          <a:xfrm>
            <a:off x="2432024" y="5884981"/>
            <a:ext cx="6992982" cy="461665"/>
          </a:xfrm>
          <a:prstGeom prst="rect">
            <a:avLst/>
          </a:prstGeom>
          <a:noFill/>
        </p:spPr>
        <p:txBody>
          <a:bodyPr wrap="square" rtlCol="0">
            <a:spAutoFit/>
          </a:bodyPr>
          <a:lstStyle/>
          <a:p>
            <a:r>
              <a:rPr lang="en-US" altLang="zh-CN" sz="2400" dirty="0">
                <a:solidFill>
                  <a:schemeClr val="accent2"/>
                </a:solidFill>
                <a:latin typeface="微软雅黑" panose="020B0503020204020204" pitchFamily="34" charset="-122"/>
                <a:ea typeface="微软雅黑" panose="020B0503020204020204" pitchFamily="34" charset="-122"/>
              </a:rPr>
              <a:t>Apache Lucene Indexer 6.2.1</a:t>
            </a:r>
            <a:endParaRPr lang="zh-CN" altLang="en-US"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FC440AFA-54E5-477B-8724-EFF6741F079A}"/>
              </a:ext>
            </a:extLst>
          </p:cNvPr>
          <p:cNvPicPr>
            <a:picLocks noChangeAspect="1"/>
          </p:cNvPicPr>
          <p:nvPr/>
        </p:nvPicPr>
        <p:blipFill>
          <a:blip r:embed="rId4"/>
          <a:stretch>
            <a:fillRect/>
          </a:stretch>
        </p:blipFill>
        <p:spPr>
          <a:xfrm>
            <a:off x="500269" y="4353537"/>
            <a:ext cx="8345542" cy="887233"/>
          </a:xfrm>
          <a:prstGeom prst="rect">
            <a:avLst/>
          </a:prstGeom>
        </p:spPr>
      </p:pic>
      <p:pic>
        <p:nvPicPr>
          <p:cNvPr id="3" name="图片 2">
            <a:extLst>
              <a:ext uri="{FF2B5EF4-FFF2-40B4-BE49-F238E27FC236}">
                <a16:creationId xmlns:a16="http://schemas.microsoft.com/office/drawing/2014/main" id="{7BA6F717-3662-483B-B617-26C6BBC52081}"/>
              </a:ext>
            </a:extLst>
          </p:cNvPr>
          <p:cNvPicPr>
            <a:picLocks noChangeAspect="1"/>
          </p:cNvPicPr>
          <p:nvPr/>
        </p:nvPicPr>
        <p:blipFill>
          <a:blip r:embed="rId5"/>
          <a:stretch>
            <a:fillRect/>
          </a:stretch>
        </p:blipFill>
        <p:spPr>
          <a:xfrm>
            <a:off x="10154582" y="2450098"/>
            <a:ext cx="1783317" cy="3896549"/>
          </a:xfrm>
          <a:prstGeom prst="rect">
            <a:avLst/>
          </a:prstGeom>
        </p:spPr>
      </p:pic>
      <p:sp>
        <p:nvSpPr>
          <p:cNvPr id="4" name="箭头: 燕尾形 3">
            <a:extLst>
              <a:ext uri="{FF2B5EF4-FFF2-40B4-BE49-F238E27FC236}">
                <a16:creationId xmlns:a16="http://schemas.microsoft.com/office/drawing/2014/main" id="{C03B6F47-8165-4D9B-918C-3DAC78F4F14D}"/>
              </a:ext>
            </a:extLst>
          </p:cNvPr>
          <p:cNvSpPr/>
          <p:nvPr/>
        </p:nvSpPr>
        <p:spPr>
          <a:xfrm>
            <a:off x="9056914" y="4476206"/>
            <a:ext cx="844732" cy="531222"/>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1097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FF0000"/>
                </a:solidFill>
                <a:effectLst/>
                <a:uLnTx/>
                <a:uFillTx/>
              </a:rPr>
              <a:t>询问处理</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搜索引擎</a:t>
            </a:r>
          </a:p>
        </p:txBody>
      </p:sp>
      <p:pic>
        <p:nvPicPr>
          <p:cNvPr id="5" name="图片 4">
            <a:extLst>
              <a:ext uri="{FF2B5EF4-FFF2-40B4-BE49-F238E27FC236}">
                <a16:creationId xmlns:a16="http://schemas.microsoft.com/office/drawing/2014/main" id="{32842471-4A4B-4C6C-BE72-FE3CC967B125}"/>
              </a:ext>
            </a:extLst>
          </p:cNvPr>
          <p:cNvPicPr>
            <a:picLocks noChangeAspect="1"/>
          </p:cNvPicPr>
          <p:nvPr/>
        </p:nvPicPr>
        <p:blipFill rotWithShape="1">
          <a:blip r:embed="rId4"/>
          <a:srcRect t="17874" b="22160"/>
          <a:stretch/>
        </p:blipFill>
        <p:spPr>
          <a:xfrm>
            <a:off x="10347960" y="0"/>
            <a:ext cx="1844040" cy="1105786"/>
          </a:xfrm>
          <a:prstGeom prst="rect">
            <a:avLst/>
          </a:prstGeom>
        </p:spPr>
      </p:pic>
      <p:sp>
        <p:nvSpPr>
          <p:cNvPr id="7" name="内容占位符 1">
            <a:extLst>
              <a:ext uri="{FF2B5EF4-FFF2-40B4-BE49-F238E27FC236}">
                <a16:creationId xmlns:a16="http://schemas.microsoft.com/office/drawing/2014/main" id="{3756F1E3-4251-420E-9328-5AD796CEE328}"/>
              </a:ext>
            </a:extLst>
          </p:cNvPr>
          <p:cNvSpPr txBox="1"/>
          <p:nvPr>
            <p:custDataLst>
              <p:tags r:id="rId2"/>
            </p:custDataLst>
          </p:nvPr>
        </p:nvSpPr>
        <p:spPr>
          <a:xfrm>
            <a:off x="501054" y="3836639"/>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FF0000"/>
                </a:solidFill>
                <a:effectLst/>
                <a:uLnTx/>
                <a:uFillTx/>
              </a:rPr>
              <a:t>搜索结果</a:t>
            </a:r>
            <a:r>
              <a:rPr lang="zh-CN" altLang="en-US" sz="3200" b="1" dirty="0">
                <a:solidFill>
                  <a:srgbClr val="FF0000"/>
                </a:solidFill>
              </a:rPr>
              <a:t>评分</a:t>
            </a:r>
            <a:r>
              <a:rPr kumimoji="0" lang="zh-CN" altLang="en-US" sz="3200" b="1" i="0" u="none" strike="noStrike" kern="1200" cap="none" spc="0" normalizeH="0" baseline="0" noProof="0" dirty="0">
                <a:ln>
                  <a:noFill/>
                </a:ln>
                <a:solidFill>
                  <a:srgbClr val="FF0000"/>
                </a:solidFill>
                <a:effectLst/>
                <a:uLnTx/>
                <a:uFillTx/>
              </a:rPr>
              <a:t>机制</a:t>
            </a:r>
            <a:endParaRPr kumimoji="0" lang="en-US" altLang="zh-CN" sz="3200" b="0" i="0" u="none" strike="noStrike" kern="1200" cap="none" spc="0" normalizeH="0" baseline="0" noProof="0" dirty="0">
              <a:ln>
                <a:noFill/>
              </a:ln>
              <a:solidFill>
                <a:srgbClr val="FF0000"/>
              </a:solidFill>
              <a:effectLst/>
              <a:uLnTx/>
              <a:uFillTx/>
            </a:endParaRPr>
          </a:p>
        </p:txBody>
      </p:sp>
      <p:pic>
        <p:nvPicPr>
          <p:cNvPr id="2" name="图片 1">
            <a:extLst>
              <a:ext uri="{FF2B5EF4-FFF2-40B4-BE49-F238E27FC236}">
                <a16:creationId xmlns:a16="http://schemas.microsoft.com/office/drawing/2014/main" id="{2B600124-9D2C-477A-93EC-E04EDDD456D8}"/>
              </a:ext>
            </a:extLst>
          </p:cNvPr>
          <p:cNvPicPr>
            <a:picLocks noChangeAspect="1"/>
          </p:cNvPicPr>
          <p:nvPr/>
        </p:nvPicPr>
        <p:blipFill>
          <a:blip r:embed="rId5"/>
          <a:stretch>
            <a:fillRect/>
          </a:stretch>
        </p:blipFill>
        <p:spPr>
          <a:xfrm>
            <a:off x="1439456" y="4786532"/>
            <a:ext cx="4941386" cy="1777085"/>
          </a:xfrm>
          <a:prstGeom prst="rect">
            <a:avLst/>
          </a:prstGeom>
        </p:spPr>
      </p:pic>
      <p:sp>
        <p:nvSpPr>
          <p:cNvPr id="8" name="文本框 7">
            <a:extLst>
              <a:ext uri="{FF2B5EF4-FFF2-40B4-BE49-F238E27FC236}">
                <a16:creationId xmlns:a16="http://schemas.microsoft.com/office/drawing/2014/main" id="{9D575CC4-C9D8-4021-9D5E-494F00657810}"/>
              </a:ext>
            </a:extLst>
          </p:cNvPr>
          <p:cNvSpPr txBox="1"/>
          <p:nvPr/>
        </p:nvSpPr>
        <p:spPr>
          <a:xfrm>
            <a:off x="683149" y="4906165"/>
            <a:ext cx="605720" cy="1569660"/>
          </a:xfrm>
          <a:prstGeom prst="rect">
            <a:avLst/>
          </a:prstGeom>
          <a:noFill/>
        </p:spPr>
        <p:txBody>
          <a:bodyPr wrap="squar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评分规则</a:t>
            </a:r>
            <a:endParaRPr lang="zh-CN" altLang="en-US" sz="2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88774FB-078F-469C-AB46-C68318BDC9B7}"/>
              </a:ext>
            </a:extLst>
          </p:cNvPr>
          <p:cNvSpPr txBox="1"/>
          <p:nvPr/>
        </p:nvSpPr>
        <p:spPr>
          <a:xfrm>
            <a:off x="7441001" y="4786532"/>
            <a:ext cx="605720" cy="1569660"/>
          </a:xfrm>
          <a:prstGeom prst="rect">
            <a:avLst/>
          </a:prstGeom>
          <a:noFill/>
        </p:spPr>
        <p:txBody>
          <a:bodyPr wrap="squar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筛选规则</a:t>
            </a:r>
            <a:endParaRPr lang="zh-CN" altLang="en-US" sz="2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7DA0D911-9569-4DD0-9B45-073FF452238F}"/>
              </a:ext>
            </a:extLst>
          </p:cNvPr>
          <p:cNvSpPr txBox="1"/>
          <p:nvPr/>
        </p:nvSpPr>
        <p:spPr>
          <a:xfrm>
            <a:off x="8125097" y="4741103"/>
            <a:ext cx="3863510" cy="677108"/>
          </a:xfrm>
          <a:prstGeom prst="rect">
            <a:avLst/>
          </a:prstGeom>
          <a:noFill/>
        </p:spPr>
        <p:txBody>
          <a:bodyPr wrap="square" rtlCol="0">
            <a:spAutoFit/>
          </a:bodyPr>
          <a:lstStyle/>
          <a:p>
            <a:r>
              <a:rPr lang="zh-CN" altLang="en-US" sz="1900" dirty="0">
                <a:latin typeface="微软雅黑" panose="020B0503020204020204" pitchFamily="34" charset="-122"/>
                <a:ea typeface="微软雅黑" panose="020B0503020204020204" pitchFamily="34" charset="-122"/>
              </a:rPr>
              <a:t>当第</a:t>
            </a:r>
            <a:r>
              <a:rPr lang="en-US" altLang="zh-CN" sz="1900" dirty="0">
                <a:latin typeface="微软雅黑" panose="020B0503020204020204" pitchFamily="34" charset="-122"/>
                <a:ea typeface="微软雅黑" panose="020B0503020204020204" pitchFamily="34" charset="-122"/>
              </a:rPr>
              <a:t>n</a:t>
            </a:r>
            <a:r>
              <a:rPr lang="zh-CN" altLang="en-US" sz="1900" dirty="0">
                <a:latin typeface="微软雅黑" panose="020B0503020204020204" pitchFamily="34" charset="-122"/>
                <a:ea typeface="微软雅黑" panose="020B0503020204020204" pitchFamily="34" charset="-122"/>
              </a:rPr>
              <a:t>项评分大于</a:t>
            </a:r>
            <a:r>
              <a:rPr lang="en-US" altLang="zh-CN" sz="1900" dirty="0">
                <a:latin typeface="微软雅黑" panose="020B0503020204020204" pitchFamily="34" charset="-122"/>
                <a:ea typeface="微软雅黑" panose="020B0503020204020204" pitchFamily="34" charset="-122"/>
              </a:rPr>
              <a:t>n+1</a:t>
            </a:r>
            <a:r>
              <a:rPr lang="zh-CN" altLang="en-US" sz="1900" dirty="0">
                <a:latin typeface="微软雅黑" panose="020B0503020204020204" pitchFamily="34" charset="-122"/>
                <a:ea typeface="微软雅黑" panose="020B0503020204020204" pitchFamily="34" charset="-122"/>
              </a:rPr>
              <a:t>项评分的</a:t>
            </a:r>
            <a:r>
              <a:rPr lang="en-US" altLang="zh-CN" sz="1900" dirty="0">
                <a:solidFill>
                  <a:srgbClr val="FF0000"/>
                </a:solidFill>
                <a:latin typeface="微软雅黑" panose="020B0503020204020204" pitchFamily="34" charset="-122"/>
                <a:ea typeface="微软雅黑" panose="020B0503020204020204" pitchFamily="34" charset="-122"/>
              </a:rPr>
              <a:t>1.6</a:t>
            </a:r>
            <a:r>
              <a:rPr lang="zh-CN" altLang="en-US" sz="1900" dirty="0">
                <a:latin typeface="微软雅黑" panose="020B0503020204020204" pitchFamily="34" charset="-122"/>
                <a:ea typeface="微软雅黑" panose="020B0503020204020204" pitchFamily="34" charset="-122"/>
              </a:rPr>
              <a:t>倍时，删去</a:t>
            </a:r>
            <a:r>
              <a:rPr lang="en-US" altLang="zh-CN" sz="1900" dirty="0">
                <a:latin typeface="微软雅黑" panose="020B0503020204020204" pitchFamily="34" charset="-122"/>
                <a:ea typeface="微软雅黑" panose="020B0503020204020204" pitchFamily="34" charset="-122"/>
              </a:rPr>
              <a:t>n</a:t>
            </a:r>
            <a:r>
              <a:rPr lang="zh-CN" altLang="en-US" sz="1900" dirty="0">
                <a:latin typeface="微软雅黑" panose="020B0503020204020204" pitchFamily="34" charset="-122"/>
                <a:ea typeface="微软雅黑" panose="020B0503020204020204" pitchFamily="34" charset="-122"/>
              </a:rPr>
              <a:t>第</a:t>
            </a:r>
            <a:r>
              <a:rPr lang="en-US" altLang="zh-CN" sz="1900" dirty="0">
                <a:latin typeface="微软雅黑" panose="020B0503020204020204" pitchFamily="34" charset="-122"/>
                <a:ea typeface="微软雅黑" panose="020B0503020204020204" pitchFamily="34" charset="-122"/>
              </a:rPr>
              <a:t>n</a:t>
            </a:r>
            <a:r>
              <a:rPr lang="zh-CN" altLang="en-US" sz="1900" dirty="0">
                <a:latin typeface="微软雅黑" panose="020B0503020204020204" pitchFamily="34" charset="-122"/>
                <a:ea typeface="微软雅黑" panose="020B0503020204020204" pitchFamily="34" charset="-122"/>
              </a:rPr>
              <a:t>项以后所有结果</a:t>
            </a:r>
          </a:p>
        </p:txBody>
      </p:sp>
      <p:sp>
        <p:nvSpPr>
          <p:cNvPr id="11" name="文本框 10">
            <a:extLst>
              <a:ext uri="{FF2B5EF4-FFF2-40B4-BE49-F238E27FC236}">
                <a16:creationId xmlns:a16="http://schemas.microsoft.com/office/drawing/2014/main" id="{7F3C3679-237A-4F5B-BE9F-0D03FBBA1C40}"/>
              </a:ext>
            </a:extLst>
          </p:cNvPr>
          <p:cNvSpPr txBox="1"/>
          <p:nvPr/>
        </p:nvSpPr>
        <p:spPr>
          <a:xfrm>
            <a:off x="8125097" y="5690995"/>
            <a:ext cx="3863510" cy="677108"/>
          </a:xfrm>
          <a:prstGeom prst="rect">
            <a:avLst/>
          </a:prstGeom>
          <a:noFill/>
        </p:spPr>
        <p:txBody>
          <a:bodyPr wrap="square" rtlCol="0">
            <a:spAutoFit/>
          </a:bodyPr>
          <a:lstStyle/>
          <a:p>
            <a:r>
              <a:rPr lang="zh-CN" altLang="en-US" sz="1900" dirty="0">
                <a:solidFill>
                  <a:srgbClr val="2A56FF"/>
                </a:solidFill>
                <a:latin typeface="微软雅黑" panose="020B0503020204020204" pitchFamily="34" charset="-122"/>
                <a:ea typeface="微软雅黑" panose="020B0503020204020204" pitchFamily="34" charset="-122"/>
              </a:rPr>
              <a:t>系数由来</a:t>
            </a:r>
            <a:r>
              <a:rPr lang="zh-CN" altLang="en-US" sz="1900" dirty="0">
                <a:latin typeface="微软雅黑" panose="020B0503020204020204" pitchFamily="34" charset="-122"/>
                <a:ea typeface="微软雅黑" panose="020B0503020204020204" pitchFamily="34" charset="-122"/>
              </a:rPr>
              <a:t>：多轮实践测试</a:t>
            </a:r>
            <a:endParaRPr lang="en-US" altLang="zh-CN" sz="1900" dirty="0">
              <a:latin typeface="微软雅黑" panose="020B0503020204020204" pitchFamily="34" charset="-122"/>
              <a:ea typeface="微软雅黑" panose="020B0503020204020204" pitchFamily="34" charset="-122"/>
            </a:endParaRPr>
          </a:p>
          <a:p>
            <a:endParaRPr lang="zh-CN" altLang="en-US" sz="1900"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5598A715-BEA3-4229-903D-B921407873CF}"/>
              </a:ext>
            </a:extLst>
          </p:cNvPr>
          <p:cNvSpPr txBox="1"/>
          <p:nvPr/>
        </p:nvSpPr>
        <p:spPr>
          <a:xfrm>
            <a:off x="8125097" y="6137271"/>
            <a:ext cx="3863510" cy="677108"/>
          </a:xfrm>
          <a:prstGeom prst="rect">
            <a:avLst/>
          </a:prstGeom>
          <a:noFill/>
        </p:spPr>
        <p:txBody>
          <a:bodyPr wrap="square" rtlCol="0">
            <a:spAutoFit/>
          </a:bodyPr>
          <a:lstStyle/>
          <a:p>
            <a:r>
              <a:rPr lang="zh-CN" altLang="en-US" sz="1900" dirty="0">
                <a:solidFill>
                  <a:srgbClr val="2A56FF"/>
                </a:solidFill>
                <a:latin typeface="微软雅黑" panose="020B0503020204020204" pitchFamily="34" charset="-122"/>
                <a:ea typeface="微软雅黑" panose="020B0503020204020204" pitchFamily="34" charset="-122"/>
              </a:rPr>
              <a:t>筛选目的</a:t>
            </a:r>
            <a:r>
              <a:rPr lang="zh-CN" altLang="en-US" sz="1900" dirty="0">
                <a:latin typeface="微软雅黑" panose="020B0503020204020204" pitchFamily="34" charset="-122"/>
                <a:ea typeface="微软雅黑" panose="020B0503020204020204" pitchFamily="34" charset="-122"/>
              </a:rPr>
              <a:t>：实现更加精准的匹配</a:t>
            </a:r>
            <a:endParaRPr lang="en-US" altLang="zh-CN" sz="1900" dirty="0">
              <a:latin typeface="微软雅黑" panose="020B0503020204020204" pitchFamily="34" charset="-122"/>
              <a:ea typeface="微软雅黑" panose="020B0503020204020204" pitchFamily="34" charset="-122"/>
            </a:endParaRPr>
          </a:p>
          <a:p>
            <a:endParaRPr lang="zh-CN" altLang="en-US" sz="19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380EC8B8-21D6-490C-B316-DC6EEDA6B81B}"/>
              </a:ext>
            </a:extLst>
          </p:cNvPr>
          <p:cNvSpPr txBox="1"/>
          <p:nvPr/>
        </p:nvSpPr>
        <p:spPr>
          <a:xfrm>
            <a:off x="890214" y="2133500"/>
            <a:ext cx="8734697"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、对用户语言进行</a:t>
            </a:r>
            <a:r>
              <a:rPr lang="zh-CN" altLang="en-US" sz="2400" dirty="0">
                <a:solidFill>
                  <a:srgbClr val="FF0000"/>
                </a:solidFill>
                <a:latin typeface="微软雅黑" panose="020B0503020204020204" pitchFamily="34" charset="-122"/>
                <a:ea typeface="微软雅黑" panose="020B0503020204020204" pitchFamily="34" charset="-122"/>
              </a:rPr>
              <a:t>同样</a:t>
            </a:r>
            <a:r>
              <a:rPr lang="zh-CN" altLang="en-US" sz="2400" dirty="0">
                <a:latin typeface="微软雅黑" panose="020B0503020204020204" pitchFamily="34" charset="-122"/>
                <a:ea typeface="微软雅黑" panose="020B0503020204020204" pitchFamily="34" charset="-122"/>
              </a:rPr>
              <a:t>的分词处理</a:t>
            </a:r>
          </a:p>
        </p:txBody>
      </p:sp>
      <p:sp>
        <p:nvSpPr>
          <p:cNvPr id="14" name="文本框 13">
            <a:extLst>
              <a:ext uri="{FF2B5EF4-FFF2-40B4-BE49-F238E27FC236}">
                <a16:creationId xmlns:a16="http://schemas.microsoft.com/office/drawing/2014/main" id="{686D64FB-1DFB-42E0-BE8E-8220CA98C524}"/>
              </a:ext>
            </a:extLst>
          </p:cNvPr>
          <p:cNvSpPr txBox="1"/>
          <p:nvPr/>
        </p:nvSpPr>
        <p:spPr>
          <a:xfrm>
            <a:off x="890211" y="2796091"/>
            <a:ext cx="8734697"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、查询索引表</a:t>
            </a:r>
          </a:p>
        </p:txBody>
      </p:sp>
      <p:sp>
        <p:nvSpPr>
          <p:cNvPr id="15" name="文本框 14">
            <a:extLst>
              <a:ext uri="{FF2B5EF4-FFF2-40B4-BE49-F238E27FC236}">
                <a16:creationId xmlns:a16="http://schemas.microsoft.com/office/drawing/2014/main" id="{052EF004-26FA-4143-AF9A-83F7B510655E}"/>
              </a:ext>
            </a:extLst>
          </p:cNvPr>
          <p:cNvSpPr txBox="1"/>
          <p:nvPr/>
        </p:nvSpPr>
        <p:spPr>
          <a:xfrm>
            <a:off x="890212" y="3461349"/>
            <a:ext cx="8734697"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、返回匹配的答案集合，根据评分进一步筛选与排序</a:t>
            </a:r>
          </a:p>
        </p:txBody>
      </p:sp>
    </p:spTree>
    <p:extLst>
      <p:ext uri="{BB962C8B-B14F-4D97-AF65-F5344CB8AC3E}">
        <p14:creationId xmlns:p14="http://schemas.microsoft.com/office/powerpoint/2010/main" val="1772907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8" y="246795"/>
            <a:ext cx="4472325" cy="769441"/>
          </a:xfrm>
          <a:prstGeom prst="rect">
            <a:avLst/>
          </a:prstGeom>
          <a:noFill/>
        </p:spPr>
        <p:txBody>
          <a:bodyPr wrap="square" rtlCol="0">
            <a:spAutoFit/>
          </a:bodyPr>
          <a:lstStyle/>
          <a:p>
            <a:r>
              <a:rPr lang="zh-CN" altLang="en-US" sz="4400" dirty="0"/>
              <a:t>多轮问答系统</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3CAC764B-C0A8-4838-920E-E48F304EBB2F}"/>
              </a:ext>
            </a:extLst>
          </p:cNvPr>
          <p:cNvPicPr>
            <a:picLocks noChangeAspect="1"/>
          </p:cNvPicPr>
          <p:nvPr/>
        </p:nvPicPr>
        <p:blipFill rotWithShape="1">
          <a:blip r:embed="rId2"/>
          <a:srcRect t="17874" b="22160"/>
          <a:stretch/>
        </p:blipFill>
        <p:spPr>
          <a:xfrm>
            <a:off x="10347960" y="0"/>
            <a:ext cx="1844040" cy="1105786"/>
          </a:xfrm>
          <a:prstGeom prst="rect">
            <a:avLst/>
          </a:prstGeom>
        </p:spPr>
      </p:pic>
      <p:sp>
        <p:nvSpPr>
          <p:cNvPr id="2" name="矩形 1">
            <a:extLst>
              <a:ext uri="{FF2B5EF4-FFF2-40B4-BE49-F238E27FC236}">
                <a16:creationId xmlns:a16="http://schemas.microsoft.com/office/drawing/2014/main" id="{E20A1C96-B48B-4975-BB60-9D7B62875D9A}"/>
              </a:ext>
            </a:extLst>
          </p:cNvPr>
          <p:cNvSpPr/>
          <p:nvPr/>
        </p:nvSpPr>
        <p:spPr>
          <a:xfrm>
            <a:off x="5836589" y="1817804"/>
            <a:ext cx="1005403"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VS</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矩形 2">
            <a:extLst>
              <a:ext uri="{FF2B5EF4-FFF2-40B4-BE49-F238E27FC236}">
                <a16:creationId xmlns:a16="http://schemas.microsoft.com/office/drawing/2014/main" id="{9F3253F8-A3A9-48AD-BFA4-57FA7B2A1300}"/>
              </a:ext>
            </a:extLst>
          </p:cNvPr>
          <p:cNvSpPr/>
          <p:nvPr/>
        </p:nvSpPr>
        <p:spPr>
          <a:xfrm>
            <a:off x="1373358" y="1910137"/>
            <a:ext cx="2339102" cy="738664"/>
          </a:xfrm>
          <a:prstGeom prst="rect">
            <a:avLst/>
          </a:prstGeom>
          <a:noFill/>
        </p:spPr>
        <p:txBody>
          <a:bodyPr wrap="none" lIns="91440" tIns="45720" rIns="91440" bIns="45720">
            <a:spAutoFit/>
          </a:bodyPr>
          <a:lstStyle/>
          <a:p>
            <a:pPr algn="ctr"/>
            <a:r>
              <a:rPr lang="zh-CN" altLang="en-US" sz="4200" b="0" cap="none" spc="0" dirty="0">
                <a:ln w="0"/>
                <a:solidFill>
                  <a:srgbClr val="7030A0"/>
                </a:solidFill>
                <a:effectLst>
                  <a:outerShdw blurRad="38100" dist="19050" dir="2700000" algn="tl" rotWithShape="0">
                    <a:schemeClr val="dk1">
                      <a:alpha val="40000"/>
                    </a:schemeClr>
                  </a:outerShdw>
                </a:effectLst>
              </a:rPr>
              <a:t>搜索引擎</a:t>
            </a:r>
          </a:p>
        </p:txBody>
      </p:sp>
      <p:sp>
        <p:nvSpPr>
          <p:cNvPr id="9" name="矩形 8">
            <a:extLst>
              <a:ext uri="{FF2B5EF4-FFF2-40B4-BE49-F238E27FC236}">
                <a16:creationId xmlns:a16="http://schemas.microsoft.com/office/drawing/2014/main" id="{9E488EF2-026E-4F20-B9C8-C143B50E91D2}"/>
              </a:ext>
            </a:extLst>
          </p:cNvPr>
          <p:cNvSpPr/>
          <p:nvPr/>
        </p:nvSpPr>
        <p:spPr>
          <a:xfrm>
            <a:off x="8240069" y="1910137"/>
            <a:ext cx="2339102" cy="738664"/>
          </a:xfrm>
          <a:prstGeom prst="rect">
            <a:avLst/>
          </a:prstGeom>
          <a:noFill/>
        </p:spPr>
        <p:txBody>
          <a:bodyPr wrap="none" lIns="91440" tIns="45720" rIns="91440" bIns="45720">
            <a:spAutoFit/>
          </a:bodyPr>
          <a:lstStyle/>
          <a:p>
            <a:pPr algn="ctr"/>
            <a:r>
              <a:rPr lang="zh-CN" altLang="en-US" sz="4200" b="0" cap="none" spc="0" dirty="0">
                <a:ln w="0"/>
                <a:solidFill>
                  <a:srgbClr val="7030A0"/>
                </a:solidFill>
                <a:effectLst>
                  <a:outerShdw blurRad="38100" dist="19050" dir="2700000" algn="tl" rotWithShape="0">
                    <a:schemeClr val="dk1">
                      <a:alpha val="40000"/>
                    </a:schemeClr>
                  </a:outerShdw>
                </a:effectLst>
              </a:rPr>
              <a:t>知识图谱</a:t>
            </a:r>
          </a:p>
        </p:txBody>
      </p:sp>
      <p:sp>
        <p:nvSpPr>
          <p:cNvPr id="4" name="矩形 3">
            <a:extLst>
              <a:ext uri="{FF2B5EF4-FFF2-40B4-BE49-F238E27FC236}">
                <a16:creationId xmlns:a16="http://schemas.microsoft.com/office/drawing/2014/main" id="{126148B6-D4D5-4DEA-811D-D9EB3D980AD1}"/>
              </a:ext>
            </a:extLst>
          </p:cNvPr>
          <p:cNvSpPr/>
          <p:nvPr/>
        </p:nvSpPr>
        <p:spPr>
          <a:xfrm>
            <a:off x="186607" y="3099545"/>
            <a:ext cx="5473964" cy="492443"/>
          </a:xfrm>
          <a:prstGeom prst="rect">
            <a:avLst/>
          </a:prstGeom>
          <a:noFill/>
        </p:spPr>
        <p:txBody>
          <a:bodyPr wrap="square" lIns="91440" tIns="45720" rIns="91440" bIns="45720">
            <a:spAutoFit/>
          </a:bodyPr>
          <a:lstStyle/>
          <a:p>
            <a:pPr algn="ctr"/>
            <a:r>
              <a:rPr lang="zh-CN" altLang="en-US" sz="2600" b="0" cap="none" spc="0" dirty="0">
                <a:ln w="0"/>
                <a:solidFill>
                  <a:srgbClr val="00B050"/>
                </a:solidFill>
                <a:effectLst>
                  <a:outerShdw blurRad="38100" dist="25400" dir="5400000" algn="ctr" rotWithShape="0">
                    <a:srgbClr val="6E747A">
                      <a:alpha val="43000"/>
                    </a:srgbClr>
                  </a:outerShdw>
                </a:effectLst>
              </a:rPr>
              <a:t>索引表的存在，使得速度非常快</a:t>
            </a:r>
          </a:p>
        </p:txBody>
      </p:sp>
      <p:sp>
        <p:nvSpPr>
          <p:cNvPr id="12" name="矩形 11">
            <a:extLst>
              <a:ext uri="{FF2B5EF4-FFF2-40B4-BE49-F238E27FC236}">
                <a16:creationId xmlns:a16="http://schemas.microsoft.com/office/drawing/2014/main" id="{CD7FFC08-FD9F-4EB5-AF4E-A286C9194654}"/>
              </a:ext>
            </a:extLst>
          </p:cNvPr>
          <p:cNvSpPr/>
          <p:nvPr/>
        </p:nvSpPr>
        <p:spPr>
          <a:xfrm>
            <a:off x="6835601" y="3099544"/>
            <a:ext cx="5473964" cy="492443"/>
          </a:xfrm>
          <a:prstGeom prst="rect">
            <a:avLst/>
          </a:prstGeom>
          <a:noFill/>
        </p:spPr>
        <p:txBody>
          <a:bodyPr wrap="square" lIns="91440" tIns="45720" rIns="91440" bIns="45720">
            <a:spAutoFit/>
          </a:bodyPr>
          <a:lstStyle/>
          <a:p>
            <a:pPr algn="ctr"/>
            <a:r>
              <a:rPr lang="zh-CN" altLang="en-US" sz="2600" b="0" cap="none" spc="0" dirty="0">
                <a:ln w="0"/>
                <a:solidFill>
                  <a:srgbClr val="00B050"/>
                </a:solidFill>
                <a:effectLst>
                  <a:outerShdw blurRad="38100" dist="25400" dir="5400000" algn="ctr" rotWithShape="0">
                    <a:srgbClr val="6E747A">
                      <a:alpha val="43000"/>
                    </a:srgbClr>
                  </a:outerShdw>
                </a:effectLst>
              </a:rPr>
              <a:t>图的遍历速度很快</a:t>
            </a:r>
          </a:p>
        </p:txBody>
      </p:sp>
      <p:sp>
        <p:nvSpPr>
          <p:cNvPr id="13" name="矩形 12">
            <a:extLst>
              <a:ext uri="{FF2B5EF4-FFF2-40B4-BE49-F238E27FC236}">
                <a16:creationId xmlns:a16="http://schemas.microsoft.com/office/drawing/2014/main" id="{26900319-7C35-4729-A7C3-7C79EAF12F4E}"/>
              </a:ext>
            </a:extLst>
          </p:cNvPr>
          <p:cNvSpPr/>
          <p:nvPr/>
        </p:nvSpPr>
        <p:spPr>
          <a:xfrm>
            <a:off x="116728" y="3999512"/>
            <a:ext cx="5473964" cy="492443"/>
          </a:xfrm>
          <a:prstGeom prst="rect">
            <a:avLst/>
          </a:prstGeom>
          <a:noFill/>
        </p:spPr>
        <p:txBody>
          <a:bodyPr wrap="square" lIns="91440" tIns="45720" rIns="91440" bIns="45720">
            <a:spAutoFit/>
          </a:bodyPr>
          <a:lstStyle/>
          <a:p>
            <a:pPr algn="ctr"/>
            <a:r>
              <a:rPr lang="zh-CN" altLang="en-US" sz="2600" b="0" cap="none" spc="0" dirty="0">
                <a:ln w="0"/>
                <a:solidFill>
                  <a:srgbClr val="00B050"/>
                </a:solidFill>
                <a:effectLst>
                  <a:outerShdw blurRad="38100" dist="25400" dir="5400000" algn="ctr" rotWithShape="0">
                    <a:srgbClr val="6E747A">
                      <a:alpha val="43000"/>
                    </a:srgbClr>
                  </a:outerShdw>
                </a:effectLst>
              </a:rPr>
              <a:t>合理的评分机制让结果比较精准</a:t>
            </a:r>
          </a:p>
        </p:txBody>
      </p:sp>
      <p:sp>
        <p:nvSpPr>
          <p:cNvPr id="15" name="矩形 14">
            <a:extLst>
              <a:ext uri="{FF2B5EF4-FFF2-40B4-BE49-F238E27FC236}">
                <a16:creationId xmlns:a16="http://schemas.microsoft.com/office/drawing/2014/main" id="{126F06C9-F0A5-4BB4-A317-9BE0689D565F}"/>
              </a:ext>
            </a:extLst>
          </p:cNvPr>
          <p:cNvSpPr/>
          <p:nvPr/>
        </p:nvSpPr>
        <p:spPr>
          <a:xfrm>
            <a:off x="7000854" y="4026987"/>
            <a:ext cx="5473964" cy="492443"/>
          </a:xfrm>
          <a:prstGeom prst="rect">
            <a:avLst/>
          </a:prstGeom>
          <a:noFill/>
        </p:spPr>
        <p:txBody>
          <a:bodyPr wrap="square" lIns="91440" tIns="45720" rIns="91440" bIns="45720">
            <a:spAutoFit/>
          </a:bodyPr>
          <a:lstStyle/>
          <a:p>
            <a:pPr algn="ctr"/>
            <a:r>
              <a:rPr lang="zh-CN" altLang="en-US" sz="2600" b="0" cap="none" spc="0" dirty="0">
                <a:ln w="0"/>
                <a:solidFill>
                  <a:srgbClr val="00B050"/>
                </a:solidFill>
                <a:effectLst>
                  <a:outerShdw blurRad="38100" dist="25400" dir="5400000" algn="ctr" rotWithShape="0">
                    <a:srgbClr val="6E747A">
                      <a:alpha val="43000"/>
                    </a:srgbClr>
                  </a:outerShdw>
                </a:effectLst>
              </a:rPr>
              <a:t>极度精准</a:t>
            </a:r>
          </a:p>
        </p:txBody>
      </p:sp>
      <p:sp>
        <p:nvSpPr>
          <p:cNvPr id="17" name="矩形 16">
            <a:extLst>
              <a:ext uri="{FF2B5EF4-FFF2-40B4-BE49-F238E27FC236}">
                <a16:creationId xmlns:a16="http://schemas.microsoft.com/office/drawing/2014/main" id="{6B9D1F4A-8AA8-48DF-919C-E140A5FE3D4C}"/>
              </a:ext>
            </a:extLst>
          </p:cNvPr>
          <p:cNvSpPr/>
          <p:nvPr/>
        </p:nvSpPr>
        <p:spPr>
          <a:xfrm>
            <a:off x="186607" y="4899479"/>
            <a:ext cx="5473964" cy="492443"/>
          </a:xfrm>
          <a:prstGeom prst="rect">
            <a:avLst/>
          </a:prstGeom>
          <a:noFill/>
        </p:spPr>
        <p:txBody>
          <a:bodyPr wrap="square" lIns="91440" tIns="45720" rIns="91440" bIns="45720">
            <a:spAutoFit/>
          </a:bodyPr>
          <a:lstStyle/>
          <a:p>
            <a:pPr algn="ctr"/>
            <a:r>
              <a:rPr lang="zh-CN" altLang="en-US" sz="2600" b="0" cap="none" spc="0" dirty="0">
                <a:ln w="0"/>
                <a:solidFill>
                  <a:srgbClr val="FF0000"/>
                </a:solidFill>
                <a:effectLst>
                  <a:outerShdw blurRad="38100" dist="25400" dir="5400000" algn="ctr" rotWithShape="0">
                    <a:srgbClr val="6E747A">
                      <a:alpha val="43000"/>
                    </a:srgbClr>
                  </a:outerShdw>
                </a:effectLst>
              </a:rPr>
              <a:t>无法理解语言的顺序</a:t>
            </a:r>
          </a:p>
        </p:txBody>
      </p:sp>
      <p:sp>
        <p:nvSpPr>
          <p:cNvPr id="18" name="矩形 17">
            <a:extLst>
              <a:ext uri="{FF2B5EF4-FFF2-40B4-BE49-F238E27FC236}">
                <a16:creationId xmlns:a16="http://schemas.microsoft.com/office/drawing/2014/main" id="{A847AA34-C903-4D40-971F-5DCC6A37BB4E}"/>
              </a:ext>
            </a:extLst>
          </p:cNvPr>
          <p:cNvSpPr/>
          <p:nvPr/>
        </p:nvSpPr>
        <p:spPr>
          <a:xfrm>
            <a:off x="6672638" y="4870653"/>
            <a:ext cx="5473964" cy="492443"/>
          </a:xfrm>
          <a:prstGeom prst="rect">
            <a:avLst/>
          </a:prstGeom>
          <a:noFill/>
        </p:spPr>
        <p:txBody>
          <a:bodyPr wrap="square" lIns="91440" tIns="45720" rIns="91440" bIns="45720">
            <a:spAutoFit/>
          </a:bodyPr>
          <a:lstStyle/>
          <a:p>
            <a:pPr algn="ctr"/>
            <a:r>
              <a:rPr lang="zh-CN" altLang="en-US" sz="2600" dirty="0">
                <a:ln w="0"/>
                <a:solidFill>
                  <a:srgbClr val="00B050"/>
                </a:solidFill>
                <a:effectLst>
                  <a:outerShdw blurRad="38100" dist="25400" dir="5400000" algn="ctr" rotWithShape="0">
                    <a:srgbClr val="6E747A">
                      <a:alpha val="43000"/>
                    </a:srgbClr>
                  </a:outerShdw>
                </a:effectLst>
              </a:rPr>
              <a:t>可以很好地理解语序</a:t>
            </a:r>
            <a:endParaRPr lang="zh-CN" altLang="en-US" sz="2600" b="0" cap="none" spc="0" dirty="0">
              <a:ln w="0"/>
              <a:solidFill>
                <a:srgbClr val="00B050"/>
              </a:solidFill>
              <a:effectLst>
                <a:outerShdw blurRad="38100" dist="25400" dir="5400000" algn="ctr" rotWithShape="0">
                  <a:srgbClr val="6E747A">
                    <a:alpha val="43000"/>
                  </a:srgbClr>
                </a:outerShdw>
              </a:effectLst>
            </a:endParaRPr>
          </a:p>
        </p:txBody>
      </p:sp>
      <p:sp>
        <p:nvSpPr>
          <p:cNvPr id="19" name="矩形 18">
            <a:extLst>
              <a:ext uri="{FF2B5EF4-FFF2-40B4-BE49-F238E27FC236}">
                <a16:creationId xmlns:a16="http://schemas.microsoft.com/office/drawing/2014/main" id="{B020D8D8-C33A-47CB-A525-51AADC28CA92}"/>
              </a:ext>
            </a:extLst>
          </p:cNvPr>
          <p:cNvSpPr/>
          <p:nvPr/>
        </p:nvSpPr>
        <p:spPr>
          <a:xfrm>
            <a:off x="-106985" y="5799446"/>
            <a:ext cx="5473964" cy="492443"/>
          </a:xfrm>
          <a:prstGeom prst="rect">
            <a:avLst/>
          </a:prstGeom>
          <a:noFill/>
        </p:spPr>
        <p:txBody>
          <a:bodyPr wrap="square" lIns="91440" tIns="45720" rIns="91440" bIns="45720">
            <a:spAutoFit/>
          </a:bodyPr>
          <a:lstStyle/>
          <a:p>
            <a:pPr algn="ctr"/>
            <a:r>
              <a:rPr lang="zh-CN" altLang="en-US" sz="2600" b="0" cap="none" spc="0" dirty="0">
                <a:ln w="0"/>
                <a:solidFill>
                  <a:srgbClr val="00B050"/>
                </a:solidFill>
                <a:effectLst>
                  <a:outerShdw blurRad="38100" dist="25400" dir="5400000" algn="ctr" rotWithShape="0">
                    <a:srgbClr val="6E747A">
                      <a:alpha val="43000"/>
                    </a:srgbClr>
                  </a:outerShdw>
                </a:effectLst>
              </a:rPr>
              <a:t>自动化程度高</a:t>
            </a:r>
          </a:p>
        </p:txBody>
      </p:sp>
      <p:sp>
        <p:nvSpPr>
          <p:cNvPr id="20" name="矩形 19">
            <a:extLst>
              <a:ext uri="{FF2B5EF4-FFF2-40B4-BE49-F238E27FC236}">
                <a16:creationId xmlns:a16="http://schemas.microsoft.com/office/drawing/2014/main" id="{0729560E-BBA8-4FC9-A253-43E7105B981E}"/>
              </a:ext>
            </a:extLst>
          </p:cNvPr>
          <p:cNvSpPr/>
          <p:nvPr/>
        </p:nvSpPr>
        <p:spPr>
          <a:xfrm>
            <a:off x="6835601" y="5798096"/>
            <a:ext cx="5473964" cy="492443"/>
          </a:xfrm>
          <a:prstGeom prst="rect">
            <a:avLst/>
          </a:prstGeom>
          <a:noFill/>
        </p:spPr>
        <p:txBody>
          <a:bodyPr wrap="square" lIns="91440" tIns="45720" rIns="91440" bIns="45720">
            <a:spAutoFit/>
          </a:bodyPr>
          <a:lstStyle/>
          <a:p>
            <a:pPr algn="ctr"/>
            <a:r>
              <a:rPr lang="zh-CN" altLang="en-US" sz="2600" b="0" cap="none" spc="0" dirty="0">
                <a:ln w="0"/>
                <a:solidFill>
                  <a:srgbClr val="FF0000"/>
                </a:solidFill>
                <a:effectLst>
                  <a:outerShdw blurRad="38100" dist="25400" dir="5400000" algn="ctr" rotWithShape="0">
                    <a:srgbClr val="6E747A">
                      <a:alpha val="43000"/>
                    </a:srgbClr>
                  </a:outerShdw>
                </a:effectLst>
              </a:rPr>
              <a:t>人工参与程度高</a:t>
            </a:r>
          </a:p>
        </p:txBody>
      </p:sp>
      <p:sp>
        <p:nvSpPr>
          <p:cNvPr id="5" name="文本框 4">
            <a:extLst>
              <a:ext uri="{FF2B5EF4-FFF2-40B4-BE49-F238E27FC236}">
                <a16:creationId xmlns:a16="http://schemas.microsoft.com/office/drawing/2014/main" id="{54CF707C-7BF3-4A87-9AB2-504562AC7A8F}"/>
              </a:ext>
            </a:extLst>
          </p:cNvPr>
          <p:cNvSpPr txBox="1"/>
          <p:nvPr/>
        </p:nvSpPr>
        <p:spPr>
          <a:xfrm>
            <a:off x="5902530" y="3065173"/>
            <a:ext cx="113169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性能</a:t>
            </a:r>
          </a:p>
        </p:txBody>
      </p:sp>
      <p:sp>
        <p:nvSpPr>
          <p:cNvPr id="21" name="文本框 20">
            <a:extLst>
              <a:ext uri="{FF2B5EF4-FFF2-40B4-BE49-F238E27FC236}">
                <a16:creationId xmlns:a16="http://schemas.microsoft.com/office/drawing/2014/main" id="{22188CDF-256A-45B0-8D21-972609328F31}"/>
              </a:ext>
            </a:extLst>
          </p:cNvPr>
          <p:cNvSpPr txBox="1"/>
          <p:nvPr/>
        </p:nvSpPr>
        <p:spPr>
          <a:xfrm>
            <a:off x="5851114" y="3960656"/>
            <a:ext cx="113169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准确度</a:t>
            </a:r>
          </a:p>
        </p:txBody>
      </p:sp>
      <p:sp>
        <p:nvSpPr>
          <p:cNvPr id="22" name="文本框 21">
            <a:extLst>
              <a:ext uri="{FF2B5EF4-FFF2-40B4-BE49-F238E27FC236}">
                <a16:creationId xmlns:a16="http://schemas.microsoft.com/office/drawing/2014/main" id="{CC7FB578-2FD8-4D45-BBDD-904D9A9CC4B6}"/>
              </a:ext>
            </a:extLst>
          </p:cNvPr>
          <p:cNvSpPr txBox="1"/>
          <p:nvPr/>
        </p:nvSpPr>
        <p:spPr>
          <a:xfrm>
            <a:off x="5859195" y="4873173"/>
            <a:ext cx="123972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理解力</a:t>
            </a:r>
          </a:p>
        </p:txBody>
      </p:sp>
      <p:sp>
        <p:nvSpPr>
          <p:cNvPr id="23" name="文本框 22">
            <a:extLst>
              <a:ext uri="{FF2B5EF4-FFF2-40B4-BE49-F238E27FC236}">
                <a16:creationId xmlns:a16="http://schemas.microsoft.com/office/drawing/2014/main" id="{A0A9E5A0-F514-45B5-B929-CF73D6CF9B63}"/>
              </a:ext>
            </a:extLst>
          </p:cNvPr>
          <p:cNvSpPr txBox="1"/>
          <p:nvPr/>
        </p:nvSpPr>
        <p:spPr>
          <a:xfrm>
            <a:off x="5836589" y="5813484"/>
            <a:ext cx="113169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工程量</a:t>
            </a:r>
          </a:p>
        </p:txBody>
      </p:sp>
    </p:spTree>
    <p:extLst>
      <p:ext uri="{BB962C8B-B14F-4D97-AF65-F5344CB8AC3E}">
        <p14:creationId xmlns:p14="http://schemas.microsoft.com/office/powerpoint/2010/main" val="1755791051"/>
      </p:ext>
    </p:extLst>
  </p:cSld>
  <p:clrMapOvr>
    <a:masterClrMapping/>
  </p:clrMapOvr>
  <mc:AlternateContent xmlns:mc="http://schemas.openxmlformats.org/markup-compatibility/2006" xmlns:p14="http://schemas.microsoft.com/office/powerpoint/2010/main">
    <mc:Choice Requires="p14">
      <p:transition spd="slow" p14:dur="21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8" y="246795"/>
            <a:ext cx="4472325" cy="769441"/>
          </a:xfrm>
          <a:prstGeom prst="rect">
            <a:avLst/>
          </a:prstGeom>
          <a:noFill/>
        </p:spPr>
        <p:txBody>
          <a:bodyPr wrap="square" rtlCol="0">
            <a:spAutoFit/>
          </a:bodyPr>
          <a:lstStyle/>
          <a:p>
            <a:r>
              <a:rPr lang="zh-CN" altLang="en-US" sz="4400" dirty="0"/>
              <a:t>多轮问答系统</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3CAC764B-C0A8-4838-920E-E48F304EBB2F}"/>
              </a:ext>
            </a:extLst>
          </p:cNvPr>
          <p:cNvPicPr>
            <a:picLocks noChangeAspect="1"/>
          </p:cNvPicPr>
          <p:nvPr/>
        </p:nvPicPr>
        <p:blipFill rotWithShape="1">
          <a:blip r:embed="rId2"/>
          <a:srcRect t="17874" b="22160"/>
          <a:stretch/>
        </p:blipFill>
        <p:spPr>
          <a:xfrm>
            <a:off x="10347960" y="0"/>
            <a:ext cx="1844040" cy="1105786"/>
          </a:xfrm>
          <a:prstGeom prst="rect">
            <a:avLst/>
          </a:prstGeom>
        </p:spPr>
      </p:pic>
      <p:sp>
        <p:nvSpPr>
          <p:cNvPr id="10" name="文本框 9">
            <a:extLst>
              <a:ext uri="{FF2B5EF4-FFF2-40B4-BE49-F238E27FC236}">
                <a16:creationId xmlns:a16="http://schemas.microsoft.com/office/drawing/2014/main" id="{E8BEA0ED-D362-478D-A3BE-5A5DB7B22A2F}"/>
              </a:ext>
            </a:extLst>
          </p:cNvPr>
          <p:cNvSpPr txBox="1"/>
          <p:nvPr/>
        </p:nvSpPr>
        <p:spPr>
          <a:xfrm>
            <a:off x="4480558" y="3344910"/>
            <a:ext cx="3905796" cy="923313"/>
          </a:xfrm>
          <a:prstGeom prst="rect">
            <a:avLst/>
          </a:prstGeom>
          <a:noFill/>
        </p:spPr>
        <p:txBody>
          <a:bodyPr wrap="square" rtlCol="0">
            <a:spAutoFit/>
          </a:bodyPr>
          <a:lstStyle/>
          <a:p>
            <a:r>
              <a:rPr lang="zh-CN" altLang="en-US" sz="5400" dirty="0">
                <a:solidFill>
                  <a:srgbClr val="FF0000"/>
                </a:solidFill>
                <a:latin typeface="微软雅黑" panose="020B0503020204020204" pitchFamily="34" charset="-122"/>
                <a:ea typeface="微软雅黑" panose="020B0503020204020204" pitchFamily="34" charset="-122"/>
              </a:rPr>
              <a:t>知识图谱</a:t>
            </a:r>
          </a:p>
        </p:txBody>
      </p:sp>
    </p:spTree>
    <p:extLst>
      <p:ext uri="{BB962C8B-B14F-4D97-AF65-F5344CB8AC3E}">
        <p14:creationId xmlns:p14="http://schemas.microsoft.com/office/powerpoint/2010/main" val="1665728885"/>
      </p:ext>
    </p:extLst>
  </p:cSld>
  <p:clrMapOvr>
    <a:masterClrMapping/>
  </p:clrMapOvr>
  <mc:AlternateContent xmlns:mc="http://schemas.openxmlformats.org/markup-compatibility/2006" xmlns:p14="http://schemas.microsoft.com/office/powerpoint/2010/main">
    <mc:Choice Requires="p14">
      <p:transition spd="slow" p14:dur="21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FF0000"/>
                </a:solidFill>
              </a:rPr>
              <a:t>背景</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知识图谱</a:t>
            </a:r>
          </a:p>
        </p:txBody>
      </p:sp>
      <p:pic>
        <p:nvPicPr>
          <p:cNvPr id="5" name="图片 4">
            <a:extLst>
              <a:ext uri="{FF2B5EF4-FFF2-40B4-BE49-F238E27FC236}">
                <a16:creationId xmlns:a16="http://schemas.microsoft.com/office/drawing/2014/main" id="{4A324E2C-15E9-4F12-B3BF-42584756FBEF}"/>
              </a:ext>
            </a:extLst>
          </p:cNvPr>
          <p:cNvPicPr>
            <a:picLocks noChangeAspect="1"/>
          </p:cNvPicPr>
          <p:nvPr/>
        </p:nvPicPr>
        <p:blipFill rotWithShape="1">
          <a:blip r:embed="rId4"/>
          <a:srcRect t="17874" b="22160"/>
          <a:stretch/>
        </p:blipFill>
        <p:spPr>
          <a:xfrm>
            <a:off x="10347960" y="0"/>
            <a:ext cx="1844040" cy="1105786"/>
          </a:xfrm>
          <a:prstGeom prst="rect">
            <a:avLst/>
          </a:prstGeom>
        </p:spPr>
      </p:pic>
      <p:sp>
        <p:nvSpPr>
          <p:cNvPr id="7" name="内容占位符 1">
            <a:extLst>
              <a:ext uri="{FF2B5EF4-FFF2-40B4-BE49-F238E27FC236}">
                <a16:creationId xmlns:a16="http://schemas.microsoft.com/office/drawing/2014/main" id="{64A6FF19-2CF5-47D0-A6D6-340435E8674A}"/>
              </a:ext>
            </a:extLst>
          </p:cNvPr>
          <p:cNvSpPr txBox="1"/>
          <p:nvPr>
            <p:custDataLst>
              <p:tags r:id="rId2"/>
            </p:custDataLst>
          </p:nvPr>
        </p:nvSpPr>
        <p:spPr>
          <a:xfrm>
            <a:off x="657809" y="4786532"/>
            <a:ext cx="1946055"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FF0000"/>
                </a:solidFill>
              </a:rPr>
              <a:t>参考资料</a:t>
            </a:r>
            <a:endParaRPr kumimoji="0" lang="en-US" altLang="zh-CN" sz="3200" b="0" i="0" u="none" strike="noStrike" kern="1200" cap="none" spc="0" normalizeH="0" baseline="0" noProof="0" dirty="0">
              <a:ln>
                <a:noFill/>
              </a:ln>
              <a:solidFill>
                <a:srgbClr val="FF0000"/>
              </a:solidFill>
              <a:effectLst/>
              <a:uLnTx/>
              <a:uFillTx/>
            </a:endParaRPr>
          </a:p>
        </p:txBody>
      </p:sp>
      <p:sp>
        <p:nvSpPr>
          <p:cNvPr id="8" name="文本框 7">
            <a:extLst>
              <a:ext uri="{FF2B5EF4-FFF2-40B4-BE49-F238E27FC236}">
                <a16:creationId xmlns:a16="http://schemas.microsoft.com/office/drawing/2014/main" id="{C49A1A07-F6C7-46C7-8562-FD23797C258D}"/>
              </a:ext>
            </a:extLst>
          </p:cNvPr>
          <p:cNvSpPr txBox="1"/>
          <p:nvPr/>
        </p:nvSpPr>
        <p:spPr>
          <a:xfrm>
            <a:off x="2986536" y="5151679"/>
            <a:ext cx="8283444" cy="400110"/>
          </a:xfrm>
          <a:prstGeom prst="rect">
            <a:avLst/>
          </a:prstGeom>
          <a:noFill/>
        </p:spPr>
        <p:txBody>
          <a:bodyPr wrap="square" rtlCol="0">
            <a:spAutoFit/>
          </a:bodyPr>
          <a:lstStyle/>
          <a:p>
            <a:r>
              <a:rPr lang="en-US" altLang="zh-CN" sz="2000" dirty="0">
                <a:solidFill>
                  <a:srgbClr val="2A56FF"/>
                </a:solidFill>
              </a:rPr>
              <a:t>《</a:t>
            </a:r>
            <a:r>
              <a:rPr lang="zh-CN" altLang="en-US" sz="2000" dirty="0">
                <a:solidFill>
                  <a:srgbClr val="2A56FF"/>
                </a:solidFill>
              </a:rPr>
              <a:t>一份通俗易懂的知识图谱技术与应用指南</a:t>
            </a:r>
            <a:r>
              <a:rPr lang="en-US" altLang="zh-CN" sz="2000" dirty="0">
                <a:solidFill>
                  <a:srgbClr val="2A56FF"/>
                </a:solidFill>
              </a:rPr>
              <a:t>》</a:t>
            </a:r>
            <a:r>
              <a:rPr lang="zh-CN" altLang="en-US" sz="2000" dirty="0">
                <a:solidFill>
                  <a:srgbClr val="2A56FF"/>
                </a:solidFill>
              </a:rPr>
              <a:t>机器之心</a:t>
            </a:r>
          </a:p>
        </p:txBody>
      </p:sp>
      <p:sp>
        <p:nvSpPr>
          <p:cNvPr id="9" name="文本框 8">
            <a:extLst>
              <a:ext uri="{FF2B5EF4-FFF2-40B4-BE49-F238E27FC236}">
                <a16:creationId xmlns:a16="http://schemas.microsoft.com/office/drawing/2014/main" id="{DF94EDF7-59B3-437F-9D65-00BA0997DA42}"/>
              </a:ext>
            </a:extLst>
          </p:cNvPr>
          <p:cNvSpPr txBox="1"/>
          <p:nvPr/>
        </p:nvSpPr>
        <p:spPr>
          <a:xfrm>
            <a:off x="2986536" y="5704189"/>
            <a:ext cx="8283444" cy="400110"/>
          </a:xfrm>
          <a:prstGeom prst="rect">
            <a:avLst/>
          </a:prstGeom>
          <a:noFill/>
        </p:spPr>
        <p:txBody>
          <a:bodyPr wrap="square" rtlCol="0">
            <a:spAutoFit/>
          </a:bodyPr>
          <a:lstStyle/>
          <a:p>
            <a:r>
              <a:rPr lang="en-US" altLang="zh-CN" sz="2000" dirty="0">
                <a:solidFill>
                  <a:srgbClr val="2A56FF"/>
                </a:solidFill>
              </a:rPr>
              <a:t>《Neo4j </a:t>
            </a:r>
            <a:r>
              <a:rPr lang="zh-CN" altLang="en-US" sz="2000" dirty="0">
                <a:solidFill>
                  <a:srgbClr val="2A56FF"/>
                </a:solidFill>
              </a:rPr>
              <a:t>官方文档</a:t>
            </a:r>
            <a:r>
              <a:rPr lang="en-US" altLang="zh-CN" sz="2000" dirty="0">
                <a:solidFill>
                  <a:srgbClr val="2A56FF"/>
                </a:solidFill>
              </a:rPr>
              <a:t>》</a:t>
            </a:r>
            <a:endParaRPr lang="zh-CN" altLang="en-US" sz="2000" dirty="0">
              <a:solidFill>
                <a:srgbClr val="2A56FF"/>
              </a:solidFill>
            </a:endParaRPr>
          </a:p>
        </p:txBody>
      </p:sp>
      <p:sp>
        <p:nvSpPr>
          <p:cNvPr id="10" name="文本框 9">
            <a:extLst>
              <a:ext uri="{FF2B5EF4-FFF2-40B4-BE49-F238E27FC236}">
                <a16:creationId xmlns:a16="http://schemas.microsoft.com/office/drawing/2014/main" id="{8A96F3F1-ACC1-4F2D-A9E7-3D7734EA836C}"/>
              </a:ext>
            </a:extLst>
          </p:cNvPr>
          <p:cNvSpPr txBox="1"/>
          <p:nvPr/>
        </p:nvSpPr>
        <p:spPr>
          <a:xfrm>
            <a:off x="2986536" y="6256699"/>
            <a:ext cx="8283444" cy="400110"/>
          </a:xfrm>
          <a:prstGeom prst="rect">
            <a:avLst/>
          </a:prstGeom>
          <a:noFill/>
        </p:spPr>
        <p:txBody>
          <a:bodyPr wrap="square" rtlCol="0">
            <a:spAutoFit/>
          </a:bodyPr>
          <a:lstStyle/>
          <a:p>
            <a:r>
              <a:rPr lang="en-US" altLang="zh-CN" sz="2000" dirty="0">
                <a:solidFill>
                  <a:srgbClr val="2A56FF"/>
                </a:solidFill>
              </a:rPr>
              <a:t>《</a:t>
            </a:r>
            <a:r>
              <a:rPr lang="zh-CN" altLang="en-US" sz="2000" dirty="0">
                <a:solidFill>
                  <a:srgbClr val="2A56FF"/>
                </a:solidFill>
              </a:rPr>
              <a:t>项目实战：如何构建知识图谱</a:t>
            </a:r>
            <a:r>
              <a:rPr lang="en-US" altLang="zh-CN" sz="2000" dirty="0">
                <a:solidFill>
                  <a:srgbClr val="2A56FF"/>
                </a:solidFill>
              </a:rPr>
              <a:t>》CSDN</a:t>
            </a:r>
            <a:r>
              <a:rPr lang="zh-CN" altLang="en-US" sz="2000" dirty="0">
                <a:solidFill>
                  <a:srgbClr val="2A56FF"/>
                </a:solidFill>
              </a:rPr>
              <a:t>博客</a:t>
            </a:r>
          </a:p>
        </p:txBody>
      </p:sp>
      <p:pic>
        <p:nvPicPr>
          <p:cNvPr id="1026" name="Picture 2" descr="https://image.jiqizhixin.com/uploads/editor/6fa7f018-818d-4b56-9707-e912e43380ea/1529464462113.png">
            <a:extLst>
              <a:ext uri="{FF2B5EF4-FFF2-40B4-BE49-F238E27FC236}">
                <a16:creationId xmlns:a16="http://schemas.microsoft.com/office/drawing/2014/main" id="{2DB99245-7352-4D1B-8EC9-0053C61E349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2974" t="-1181"/>
          <a:stretch/>
        </p:blipFill>
        <p:spPr bwMode="auto">
          <a:xfrm>
            <a:off x="7406471" y="1294013"/>
            <a:ext cx="3863509" cy="2945092"/>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6C5EA7ED-2030-4896-9FB6-AA3FF8B32C50}"/>
              </a:ext>
            </a:extLst>
          </p:cNvPr>
          <p:cNvSpPr txBox="1"/>
          <p:nvPr/>
        </p:nvSpPr>
        <p:spPr>
          <a:xfrm>
            <a:off x="1173481" y="2928510"/>
            <a:ext cx="5473336" cy="461664"/>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工业界对更复杂的语义理解的需求</a:t>
            </a:r>
          </a:p>
        </p:txBody>
      </p:sp>
      <p:sp>
        <p:nvSpPr>
          <p:cNvPr id="12" name="文本框 11">
            <a:extLst>
              <a:ext uri="{FF2B5EF4-FFF2-40B4-BE49-F238E27FC236}">
                <a16:creationId xmlns:a16="http://schemas.microsoft.com/office/drawing/2014/main" id="{8A2E9CB2-F289-45C4-B36A-E4B2F0375404}"/>
              </a:ext>
            </a:extLst>
          </p:cNvPr>
          <p:cNvSpPr txBox="1"/>
          <p:nvPr/>
        </p:nvSpPr>
        <p:spPr>
          <a:xfrm>
            <a:off x="1173481" y="2264117"/>
            <a:ext cx="5473336" cy="461664"/>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计算、存储资源的丰富</a:t>
            </a:r>
          </a:p>
        </p:txBody>
      </p:sp>
      <p:sp>
        <p:nvSpPr>
          <p:cNvPr id="13" name="文本框 12">
            <a:extLst>
              <a:ext uri="{FF2B5EF4-FFF2-40B4-BE49-F238E27FC236}">
                <a16:creationId xmlns:a16="http://schemas.microsoft.com/office/drawing/2014/main" id="{A570611E-D6E0-4761-838D-C337C390A566}"/>
              </a:ext>
            </a:extLst>
          </p:cNvPr>
          <p:cNvSpPr txBox="1"/>
          <p:nvPr/>
        </p:nvSpPr>
        <p:spPr>
          <a:xfrm>
            <a:off x="951101" y="4366337"/>
            <a:ext cx="1058309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谷歌在</a:t>
            </a:r>
            <a:r>
              <a:rPr lang="en-US" altLang="zh-CN" sz="2400" dirty="0">
                <a:latin typeface="微软雅黑" panose="020B0503020204020204" pitchFamily="34" charset="-122"/>
                <a:ea typeface="微软雅黑" panose="020B0503020204020204" pitchFamily="34" charset="-122"/>
              </a:rPr>
              <a:t>2012</a:t>
            </a:r>
            <a:r>
              <a:rPr lang="zh-CN" altLang="en-US" sz="2400" dirty="0">
                <a:latin typeface="微软雅黑" panose="020B0503020204020204" pitchFamily="34" charset="-122"/>
                <a:ea typeface="微软雅黑" panose="020B0503020204020204" pitchFamily="34" charset="-122"/>
              </a:rPr>
              <a:t>年提出知识图谱技术，预示着自然语言处理进入更加复杂的时代</a:t>
            </a:r>
          </a:p>
        </p:txBody>
      </p:sp>
      <p:sp>
        <p:nvSpPr>
          <p:cNvPr id="2" name="箭头: 下 1">
            <a:extLst>
              <a:ext uri="{FF2B5EF4-FFF2-40B4-BE49-F238E27FC236}">
                <a16:creationId xmlns:a16="http://schemas.microsoft.com/office/drawing/2014/main" id="{6B607C9F-07BC-4036-9316-0E68393BFFF9}"/>
              </a:ext>
            </a:extLst>
          </p:cNvPr>
          <p:cNvSpPr/>
          <p:nvPr/>
        </p:nvSpPr>
        <p:spPr>
          <a:xfrm rot="20325335">
            <a:off x="3466011" y="3462383"/>
            <a:ext cx="618309" cy="885735"/>
          </a:xfrm>
          <a:prstGeom prst="down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5808F78-0D36-42B3-89E8-49170EAB8560}"/>
              </a:ext>
            </a:extLst>
          </p:cNvPr>
          <p:cNvSpPr txBox="1"/>
          <p:nvPr/>
        </p:nvSpPr>
        <p:spPr>
          <a:xfrm>
            <a:off x="4239025" y="3619333"/>
            <a:ext cx="1375170" cy="400110"/>
          </a:xfrm>
          <a:prstGeom prst="rect">
            <a:avLst/>
          </a:prstGeom>
          <a:noFill/>
        </p:spPr>
        <p:txBody>
          <a:bodyPr wrap="squar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迫切需求</a:t>
            </a:r>
          </a:p>
        </p:txBody>
      </p:sp>
    </p:spTree>
    <p:extLst>
      <p:ext uri="{BB962C8B-B14F-4D97-AF65-F5344CB8AC3E}">
        <p14:creationId xmlns:p14="http://schemas.microsoft.com/office/powerpoint/2010/main" val="475015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直接箭头连接符 89">
            <a:extLst>
              <a:ext uri="{FF2B5EF4-FFF2-40B4-BE49-F238E27FC236}">
                <a16:creationId xmlns:a16="http://schemas.microsoft.com/office/drawing/2014/main" id="{31EBB22D-0F12-425B-9B59-F27125F80336}"/>
              </a:ext>
            </a:extLst>
          </p:cNvPr>
          <p:cNvCxnSpPr>
            <a:cxnSpLocks/>
          </p:cNvCxnSpPr>
          <p:nvPr/>
        </p:nvCxnSpPr>
        <p:spPr>
          <a:xfrm>
            <a:off x="7189201" y="3983591"/>
            <a:ext cx="1375591" cy="195714"/>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4DCEF3ED-9B94-4C24-81AF-3002D3FC6801}"/>
              </a:ext>
            </a:extLst>
          </p:cNvPr>
          <p:cNvCxnSpPr>
            <a:cxnSpLocks/>
          </p:cNvCxnSpPr>
          <p:nvPr/>
        </p:nvCxnSpPr>
        <p:spPr>
          <a:xfrm flipH="1">
            <a:off x="6095763" y="2654775"/>
            <a:ext cx="1905197" cy="5705"/>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11AD2B75-231C-4E23-83E9-D5F8AF27006C}"/>
              </a:ext>
            </a:extLst>
          </p:cNvPr>
          <p:cNvCxnSpPr>
            <a:cxnSpLocks/>
          </p:cNvCxnSpPr>
          <p:nvPr/>
        </p:nvCxnSpPr>
        <p:spPr>
          <a:xfrm flipV="1">
            <a:off x="8027086" y="3661248"/>
            <a:ext cx="2988438" cy="1780777"/>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6DF311BB-6D10-44ED-BBD2-2C4DE75AA4A3}"/>
              </a:ext>
            </a:extLst>
          </p:cNvPr>
          <p:cNvCxnSpPr>
            <a:cxnSpLocks/>
            <a:endCxn id="48" idx="1"/>
          </p:cNvCxnSpPr>
          <p:nvPr/>
        </p:nvCxnSpPr>
        <p:spPr>
          <a:xfrm>
            <a:off x="8061141" y="5620917"/>
            <a:ext cx="2279469" cy="128406"/>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AB4017F8-6C84-42B6-B83F-94D4A0305F98}"/>
              </a:ext>
            </a:extLst>
          </p:cNvPr>
          <p:cNvCxnSpPr>
            <a:cxnSpLocks/>
          </p:cNvCxnSpPr>
          <p:nvPr/>
        </p:nvCxnSpPr>
        <p:spPr>
          <a:xfrm flipV="1">
            <a:off x="8583654" y="1904853"/>
            <a:ext cx="2188807" cy="719493"/>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4E29F8A-7484-4D64-8831-5E3D0DD9D703}"/>
              </a:ext>
            </a:extLst>
          </p:cNvPr>
          <p:cNvSpPr txBox="1"/>
          <p:nvPr/>
        </p:nvSpPr>
        <p:spPr>
          <a:xfrm>
            <a:off x="8435600" y="5476739"/>
            <a:ext cx="1905010" cy="369332"/>
          </a:xfrm>
          <a:prstGeom prst="rect">
            <a:avLst/>
          </a:prstGeom>
          <a:noFill/>
        </p:spPr>
        <p:txBody>
          <a:bodyPr wrap="square" rtlCol="0">
            <a:spAutoFit/>
          </a:bodyPr>
          <a:lstStyle/>
          <a:p>
            <a:r>
              <a:rPr lang="zh-CN" altLang="en-US" dirty="0"/>
              <a:t>的软件版本是</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FF0000"/>
                </a:solidFill>
              </a:rPr>
              <a:t>构建知识库</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知识图谱</a:t>
            </a:r>
          </a:p>
        </p:txBody>
      </p:sp>
      <p:pic>
        <p:nvPicPr>
          <p:cNvPr id="5" name="图片 4">
            <a:extLst>
              <a:ext uri="{FF2B5EF4-FFF2-40B4-BE49-F238E27FC236}">
                <a16:creationId xmlns:a16="http://schemas.microsoft.com/office/drawing/2014/main" id="{185DACDD-A31E-447F-B546-363DA90AF40E}"/>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8" name="文本框 7">
            <a:extLst>
              <a:ext uri="{FF2B5EF4-FFF2-40B4-BE49-F238E27FC236}">
                <a16:creationId xmlns:a16="http://schemas.microsoft.com/office/drawing/2014/main" id="{14C2E94F-4C64-48F1-9296-64C896D9E4BA}"/>
              </a:ext>
            </a:extLst>
          </p:cNvPr>
          <p:cNvSpPr txBox="1"/>
          <p:nvPr/>
        </p:nvSpPr>
        <p:spPr>
          <a:xfrm>
            <a:off x="759824" y="2622875"/>
            <a:ext cx="4987834"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、安装开源图数据库</a:t>
            </a:r>
            <a:r>
              <a:rPr lang="en-US" altLang="zh-CN" sz="2400" dirty="0">
                <a:latin typeface="微软雅黑" panose="020B0503020204020204" pitchFamily="34" charset="-122"/>
                <a:ea typeface="微软雅黑" panose="020B0503020204020204" pitchFamily="34" charset="-122"/>
              </a:rPr>
              <a:t>Neo4j</a:t>
            </a:r>
            <a:endParaRPr lang="zh-CN" altLang="en-US" sz="2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A5B091B-3335-496D-9089-CF01E3BB6FB7}"/>
              </a:ext>
            </a:extLst>
          </p:cNvPr>
          <p:cNvSpPr txBox="1"/>
          <p:nvPr/>
        </p:nvSpPr>
        <p:spPr>
          <a:xfrm>
            <a:off x="759824" y="4906282"/>
            <a:ext cx="4987834"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、关系型数据库自动转换</a:t>
            </a:r>
          </a:p>
        </p:txBody>
      </p:sp>
      <p:sp>
        <p:nvSpPr>
          <p:cNvPr id="10" name="文本框 9">
            <a:extLst>
              <a:ext uri="{FF2B5EF4-FFF2-40B4-BE49-F238E27FC236}">
                <a16:creationId xmlns:a16="http://schemas.microsoft.com/office/drawing/2014/main" id="{4C6784B5-7F7C-43DE-818C-DDCD809065B5}"/>
              </a:ext>
            </a:extLst>
          </p:cNvPr>
          <p:cNvSpPr txBox="1"/>
          <p:nvPr/>
        </p:nvSpPr>
        <p:spPr>
          <a:xfrm>
            <a:off x="759824" y="3764578"/>
            <a:ext cx="4987834"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、定义实体、属性与联系</a:t>
            </a:r>
          </a:p>
        </p:txBody>
      </p:sp>
      <p:grpSp>
        <p:nvGrpSpPr>
          <p:cNvPr id="4" name="组合 3">
            <a:extLst>
              <a:ext uri="{FF2B5EF4-FFF2-40B4-BE49-F238E27FC236}">
                <a16:creationId xmlns:a16="http://schemas.microsoft.com/office/drawing/2014/main" id="{E0B441E5-265F-4D02-A219-815DE7E4F4B2}"/>
              </a:ext>
            </a:extLst>
          </p:cNvPr>
          <p:cNvGrpSpPr/>
          <p:nvPr/>
        </p:nvGrpSpPr>
        <p:grpSpPr>
          <a:xfrm>
            <a:off x="7756339" y="2382656"/>
            <a:ext cx="1349829" cy="483380"/>
            <a:chOff x="7759337" y="2251111"/>
            <a:chExt cx="1349829" cy="483380"/>
          </a:xfrm>
        </p:grpSpPr>
        <p:sp>
          <p:nvSpPr>
            <p:cNvPr id="2" name="流程图: 接点 1">
              <a:extLst>
                <a:ext uri="{FF2B5EF4-FFF2-40B4-BE49-F238E27FC236}">
                  <a16:creationId xmlns:a16="http://schemas.microsoft.com/office/drawing/2014/main" id="{3732E3FF-9ECD-46C4-80E1-74F739C6FCD3}"/>
                </a:ext>
              </a:extLst>
            </p:cNvPr>
            <p:cNvSpPr/>
            <p:nvPr/>
          </p:nvSpPr>
          <p:spPr>
            <a:xfrm>
              <a:off x="8030084" y="2251111"/>
              <a:ext cx="530441" cy="483380"/>
            </a:xfrm>
            <a:prstGeom prst="flowChartConnector">
              <a:avLst/>
            </a:prstGeom>
            <a:solidFill>
              <a:srgbClr val="F1995D"/>
            </a:solidFill>
            <a:ln>
              <a:solidFill>
                <a:srgbClr val="F2A1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2"/>
                  </a:solidFill>
                </a:ln>
                <a:solidFill>
                  <a:schemeClr val="tx1"/>
                </a:solidFill>
              </a:endParaRPr>
            </a:p>
          </p:txBody>
        </p:sp>
        <p:sp>
          <p:nvSpPr>
            <p:cNvPr id="3" name="文本框 2">
              <a:extLst>
                <a:ext uri="{FF2B5EF4-FFF2-40B4-BE49-F238E27FC236}">
                  <a16:creationId xmlns:a16="http://schemas.microsoft.com/office/drawing/2014/main" id="{5C50A216-8A72-4921-B907-AFD1F4D7C824}"/>
                </a:ext>
              </a:extLst>
            </p:cNvPr>
            <p:cNvSpPr txBox="1"/>
            <p:nvPr/>
          </p:nvSpPr>
          <p:spPr>
            <a:xfrm>
              <a:off x="7759337" y="2325189"/>
              <a:ext cx="1349829" cy="369332"/>
            </a:xfrm>
            <a:prstGeom prst="rect">
              <a:avLst/>
            </a:prstGeom>
            <a:noFill/>
          </p:spPr>
          <p:txBody>
            <a:bodyPr wrap="square" rtlCol="0">
              <a:spAutoFit/>
            </a:bodyPr>
            <a:lstStyle/>
            <a:p>
              <a:r>
                <a:rPr lang="zh-CN" altLang="en-US" dirty="0"/>
                <a:t>解决方案</a:t>
              </a:r>
              <a:r>
                <a:rPr lang="en-US" altLang="zh-CN" dirty="0"/>
                <a:t>0</a:t>
              </a:r>
              <a:endParaRPr lang="zh-CN" altLang="en-US" dirty="0"/>
            </a:p>
          </p:txBody>
        </p:sp>
      </p:grpSp>
      <p:grpSp>
        <p:nvGrpSpPr>
          <p:cNvPr id="17" name="组合 16">
            <a:extLst>
              <a:ext uri="{FF2B5EF4-FFF2-40B4-BE49-F238E27FC236}">
                <a16:creationId xmlns:a16="http://schemas.microsoft.com/office/drawing/2014/main" id="{EBFACBC6-AB77-4F24-A943-F294FA9B6E96}"/>
              </a:ext>
            </a:extLst>
          </p:cNvPr>
          <p:cNvGrpSpPr/>
          <p:nvPr/>
        </p:nvGrpSpPr>
        <p:grpSpPr>
          <a:xfrm>
            <a:off x="8431254" y="3926567"/>
            <a:ext cx="1349829" cy="483380"/>
            <a:chOff x="7885610" y="2251111"/>
            <a:chExt cx="1349829" cy="483380"/>
          </a:xfrm>
        </p:grpSpPr>
        <p:sp>
          <p:nvSpPr>
            <p:cNvPr id="19" name="流程图: 接点 18">
              <a:extLst>
                <a:ext uri="{FF2B5EF4-FFF2-40B4-BE49-F238E27FC236}">
                  <a16:creationId xmlns:a16="http://schemas.microsoft.com/office/drawing/2014/main" id="{6A872D8E-2A48-4A0C-A15A-39EF66B6F63B}"/>
                </a:ext>
              </a:extLst>
            </p:cNvPr>
            <p:cNvSpPr/>
            <p:nvPr/>
          </p:nvSpPr>
          <p:spPr>
            <a:xfrm>
              <a:off x="8030084" y="2251111"/>
              <a:ext cx="530441" cy="483380"/>
            </a:xfrm>
            <a:prstGeom prst="flowChartConnector">
              <a:avLst/>
            </a:prstGeom>
            <a:solidFill>
              <a:srgbClr val="F1995D"/>
            </a:solidFill>
            <a:ln>
              <a:solidFill>
                <a:srgbClr val="F2A1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2"/>
                  </a:solidFill>
                </a:ln>
                <a:solidFill>
                  <a:schemeClr val="tx1"/>
                </a:solidFill>
              </a:endParaRPr>
            </a:p>
          </p:txBody>
        </p:sp>
        <p:sp>
          <p:nvSpPr>
            <p:cNvPr id="20" name="文本框 19">
              <a:extLst>
                <a:ext uri="{FF2B5EF4-FFF2-40B4-BE49-F238E27FC236}">
                  <a16:creationId xmlns:a16="http://schemas.microsoft.com/office/drawing/2014/main" id="{736E2538-5CC6-41DD-92D9-26EABDCD6577}"/>
                </a:ext>
              </a:extLst>
            </p:cNvPr>
            <p:cNvSpPr txBox="1"/>
            <p:nvPr/>
          </p:nvSpPr>
          <p:spPr>
            <a:xfrm>
              <a:off x="7885610" y="2308135"/>
              <a:ext cx="1349829" cy="369332"/>
            </a:xfrm>
            <a:prstGeom prst="rect">
              <a:avLst/>
            </a:prstGeom>
            <a:noFill/>
          </p:spPr>
          <p:txBody>
            <a:bodyPr wrap="square" rtlCol="0">
              <a:spAutoFit/>
            </a:bodyPr>
            <a:lstStyle/>
            <a:p>
              <a:r>
                <a:rPr lang="en-US" altLang="zh-CN" dirty="0" err="1"/>
                <a:t>Donino</a:t>
              </a:r>
              <a:endParaRPr lang="zh-CN" altLang="en-US" dirty="0"/>
            </a:p>
          </p:txBody>
        </p:sp>
      </p:grpSp>
      <p:cxnSp>
        <p:nvCxnSpPr>
          <p:cNvPr id="11" name="直接箭头连接符 10">
            <a:extLst>
              <a:ext uri="{FF2B5EF4-FFF2-40B4-BE49-F238E27FC236}">
                <a16:creationId xmlns:a16="http://schemas.microsoft.com/office/drawing/2014/main" id="{39D6FC08-6607-4EB4-98A2-116D9F5660F8}"/>
              </a:ext>
            </a:extLst>
          </p:cNvPr>
          <p:cNvCxnSpPr>
            <a:cxnSpLocks/>
          </p:cNvCxnSpPr>
          <p:nvPr/>
        </p:nvCxnSpPr>
        <p:spPr>
          <a:xfrm>
            <a:off x="8431253" y="2923060"/>
            <a:ext cx="304803" cy="1003507"/>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9FC2581B-323B-43B8-AA91-9A6B62C4AC1A}"/>
              </a:ext>
            </a:extLst>
          </p:cNvPr>
          <p:cNvSpPr txBox="1"/>
          <p:nvPr/>
        </p:nvSpPr>
        <p:spPr>
          <a:xfrm>
            <a:off x="8061141" y="3191650"/>
            <a:ext cx="1349829" cy="369332"/>
          </a:xfrm>
          <a:prstGeom prst="rect">
            <a:avLst/>
          </a:prstGeom>
          <a:noFill/>
        </p:spPr>
        <p:txBody>
          <a:bodyPr wrap="square" rtlCol="0">
            <a:spAutoFit/>
          </a:bodyPr>
          <a:lstStyle/>
          <a:p>
            <a:r>
              <a:rPr lang="zh-CN" altLang="en-US" dirty="0"/>
              <a:t>的产品是</a:t>
            </a:r>
          </a:p>
        </p:txBody>
      </p:sp>
      <p:grpSp>
        <p:nvGrpSpPr>
          <p:cNvPr id="25" name="组合 24">
            <a:extLst>
              <a:ext uri="{FF2B5EF4-FFF2-40B4-BE49-F238E27FC236}">
                <a16:creationId xmlns:a16="http://schemas.microsoft.com/office/drawing/2014/main" id="{FC6AFAD9-F0DC-482B-A3CC-A2F8CFC9407A}"/>
              </a:ext>
            </a:extLst>
          </p:cNvPr>
          <p:cNvGrpSpPr/>
          <p:nvPr/>
        </p:nvGrpSpPr>
        <p:grpSpPr>
          <a:xfrm>
            <a:off x="7159799" y="5355233"/>
            <a:ext cx="1349829" cy="483380"/>
            <a:chOff x="7759337" y="2251111"/>
            <a:chExt cx="1349829" cy="483380"/>
          </a:xfrm>
        </p:grpSpPr>
        <p:sp>
          <p:nvSpPr>
            <p:cNvPr id="26" name="流程图: 接点 25">
              <a:extLst>
                <a:ext uri="{FF2B5EF4-FFF2-40B4-BE49-F238E27FC236}">
                  <a16:creationId xmlns:a16="http://schemas.microsoft.com/office/drawing/2014/main" id="{B0DB3784-25AF-4AE6-973F-CD8AE42D5DB2}"/>
                </a:ext>
              </a:extLst>
            </p:cNvPr>
            <p:cNvSpPr/>
            <p:nvPr/>
          </p:nvSpPr>
          <p:spPr>
            <a:xfrm>
              <a:off x="8030084" y="2251111"/>
              <a:ext cx="530441" cy="483380"/>
            </a:xfrm>
            <a:prstGeom prst="flowChartConnector">
              <a:avLst/>
            </a:prstGeom>
            <a:solidFill>
              <a:srgbClr val="F1995D"/>
            </a:solidFill>
            <a:ln>
              <a:solidFill>
                <a:srgbClr val="F2A1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2"/>
                  </a:solidFill>
                </a:ln>
                <a:solidFill>
                  <a:schemeClr val="tx1"/>
                </a:solidFill>
              </a:endParaRPr>
            </a:p>
          </p:txBody>
        </p:sp>
        <p:sp>
          <p:nvSpPr>
            <p:cNvPr id="27" name="文本框 26">
              <a:extLst>
                <a:ext uri="{FF2B5EF4-FFF2-40B4-BE49-F238E27FC236}">
                  <a16:creationId xmlns:a16="http://schemas.microsoft.com/office/drawing/2014/main" id="{BC566BFE-1EED-49CB-845A-AD7AC4F74883}"/>
                </a:ext>
              </a:extLst>
            </p:cNvPr>
            <p:cNvSpPr txBox="1"/>
            <p:nvPr/>
          </p:nvSpPr>
          <p:spPr>
            <a:xfrm>
              <a:off x="7759337" y="2325189"/>
              <a:ext cx="1349829" cy="369332"/>
            </a:xfrm>
            <a:prstGeom prst="rect">
              <a:avLst/>
            </a:prstGeom>
            <a:noFill/>
          </p:spPr>
          <p:txBody>
            <a:bodyPr wrap="square" rtlCol="0">
              <a:spAutoFit/>
            </a:bodyPr>
            <a:lstStyle/>
            <a:p>
              <a:r>
                <a:rPr lang="zh-CN" altLang="en-US" dirty="0"/>
                <a:t>解决方案</a:t>
              </a:r>
              <a:r>
                <a:rPr lang="en-US" altLang="zh-CN" dirty="0"/>
                <a:t>1</a:t>
              </a:r>
              <a:endParaRPr lang="zh-CN" altLang="en-US" dirty="0"/>
            </a:p>
          </p:txBody>
        </p:sp>
      </p:grpSp>
      <p:cxnSp>
        <p:nvCxnSpPr>
          <p:cNvPr id="28" name="直接箭头连接符 27">
            <a:extLst>
              <a:ext uri="{FF2B5EF4-FFF2-40B4-BE49-F238E27FC236}">
                <a16:creationId xmlns:a16="http://schemas.microsoft.com/office/drawing/2014/main" id="{7BAE4B37-244E-4A68-8D94-243678537CF0}"/>
              </a:ext>
            </a:extLst>
          </p:cNvPr>
          <p:cNvCxnSpPr>
            <a:cxnSpLocks/>
            <a:stCxn id="27" idx="0"/>
          </p:cNvCxnSpPr>
          <p:nvPr/>
        </p:nvCxnSpPr>
        <p:spPr>
          <a:xfrm flipV="1">
            <a:off x="7834714" y="4427003"/>
            <a:ext cx="901342" cy="1002308"/>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91AF82F2-587B-4AA9-932F-0B3D61F398E9}"/>
              </a:ext>
            </a:extLst>
          </p:cNvPr>
          <p:cNvSpPr txBox="1"/>
          <p:nvPr/>
        </p:nvSpPr>
        <p:spPr>
          <a:xfrm>
            <a:off x="7756338" y="4818420"/>
            <a:ext cx="1349829" cy="369332"/>
          </a:xfrm>
          <a:prstGeom prst="rect">
            <a:avLst/>
          </a:prstGeom>
          <a:noFill/>
        </p:spPr>
        <p:txBody>
          <a:bodyPr wrap="square" rtlCol="0">
            <a:spAutoFit/>
          </a:bodyPr>
          <a:lstStyle/>
          <a:p>
            <a:r>
              <a:rPr lang="zh-CN" altLang="en-US" dirty="0"/>
              <a:t>的产品是</a:t>
            </a:r>
          </a:p>
        </p:txBody>
      </p:sp>
      <p:grpSp>
        <p:nvGrpSpPr>
          <p:cNvPr id="33" name="组合 32">
            <a:extLst>
              <a:ext uri="{FF2B5EF4-FFF2-40B4-BE49-F238E27FC236}">
                <a16:creationId xmlns:a16="http://schemas.microsoft.com/office/drawing/2014/main" id="{784D9A13-5858-41DB-B69E-3426DA857818}"/>
              </a:ext>
            </a:extLst>
          </p:cNvPr>
          <p:cNvGrpSpPr/>
          <p:nvPr/>
        </p:nvGrpSpPr>
        <p:grpSpPr>
          <a:xfrm>
            <a:off x="10772461" y="1592224"/>
            <a:ext cx="1486202" cy="483380"/>
            <a:chOff x="8030084" y="2251111"/>
            <a:chExt cx="1486202" cy="483380"/>
          </a:xfrm>
        </p:grpSpPr>
        <p:sp>
          <p:nvSpPr>
            <p:cNvPr id="34" name="流程图: 接点 33">
              <a:extLst>
                <a:ext uri="{FF2B5EF4-FFF2-40B4-BE49-F238E27FC236}">
                  <a16:creationId xmlns:a16="http://schemas.microsoft.com/office/drawing/2014/main" id="{DD9FEFD5-1BE0-466A-9045-509A97169803}"/>
                </a:ext>
              </a:extLst>
            </p:cNvPr>
            <p:cNvSpPr/>
            <p:nvPr/>
          </p:nvSpPr>
          <p:spPr>
            <a:xfrm>
              <a:off x="8030084" y="2251111"/>
              <a:ext cx="530441" cy="483380"/>
            </a:xfrm>
            <a:prstGeom prst="flowChartConnector">
              <a:avLst/>
            </a:prstGeom>
            <a:solidFill>
              <a:srgbClr val="F1995D"/>
            </a:solidFill>
            <a:ln>
              <a:solidFill>
                <a:srgbClr val="F2A1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2"/>
                  </a:solidFill>
                </a:ln>
                <a:solidFill>
                  <a:schemeClr val="tx1"/>
                </a:solidFill>
              </a:endParaRPr>
            </a:p>
          </p:txBody>
        </p:sp>
        <p:sp>
          <p:nvSpPr>
            <p:cNvPr id="35" name="文本框 34">
              <a:extLst>
                <a:ext uri="{FF2B5EF4-FFF2-40B4-BE49-F238E27FC236}">
                  <a16:creationId xmlns:a16="http://schemas.microsoft.com/office/drawing/2014/main" id="{7EFE992A-6A1E-4790-AE67-B1C3B8EC368C}"/>
                </a:ext>
              </a:extLst>
            </p:cNvPr>
            <p:cNvSpPr txBox="1"/>
            <p:nvPr/>
          </p:nvSpPr>
          <p:spPr>
            <a:xfrm>
              <a:off x="8166457" y="2308135"/>
              <a:ext cx="1349829" cy="369332"/>
            </a:xfrm>
            <a:prstGeom prst="rect">
              <a:avLst/>
            </a:prstGeom>
            <a:noFill/>
          </p:spPr>
          <p:txBody>
            <a:bodyPr wrap="square" rtlCol="0">
              <a:spAutoFit/>
            </a:bodyPr>
            <a:lstStyle/>
            <a:p>
              <a:r>
                <a:rPr lang="zh-CN" altLang="en-US" dirty="0"/>
                <a:t>*</a:t>
              </a:r>
            </a:p>
          </p:txBody>
        </p:sp>
      </p:grpSp>
      <p:sp>
        <p:nvSpPr>
          <p:cNvPr id="43" name="文本框 42">
            <a:extLst>
              <a:ext uri="{FF2B5EF4-FFF2-40B4-BE49-F238E27FC236}">
                <a16:creationId xmlns:a16="http://schemas.microsoft.com/office/drawing/2014/main" id="{E2B02220-1AAA-482E-B3C7-AFC3DAB284C8}"/>
              </a:ext>
            </a:extLst>
          </p:cNvPr>
          <p:cNvSpPr txBox="1"/>
          <p:nvPr/>
        </p:nvSpPr>
        <p:spPr>
          <a:xfrm>
            <a:off x="8867451" y="2118845"/>
            <a:ext cx="1905010" cy="369332"/>
          </a:xfrm>
          <a:prstGeom prst="rect">
            <a:avLst/>
          </a:prstGeom>
          <a:noFill/>
        </p:spPr>
        <p:txBody>
          <a:bodyPr wrap="square" rtlCol="0">
            <a:spAutoFit/>
          </a:bodyPr>
          <a:lstStyle/>
          <a:p>
            <a:r>
              <a:rPr lang="zh-CN" altLang="en-US" dirty="0"/>
              <a:t>的软件版本是</a:t>
            </a:r>
          </a:p>
        </p:txBody>
      </p:sp>
      <p:grpSp>
        <p:nvGrpSpPr>
          <p:cNvPr id="46" name="组合 45">
            <a:extLst>
              <a:ext uri="{FF2B5EF4-FFF2-40B4-BE49-F238E27FC236}">
                <a16:creationId xmlns:a16="http://schemas.microsoft.com/office/drawing/2014/main" id="{9A67FAE3-953F-470F-A47A-06E94188BD1C}"/>
              </a:ext>
            </a:extLst>
          </p:cNvPr>
          <p:cNvGrpSpPr/>
          <p:nvPr/>
        </p:nvGrpSpPr>
        <p:grpSpPr>
          <a:xfrm>
            <a:off x="10340610" y="5507633"/>
            <a:ext cx="1349829" cy="483380"/>
            <a:chOff x="7992301" y="2251111"/>
            <a:chExt cx="1349829" cy="483380"/>
          </a:xfrm>
        </p:grpSpPr>
        <p:sp>
          <p:nvSpPr>
            <p:cNvPr id="47" name="流程图: 接点 46">
              <a:extLst>
                <a:ext uri="{FF2B5EF4-FFF2-40B4-BE49-F238E27FC236}">
                  <a16:creationId xmlns:a16="http://schemas.microsoft.com/office/drawing/2014/main" id="{E6874223-B21D-440A-9915-098259753E2F}"/>
                </a:ext>
              </a:extLst>
            </p:cNvPr>
            <p:cNvSpPr/>
            <p:nvPr/>
          </p:nvSpPr>
          <p:spPr>
            <a:xfrm>
              <a:off x="8030084" y="2251111"/>
              <a:ext cx="530441" cy="483380"/>
            </a:xfrm>
            <a:prstGeom prst="flowChartConnector">
              <a:avLst/>
            </a:prstGeom>
            <a:solidFill>
              <a:srgbClr val="F1995D"/>
            </a:solidFill>
            <a:ln>
              <a:solidFill>
                <a:srgbClr val="F2A1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2"/>
                  </a:solidFill>
                </a:ln>
                <a:solidFill>
                  <a:schemeClr val="tx1"/>
                </a:solidFill>
              </a:endParaRPr>
            </a:p>
          </p:txBody>
        </p:sp>
        <p:sp>
          <p:nvSpPr>
            <p:cNvPr id="48" name="文本框 47">
              <a:extLst>
                <a:ext uri="{FF2B5EF4-FFF2-40B4-BE49-F238E27FC236}">
                  <a16:creationId xmlns:a16="http://schemas.microsoft.com/office/drawing/2014/main" id="{619077BB-52CD-4A93-9258-48DB7AD4A116}"/>
                </a:ext>
              </a:extLst>
            </p:cNvPr>
            <p:cNvSpPr txBox="1"/>
            <p:nvPr/>
          </p:nvSpPr>
          <p:spPr>
            <a:xfrm>
              <a:off x="7992301" y="2308135"/>
              <a:ext cx="1349829" cy="369332"/>
            </a:xfrm>
            <a:prstGeom prst="rect">
              <a:avLst/>
            </a:prstGeom>
            <a:noFill/>
          </p:spPr>
          <p:txBody>
            <a:bodyPr wrap="square" rtlCol="0">
              <a:spAutoFit/>
            </a:bodyPr>
            <a:lstStyle/>
            <a:p>
              <a:r>
                <a:rPr lang="en-US" altLang="zh-CN" dirty="0"/>
                <a:t>7.0.3</a:t>
              </a:r>
              <a:endParaRPr lang="zh-CN" altLang="en-US" dirty="0"/>
            </a:p>
          </p:txBody>
        </p:sp>
      </p:grpSp>
      <p:cxnSp>
        <p:nvCxnSpPr>
          <p:cNvPr id="52" name="直接箭头连接符 51">
            <a:extLst>
              <a:ext uri="{FF2B5EF4-FFF2-40B4-BE49-F238E27FC236}">
                <a16:creationId xmlns:a16="http://schemas.microsoft.com/office/drawing/2014/main" id="{DD50A878-0501-407E-9141-4EE51511A89B}"/>
              </a:ext>
            </a:extLst>
          </p:cNvPr>
          <p:cNvCxnSpPr>
            <a:cxnSpLocks/>
          </p:cNvCxnSpPr>
          <p:nvPr/>
        </p:nvCxnSpPr>
        <p:spPr>
          <a:xfrm>
            <a:off x="8557527" y="2768524"/>
            <a:ext cx="2312904" cy="664816"/>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745B7C59-1C99-4821-B363-8FF5D667E38E}"/>
              </a:ext>
            </a:extLst>
          </p:cNvPr>
          <p:cNvSpPr txBox="1"/>
          <p:nvPr/>
        </p:nvSpPr>
        <p:spPr>
          <a:xfrm>
            <a:off x="8986786" y="2879594"/>
            <a:ext cx="1905010" cy="369332"/>
          </a:xfrm>
          <a:prstGeom prst="rect">
            <a:avLst/>
          </a:prstGeom>
          <a:noFill/>
        </p:spPr>
        <p:txBody>
          <a:bodyPr wrap="square" rtlCol="0">
            <a:spAutoFit/>
          </a:bodyPr>
          <a:lstStyle/>
          <a:p>
            <a:r>
              <a:rPr lang="zh-CN" altLang="en-US" dirty="0"/>
              <a:t>的运行平台是</a:t>
            </a:r>
          </a:p>
        </p:txBody>
      </p:sp>
      <p:grpSp>
        <p:nvGrpSpPr>
          <p:cNvPr id="56" name="组合 55">
            <a:extLst>
              <a:ext uri="{FF2B5EF4-FFF2-40B4-BE49-F238E27FC236}">
                <a16:creationId xmlns:a16="http://schemas.microsoft.com/office/drawing/2014/main" id="{3B02F8D1-8132-40BC-8EDE-844B0B9577DC}"/>
              </a:ext>
            </a:extLst>
          </p:cNvPr>
          <p:cNvGrpSpPr/>
          <p:nvPr/>
        </p:nvGrpSpPr>
        <p:grpSpPr>
          <a:xfrm>
            <a:off x="10627987" y="3191650"/>
            <a:ext cx="1349829" cy="483380"/>
            <a:chOff x="7742711" y="2251111"/>
            <a:chExt cx="1349829" cy="483380"/>
          </a:xfrm>
        </p:grpSpPr>
        <p:sp>
          <p:nvSpPr>
            <p:cNvPr id="57" name="流程图: 接点 56">
              <a:extLst>
                <a:ext uri="{FF2B5EF4-FFF2-40B4-BE49-F238E27FC236}">
                  <a16:creationId xmlns:a16="http://schemas.microsoft.com/office/drawing/2014/main" id="{09D74AFD-F31D-4495-976A-04A8522B929A}"/>
                </a:ext>
              </a:extLst>
            </p:cNvPr>
            <p:cNvSpPr/>
            <p:nvPr/>
          </p:nvSpPr>
          <p:spPr>
            <a:xfrm>
              <a:off x="8030084" y="2251111"/>
              <a:ext cx="530441" cy="483380"/>
            </a:xfrm>
            <a:prstGeom prst="flowChartConnector">
              <a:avLst/>
            </a:prstGeom>
            <a:solidFill>
              <a:srgbClr val="F1995D"/>
            </a:solidFill>
            <a:ln>
              <a:solidFill>
                <a:srgbClr val="F2A1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2"/>
                  </a:solidFill>
                </a:ln>
                <a:solidFill>
                  <a:schemeClr val="tx1"/>
                </a:solidFill>
              </a:endParaRPr>
            </a:p>
          </p:txBody>
        </p:sp>
        <p:sp>
          <p:nvSpPr>
            <p:cNvPr id="58" name="文本框 57">
              <a:extLst>
                <a:ext uri="{FF2B5EF4-FFF2-40B4-BE49-F238E27FC236}">
                  <a16:creationId xmlns:a16="http://schemas.microsoft.com/office/drawing/2014/main" id="{53BCD3A4-AEA3-4537-BE40-59B696AC0430}"/>
                </a:ext>
              </a:extLst>
            </p:cNvPr>
            <p:cNvSpPr txBox="1"/>
            <p:nvPr/>
          </p:nvSpPr>
          <p:spPr>
            <a:xfrm>
              <a:off x="7742711" y="2316719"/>
              <a:ext cx="1349829" cy="369332"/>
            </a:xfrm>
            <a:prstGeom prst="rect">
              <a:avLst/>
            </a:prstGeom>
            <a:noFill/>
          </p:spPr>
          <p:txBody>
            <a:bodyPr wrap="square" rtlCol="0">
              <a:spAutoFit/>
            </a:bodyPr>
            <a:lstStyle/>
            <a:p>
              <a:r>
                <a:rPr lang="en-US" altLang="zh-CN" dirty="0"/>
                <a:t>Windows</a:t>
              </a:r>
              <a:endParaRPr lang="zh-CN" altLang="en-US" dirty="0"/>
            </a:p>
          </p:txBody>
        </p:sp>
      </p:grpSp>
      <p:sp>
        <p:nvSpPr>
          <p:cNvPr id="62" name="文本框 61">
            <a:extLst>
              <a:ext uri="{FF2B5EF4-FFF2-40B4-BE49-F238E27FC236}">
                <a16:creationId xmlns:a16="http://schemas.microsoft.com/office/drawing/2014/main" id="{0EE79652-18BD-4A22-8F30-75BFEEAC9CD3}"/>
              </a:ext>
            </a:extLst>
          </p:cNvPr>
          <p:cNvSpPr txBox="1"/>
          <p:nvPr/>
        </p:nvSpPr>
        <p:spPr>
          <a:xfrm>
            <a:off x="8923285" y="4399305"/>
            <a:ext cx="1905010" cy="369332"/>
          </a:xfrm>
          <a:prstGeom prst="rect">
            <a:avLst/>
          </a:prstGeom>
          <a:noFill/>
        </p:spPr>
        <p:txBody>
          <a:bodyPr wrap="square" rtlCol="0">
            <a:spAutoFit/>
          </a:bodyPr>
          <a:lstStyle/>
          <a:p>
            <a:r>
              <a:rPr lang="zh-CN" altLang="en-US" dirty="0"/>
              <a:t>的运行平台是</a:t>
            </a:r>
          </a:p>
        </p:txBody>
      </p:sp>
      <p:grpSp>
        <p:nvGrpSpPr>
          <p:cNvPr id="63" name="组合 62">
            <a:extLst>
              <a:ext uri="{FF2B5EF4-FFF2-40B4-BE49-F238E27FC236}">
                <a16:creationId xmlns:a16="http://schemas.microsoft.com/office/drawing/2014/main" id="{7906702C-3FB6-4B44-9648-C0337BEBE005}"/>
              </a:ext>
            </a:extLst>
          </p:cNvPr>
          <p:cNvGrpSpPr/>
          <p:nvPr/>
        </p:nvGrpSpPr>
        <p:grpSpPr>
          <a:xfrm>
            <a:off x="5525495" y="2420798"/>
            <a:ext cx="1349829" cy="483380"/>
            <a:chOff x="7994895" y="2251111"/>
            <a:chExt cx="1349829" cy="483380"/>
          </a:xfrm>
        </p:grpSpPr>
        <p:sp>
          <p:nvSpPr>
            <p:cNvPr id="64" name="流程图: 接点 63">
              <a:extLst>
                <a:ext uri="{FF2B5EF4-FFF2-40B4-BE49-F238E27FC236}">
                  <a16:creationId xmlns:a16="http://schemas.microsoft.com/office/drawing/2014/main" id="{676C63FB-C5AA-43C3-996D-0A391A815F4C}"/>
                </a:ext>
              </a:extLst>
            </p:cNvPr>
            <p:cNvSpPr/>
            <p:nvPr/>
          </p:nvSpPr>
          <p:spPr>
            <a:xfrm>
              <a:off x="8030084" y="2251111"/>
              <a:ext cx="530441" cy="483380"/>
            </a:xfrm>
            <a:prstGeom prst="flowChartConnector">
              <a:avLst/>
            </a:prstGeom>
            <a:solidFill>
              <a:srgbClr val="F1995D"/>
            </a:solidFill>
            <a:ln>
              <a:solidFill>
                <a:srgbClr val="F2A1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2"/>
                  </a:solidFill>
                </a:ln>
                <a:solidFill>
                  <a:schemeClr val="tx1"/>
                </a:solidFill>
              </a:endParaRPr>
            </a:p>
          </p:txBody>
        </p:sp>
        <p:sp>
          <p:nvSpPr>
            <p:cNvPr id="65" name="文本框 64">
              <a:extLst>
                <a:ext uri="{FF2B5EF4-FFF2-40B4-BE49-F238E27FC236}">
                  <a16:creationId xmlns:a16="http://schemas.microsoft.com/office/drawing/2014/main" id="{88FD4364-1E9F-4FDF-A5D1-90F216AE9B02}"/>
                </a:ext>
              </a:extLst>
            </p:cNvPr>
            <p:cNvSpPr txBox="1"/>
            <p:nvPr/>
          </p:nvSpPr>
          <p:spPr>
            <a:xfrm>
              <a:off x="7994895" y="2308135"/>
              <a:ext cx="1349829" cy="369332"/>
            </a:xfrm>
            <a:prstGeom prst="rect">
              <a:avLst/>
            </a:prstGeom>
            <a:noFill/>
          </p:spPr>
          <p:txBody>
            <a:bodyPr wrap="square" rtlCol="0">
              <a:spAutoFit/>
            </a:bodyPr>
            <a:lstStyle/>
            <a:p>
              <a:r>
                <a:rPr lang="en-US" altLang="zh-CN" dirty="0"/>
                <a:t>0.txt</a:t>
              </a:r>
              <a:endParaRPr lang="zh-CN" altLang="en-US" dirty="0"/>
            </a:p>
          </p:txBody>
        </p:sp>
      </p:grpSp>
      <p:grpSp>
        <p:nvGrpSpPr>
          <p:cNvPr id="66" name="组合 65">
            <a:extLst>
              <a:ext uri="{FF2B5EF4-FFF2-40B4-BE49-F238E27FC236}">
                <a16:creationId xmlns:a16="http://schemas.microsoft.com/office/drawing/2014/main" id="{BCA6102F-C3E0-49A5-BBDF-B53C9AB0EAC9}"/>
              </a:ext>
            </a:extLst>
          </p:cNvPr>
          <p:cNvGrpSpPr/>
          <p:nvPr/>
        </p:nvGrpSpPr>
        <p:grpSpPr>
          <a:xfrm>
            <a:off x="5402168" y="4520196"/>
            <a:ext cx="1349829" cy="483380"/>
            <a:chOff x="7945482" y="2251111"/>
            <a:chExt cx="1349829" cy="483380"/>
          </a:xfrm>
        </p:grpSpPr>
        <p:sp>
          <p:nvSpPr>
            <p:cNvPr id="67" name="流程图: 接点 66">
              <a:extLst>
                <a:ext uri="{FF2B5EF4-FFF2-40B4-BE49-F238E27FC236}">
                  <a16:creationId xmlns:a16="http://schemas.microsoft.com/office/drawing/2014/main" id="{46661FE1-D5AD-4687-A7F5-66FE51F859A9}"/>
                </a:ext>
              </a:extLst>
            </p:cNvPr>
            <p:cNvSpPr/>
            <p:nvPr/>
          </p:nvSpPr>
          <p:spPr>
            <a:xfrm>
              <a:off x="8030084" y="2251111"/>
              <a:ext cx="530441" cy="483380"/>
            </a:xfrm>
            <a:prstGeom prst="flowChartConnector">
              <a:avLst/>
            </a:prstGeom>
            <a:solidFill>
              <a:srgbClr val="F1995D"/>
            </a:solidFill>
            <a:ln>
              <a:solidFill>
                <a:srgbClr val="F2A1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2"/>
                  </a:solidFill>
                </a:ln>
                <a:solidFill>
                  <a:schemeClr val="tx1"/>
                </a:solidFill>
              </a:endParaRPr>
            </a:p>
          </p:txBody>
        </p:sp>
        <p:sp>
          <p:nvSpPr>
            <p:cNvPr id="68" name="文本框 67">
              <a:extLst>
                <a:ext uri="{FF2B5EF4-FFF2-40B4-BE49-F238E27FC236}">
                  <a16:creationId xmlns:a16="http://schemas.microsoft.com/office/drawing/2014/main" id="{E2A3FAF6-B737-4506-AED8-C4C8AFD04535}"/>
                </a:ext>
              </a:extLst>
            </p:cNvPr>
            <p:cNvSpPr txBox="1"/>
            <p:nvPr/>
          </p:nvSpPr>
          <p:spPr>
            <a:xfrm>
              <a:off x="7945482" y="2303243"/>
              <a:ext cx="1349829" cy="369332"/>
            </a:xfrm>
            <a:prstGeom prst="rect">
              <a:avLst/>
            </a:prstGeom>
            <a:noFill/>
          </p:spPr>
          <p:txBody>
            <a:bodyPr wrap="square" rtlCol="0">
              <a:spAutoFit/>
            </a:bodyPr>
            <a:lstStyle/>
            <a:p>
              <a:r>
                <a:rPr lang="en-US" altLang="zh-CN" dirty="0"/>
                <a:t>1.txt</a:t>
              </a:r>
              <a:endParaRPr lang="zh-CN" altLang="en-US" dirty="0"/>
            </a:p>
          </p:txBody>
        </p:sp>
      </p:grpSp>
      <p:cxnSp>
        <p:nvCxnSpPr>
          <p:cNvPr id="73" name="直接箭头连接符 72">
            <a:extLst>
              <a:ext uri="{FF2B5EF4-FFF2-40B4-BE49-F238E27FC236}">
                <a16:creationId xmlns:a16="http://schemas.microsoft.com/office/drawing/2014/main" id="{BE462DB0-646F-4B9B-8871-4A05A8F9CC55}"/>
              </a:ext>
            </a:extLst>
          </p:cNvPr>
          <p:cNvCxnSpPr>
            <a:cxnSpLocks/>
          </p:cNvCxnSpPr>
          <p:nvPr/>
        </p:nvCxnSpPr>
        <p:spPr>
          <a:xfrm flipH="1" flipV="1">
            <a:off x="5966257" y="4928157"/>
            <a:ext cx="1411560" cy="611743"/>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C1AB6591-E2B2-4A34-B2FC-C74D6E721142}"/>
              </a:ext>
            </a:extLst>
          </p:cNvPr>
          <p:cNvSpPr txBox="1"/>
          <p:nvPr/>
        </p:nvSpPr>
        <p:spPr>
          <a:xfrm>
            <a:off x="6295072" y="2473790"/>
            <a:ext cx="1905010" cy="369332"/>
          </a:xfrm>
          <a:prstGeom prst="rect">
            <a:avLst/>
          </a:prstGeom>
          <a:noFill/>
        </p:spPr>
        <p:txBody>
          <a:bodyPr wrap="square" rtlCol="0">
            <a:spAutoFit/>
          </a:bodyPr>
          <a:lstStyle/>
          <a:p>
            <a:r>
              <a:rPr lang="zh-CN" altLang="en-US" dirty="0"/>
              <a:t>的问题描述是</a:t>
            </a:r>
          </a:p>
        </p:txBody>
      </p:sp>
      <p:sp>
        <p:nvSpPr>
          <p:cNvPr id="86" name="文本框 85">
            <a:extLst>
              <a:ext uri="{FF2B5EF4-FFF2-40B4-BE49-F238E27FC236}">
                <a16:creationId xmlns:a16="http://schemas.microsoft.com/office/drawing/2014/main" id="{5D092C57-8FF2-4FB0-A755-8EA66C14553D}"/>
              </a:ext>
            </a:extLst>
          </p:cNvPr>
          <p:cNvSpPr txBox="1"/>
          <p:nvPr/>
        </p:nvSpPr>
        <p:spPr>
          <a:xfrm>
            <a:off x="6003428" y="5056596"/>
            <a:ext cx="1905010" cy="369332"/>
          </a:xfrm>
          <a:prstGeom prst="rect">
            <a:avLst/>
          </a:prstGeom>
          <a:noFill/>
        </p:spPr>
        <p:txBody>
          <a:bodyPr wrap="square" rtlCol="0">
            <a:spAutoFit/>
          </a:bodyPr>
          <a:lstStyle/>
          <a:p>
            <a:r>
              <a:rPr lang="zh-CN" altLang="en-US" dirty="0"/>
              <a:t>的问题描述是</a:t>
            </a:r>
          </a:p>
        </p:txBody>
      </p:sp>
      <p:grpSp>
        <p:nvGrpSpPr>
          <p:cNvPr id="87" name="组合 86">
            <a:extLst>
              <a:ext uri="{FF2B5EF4-FFF2-40B4-BE49-F238E27FC236}">
                <a16:creationId xmlns:a16="http://schemas.microsoft.com/office/drawing/2014/main" id="{D00BBF3D-8F99-42EC-A2B4-3FF7967926E5}"/>
              </a:ext>
            </a:extLst>
          </p:cNvPr>
          <p:cNvGrpSpPr/>
          <p:nvPr/>
        </p:nvGrpSpPr>
        <p:grpSpPr>
          <a:xfrm>
            <a:off x="6345937" y="3695925"/>
            <a:ext cx="1349829" cy="483380"/>
            <a:chOff x="7759337" y="2251111"/>
            <a:chExt cx="1349829" cy="483380"/>
          </a:xfrm>
        </p:grpSpPr>
        <p:sp>
          <p:nvSpPr>
            <p:cNvPr id="88" name="流程图: 接点 87">
              <a:extLst>
                <a:ext uri="{FF2B5EF4-FFF2-40B4-BE49-F238E27FC236}">
                  <a16:creationId xmlns:a16="http://schemas.microsoft.com/office/drawing/2014/main" id="{E8B82ACE-0E8D-4245-82D7-041FBF92A0E0}"/>
                </a:ext>
              </a:extLst>
            </p:cNvPr>
            <p:cNvSpPr/>
            <p:nvPr/>
          </p:nvSpPr>
          <p:spPr>
            <a:xfrm>
              <a:off x="8030084" y="2251111"/>
              <a:ext cx="530441" cy="483380"/>
            </a:xfrm>
            <a:prstGeom prst="flowChartConnector">
              <a:avLst/>
            </a:prstGeom>
            <a:solidFill>
              <a:srgbClr val="F1995D"/>
            </a:solidFill>
            <a:ln>
              <a:solidFill>
                <a:srgbClr val="F2A1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2"/>
                  </a:solidFill>
                </a:ln>
                <a:solidFill>
                  <a:schemeClr val="tx1"/>
                </a:solidFill>
              </a:endParaRPr>
            </a:p>
          </p:txBody>
        </p:sp>
        <p:sp>
          <p:nvSpPr>
            <p:cNvPr id="89" name="文本框 88">
              <a:extLst>
                <a:ext uri="{FF2B5EF4-FFF2-40B4-BE49-F238E27FC236}">
                  <a16:creationId xmlns:a16="http://schemas.microsoft.com/office/drawing/2014/main" id="{8EF95302-066E-4155-AC07-4683249D9392}"/>
                </a:ext>
              </a:extLst>
            </p:cNvPr>
            <p:cNvSpPr txBox="1"/>
            <p:nvPr/>
          </p:nvSpPr>
          <p:spPr>
            <a:xfrm>
              <a:off x="7759337" y="2325189"/>
              <a:ext cx="1349829" cy="369332"/>
            </a:xfrm>
            <a:prstGeom prst="rect">
              <a:avLst/>
            </a:prstGeom>
            <a:noFill/>
          </p:spPr>
          <p:txBody>
            <a:bodyPr wrap="square" rtlCol="0">
              <a:spAutoFit/>
            </a:bodyPr>
            <a:lstStyle/>
            <a:p>
              <a:r>
                <a:rPr lang="zh-CN" altLang="en-US" dirty="0"/>
                <a:t>解决方案</a:t>
              </a:r>
              <a:r>
                <a:rPr lang="en-US" altLang="zh-CN" dirty="0"/>
                <a:t>2</a:t>
              </a:r>
              <a:endParaRPr lang="zh-CN" altLang="en-US" dirty="0"/>
            </a:p>
          </p:txBody>
        </p:sp>
      </p:grpSp>
      <p:sp>
        <p:nvSpPr>
          <p:cNvPr id="94" name="文本框 93">
            <a:extLst>
              <a:ext uri="{FF2B5EF4-FFF2-40B4-BE49-F238E27FC236}">
                <a16:creationId xmlns:a16="http://schemas.microsoft.com/office/drawing/2014/main" id="{DF52E6A4-AAB1-419E-9F53-5990398B393A}"/>
              </a:ext>
            </a:extLst>
          </p:cNvPr>
          <p:cNvSpPr txBox="1"/>
          <p:nvPr/>
        </p:nvSpPr>
        <p:spPr>
          <a:xfrm>
            <a:off x="7367656" y="3898442"/>
            <a:ext cx="1349829" cy="369332"/>
          </a:xfrm>
          <a:prstGeom prst="rect">
            <a:avLst/>
          </a:prstGeom>
          <a:noFill/>
        </p:spPr>
        <p:txBody>
          <a:bodyPr wrap="square" rtlCol="0">
            <a:spAutoFit/>
          </a:bodyPr>
          <a:lstStyle/>
          <a:p>
            <a:r>
              <a:rPr lang="zh-CN" altLang="en-US" dirty="0"/>
              <a:t>的产品是</a:t>
            </a:r>
          </a:p>
        </p:txBody>
      </p:sp>
    </p:spTree>
    <p:extLst>
      <p:ext uri="{BB962C8B-B14F-4D97-AF65-F5344CB8AC3E}">
        <p14:creationId xmlns:p14="http://schemas.microsoft.com/office/powerpoint/2010/main" val="1789878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FF0000"/>
                </a:solidFill>
              </a:rPr>
              <a:t>基于规则的语言处理</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知识图谱</a:t>
            </a:r>
          </a:p>
        </p:txBody>
      </p:sp>
      <p:pic>
        <p:nvPicPr>
          <p:cNvPr id="5" name="图片 4">
            <a:extLst>
              <a:ext uri="{FF2B5EF4-FFF2-40B4-BE49-F238E27FC236}">
                <a16:creationId xmlns:a16="http://schemas.microsoft.com/office/drawing/2014/main" id="{A03A8914-1271-4EA1-8CDF-698B84022951}"/>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8" name="文本框 7">
            <a:extLst>
              <a:ext uri="{FF2B5EF4-FFF2-40B4-BE49-F238E27FC236}">
                <a16:creationId xmlns:a16="http://schemas.microsoft.com/office/drawing/2014/main" id="{BFF0A583-5C76-4784-ABF3-D29D547D9E41}"/>
              </a:ext>
            </a:extLst>
          </p:cNvPr>
          <p:cNvSpPr txBox="1"/>
          <p:nvPr/>
        </p:nvSpPr>
        <p:spPr>
          <a:xfrm>
            <a:off x="726692" y="2186272"/>
            <a:ext cx="4987834"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人为制定匹配规则模板</a:t>
            </a:r>
          </a:p>
        </p:txBody>
      </p:sp>
      <p:sp>
        <p:nvSpPr>
          <p:cNvPr id="9" name="文本框 8">
            <a:extLst>
              <a:ext uri="{FF2B5EF4-FFF2-40B4-BE49-F238E27FC236}">
                <a16:creationId xmlns:a16="http://schemas.microsoft.com/office/drawing/2014/main" id="{2432BA2D-7C74-449B-8370-B1E749371D6C}"/>
              </a:ext>
            </a:extLst>
          </p:cNvPr>
          <p:cNvSpPr txBox="1"/>
          <p:nvPr/>
        </p:nvSpPr>
        <p:spPr>
          <a:xfrm>
            <a:off x="726692" y="4022503"/>
            <a:ext cx="4987834"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对用户询问语句进行分词</a:t>
            </a:r>
          </a:p>
        </p:txBody>
      </p:sp>
      <p:sp>
        <p:nvSpPr>
          <p:cNvPr id="10" name="文本框 9">
            <a:extLst>
              <a:ext uri="{FF2B5EF4-FFF2-40B4-BE49-F238E27FC236}">
                <a16:creationId xmlns:a16="http://schemas.microsoft.com/office/drawing/2014/main" id="{ECF1EFAC-D561-4846-A7E2-2A4E348B53FA}"/>
              </a:ext>
            </a:extLst>
          </p:cNvPr>
          <p:cNvSpPr txBox="1"/>
          <p:nvPr/>
        </p:nvSpPr>
        <p:spPr>
          <a:xfrm>
            <a:off x="726692" y="4562289"/>
            <a:ext cx="4987834"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利用词向量实现模糊匹配</a:t>
            </a:r>
          </a:p>
        </p:txBody>
      </p:sp>
      <p:graphicFrame>
        <p:nvGraphicFramePr>
          <p:cNvPr id="3" name="表格 2">
            <a:extLst>
              <a:ext uri="{FF2B5EF4-FFF2-40B4-BE49-F238E27FC236}">
                <a16:creationId xmlns:a16="http://schemas.microsoft.com/office/drawing/2014/main" id="{567A63B6-9CC6-48DB-AA78-EA6DF4AB8DD2}"/>
              </a:ext>
            </a:extLst>
          </p:cNvPr>
          <p:cNvGraphicFramePr>
            <a:graphicFrameLocks noGrp="1"/>
          </p:cNvGraphicFramePr>
          <p:nvPr>
            <p:extLst>
              <p:ext uri="{D42A27DB-BD31-4B8C-83A1-F6EECF244321}">
                <p14:modId xmlns:p14="http://schemas.microsoft.com/office/powerpoint/2010/main" val="4188624160"/>
              </p:ext>
            </p:extLst>
          </p:nvPr>
        </p:nvGraphicFramePr>
        <p:xfrm>
          <a:off x="1320301" y="2661156"/>
          <a:ext cx="10325646" cy="1283226"/>
        </p:xfrm>
        <a:graphic>
          <a:graphicData uri="http://schemas.openxmlformats.org/drawingml/2006/table">
            <a:tbl>
              <a:tblPr firstCol="1" bandRow="1">
                <a:tableStyleId>{F5AB1C69-6EDB-4FF4-983F-18BD219EF322}</a:tableStyleId>
              </a:tblPr>
              <a:tblGrid>
                <a:gridCol w="1826033">
                  <a:extLst>
                    <a:ext uri="{9D8B030D-6E8A-4147-A177-3AD203B41FA5}">
                      <a16:colId xmlns:a16="http://schemas.microsoft.com/office/drawing/2014/main" val="1345558235"/>
                    </a:ext>
                  </a:extLst>
                </a:gridCol>
                <a:gridCol w="2554653">
                  <a:extLst>
                    <a:ext uri="{9D8B030D-6E8A-4147-A177-3AD203B41FA5}">
                      <a16:colId xmlns:a16="http://schemas.microsoft.com/office/drawing/2014/main" val="4101392678"/>
                    </a:ext>
                  </a:extLst>
                </a:gridCol>
                <a:gridCol w="2675599">
                  <a:extLst>
                    <a:ext uri="{9D8B030D-6E8A-4147-A177-3AD203B41FA5}">
                      <a16:colId xmlns:a16="http://schemas.microsoft.com/office/drawing/2014/main" val="3071501039"/>
                    </a:ext>
                  </a:extLst>
                </a:gridCol>
                <a:gridCol w="2488651">
                  <a:extLst>
                    <a:ext uri="{9D8B030D-6E8A-4147-A177-3AD203B41FA5}">
                      <a16:colId xmlns:a16="http://schemas.microsoft.com/office/drawing/2014/main" val="2869510920"/>
                    </a:ext>
                  </a:extLst>
                </a:gridCol>
                <a:gridCol w="780710">
                  <a:extLst>
                    <a:ext uri="{9D8B030D-6E8A-4147-A177-3AD203B41FA5}">
                      <a16:colId xmlns:a16="http://schemas.microsoft.com/office/drawing/2014/main" val="4213919986"/>
                    </a:ext>
                  </a:extLst>
                </a:gridCol>
              </a:tblGrid>
              <a:tr h="641612">
                <a:tc>
                  <a:txBody>
                    <a:bodyPr/>
                    <a:lstStyle/>
                    <a:p>
                      <a:pPr algn="ctr"/>
                      <a:r>
                        <a:rPr lang="zh-CN" altLang="en-US" sz="2000" dirty="0">
                          <a:solidFill>
                            <a:schemeClr val="tx1"/>
                          </a:solidFill>
                        </a:rPr>
                        <a:t>含义</a:t>
                      </a:r>
                    </a:p>
                  </a:txBody>
                  <a:tcPr/>
                </a:tc>
                <a:tc>
                  <a:txBody>
                    <a:bodyPr/>
                    <a:lstStyle/>
                    <a:p>
                      <a:pPr algn="ctr"/>
                      <a:r>
                        <a:rPr lang="zh-CN" altLang="en-US" sz="2000" dirty="0">
                          <a:solidFill>
                            <a:schemeClr val="tx1"/>
                          </a:solidFill>
                        </a:rPr>
                        <a:t>匹配产品</a:t>
                      </a:r>
                    </a:p>
                  </a:txBody>
                  <a:tcPr/>
                </a:tc>
                <a:tc>
                  <a:txBody>
                    <a:bodyPr/>
                    <a:lstStyle/>
                    <a:p>
                      <a:pPr algn="ctr"/>
                      <a:r>
                        <a:rPr lang="zh-CN" altLang="en-US" sz="2000" dirty="0">
                          <a:solidFill>
                            <a:schemeClr val="tx1"/>
                          </a:solidFill>
                        </a:rPr>
                        <a:t>匹配版本</a:t>
                      </a:r>
                    </a:p>
                  </a:txBody>
                  <a:tcPr/>
                </a:tc>
                <a:tc>
                  <a:txBody>
                    <a:bodyPr/>
                    <a:lstStyle/>
                    <a:p>
                      <a:pPr algn="ctr"/>
                      <a:r>
                        <a:rPr lang="zh-CN" altLang="en-US" sz="2000" dirty="0">
                          <a:solidFill>
                            <a:schemeClr val="tx1"/>
                          </a:solidFill>
                        </a:rPr>
                        <a:t>匹配平台</a:t>
                      </a:r>
                    </a:p>
                  </a:txBody>
                  <a:tcPr/>
                </a:tc>
                <a:tc>
                  <a:txBody>
                    <a:bodyPr/>
                    <a:lstStyle/>
                    <a:p>
                      <a:pPr algn="ctr"/>
                      <a:r>
                        <a:rPr lang="en-US" altLang="zh-CN" dirty="0">
                          <a:solidFill>
                            <a:schemeClr val="tx1"/>
                          </a:solidFill>
                        </a:rPr>
                        <a:t>……</a:t>
                      </a:r>
                      <a:endParaRPr lang="zh-CN" altLang="en-US" dirty="0">
                        <a:solidFill>
                          <a:schemeClr val="tx1"/>
                        </a:solidFill>
                      </a:endParaRPr>
                    </a:p>
                  </a:txBody>
                  <a:tcPr/>
                </a:tc>
                <a:extLst>
                  <a:ext uri="{0D108BD9-81ED-4DB2-BD59-A6C34878D82A}">
                    <a16:rowId xmlns:a16="http://schemas.microsoft.com/office/drawing/2014/main" val="3245820351"/>
                  </a:ext>
                </a:extLst>
              </a:tr>
              <a:tr h="641614">
                <a:tc>
                  <a:txBody>
                    <a:bodyPr/>
                    <a:lstStyle/>
                    <a:p>
                      <a:pPr algn="ctr"/>
                      <a:r>
                        <a:rPr lang="zh-CN" altLang="en-US" sz="2000" dirty="0">
                          <a:solidFill>
                            <a:schemeClr val="tx1"/>
                          </a:solidFill>
                        </a:rPr>
                        <a:t>规则</a:t>
                      </a:r>
                    </a:p>
                  </a:txBody>
                  <a:tcPr/>
                </a:tc>
                <a:tc>
                  <a:txBody>
                    <a:bodyPr/>
                    <a:lstStyle/>
                    <a:p>
                      <a:pPr algn="ctr"/>
                      <a:r>
                        <a:rPr lang="zh-CN" altLang="en-US" dirty="0">
                          <a:solidFill>
                            <a:schemeClr val="tx1"/>
                          </a:solidFill>
                        </a:rPr>
                        <a:t>产品</a:t>
                      </a:r>
                      <a:r>
                        <a:rPr lang="en-US" altLang="zh-CN" dirty="0">
                          <a:solidFill>
                            <a:schemeClr val="tx1"/>
                          </a:solidFill>
                        </a:rPr>
                        <a:t>[</a:t>
                      </a:r>
                      <a:r>
                        <a:rPr lang="zh-CN" altLang="en-US" dirty="0">
                          <a:solidFill>
                            <a:schemeClr val="tx1"/>
                          </a:solidFill>
                        </a:rPr>
                        <a:t>是</a:t>
                      </a:r>
                      <a:r>
                        <a:rPr lang="en-US" altLang="zh-CN" dirty="0">
                          <a:solidFill>
                            <a:schemeClr val="tx1"/>
                          </a:solidFill>
                        </a:rPr>
                        <a:t>][a-z]*</a:t>
                      </a:r>
                      <a:endParaRPr lang="zh-CN" altLang="en-US" dirty="0">
                        <a:solidFill>
                          <a:schemeClr val="tx1"/>
                        </a:solidFill>
                      </a:endParaRPr>
                    </a:p>
                  </a:txBody>
                  <a:tcPr/>
                </a:tc>
                <a:tc>
                  <a:txBody>
                    <a:bodyPr/>
                    <a:lstStyle/>
                    <a:p>
                      <a:pPr algn="ctr"/>
                      <a:r>
                        <a:rPr lang="zh-CN" altLang="en-US" dirty="0">
                          <a:solidFill>
                            <a:schemeClr val="tx1"/>
                          </a:solidFill>
                        </a:rPr>
                        <a:t>版本</a:t>
                      </a:r>
                      <a:r>
                        <a:rPr lang="en-US" altLang="zh-CN" dirty="0">
                          <a:solidFill>
                            <a:schemeClr val="tx1"/>
                          </a:solidFill>
                        </a:rPr>
                        <a:t>[</a:t>
                      </a:r>
                      <a:r>
                        <a:rPr lang="zh-CN" altLang="en-US" dirty="0">
                          <a:solidFill>
                            <a:schemeClr val="tx1"/>
                          </a:solidFill>
                        </a:rPr>
                        <a:t>号</a:t>
                      </a:r>
                      <a:r>
                        <a:rPr lang="en-US" altLang="zh-CN" dirty="0">
                          <a:solidFill>
                            <a:schemeClr val="tx1"/>
                          </a:solidFill>
                        </a:rPr>
                        <a:t>][</a:t>
                      </a:r>
                      <a:r>
                        <a:rPr lang="zh-CN" altLang="en-US" dirty="0">
                          <a:solidFill>
                            <a:schemeClr val="tx1"/>
                          </a:solidFill>
                        </a:rPr>
                        <a:t>是</a:t>
                      </a:r>
                      <a:r>
                        <a:rPr lang="en-US" altLang="zh-CN" dirty="0">
                          <a:solidFill>
                            <a:schemeClr val="tx1"/>
                          </a:solidFill>
                        </a:rPr>
                        <a:t>][0-9|.| ]*</a:t>
                      </a:r>
                      <a:endParaRPr lang="zh-CN" altLang="en-US" dirty="0">
                        <a:solidFill>
                          <a:schemeClr val="tx1"/>
                        </a:solidFill>
                      </a:endParaRPr>
                    </a:p>
                  </a:txBody>
                  <a:tcPr/>
                </a:tc>
                <a:tc>
                  <a:txBody>
                    <a:bodyPr/>
                    <a:lstStyle/>
                    <a:p>
                      <a:pPr algn="ctr"/>
                      <a:r>
                        <a:rPr lang="en-US" altLang="zh-CN" dirty="0">
                          <a:solidFill>
                            <a:schemeClr val="tx1"/>
                          </a:solidFill>
                        </a:rPr>
                        <a:t>[</a:t>
                      </a:r>
                      <a:r>
                        <a:rPr lang="zh-CN" altLang="en-US" dirty="0">
                          <a:solidFill>
                            <a:schemeClr val="tx1"/>
                          </a:solidFill>
                        </a:rPr>
                        <a:t>运行</a:t>
                      </a:r>
                      <a:r>
                        <a:rPr lang="en-US" altLang="zh-CN" dirty="0">
                          <a:solidFill>
                            <a:schemeClr val="tx1"/>
                          </a:solidFill>
                        </a:rPr>
                        <a:t>]</a:t>
                      </a:r>
                      <a:r>
                        <a:rPr lang="zh-CN" altLang="en-US" dirty="0">
                          <a:solidFill>
                            <a:schemeClr val="tx1"/>
                          </a:solidFill>
                        </a:rPr>
                        <a:t>平台是</a:t>
                      </a:r>
                      <a:r>
                        <a:rPr lang="en-US" altLang="zh-CN" dirty="0">
                          <a:solidFill>
                            <a:schemeClr val="tx1"/>
                          </a:solidFill>
                        </a:rPr>
                        <a:t>[a-z]*</a:t>
                      </a:r>
                      <a:endParaRPr lang="zh-CN" altLang="en-US" dirty="0">
                        <a:solidFill>
                          <a:schemeClr val="tx1"/>
                        </a:solidFill>
                      </a:endParaRPr>
                    </a:p>
                  </a:txBody>
                  <a:tcPr/>
                </a:tc>
                <a:tc>
                  <a:txBody>
                    <a:bodyPr/>
                    <a:lstStyle/>
                    <a:p>
                      <a:pPr algn="ctr"/>
                      <a:r>
                        <a:rPr lang="en-US" altLang="zh-CN" dirty="0">
                          <a:solidFill>
                            <a:schemeClr val="tx1"/>
                          </a:solidFill>
                        </a:rPr>
                        <a:t>……</a:t>
                      </a:r>
                      <a:endParaRPr lang="zh-CN" altLang="en-US" dirty="0">
                        <a:solidFill>
                          <a:schemeClr val="tx1"/>
                        </a:solidFill>
                      </a:endParaRPr>
                    </a:p>
                  </a:txBody>
                  <a:tcPr/>
                </a:tc>
                <a:extLst>
                  <a:ext uri="{0D108BD9-81ED-4DB2-BD59-A6C34878D82A}">
                    <a16:rowId xmlns:a16="http://schemas.microsoft.com/office/drawing/2014/main" val="1957032897"/>
                  </a:ext>
                </a:extLst>
              </a:tr>
            </a:tbl>
          </a:graphicData>
        </a:graphic>
      </p:graphicFrame>
      <p:sp>
        <p:nvSpPr>
          <p:cNvPr id="4" name="文本框 3">
            <a:extLst>
              <a:ext uri="{FF2B5EF4-FFF2-40B4-BE49-F238E27FC236}">
                <a16:creationId xmlns:a16="http://schemas.microsoft.com/office/drawing/2014/main" id="{3D8005B3-4442-41E9-A972-C9E487FD82E6}"/>
              </a:ext>
            </a:extLst>
          </p:cNvPr>
          <p:cNvSpPr txBox="1"/>
          <p:nvPr/>
        </p:nvSpPr>
        <p:spPr>
          <a:xfrm>
            <a:off x="1193074" y="5554014"/>
            <a:ext cx="4023360" cy="430887"/>
          </a:xfrm>
          <a:prstGeom prst="rect">
            <a:avLst/>
          </a:prstGeom>
          <a:noFill/>
        </p:spPr>
        <p:txBody>
          <a:bodyPr wrap="square" rtlCol="0">
            <a:spAutoFit/>
          </a:bodyPr>
          <a:lstStyle/>
          <a:p>
            <a:r>
              <a:rPr lang="zh-CN" altLang="en-US" sz="2200" dirty="0">
                <a:solidFill>
                  <a:srgbClr val="4B4B4B"/>
                </a:solidFill>
                <a:latin typeface="微软雅黑" panose="020B0503020204020204" pitchFamily="34" charset="-122"/>
                <a:ea typeface="微软雅黑" panose="020B0503020204020204" pitchFamily="34" charset="-122"/>
              </a:rPr>
              <a:t>用户：我的机子晚上突然坏了</a:t>
            </a:r>
          </a:p>
        </p:txBody>
      </p:sp>
      <p:sp>
        <p:nvSpPr>
          <p:cNvPr id="13" name="文本框 12">
            <a:extLst>
              <a:ext uri="{FF2B5EF4-FFF2-40B4-BE49-F238E27FC236}">
                <a16:creationId xmlns:a16="http://schemas.microsoft.com/office/drawing/2014/main" id="{A3A78E56-B29C-4ADB-B435-B48196BE2149}"/>
              </a:ext>
            </a:extLst>
          </p:cNvPr>
          <p:cNvSpPr txBox="1"/>
          <p:nvPr/>
        </p:nvSpPr>
        <p:spPr>
          <a:xfrm>
            <a:off x="10500832" y="4070327"/>
            <a:ext cx="1345474" cy="430887"/>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模板表</a:t>
            </a:r>
          </a:p>
        </p:txBody>
      </p:sp>
      <p:sp>
        <p:nvSpPr>
          <p:cNvPr id="14" name="文本框 13">
            <a:extLst>
              <a:ext uri="{FF2B5EF4-FFF2-40B4-BE49-F238E27FC236}">
                <a16:creationId xmlns:a16="http://schemas.microsoft.com/office/drawing/2014/main" id="{35ECAFC6-8122-4CB3-B4A3-210333788BB6}"/>
              </a:ext>
            </a:extLst>
          </p:cNvPr>
          <p:cNvSpPr txBox="1"/>
          <p:nvPr/>
        </p:nvSpPr>
        <p:spPr>
          <a:xfrm>
            <a:off x="6714309" y="4468779"/>
            <a:ext cx="1345474" cy="430887"/>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我的</a:t>
            </a:r>
          </a:p>
        </p:txBody>
      </p:sp>
      <p:sp>
        <p:nvSpPr>
          <p:cNvPr id="15" name="文本框 14">
            <a:extLst>
              <a:ext uri="{FF2B5EF4-FFF2-40B4-BE49-F238E27FC236}">
                <a16:creationId xmlns:a16="http://schemas.microsoft.com/office/drawing/2014/main" id="{1A9DE771-6D3D-46B8-80DD-16D4EB309F27}"/>
              </a:ext>
            </a:extLst>
          </p:cNvPr>
          <p:cNvSpPr txBox="1"/>
          <p:nvPr/>
        </p:nvSpPr>
        <p:spPr>
          <a:xfrm>
            <a:off x="6714309" y="4936092"/>
            <a:ext cx="1345474" cy="430887"/>
          </a:xfrm>
          <a:prstGeom prst="rect">
            <a:avLst/>
          </a:prstGeom>
          <a:noFill/>
        </p:spPr>
        <p:txBody>
          <a:bodyPr wrap="square" rtlCol="0">
            <a:spAutoFit/>
          </a:bodyPr>
          <a:lstStyle/>
          <a:p>
            <a:r>
              <a:rPr lang="zh-CN" altLang="en-US" sz="2200" dirty="0">
                <a:solidFill>
                  <a:srgbClr val="00B050"/>
                </a:solidFill>
                <a:latin typeface="微软雅黑" panose="020B0503020204020204" pitchFamily="34" charset="-122"/>
                <a:ea typeface="微软雅黑" panose="020B0503020204020204" pitchFamily="34" charset="-122"/>
              </a:rPr>
              <a:t>机子</a:t>
            </a:r>
          </a:p>
        </p:txBody>
      </p:sp>
      <p:sp>
        <p:nvSpPr>
          <p:cNvPr id="17" name="文本框 16">
            <a:extLst>
              <a:ext uri="{FF2B5EF4-FFF2-40B4-BE49-F238E27FC236}">
                <a16:creationId xmlns:a16="http://schemas.microsoft.com/office/drawing/2014/main" id="{FC71D77C-A823-4FE4-997A-6BC3EA642C29}"/>
              </a:ext>
            </a:extLst>
          </p:cNvPr>
          <p:cNvSpPr txBox="1"/>
          <p:nvPr/>
        </p:nvSpPr>
        <p:spPr>
          <a:xfrm>
            <a:off x="6714309" y="5366979"/>
            <a:ext cx="1345474" cy="430887"/>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晚上</a:t>
            </a:r>
          </a:p>
        </p:txBody>
      </p:sp>
      <p:sp>
        <p:nvSpPr>
          <p:cNvPr id="19" name="文本框 18">
            <a:extLst>
              <a:ext uri="{FF2B5EF4-FFF2-40B4-BE49-F238E27FC236}">
                <a16:creationId xmlns:a16="http://schemas.microsoft.com/office/drawing/2014/main" id="{F6EAE087-4281-420F-BD12-1195D94943AD}"/>
              </a:ext>
            </a:extLst>
          </p:cNvPr>
          <p:cNvSpPr txBox="1"/>
          <p:nvPr/>
        </p:nvSpPr>
        <p:spPr>
          <a:xfrm>
            <a:off x="6714309" y="5797866"/>
            <a:ext cx="1345474" cy="430887"/>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突然</a:t>
            </a:r>
          </a:p>
        </p:txBody>
      </p:sp>
      <p:sp>
        <p:nvSpPr>
          <p:cNvPr id="20" name="文本框 19">
            <a:extLst>
              <a:ext uri="{FF2B5EF4-FFF2-40B4-BE49-F238E27FC236}">
                <a16:creationId xmlns:a16="http://schemas.microsoft.com/office/drawing/2014/main" id="{8FC4E648-1493-4EEB-B9CF-BF9C191B0B7C}"/>
              </a:ext>
            </a:extLst>
          </p:cNvPr>
          <p:cNvSpPr txBox="1"/>
          <p:nvPr/>
        </p:nvSpPr>
        <p:spPr>
          <a:xfrm>
            <a:off x="6714309" y="6228753"/>
            <a:ext cx="1345474" cy="430887"/>
          </a:xfrm>
          <a:prstGeom prst="rect">
            <a:avLst/>
          </a:prstGeom>
          <a:noFill/>
        </p:spPr>
        <p:txBody>
          <a:bodyPr wrap="square" rtlCol="0">
            <a:spAutoFit/>
          </a:bodyPr>
          <a:lstStyle/>
          <a:p>
            <a:r>
              <a:rPr lang="zh-CN" altLang="en-US" sz="2200" dirty="0">
                <a:solidFill>
                  <a:srgbClr val="00B050"/>
                </a:solidFill>
                <a:latin typeface="微软雅黑" panose="020B0503020204020204" pitchFamily="34" charset="-122"/>
                <a:ea typeface="微软雅黑" panose="020B0503020204020204" pitchFamily="34" charset="-122"/>
              </a:rPr>
              <a:t>坏了</a:t>
            </a:r>
          </a:p>
        </p:txBody>
      </p:sp>
      <p:cxnSp>
        <p:nvCxnSpPr>
          <p:cNvPr id="12" name="连接符: 曲线 11">
            <a:extLst>
              <a:ext uri="{FF2B5EF4-FFF2-40B4-BE49-F238E27FC236}">
                <a16:creationId xmlns:a16="http://schemas.microsoft.com/office/drawing/2014/main" id="{C4EB711B-0FE1-4A30-AD46-1EBB7E004BFE}"/>
              </a:ext>
            </a:extLst>
          </p:cNvPr>
          <p:cNvCxnSpPr>
            <a:endCxn id="14" idx="1"/>
          </p:cNvCxnSpPr>
          <p:nvPr/>
        </p:nvCxnSpPr>
        <p:spPr>
          <a:xfrm flipV="1">
            <a:off x="5094514" y="4684223"/>
            <a:ext cx="1619795" cy="932806"/>
          </a:xfrm>
          <a:prstGeom prst="curvedConnector3">
            <a:avLst>
              <a:gd name="adj1" fmla="val 215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2" name="连接符: 曲线 21">
            <a:extLst>
              <a:ext uri="{FF2B5EF4-FFF2-40B4-BE49-F238E27FC236}">
                <a16:creationId xmlns:a16="http://schemas.microsoft.com/office/drawing/2014/main" id="{D901598F-80C1-4D41-A1C8-D45973CC5091}"/>
              </a:ext>
            </a:extLst>
          </p:cNvPr>
          <p:cNvCxnSpPr>
            <a:cxnSpLocks/>
          </p:cNvCxnSpPr>
          <p:nvPr/>
        </p:nvCxnSpPr>
        <p:spPr>
          <a:xfrm flipV="1">
            <a:off x="5064034" y="5185706"/>
            <a:ext cx="1772195" cy="612160"/>
          </a:xfrm>
          <a:prstGeom prst="curvedConnector3">
            <a:avLst>
              <a:gd name="adj1" fmla="val 7740"/>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5" name="连接符: 曲线 24">
            <a:extLst>
              <a:ext uri="{FF2B5EF4-FFF2-40B4-BE49-F238E27FC236}">
                <a16:creationId xmlns:a16="http://schemas.microsoft.com/office/drawing/2014/main" id="{D49E2732-06A7-455D-976D-6C04887E59CF}"/>
              </a:ext>
            </a:extLst>
          </p:cNvPr>
          <p:cNvCxnSpPr>
            <a:cxnSpLocks/>
          </p:cNvCxnSpPr>
          <p:nvPr/>
        </p:nvCxnSpPr>
        <p:spPr>
          <a:xfrm flipV="1">
            <a:off x="4972594" y="5650535"/>
            <a:ext cx="1802675" cy="181938"/>
          </a:xfrm>
          <a:prstGeom prst="curvedConnector3">
            <a:avLst>
              <a:gd name="adj1" fmla="val 50000"/>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0" name="连接符: 曲线 29">
            <a:extLst>
              <a:ext uri="{FF2B5EF4-FFF2-40B4-BE49-F238E27FC236}">
                <a16:creationId xmlns:a16="http://schemas.microsoft.com/office/drawing/2014/main" id="{9C8EE322-0AA0-4BEC-9F94-E4F57C90C8C5}"/>
              </a:ext>
            </a:extLst>
          </p:cNvPr>
          <p:cNvCxnSpPr>
            <a:cxnSpLocks/>
          </p:cNvCxnSpPr>
          <p:nvPr/>
        </p:nvCxnSpPr>
        <p:spPr>
          <a:xfrm>
            <a:off x="4881155" y="5890385"/>
            <a:ext cx="1833154" cy="218202"/>
          </a:xfrm>
          <a:prstGeom prst="curvedConnector3">
            <a:avLst>
              <a:gd name="adj1" fmla="val 5344"/>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3" name="连接符: 曲线 32">
            <a:extLst>
              <a:ext uri="{FF2B5EF4-FFF2-40B4-BE49-F238E27FC236}">
                <a16:creationId xmlns:a16="http://schemas.microsoft.com/office/drawing/2014/main" id="{0DCD100A-F3CB-4906-9C25-A2886EB748DC}"/>
              </a:ext>
            </a:extLst>
          </p:cNvPr>
          <p:cNvCxnSpPr>
            <a:cxnSpLocks/>
          </p:cNvCxnSpPr>
          <p:nvPr/>
        </p:nvCxnSpPr>
        <p:spPr>
          <a:xfrm>
            <a:off x="4881155" y="5979139"/>
            <a:ext cx="1833154" cy="496988"/>
          </a:xfrm>
          <a:prstGeom prst="curvedConnector3">
            <a:avLst>
              <a:gd name="adj1" fmla="val 4394"/>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42" name="矩形 41">
            <a:extLst>
              <a:ext uri="{FF2B5EF4-FFF2-40B4-BE49-F238E27FC236}">
                <a16:creationId xmlns:a16="http://schemas.microsoft.com/office/drawing/2014/main" id="{A5A93A13-56ED-4064-BA85-87A0FB69510F}"/>
              </a:ext>
            </a:extLst>
          </p:cNvPr>
          <p:cNvSpPr/>
          <p:nvPr/>
        </p:nvSpPr>
        <p:spPr>
          <a:xfrm>
            <a:off x="4694028" y="4129012"/>
            <a:ext cx="2512205" cy="523220"/>
          </a:xfrm>
          <a:prstGeom prst="rect">
            <a:avLst/>
          </a:prstGeom>
          <a:noFill/>
        </p:spPr>
        <p:txBody>
          <a:bodyPr wrap="square" lIns="91440" tIns="45720" rIns="91440" bIns="45720">
            <a:spAutoFit/>
          </a:bodyPr>
          <a:lstStyle/>
          <a:p>
            <a:pPr algn="ctr"/>
            <a:r>
              <a:rPr lang="zh-CN" altLang="en-US" sz="2800" dirty="0">
                <a:ln w="0"/>
                <a:solidFill>
                  <a:srgbClr val="FF0000"/>
                </a:solidFill>
                <a:effectLst>
                  <a:outerShdw blurRad="38100" dist="19050" dir="2700000" algn="tl" rotWithShape="0">
                    <a:schemeClr val="dk1">
                      <a:alpha val="40000"/>
                    </a:schemeClr>
                  </a:outerShdw>
                </a:effectLst>
              </a:rPr>
              <a:t>分词器</a:t>
            </a:r>
            <a:endParaRPr lang="zh-CN" altLang="en-US" sz="2800" b="0" cap="none" spc="0" dirty="0">
              <a:ln w="0"/>
              <a:solidFill>
                <a:srgbClr val="FF0000"/>
              </a:solidFill>
              <a:effectLst>
                <a:outerShdw blurRad="38100" dist="19050" dir="2700000" algn="tl" rotWithShape="0">
                  <a:schemeClr val="dk1">
                    <a:alpha val="40000"/>
                  </a:schemeClr>
                </a:outerShdw>
              </a:effectLst>
            </a:endParaRPr>
          </a:p>
        </p:txBody>
      </p:sp>
      <p:cxnSp>
        <p:nvCxnSpPr>
          <p:cNvPr id="44" name="连接符: 曲线 43">
            <a:extLst>
              <a:ext uri="{FF2B5EF4-FFF2-40B4-BE49-F238E27FC236}">
                <a16:creationId xmlns:a16="http://schemas.microsoft.com/office/drawing/2014/main" id="{3FBBBFBF-3984-41F2-A64E-4D683508A7D1}"/>
              </a:ext>
            </a:extLst>
          </p:cNvPr>
          <p:cNvCxnSpPr/>
          <p:nvPr/>
        </p:nvCxnSpPr>
        <p:spPr>
          <a:xfrm>
            <a:off x="7576457" y="5150626"/>
            <a:ext cx="2542903" cy="12700"/>
          </a:xfrm>
          <a:prstGeom prst="curvedConnector3">
            <a:avLst/>
          </a:prstGeom>
          <a:ln w="571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5" name="连接符: 曲线 44">
            <a:extLst>
              <a:ext uri="{FF2B5EF4-FFF2-40B4-BE49-F238E27FC236}">
                <a16:creationId xmlns:a16="http://schemas.microsoft.com/office/drawing/2014/main" id="{68659924-160A-4745-B945-1EF75A4BAAA6}"/>
              </a:ext>
            </a:extLst>
          </p:cNvPr>
          <p:cNvCxnSpPr>
            <a:cxnSpLocks/>
          </p:cNvCxnSpPr>
          <p:nvPr/>
        </p:nvCxnSpPr>
        <p:spPr>
          <a:xfrm flipV="1">
            <a:off x="7387046" y="5890385"/>
            <a:ext cx="2667000" cy="533991"/>
          </a:xfrm>
          <a:prstGeom prst="curvedConnector3">
            <a:avLst/>
          </a:prstGeom>
          <a:ln w="57150">
            <a:headEnd type="triangle"/>
            <a:tailEnd type="triangle"/>
          </a:ln>
        </p:spPr>
        <p:style>
          <a:lnRef idx="1">
            <a:schemeClr val="accent2"/>
          </a:lnRef>
          <a:fillRef idx="0">
            <a:schemeClr val="accent2"/>
          </a:fillRef>
          <a:effectRef idx="0">
            <a:schemeClr val="accent2"/>
          </a:effectRef>
          <a:fontRef idx="minor">
            <a:schemeClr val="tx1"/>
          </a:fontRef>
        </p:style>
      </p:cxnSp>
      <p:sp>
        <p:nvSpPr>
          <p:cNvPr id="47" name="文本框 46">
            <a:extLst>
              <a:ext uri="{FF2B5EF4-FFF2-40B4-BE49-F238E27FC236}">
                <a16:creationId xmlns:a16="http://schemas.microsoft.com/office/drawing/2014/main" id="{553485A8-4B46-402E-AA3C-C195CAA2B25A}"/>
              </a:ext>
            </a:extLst>
          </p:cNvPr>
          <p:cNvSpPr txBox="1"/>
          <p:nvPr/>
        </p:nvSpPr>
        <p:spPr>
          <a:xfrm>
            <a:off x="8112033" y="4531152"/>
            <a:ext cx="1619795" cy="646331"/>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余弦距离</a:t>
            </a:r>
            <a:r>
              <a:rPr lang="en-US" altLang="zh-CN" dirty="0">
                <a:solidFill>
                  <a:srgbClr val="FF0000"/>
                </a:solidFill>
                <a:latin typeface="微软雅黑" panose="020B0503020204020204" pitchFamily="34" charset="-122"/>
                <a:ea typeface="微软雅黑" panose="020B0503020204020204" pitchFamily="34" charset="-122"/>
              </a:rPr>
              <a:t>0.12</a:t>
            </a:r>
            <a:r>
              <a:rPr lang="zh-CN" altLang="en-US" dirty="0">
                <a:solidFill>
                  <a:srgbClr val="FF0000"/>
                </a:solidFill>
                <a:latin typeface="微软雅黑" panose="020B0503020204020204" pitchFamily="34" charset="-122"/>
                <a:ea typeface="微软雅黑" panose="020B0503020204020204" pitchFamily="34" charset="-122"/>
              </a:rPr>
              <a:t>，匹配成功</a:t>
            </a:r>
          </a:p>
        </p:txBody>
      </p:sp>
      <p:sp>
        <p:nvSpPr>
          <p:cNvPr id="48" name="文本框 47">
            <a:extLst>
              <a:ext uri="{FF2B5EF4-FFF2-40B4-BE49-F238E27FC236}">
                <a16:creationId xmlns:a16="http://schemas.microsoft.com/office/drawing/2014/main" id="{F4E4DE81-2817-4425-86D0-964385D98FFF}"/>
              </a:ext>
            </a:extLst>
          </p:cNvPr>
          <p:cNvSpPr txBox="1"/>
          <p:nvPr/>
        </p:nvSpPr>
        <p:spPr>
          <a:xfrm>
            <a:off x="7798525" y="5462256"/>
            <a:ext cx="1619795" cy="646331"/>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余弦距离</a:t>
            </a:r>
            <a:r>
              <a:rPr lang="en-US" altLang="zh-CN" dirty="0">
                <a:solidFill>
                  <a:srgbClr val="FF0000"/>
                </a:solidFill>
                <a:latin typeface="微软雅黑" panose="020B0503020204020204" pitchFamily="34" charset="-122"/>
                <a:ea typeface="微软雅黑" panose="020B0503020204020204" pitchFamily="34" charset="-122"/>
              </a:rPr>
              <a:t>0.19</a:t>
            </a:r>
            <a:r>
              <a:rPr lang="zh-CN" altLang="en-US" dirty="0">
                <a:solidFill>
                  <a:srgbClr val="FF0000"/>
                </a:solidFill>
                <a:latin typeface="微软雅黑" panose="020B0503020204020204" pitchFamily="34" charset="-122"/>
                <a:ea typeface="微软雅黑" panose="020B0503020204020204" pitchFamily="34" charset="-122"/>
              </a:rPr>
              <a:t>，匹配成功</a:t>
            </a:r>
          </a:p>
        </p:txBody>
      </p:sp>
      <p:graphicFrame>
        <p:nvGraphicFramePr>
          <p:cNvPr id="49" name="表格 48">
            <a:extLst>
              <a:ext uri="{FF2B5EF4-FFF2-40B4-BE49-F238E27FC236}">
                <a16:creationId xmlns:a16="http://schemas.microsoft.com/office/drawing/2014/main" id="{93C1C467-FA30-4F15-B935-589EA6D4236B}"/>
              </a:ext>
            </a:extLst>
          </p:cNvPr>
          <p:cNvGraphicFramePr>
            <a:graphicFrameLocks noGrp="1"/>
          </p:cNvGraphicFramePr>
          <p:nvPr>
            <p:extLst>
              <p:ext uri="{D42A27DB-BD31-4B8C-83A1-F6EECF244321}">
                <p14:modId xmlns:p14="http://schemas.microsoft.com/office/powerpoint/2010/main" val="2518373136"/>
              </p:ext>
            </p:extLst>
          </p:nvPr>
        </p:nvGraphicFramePr>
        <p:xfrm>
          <a:off x="10189028" y="4562434"/>
          <a:ext cx="1680755" cy="2257121"/>
        </p:xfrm>
        <a:graphic>
          <a:graphicData uri="http://schemas.openxmlformats.org/drawingml/2006/table">
            <a:tbl>
              <a:tblPr firstRow="1" bandRow="1">
                <a:tableStyleId>{93296810-A885-4BE3-A3E7-6D5BEEA58F35}</a:tableStyleId>
              </a:tblPr>
              <a:tblGrid>
                <a:gridCol w="1680755">
                  <a:extLst>
                    <a:ext uri="{9D8B030D-6E8A-4147-A177-3AD203B41FA5}">
                      <a16:colId xmlns:a16="http://schemas.microsoft.com/office/drawing/2014/main" val="387890438"/>
                    </a:ext>
                  </a:extLst>
                </a:gridCol>
              </a:tblGrid>
              <a:tr h="340917">
                <a:tc>
                  <a:txBody>
                    <a:bodyPr/>
                    <a:lstStyle/>
                    <a:p>
                      <a:pPr algn="ctr"/>
                      <a:r>
                        <a:rPr lang="zh-CN" altLang="en-US" sz="1800" dirty="0">
                          <a:latin typeface="微软雅黑" panose="020B0503020204020204" pitchFamily="34" charset="-122"/>
                          <a:ea typeface="微软雅黑" panose="020B0503020204020204" pitchFamily="34" charset="-122"/>
                        </a:rPr>
                        <a:t>标准匹配字串</a:t>
                      </a:r>
                    </a:p>
                  </a:txBody>
                  <a:tcPr/>
                </a:tc>
                <a:extLst>
                  <a:ext uri="{0D108BD9-81ED-4DB2-BD59-A6C34878D82A}">
                    <a16:rowId xmlns:a16="http://schemas.microsoft.com/office/drawing/2014/main" val="1393109823"/>
                  </a:ext>
                </a:extLst>
              </a:tr>
              <a:tr h="340917">
                <a:tc>
                  <a:txBody>
                    <a:bodyPr/>
                    <a:lstStyle/>
                    <a:p>
                      <a:pPr algn="ctr"/>
                      <a:r>
                        <a:rPr lang="zh-CN" altLang="en-US" dirty="0">
                          <a:latin typeface="微软雅黑" panose="020B0503020204020204" pitchFamily="34" charset="-122"/>
                          <a:ea typeface="微软雅黑" panose="020B0503020204020204" pitchFamily="34" charset="-122"/>
                        </a:rPr>
                        <a:t>服务器</a:t>
                      </a:r>
                    </a:p>
                  </a:txBody>
                  <a:tcPr/>
                </a:tc>
                <a:extLst>
                  <a:ext uri="{0D108BD9-81ED-4DB2-BD59-A6C34878D82A}">
                    <a16:rowId xmlns:a16="http://schemas.microsoft.com/office/drawing/2014/main" val="686516097"/>
                  </a:ext>
                </a:extLst>
              </a:tr>
              <a:tr h="340917">
                <a:tc>
                  <a:txBody>
                    <a:bodyPr/>
                    <a:lstStyle/>
                    <a:p>
                      <a:pPr algn="ctr"/>
                      <a:r>
                        <a:rPr lang="zh-CN" altLang="en-US" dirty="0">
                          <a:latin typeface="微软雅黑" panose="020B0503020204020204" pitchFamily="34" charset="-122"/>
                          <a:ea typeface="微软雅黑" panose="020B0503020204020204" pitchFamily="34" charset="-122"/>
                        </a:rPr>
                        <a:t>数据库</a:t>
                      </a:r>
                    </a:p>
                  </a:txBody>
                  <a:tcPr/>
                </a:tc>
                <a:extLst>
                  <a:ext uri="{0D108BD9-81ED-4DB2-BD59-A6C34878D82A}">
                    <a16:rowId xmlns:a16="http://schemas.microsoft.com/office/drawing/2014/main" val="1288126799"/>
                  </a:ext>
                </a:extLst>
              </a:tr>
              <a:tr h="340917">
                <a:tc>
                  <a:txBody>
                    <a:bodyPr/>
                    <a:lstStyle/>
                    <a:p>
                      <a:pPr algn="ctr"/>
                      <a:r>
                        <a:rPr lang="zh-CN" altLang="en-US" dirty="0">
                          <a:latin typeface="微软雅黑" panose="020B0503020204020204" pitchFamily="34" charset="-122"/>
                          <a:ea typeface="微软雅黑" panose="020B0503020204020204" pitchFamily="34" charset="-122"/>
                        </a:rPr>
                        <a:t>宕机</a:t>
                      </a:r>
                    </a:p>
                  </a:txBody>
                  <a:tcPr/>
                </a:tc>
                <a:extLst>
                  <a:ext uri="{0D108BD9-81ED-4DB2-BD59-A6C34878D82A}">
                    <a16:rowId xmlns:a16="http://schemas.microsoft.com/office/drawing/2014/main" val="3675327669"/>
                  </a:ext>
                </a:extLst>
              </a:tr>
              <a:tr h="340917">
                <a:tc>
                  <a:txBody>
                    <a:bodyPr/>
                    <a:lstStyle/>
                    <a:p>
                      <a:pPr algn="ctr"/>
                      <a:r>
                        <a:rPr lang="zh-CN" altLang="en-US" dirty="0">
                          <a:latin typeface="微软雅黑" panose="020B0503020204020204" pitchFamily="34" charset="-122"/>
                          <a:ea typeface="微软雅黑" panose="020B0503020204020204" pitchFamily="34" charset="-122"/>
                        </a:rPr>
                        <a:t>蓝屏</a:t>
                      </a:r>
                    </a:p>
                  </a:txBody>
                  <a:tcPr/>
                </a:tc>
                <a:extLst>
                  <a:ext uri="{0D108BD9-81ED-4DB2-BD59-A6C34878D82A}">
                    <a16:rowId xmlns:a16="http://schemas.microsoft.com/office/drawing/2014/main" val="2190938832"/>
                  </a:ext>
                </a:extLst>
              </a:tr>
              <a:tr h="428321">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58342485"/>
                  </a:ext>
                </a:extLst>
              </a:tr>
            </a:tbl>
          </a:graphicData>
        </a:graphic>
      </p:graphicFrame>
    </p:spTree>
    <p:extLst>
      <p:ext uri="{BB962C8B-B14F-4D97-AF65-F5344CB8AC3E}">
        <p14:creationId xmlns:p14="http://schemas.microsoft.com/office/powerpoint/2010/main" val="2497787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FF0000"/>
                </a:solidFill>
                <a:effectLst/>
                <a:uLnTx/>
                <a:uFillTx/>
              </a:rPr>
              <a:t>遍历查询</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知识图谱</a:t>
            </a:r>
          </a:p>
        </p:txBody>
      </p:sp>
      <p:pic>
        <p:nvPicPr>
          <p:cNvPr id="5" name="图片 4">
            <a:extLst>
              <a:ext uri="{FF2B5EF4-FFF2-40B4-BE49-F238E27FC236}">
                <a16:creationId xmlns:a16="http://schemas.microsoft.com/office/drawing/2014/main" id="{5F0DCE5B-0F19-4042-A59C-C86959227108}"/>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7" name="文本框 6">
            <a:extLst>
              <a:ext uri="{FF2B5EF4-FFF2-40B4-BE49-F238E27FC236}">
                <a16:creationId xmlns:a16="http://schemas.microsoft.com/office/drawing/2014/main" id="{FFD54859-EE66-4E98-876A-0D558BC559FE}"/>
              </a:ext>
            </a:extLst>
          </p:cNvPr>
          <p:cNvSpPr txBox="1"/>
          <p:nvPr/>
        </p:nvSpPr>
        <p:spPr>
          <a:xfrm>
            <a:off x="726692" y="2186273"/>
            <a:ext cx="6379502"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利用</a:t>
            </a:r>
            <a:r>
              <a:rPr lang="en-US" altLang="zh-CN" sz="2400" dirty="0">
                <a:latin typeface="微软雅黑" panose="020B0503020204020204" pitchFamily="34" charset="-122"/>
                <a:ea typeface="微软雅黑" panose="020B0503020204020204" pitchFamily="34" charset="-122"/>
              </a:rPr>
              <a:t>CQL</a:t>
            </a:r>
            <a:r>
              <a:rPr lang="zh-CN" altLang="en-US" sz="2400" dirty="0">
                <a:latin typeface="微软雅黑" panose="020B0503020204020204" pitchFamily="34" charset="-122"/>
                <a:ea typeface="微软雅黑" panose="020B0503020204020204" pitchFamily="34" charset="-122"/>
              </a:rPr>
              <a:t>语句对图进行深度优先搜索</a:t>
            </a:r>
          </a:p>
        </p:txBody>
      </p:sp>
      <p:pic>
        <p:nvPicPr>
          <p:cNvPr id="2" name="图片 1">
            <a:extLst>
              <a:ext uri="{FF2B5EF4-FFF2-40B4-BE49-F238E27FC236}">
                <a16:creationId xmlns:a16="http://schemas.microsoft.com/office/drawing/2014/main" id="{CE25D29A-9BF2-4D5B-B955-54D4B8AF57D3}"/>
              </a:ext>
            </a:extLst>
          </p:cNvPr>
          <p:cNvPicPr>
            <a:picLocks noChangeAspect="1"/>
          </p:cNvPicPr>
          <p:nvPr/>
        </p:nvPicPr>
        <p:blipFill>
          <a:blip r:embed="rId4"/>
          <a:stretch>
            <a:fillRect/>
          </a:stretch>
        </p:blipFill>
        <p:spPr>
          <a:xfrm>
            <a:off x="1162909" y="2762742"/>
            <a:ext cx="5758172" cy="1548001"/>
          </a:xfrm>
          <a:prstGeom prst="rect">
            <a:avLst/>
          </a:prstGeom>
        </p:spPr>
      </p:pic>
      <p:sp>
        <p:nvSpPr>
          <p:cNvPr id="8" name="文本框 7">
            <a:extLst>
              <a:ext uri="{FF2B5EF4-FFF2-40B4-BE49-F238E27FC236}">
                <a16:creationId xmlns:a16="http://schemas.microsoft.com/office/drawing/2014/main" id="{7AC4CFC6-6B01-45B7-A506-C90D0813A3DC}"/>
              </a:ext>
            </a:extLst>
          </p:cNvPr>
          <p:cNvSpPr txBox="1"/>
          <p:nvPr/>
        </p:nvSpPr>
        <p:spPr>
          <a:xfrm>
            <a:off x="720397" y="4646445"/>
            <a:ext cx="6379502"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读取磁盘中存储的解决方案文档</a:t>
            </a:r>
          </a:p>
        </p:txBody>
      </p:sp>
      <p:sp>
        <p:nvSpPr>
          <p:cNvPr id="3" name="文本框 2">
            <a:extLst>
              <a:ext uri="{FF2B5EF4-FFF2-40B4-BE49-F238E27FC236}">
                <a16:creationId xmlns:a16="http://schemas.microsoft.com/office/drawing/2014/main" id="{9C98DE1D-1C0C-4821-9036-3F447C7D767E}"/>
              </a:ext>
            </a:extLst>
          </p:cNvPr>
          <p:cNvSpPr txBox="1"/>
          <p:nvPr/>
        </p:nvSpPr>
        <p:spPr>
          <a:xfrm>
            <a:off x="1516509" y="5650788"/>
            <a:ext cx="2220686" cy="430887"/>
          </a:xfrm>
          <a:prstGeom prst="rect">
            <a:avLst/>
          </a:prstGeom>
          <a:noFill/>
        </p:spPr>
        <p:txBody>
          <a:bodyPr wrap="square" rtlCol="0">
            <a:spAutoFit/>
          </a:bodyPr>
          <a:lstStyle/>
          <a:p>
            <a:r>
              <a:rPr lang="zh-CN" altLang="en-US" sz="2200" dirty="0">
                <a:solidFill>
                  <a:srgbClr val="2A56FF"/>
                </a:solidFill>
                <a:latin typeface="微软雅黑" panose="020B0503020204020204" pitchFamily="34" charset="-122"/>
                <a:ea typeface="微软雅黑" panose="020B0503020204020204" pitchFamily="34" charset="-122"/>
              </a:rPr>
              <a:t>搜索结果：</a:t>
            </a:r>
            <a:r>
              <a:rPr lang="en-US" altLang="zh-CN" sz="2200" dirty="0">
                <a:solidFill>
                  <a:srgbClr val="2A56FF"/>
                </a:solidFill>
                <a:latin typeface="微软雅黑" panose="020B0503020204020204" pitchFamily="34" charset="-122"/>
                <a:ea typeface="微软雅黑" panose="020B0503020204020204" pitchFamily="34" charset="-122"/>
              </a:rPr>
              <a:t>3.txt</a:t>
            </a:r>
            <a:endParaRPr lang="zh-CN" altLang="en-US" sz="2200" dirty="0">
              <a:solidFill>
                <a:srgbClr val="2A56FF"/>
              </a:solidFill>
              <a:latin typeface="微软雅黑" panose="020B0503020204020204" pitchFamily="34" charset="-122"/>
              <a:ea typeface="微软雅黑" panose="020B0503020204020204" pitchFamily="34" charset="-122"/>
            </a:endParaRPr>
          </a:p>
        </p:txBody>
      </p:sp>
      <p:cxnSp>
        <p:nvCxnSpPr>
          <p:cNvPr id="10" name="直接箭头连接符 9">
            <a:extLst>
              <a:ext uri="{FF2B5EF4-FFF2-40B4-BE49-F238E27FC236}">
                <a16:creationId xmlns:a16="http://schemas.microsoft.com/office/drawing/2014/main" id="{24D0A49B-98D0-4F5B-86D8-484BA75E7AA1}"/>
              </a:ext>
            </a:extLst>
          </p:cNvPr>
          <p:cNvCxnSpPr>
            <a:cxnSpLocks/>
            <a:stCxn id="3" idx="3"/>
          </p:cNvCxnSpPr>
          <p:nvPr/>
        </p:nvCxnSpPr>
        <p:spPr>
          <a:xfrm>
            <a:off x="3737195" y="5866232"/>
            <a:ext cx="2950988" cy="0"/>
          </a:xfrm>
          <a:prstGeom prst="straightConnector1">
            <a:avLst/>
          </a:prstGeom>
          <a:ln w="57150">
            <a:solidFill>
              <a:srgbClr val="4B4B4B"/>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FFD96B9-2F21-4405-9E2B-4D2721514C35}"/>
              </a:ext>
            </a:extLst>
          </p:cNvPr>
          <p:cNvSpPr txBox="1"/>
          <p:nvPr/>
        </p:nvSpPr>
        <p:spPr>
          <a:xfrm>
            <a:off x="4676503" y="5419956"/>
            <a:ext cx="151529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读磁盘</a:t>
            </a:r>
          </a:p>
        </p:txBody>
      </p:sp>
      <p:sp>
        <p:nvSpPr>
          <p:cNvPr id="14" name="文本框 13">
            <a:extLst>
              <a:ext uri="{FF2B5EF4-FFF2-40B4-BE49-F238E27FC236}">
                <a16:creationId xmlns:a16="http://schemas.microsoft.com/office/drawing/2014/main" id="{CBEBFD29-D0F6-491D-A27F-EE3A63A7F8C0}"/>
              </a:ext>
            </a:extLst>
          </p:cNvPr>
          <p:cNvSpPr txBox="1"/>
          <p:nvPr/>
        </p:nvSpPr>
        <p:spPr>
          <a:xfrm>
            <a:off x="6728589" y="5637544"/>
            <a:ext cx="2220686" cy="430887"/>
          </a:xfrm>
          <a:prstGeom prst="rect">
            <a:avLst/>
          </a:prstGeom>
          <a:noFill/>
        </p:spPr>
        <p:txBody>
          <a:bodyPr wrap="square" rtlCol="0">
            <a:spAutoFit/>
          </a:bodyPr>
          <a:lstStyle/>
          <a:p>
            <a:r>
              <a:rPr lang="zh-CN" altLang="en-US" sz="2200" dirty="0">
                <a:solidFill>
                  <a:srgbClr val="2A56FF"/>
                </a:solidFill>
                <a:latin typeface="微软雅黑" panose="020B0503020204020204" pitchFamily="34" charset="-122"/>
                <a:ea typeface="微软雅黑" panose="020B0503020204020204" pitchFamily="34" charset="-122"/>
              </a:rPr>
              <a:t>正真的答案</a:t>
            </a:r>
          </a:p>
        </p:txBody>
      </p:sp>
      <p:sp>
        <p:nvSpPr>
          <p:cNvPr id="12" name="文本框 11">
            <a:extLst>
              <a:ext uri="{FF2B5EF4-FFF2-40B4-BE49-F238E27FC236}">
                <a16:creationId xmlns:a16="http://schemas.microsoft.com/office/drawing/2014/main" id="{57F19A83-E06D-48C0-838A-171FFAF4FB68}"/>
              </a:ext>
            </a:extLst>
          </p:cNvPr>
          <p:cNvSpPr txBox="1"/>
          <p:nvPr/>
        </p:nvSpPr>
        <p:spPr>
          <a:xfrm>
            <a:off x="7847639" y="2648507"/>
            <a:ext cx="3952603" cy="1508105"/>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由于规则定义的工作量巨大，</a:t>
            </a:r>
            <a:endParaRPr lang="en-US" altLang="zh-CN" sz="2400" dirty="0">
              <a:solidFill>
                <a:srgbClr val="FF0000"/>
              </a:solidFill>
              <a:latin typeface="微软雅黑" panose="020B0503020204020204" pitchFamily="34" charset="-122"/>
              <a:ea typeface="微软雅黑" panose="020B0503020204020204" pitchFamily="34" charset="-122"/>
            </a:endParaRPr>
          </a:p>
          <a:p>
            <a:endParaRPr lang="en-US" altLang="zh-CN" sz="1000" dirty="0">
              <a:solidFill>
                <a:srgbClr val="FF0000"/>
              </a:solidFill>
              <a:latin typeface="微软雅黑" panose="020B0503020204020204" pitchFamily="34" charset="-122"/>
              <a:ea typeface="微软雅黑" panose="020B0503020204020204" pitchFamily="34" charset="-122"/>
            </a:endParaRPr>
          </a:p>
          <a:p>
            <a:r>
              <a:rPr lang="zh-CN" altLang="en-US" sz="2400" dirty="0">
                <a:solidFill>
                  <a:srgbClr val="FF0000"/>
                </a:solidFill>
                <a:latin typeface="微软雅黑" panose="020B0503020204020204" pitchFamily="34" charset="-122"/>
                <a:ea typeface="微软雅黑" panose="020B0503020204020204" pitchFamily="34" charset="-122"/>
              </a:rPr>
              <a:t>知识图谱仅停留在实验层面，</a:t>
            </a:r>
            <a:endParaRPr lang="en-US" altLang="zh-CN" sz="2400" dirty="0">
              <a:solidFill>
                <a:srgbClr val="FF0000"/>
              </a:solidFill>
              <a:latin typeface="微软雅黑" panose="020B0503020204020204" pitchFamily="34" charset="-122"/>
              <a:ea typeface="微软雅黑" panose="020B0503020204020204" pitchFamily="34" charset="-122"/>
            </a:endParaRPr>
          </a:p>
          <a:p>
            <a:endParaRPr lang="en-US" altLang="zh-CN" sz="1000" dirty="0">
              <a:solidFill>
                <a:srgbClr val="FF0000"/>
              </a:solidFill>
              <a:latin typeface="微软雅黑" panose="020B0503020204020204" pitchFamily="34" charset="-122"/>
              <a:ea typeface="微软雅黑" panose="020B0503020204020204" pitchFamily="34" charset="-122"/>
            </a:endParaRPr>
          </a:p>
          <a:p>
            <a:r>
              <a:rPr lang="zh-CN" altLang="en-US" sz="2400" dirty="0">
                <a:solidFill>
                  <a:srgbClr val="FF0000"/>
                </a:solidFill>
                <a:latin typeface="微软雅黑" panose="020B0503020204020204" pitchFamily="34" charset="-122"/>
                <a:ea typeface="微软雅黑" panose="020B0503020204020204" pitchFamily="34" charset="-122"/>
              </a:rPr>
              <a:t>未实现全面应用！</a:t>
            </a:r>
          </a:p>
        </p:txBody>
      </p:sp>
    </p:spTree>
    <p:extLst>
      <p:ext uri="{BB962C8B-B14F-4D97-AF65-F5344CB8AC3E}">
        <p14:creationId xmlns:p14="http://schemas.microsoft.com/office/powerpoint/2010/main" val="247149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项目简介</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内容占位符 1">
            <a:extLst>
              <a:ext uri="{FF2B5EF4-FFF2-40B4-BE49-F238E27FC236}">
                <a16:creationId xmlns:a16="http://schemas.microsoft.com/office/drawing/2014/main" id="{681DC6EA-A6B2-4784-81DD-FC83AC2BC22F}"/>
              </a:ext>
            </a:extLst>
          </p:cNvPr>
          <p:cNvSpPr txBox="1"/>
          <p:nvPr>
            <p:custDataLst>
              <p:tags r:id="rId1"/>
            </p:custDataLst>
          </p:nvPr>
        </p:nvSpPr>
        <p:spPr>
          <a:xfrm>
            <a:off x="361600" y="1092701"/>
            <a:ext cx="4185729" cy="1066493"/>
          </a:xfrm>
          <a:prstGeom prst="rect">
            <a:avLst/>
          </a:prstGeom>
        </p:spPr>
        <p:txBody>
          <a:bodyPr vert="horz" lIns="91440" tIns="45720" rIns="91440" bIns="45720" rtlCol="0">
            <a:normAutofit/>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DD0996"/>
                </a:solidFill>
              </a:rPr>
              <a:t>项目背景</a:t>
            </a:r>
            <a:endParaRPr kumimoji="0" lang="en-US" altLang="zh-CN" sz="3200" b="0" i="0" u="none" strike="noStrike" kern="1200" cap="none" spc="0" normalizeH="0" baseline="0" noProof="0" dirty="0">
              <a:ln>
                <a:noFill/>
              </a:ln>
              <a:solidFill>
                <a:schemeClr val="tx1"/>
              </a:solidFill>
              <a:effectLst/>
              <a:uLnTx/>
              <a:uFillTx/>
            </a:endParaRPr>
          </a:p>
        </p:txBody>
      </p:sp>
      <p:sp>
        <p:nvSpPr>
          <p:cNvPr id="13" name="矩形 12">
            <a:extLst>
              <a:ext uri="{FF2B5EF4-FFF2-40B4-BE49-F238E27FC236}">
                <a16:creationId xmlns:a16="http://schemas.microsoft.com/office/drawing/2014/main" id="{0CDC9A8D-08B7-4965-B165-55EDAE3488CF}"/>
              </a:ext>
            </a:extLst>
          </p:cNvPr>
          <p:cNvSpPr/>
          <p:nvPr/>
        </p:nvSpPr>
        <p:spPr>
          <a:xfrm>
            <a:off x="361600" y="3297398"/>
            <a:ext cx="4985463" cy="2797048"/>
          </a:xfrm>
          <a:prstGeom prst="rect">
            <a:avLst/>
          </a:prstGeom>
        </p:spPr>
        <p:txBody>
          <a:bodyPr wrap="square">
            <a:spAutoFit/>
          </a:bodyPr>
          <a:lstStyle/>
          <a:p>
            <a:pPr marL="800100" lvl="1" indent="-342900">
              <a:lnSpc>
                <a:spcPct val="150000"/>
              </a:lnSpc>
              <a:buClr>
                <a:srgbClr val="FF0000"/>
              </a:buClr>
              <a:buFont typeface="Wingdings" panose="05000000000000000000" pitchFamily="2" charset="2"/>
              <a:buChar char="l"/>
            </a:pPr>
            <a:r>
              <a:rPr lang="zh-CN" altLang="en-US" sz="2400" dirty="0">
                <a:solidFill>
                  <a:srgbClr val="0070C0"/>
                </a:solidFill>
                <a:latin typeface="微软雅黑" panose="020B0503020204020204" pitchFamily="34" charset="-122"/>
                <a:ea typeface="微软雅黑" panose="020B0503020204020204" pitchFamily="34" charset="-122"/>
              </a:rPr>
              <a:t>报告阅读太麻烦</a:t>
            </a:r>
            <a:endParaRPr lang="en-US" altLang="zh-CN" sz="2400" dirty="0">
              <a:solidFill>
                <a:srgbClr val="0070C0"/>
              </a:solidFill>
              <a:latin typeface="微软雅黑" panose="020B0503020204020204" pitchFamily="34" charset="-122"/>
              <a:ea typeface="微软雅黑" panose="020B0503020204020204" pitchFamily="34" charset="-122"/>
            </a:endParaRPr>
          </a:p>
          <a:p>
            <a:pPr marL="800100" lvl="1" indent="-342900">
              <a:lnSpc>
                <a:spcPct val="150000"/>
              </a:lnSpc>
              <a:buClr>
                <a:srgbClr val="FF0000"/>
              </a:buClr>
              <a:buFont typeface="Wingdings" panose="05000000000000000000" pitchFamily="2" charset="2"/>
              <a:buChar char="l"/>
            </a:pPr>
            <a:endParaRPr lang="en-US" altLang="zh-CN" sz="2400" dirty="0">
              <a:solidFill>
                <a:srgbClr val="0070C0"/>
              </a:solidFill>
              <a:latin typeface="微软雅黑" panose="020B0503020204020204" pitchFamily="34" charset="-122"/>
              <a:ea typeface="微软雅黑" panose="020B0503020204020204" pitchFamily="34" charset="-122"/>
            </a:endParaRPr>
          </a:p>
          <a:p>
            <a:pPr marL="800100" lvl="1" indent="-342900">
              <a:lnSpc>
                <a:spcPct val="150000"/>
              </a:lnSpc>
              <a:buClr>
                <a:srgbClr val="FF0000"/>
              </a:buClr>
              <a:buFont typeface="Wingdings" panose="05000000000000000000" pitchFamily="2" charset="2"/>
              <a:buChar char="l"/>
            </a:pPr>
            <a:r>
              <a:rPr lang="zh-CN" altLang="en-US" sz="2400" dirty="0">
                <a:solidFill>
                  <a:srgbClr val="0070C0"/>
                </a:solidFill>
                <a:latin typeface="微软雅黑" panose="020B0503020204020204" pitchFamily="34" charset="-122"/>
                <a:ea typeface="微软雅黑" panose="020B0503020204020204" pitchFamily="34" charset="-122"/>
              </a:rPr>
              <a:t>文档存在重复、无意义内容</a:t>
            </a:r>
            <a:endParaRPr lang="en-US" altLang="zh-CN" sz="2400" dirty="0">
              <a:solidFill>
                <a:srgbClr val="0070C0"/>
              </a:solidFill>
              <a:latin typeface="微软雅黑" panose="020B0503020204020204" pitchFamily="34" charset="-122"/>
              <a:ea typeface="微软雅黑" panose="020B0503020204020204" pitchFamily="34" charset="-122"/>
            </a:endParaRPr>
          </a:p>
          <a:p>
            <a:pPr marL="800100" lvl="1" indent="-342900">
              <a:lnSpc>
                <a:spcPct val="150000"/>
              </a:lnSpc>
              <a:buClr>
                <a:srgbClr val="FF0000"/>
              </a:buClr>
              <a:buFont typeface="Wingdings" panose="05000000000000000000" pitchFamily="2" charset="2"/>
              <a:buChar char="l"/>
            </a:pPr>
            <a:endParaRPr lang="en-US" altLang="zh-CN" sz="2400" dirty="0">
              <a:solidFill>
                <a:srgbClr val="0070C0"/>
              </a:solidFill>
              <a:latin typeface="微软雅黑" panose="020B0503020204020204" pitchFamily="34" charset="-122"/>
              <a:ea typeface="微软雅黑" panose="020B0503020204020204" pitchFamily="34" charset="-122"/>
            </a:endParaRPr>
          </a:p>
          <a:p>
            <a:pPr marL="800100" lvl="1" indent="-342900">
              <a:lnSpc>
                <a:spcPct val="150000"/>
              </a:lnSpc>
              <a:buClr>
                <a:srgbClr val="FF0000"/>
              </a:buClr>
              <a:buFont typeface="Wingdings" panose="05000000000000000000" pitchFamily="2" charset="2"/>
              <a:buChar char="l"/>
            </a:pPr>
            <a:r>
              <a:rPr lang="zh-CN" altLang="en-US" sz="2400" dirty="0">
                <a:solidFill>
                  <a:srgbClr val="0070C0"/>
                </a:solidFill>
                <a:latin typeface="微软雅黑" panose="020B0503020204020204" pitchFamily="34" charset="-122"/>
                <a:ea typeface="微软雅黑" panose="020B0503020204020204" pitchFamily="34" charset="-122"/>
              </a:rPr>
              <a:t>智能化程度低</a:t>
            </a:r>
            <a:endParaRPr lang="en-US" altLang="zh-CN" sz="2400" dirty="0">
              <a:solidFill>
                <a:srgbClr val="0070C0"/>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D1D1D89-A67C-4D06-927A-A2A6C97B68C7}"/>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2" name="文本框 1">
            <a:extLst>
              <a:ext uri="{FF2B5EF4-FFF2-40B4-BE49-F238E27FC236}">
                <a16:creationId xmlns:a16="http://schemas.microsoft.com/office/drawing/2014/main" id="{487FB785-6AEF-4CEF-AE53-94D6E09216AF}"/>
              </a:ext>
            </a:extLst>
          </p:cNvPr>
          <p:cNvSpPr txBox="1"/>
          <p:nvPr/>
        </p:nvSpPr>
        <p:spPr>
          <a:xfrm>
            <a:off x="613905" y="2351314"/>
            <a:ext cx="4742291"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直接阅读故障报告的弊端</a:t>
            </a:r>
          </a:p>
        </p:txBody>
      </p:sp>
      <p:pic>
        <p:nvPicPr>
          <p:cNvPr id="15" name="图片 14">
            <a:extLst>
              <a:ext uri="{FF2B5EF4-FFF2-40B4-BE49-F238E27FC236}">
                <a16:creationId xmlns:a16="http://schemas.microsoft.com/office/drawing/2014/main" id="{BC6FF7C0-EFD2-408E-BEDD-4E45F9CBA425}"/>
              </a:ext>
            </a:extLst>
          </p:cNvPr>
          <p:cNvPicPr>
            <a:picLocks noChangeAspect="1"/>
          </p:cNvPicPr>
          <p:nvPr/>
        </p:nvPicPr>
        <p:blipFill>
          <a:blip r:embed="rId4"/>
          <a:stretch>
            <a:fillRect/>
          </a:stretch>
        </p:blipFill>
        <p:spPr>
          <a:xfrm>
            <a:off x="5238367" y="2009126"/>
            <a:ext cx="6592033" cy="4243621"/>
          </a:xfrm>
          <a:prstGeom prst="rect">
            <a:avLst/>
          </a:prstGeom>
          <a:ln>
            <a:noFill/>
          </a:ln>
          <a:effectLst>
            <a:outerShdw blurRad="292100" dist="139700" dir="2700000" algn="tl" rotWithShape="0">
              <a:srgbClr val="333333">
                <a:alpha val="65000"/>
              </a:srgbClr>
            </a:outerShdw>
          </a:effectLst>
        </p:spPr>
      </p:pic>
      <p:sp>
        <p:nvSpPr>
          <p:cNvPr id="9" name="文本框 8">
            <a:extLst>
              <a:ext uri="{FF2B5EF4-FFF2-40B4-BE49-F238E27FC236}">
                <a16:creationId xmlns:a16="http://schemas.microsoft.com/office/drawing/2014/main" id="{74D69D1C-610F-4EA9-A2E2-08DD03919B3C}"/>
              </a:ext>
            </a:extLst>
          </p:cNvPr>
          <p:cNvSpPr txBox="1"/>
          <p:nvPr/>
        </p:nvSpPr>
        <p:spPr>
          <a:xfrm>
            <a:off x="7158397" y="1425892"/>
            <a:ext cx="3074175"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3411</a:t>
            </a:r>
            <a:r>
              <a:rPr lang="zh-CN" altLang="en-US" sz="2000" dirty="0">
                <a:latin typeface="微软雅黑" panose="020B0503020204020204" pitchFamily="34" charset="-122"/>
                <a:ea typeface="微软雅黑" panose="020B0503020204020204" pitchFamily="34" charset="-122"/>
              </a:rPr>
              <a:t>份类似的报告文档</a:t>
            </a:r>
          </a:p>
        </p:txBody>
      </p:sp>
    </p:spTree>
    <p:extLst>
      <p:ext uri="{BB962C8B-B14F-4D97-AF65-F5344CB8AC3E}">
        <p14:creationId xmlns:p14="http://schemas.microsoft.com/office/powerpoint/2010/main" val="1947765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8" y="246795"/>
            <a:ext cx="4472325" cy="769441"/>
          </a:xfrm>
          <a:prstGeom prst="rect">
            <a:avLst/>
          </a:prstGeom>
          <a:noFill/>
        </p:spPr>
        <p:txBody>
          <a:bodyPr wrap="square" rtlCol="0">
            <a:spAutoFit/>
          </a:bodyPr>
          <a:lstStyle/>
          <a:p>
            <a:r>
              <a:rPr lang="zh-CN" altLang="en-US" sz="4400" dirty="0"/>
              <a:t>多轮问答系统</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3CAC764B-C0A8-4838-920E-E48F304EBB2F}"/>
              </a:ext>
            </a:extLst>
          </p:cNvPr>
          <p:cNvPicPr>
            <a:picLocks noChangeAspect="1"/>
          </p:cNvPicPr>
          <p:nvPr/>
        </p:nvPicPr>
        <p:blipFill rotWithShape="1">
          <a:blip r:embed="rId2"/>
          <a:srcRect t="17874" b="22160"/>
          <a:stretch/>
        </p:blipFill>
        <p:spPr>
          <a:xfrm>
            <a:off x="10347960" y="0"/>
            <a:ext cx="1844040" cy="1105786"/>
          </a:xfrm>
          <a:prstGeom prst="rect">
            <a:avLst/>
          </a:prstGeom>
        </p:spPr>
      </p:pic>
      <p:sp>
        <p:nvSpPr>
          <p:cNvPr id="10" name="文本框 9">
            <a:extLst>
              <a:ext uri="{FF2B5EF4-FFF2-40B4-BE49-F238E27FC236}">
                <a16:creationId xmlns:a16="http://schemas.microsoft.com/office/drawing/2014/main" id="{E8BEA0ED-D362-478D-A3BE-5A5DB7B22A2F}"/>
              </a:ext>
            </a:extLst>
          </p:cNvPr>
          <p:cNvSpPr txBox="1"/>
          <p:nvPr/>
        </p:nvSpPr>
        <p:spPr>
          <a:xfrm>
            <a:off x="4480558" y="3344910"/>
            <a:ext cx="3905796" cy="923313"/>
          </a:xfrm>
          <a:prstGeom prst="rect">
            <a:avLst/>
          </a:prstGeom>
          <a:noFill/>
        </p:spPr>
        <p:txBody>
          <a:bodyPr wrap="square" rtlCol="0">
            <a:spAutoFit/>
          </a:bodyPr>
          <a:lstStyle/>
          <a:p>
            <a:r>
              <a:rPr lang="zh-CN" altLang="en-US" sz="5400" dirty="0">
                <a:solidFill>
                  <a:srgbClr val="FF0000"/>
                </a:solidFill>
                <a:latin typeface="微软雅黑" panose="020B0503020204020204" pitchFamily="34" charset="-122"/>
                <a:ea typeface="微软雅黑" panose="020B0503020204020204" pitchFamily="34" charset="-122"/>
              </a:rPr>
              <a:t>系统架构</a:t>
            </a:r>
          </a:p>
        </p:txBody>
      </p:sp>
    </p:spTree>
    <p:extLst>
      <p:ext uri="{BB962C8B-B14F-4D97-AF65-F5344CB8AC3E}">
        <p14:creationId xmlns:p14="http://schemas.microsoft.com/office/powerpoint/2010/main" val="2850299686"/>
      </p:ext>
    </p:extLst>
  </p:cSld>
  <p:clrMapOvr>
    <a:masterClrMapping/>
  </p:clrMapOvr>
  <mc:AlternateContent xmlns:mc="http://schemas.openxmlformats.org/markup-compatibility/2006" xmlns:p14="http://schemas.microsoft.com/office/powerpoint/2010/main">
    <mc:Choice Requires="p14">
      <p:transition spd="slow" p14:dur="21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项目简介</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DD0996"/>
                </a:solidFill>
              </a:rPr>
              <a:t>总体架构</a:t>
            </a:r>
            <a:endParaRPr kumimoji="0" lang="en-US" altLang="zh-CN" sz="3200" b="0" i="0" u="none" strike="noStrike" kern="1200" cap="none" spc="0" normalizeH="0" baseline="0" noProof="0" dirty="0">
              <a:ln>
                <a:noFill/>
              </a:ln>
              <a:solidFill>
                <a:schemeClr val="tx1"/>
              </a:solidFill>
              <a:effectLst/>
              <a:uLnTx/>
              <a:uFillTx/>
            </a:endParaRPr>
          </a:p>
        </p:txBody>
      </p:sp>
      <p:sp>
        <p:nvSpPr>
          <p:cNvPr id="2" name="流程图: 磁盘 1">
            <a:extLst>
              <a:ext uri="{FF2B5EF4-FFF2-40B4-BE49-F238E27FC236}">
                <a16:creationId xmlns:a16="http://schemas.microsoft.com/office/drawing/2014/main" id="{99BCFDF0-35BC-468A-AD37-733156AD25B3}"/>
              </a:ext>
            </a:extLst>
          </p:cNvPr>
          <p:cNvSpPr/>
          <p:nvPr/>
        </p:nvSpPr>
        <p:spPr>
          <a:xfrm>
            <a:off x="4450866" y="5056000"/>
            <a:ext cx="1044244" cy="1340944"/>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文档</a:t>
            </a:r>
          </a:p>
        </p:txBody>
      </p:sp>
      <p:sp>
        <p:nvSpPr>
          <p:cNvPr id="4" name="立方体 3">
            <a:extLst>
              <a:ext uri="{FF2B5EF4-FFF2-40B4-BE49-F238E27FC236}">
                <a16:creationId xmlns:a16="http://schemas.microsoft.com/office/drawing/2014/main" id="{7F65399F-636F-4803-A921-DE9E49C73664}"/>
              </a:ext>
            </a:extLst>
          </p:cNvPr>
          <p:cNvSpPr/>
          <p:nvPr/>
        </p:nvSpPr>
        <p:spPr>
          <a:xfrm>
            <a:off x="5200585" y="2941582"/>
            <a:ext cx="2447854" cy="1349568"/>
          </a:xfrm>
          <a:prstGeom prst="cub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语言交互服务器</a:t>
            </a:r>
            <a:endParaRPr lang="en-US" altLang="zh-CN" sz="2000" dirty="0">
              <a:solidFill>
                <a:srgbClr val="2E73FF"/>
              </a:solidFill>
              <a:latin typeface="微软雅黑" panose="020B0503020204020204" pitchFamily="34" charset="-122"/>
              <a:ea typeface="微软雅黑" panose="020B0503020204020204" pitchFamily="34" charset="-122"/>
            </a:endParaRPr>
          </a:p>
          <a:p>
            <a:pPr algn="ctr"/>
            <a:r>
              <a:rPr lang="zh-CN" altLang="en-US" sz="2000" dirty="0">
                <a:solidFill>
                  <a:srgbClr val="2E73FF"/>
                </a:solidFill>
                <a:latin typeface="微软雅黑" panose="020B0503020204020204" pitchFamily="34" charset="-122"/>
                <a:ea typeface="微软雅黑" panose="020B0503020204020204" pitchFamily="34" charset="-122"/>
              </a:rPr>
              <a:t>（</a:t>
            </a:r>
            <a:r>
              <a:rPr lang="en-US" altLang="zh-CN" sz="2000" dirty="0">
                <a:solidFill>
                  <a:srgbClr val="2E73FF"/>
                </a:solidFill>
                <a:latin typeface="微软雅黑" panose="020B0503020204020204" pitchFamily="34" charset="-122"/>
                <a:ea typeface="微软雅黑" panose="020B0503020204020204" pitchFamily="34" charset="-122"/>
              </a:rPr>
              <a:t>flask</a:t>
            </a:r>
            <a:r>
              <a:rPr lang="zh-CN" altLang="en-US" sz="2000" dirty="0">
                <a:solidFill>
                  <a:srgbClr val="2E73FF"/>
                </a:solidFill>
                <a:latin typeface="微软雅黑" panose="020B0503020204020204" pitchFamily="34" charset="-122"/>
                <a:ea typeface="微软雅黑" panose="020B0503020204020204" pitchFamily="34" charset="-122"/>
              </a:rPr>
              <a:t>实现）</a:t>
            </a:r>
          </a:p>
        </p:txBody>
      </p:sp>
      <p:sp>
        <p:nvSpPr>
          <p:cNvPr id="12" name="文本框 11">
            <a:extLst>
              <a:ext uri="{FF2B5EF4-FFF2-40B4-BE49-F238E27FC236}">
                <a16:creationId xmlns:a16="http://schemas.microsoft.com/office/drawing/2014/main" id="{B1C6FC9C-577D-4538-9BFE-23AFF216517F}"/>
              </a:ext>
            </a:extLst>
          </p:cNvPr>
          <p:cNvSpPr txBox="1"/>
          <p:nvPr/>
        </p:nvSpPr>
        <p:spPr>
          <a:xfrm>
            <a:off x="5387224" y="2268551"/>
            <a:ext cx="2766993" cy="646331"/>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负责处理用户的询问、</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r>
              <a:rPr lang="zh-CN" altLang="en-US" dirty="0">
                <a:solidFill>
                  <a:schemeClr val="accent2">
                    <a:lumMod val="75000"/>
                  </a:schemeClr>
                </a:solidFill>
                <a:latin typeface="微软雅黑" panose="020B0503020204020204" pitchFamily="34" charset="-122"/>
                <a:ea typeface="微软雅黑" panose="020B0503020204020204" pitchFamily="34" charset="-122"/>
              </a:rPr>
              <a:t>并将答案返回给用户</a:t>
            </a:r>
          </a:p>
        </p:txBody>
      </p:sp>
      <p:sp>
        <p:nvSpPr>
          <p:cNvPr id="8" name="矩形 7">
            <a:extLst>
              <a:ext uri="{FF2B5EF4-FFF2-40B4-BE49-F238E27FC236}">
                <a16:creationId xmlns:a16="http://schemas.microsoft.com/office/drawing/2014/main" id="{8709F263-4F0D-4004-9823-845505E77042}"/>
              </a:ext>
            </a:extLst>
          </p:cNvPr>
          <p:cNvSpPr/>
          <p:nvPr/>
        </p:nvSpPr>
        <p:spPr>
          <a:xfrm>
            <a:off x="2975772" y="2295332"/>
            <a:ext cx="870857" cy="2103108"/>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solidFill>
                  <a:srgbClr val="2E73FF"/>
                </a:solidFill>
                <a:latin typeface="微软雅黑" panose="020B0503020204020204" pitchFamily="34" charset="-122"/>
                <a:ea typeface="微软雅黑" panose="020B0503020204020204" pitchFamily="34" charset="-122"/>
              </a:rPr>
              <a:t>Nginx</a:t>
            </a:r>
            <a:r>
              <a:rPr lang="zh-CN" altLang="en-US" dirty="0">
                <a:solidFill>
                  <a:srgbClr val="2E73FF"/>
                </a:solidFill>
                <a:latin typeface="微软雅黑" panose="020B0503020204020204" pitchFamily="34" charset="-122"/>
                <a:ea typeface="微软雅黑" panose="020B0503020204020204" pitchFamily="34" charset="-122"/>
              </a:rPr>
              <a:t>反向</a:t>
            </a:r>
            <a:endParaRPr lang="en-US" altLang="zh-CN" dirty="0">
              <a:solidFill>
                <a:srgbClr val="2E73FF"/>
              </a:solidFill>
              <a:latin typeface="微软雅黑" panose="020B0503020204020204" pitchFamily="34" charset="-122"/>
              <a:ea typeface="微软雅黑" panose="020B0503020204020204" pitchFamily="34" charset="-122"/>
            </a:endParaRPr>
          </a:p>
          <a:p>
            <a:pPr algn="ctr"/>
            <a:r>
              <a:rPr lang="zh-CN" altLang="en-US" dirty="0">
                <a:solidFill>
                  <a:srgbClr val="2E73FF"/>
                </a:solidFill>
                <a:latin typeface="微软雅黑" panose="020B0503020204020204" pitchFamily="34" charset="-122"/>
                <a:ea typeface="微软雅黑" panose="020B0503020204020204" pitchFamily="34" charset="-122"/>
              </a:rPr>
              <a:t>代理</a:t>
            </a:r>
            <a:endParaRPr lang="en-US" altLang="zh-CN" dirty="0">
              <a:solidFill>
                <a:srgbClr val="2E73FF"/>
              </a:solidFill>
              <a:latin typeface="微软雅黑" panose="020B0503020204020204" pitchFamily="34" charset="-122"/>
              <a:ea typeface="微软雅黑" panose="020B0503020204020204" pitchFamily="34" charset="-122"/>
            </a:endParaRPr>
          </a:p>
        </p:txBody>
      </p:sp>
      <p:sp>
        <p:nvSpPr>
          <p:cNvPr id="17" name="箭头: 右 16">
            <a:extLst>
              <a:ext uri="{FF2B5EF4-FFF2-40B4-BE49-F238E27FC236}">
                <a16:creationId xmlns:a16="http://schemas.microsoft.com/office/drawing/2014/main" id="{6EAA3070-BFAE-4C6A-A214-113B24A209D1}"/>
              </a:ext>
            </a:extLst>
          </p:cNvPr>
          <p:cNvSpPr/>
          <p:nvPr/>
        </p:nvSpPr>
        <p:spPr>
          <a:xfrm>
            <a:off x="3923719" y="3271239"/>
            <a:ext cx="1132680" cy="279593"/>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18" name="箭头: 右 17">
            <a:extLst>
              <a:ext uri="{FF2B5EF4-FFF2-40B4-BE49-F238E27FC236}">
                <a16:creationId xmlns:a16="http://schemas.microsoft.com/office/drawing/2014/main" id="{D2BBADB0-3109-4E97-B64A-0E2487B6D894}"/>
              </a:ext>
            </a:extLst>
          </p:cNvPr>
          <p:cNvSpPr/>
          <p:nvPr/>
        </p:nvSpPr>
        <p:spPr>
          <a:xfrm>
            <a:off x="7751803" y="3346886"/>
            <a:ext cx="1280157" cy="279593"/>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21" name="箭头: 右 20">
            <a:extLst>
              <a:ext uri="{FF2B5EF4-FFF2-40B4-BE49-F238E27FC236}">
                <a16:creationId xmlns:a16="http://schemas.microsoft.com/office/drawing/2014/main" id="{3E20BCCB-BD83-44C5-817C-CC2FE0095311}"/>
              </a:ext>
            </a:extLst>
          </p:cNvPr>
          <p:cNvSpPr/>
          <p:nvPr/>
        </p:nvSpPr>
        <p:spPr>
          <a:xfrm rot="10800000">
            <a:off x="3923715" y="3676040"/>
            <a:ext cx="1132681" cy="276482"/>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22" name="箭头: 右 21">
            <a:extLst>
              <a:ext uri="{FF2B5EF4-FFF2-40B4-BE49-F238E27FC236}">
                <a16:creationId xmlns:a16="http://schemas.microsoft.com/office/drawing/2014/main" id="{C87360BA-74F8-4EB8-921F-FD039DFE9FD8}"/>
              </a:ext>
            </a:extLst>
          </p:cNvPr>
          <p:cNvSpPr/>
          <p:nvPr/>
        </p:nvSpPr>
        <p:spPr>
          <a:xfrm rot="10800000">
            <a:off x="7697545" y="3722290"/>
            <a:ext cx="1280157" cy="279590"/>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23" name="文本框 22">
            <a:extLst>
              <a:ext uri="{FF2B5EF4-FFF2-40B4-BE49-F238E27FC236}">
                <a16:creationId xmlns:a16="http://schemas.microsoft.com/office/drawing/2014/main" id="{1AA4B88B-6916-409B-8158-3D8848230F3D}"/>
              </a:ext>
            </a:extLst>
          </p:cNvPr>
          <p:cNvSpPr txBox="1"/>
          <p:nvPr/>
        </p:nvSpPr>
        <p:spPr>
          <a:xfrm>
            <a:off x="9491433" y="2504897"/>
            <a:ext cx="2322398" cy="369305"/>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负责对答案的搜索</a:t>
            </a:r>
          </a:p>
        </p:txBody>
      </p:sp>
      <p:sp>
        <p:nvSpPr>
          <p:cNvPr id="24" name="文本框 23">
            <a:extLst>
              <a:ext uri="{FF2B5EF4-FFF2-40B4-BE49-F238E27FC236}">
                <a16:creationId xmlns:a16="http://schemas.microsoft.com/office/drawing/2014/main" id="{BEC74630-5C60-4A2D-BB70-B021F1B95248}"/>
              </a:ext>
            </a:extLst>
          </p:cNvPr>
          <p:cNvSpPr txBox="1"/>
          <p:nvPr/>
        </p:nvSpPr>
        <p:spPr>
          <a:xfrm>
            <a:off x="3774394" y="6498828"/>
            <a:ext cx="2397188" cy="369332"/>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报告的物理存放位置</a:t>
            </a:r>
          </a:p>
        </p:txBody>
      </p:sp>
      <p:sp>
        <p:nvSpPr>
          <p:cNvPr id="25" name="文本框 24">
            <a:extLst>
              <a:ext uri="{FF2B5EF4-FFF2-40B4-BE49-F238E27FC236}">
                <a16:creationId xmlns:a16="http://schemas.microsoft.com/office/drawing/2014/main" id="{FB060B1F-B8C2-471F-B36F-C88128C14C79}"/>
              </a:ext>
            </a:extLst>
          </p:cNvPr>
          <p:cNvSpPr txBox="1"/>
          <p:nvPr/>
        </p:nvSpPr>
        <p:spPr>
          <a:xfrm>
            <a:off x="2694351" y="4480120"/>
            <a:ext cx="1946364" cy="369332"/>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轻量级反向代理</a:t>
            </a:r>
          </a:p>
        </p:txBody>
      </p:sp>
      <p:pic>
        <p:nvPicPr>
          <p:cNvPr id="26" name="图片 25">
            <a:extLst>
              <a:ext uri="{FF2B5EF4-FFF2-40B4-BE49-F238E27FC236}">
                <a16:creationId xmlns:a16="http://schemas.microsoft.com/office/drawing/2014/main" id="{2F195C50-24D3-4AEA-AF32-EF0C9D7F526F}"/>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3" name="文本框 2">
            <a:extLst>
              <a:ext uri="{FF2B5EF4-FFF2-40B4-BE49-F238E27FC236}">
                <a16:creationId xmlns:a16="http://schemas.microsoft.com/office/drawing/2014/main" id="{665D95E9-9040-4A65-94A0-3783037D053E}"/>
              </a:ext>
            </a:extLst>
          </p:cNvPr>
          <p:cNvSpPr txBox="1"/>
          <p:nvPr/>
        </p:nvSpPr>
        <p:spPr>
          <a:xfrm>
            <a:off x="7812775" y="2853008"/>
            <a:ext cx="1280158" cy="430887"/>
          </a:xfrm>
          <a:prstGeom prst="rect">
            <a:avLst/>
          </a:prstGeom>
          <a:noFill/>
        </p:spPr>
        <p:txBody>
          <a:bodyPr wrap="square" rtlCol="0">
            <a:spAutoFit/>
          </a:bodyPr>
          <a:lstStyle/>
          <a:p>
            <a:r>
              <a:rPr lang="en-US" altLang="zh-CN" sz="2200" dirty="0">
                <a:latin typeface="微软雅黑" panose="020B0503020204020204" pitchFamily="34" charset="-122"/>
                <a:ea typeface="微软雅黑" panose="020B0503020204020204" pitchFamily="34" charset="-122"/>
              </a:rPr>
              <a:t>Socket</a:t>
            </a:r>
            <a:endParaRPr lang="zh-CN" altLang="en-US" sz="22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D6088063-4A2D-4E04-9EC2-F3D609A76434}"/>
              </a:ext>
            </a:extLst>
          </p:cNvPr>
          <p:cNvSpPr txBox="1"/>
          <p:nvPr/>
        </p:nvSpPr>
        <p:spPr>
          <a:xfrm>
            <a:off x="3990819" y="2838830"/>
            <a:ext cx="1132681" cy="430887"/>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多线程</a:t>
            </a:r>
          </a:p>
        </p:txBody>
      </p:sp>
      <p:sp>
        <p:nvSpPr>
          <p:cNvPr id="28" name="立方体 27">
            <a:extLst>
              <a:ext uri="{FF2B5EF4-FFF2-40B4-BE49-F238E27FC236}">
                <a16:creationId xmlns:a16="http://schemas.microsoft.com/office/drawing/2014/main" id="{0E970BD5-4524-48A7-AE72-266FB77D9380}"/>
              </a:ext>
            </a:extLst>
          </p:cNvPr>
          <p:cNvSpPr/>
          <p:nvPr/>
        </p:nvSpPr>
        <p:spPr>
          <a:xfrm>
            <a:off x="9092933" y="2944259"/>
            <a:ext cx="2556369" cy="1331337"/>
          </a:xfrm>
          <a:prstGeom prst="cub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答案搜索服务器（</a:t>
            </a:r>
            <a:r>
              <a:rPr lang="en-US" altLang="zh-CN" sz="2000" dirty="0">
                <a:solidFill>
                  <a:srgbClr val="2E73FF"/>
                </a:solidFill>
                <a:latin typeface="微软雅黑" panose="020B0503020204020204" pitchFamily="34" charset="-122"/>
                <a:ea typeface="微软雅黑" panose="020B0503020204020204" pitchFamily="34" charset="-122"/>
              </a:rPr>
              <a:t>java</a:t>
            </a:r>
            <a:r>
              <a:rPr lang="zh-CN" altLang="en-US" sz="2000" dirty="0">
                <a:solidFill>
                  <a:srgbClr val="2E73FF"/>
                </a:solidFill>
                <a:latin typeface="微软雅黑" panose="020B0503020204020204" pitchFamily="34" charset="-122"/>
                <a:ea typeface="微软雅黑" panose="020B0503020204020204" pitchFamily="34" charset="-122"/>
              </a:rPr>
              <a:t>实现）</a:t>
            </a:r>
          </a:p>
        </p:txBody>
      </p:sp>
      <p:sp>
        <p:nvSpPr>
          <p:cNvPr id="29" name="立方体 28">
            <a:extLst>
              <a:ext uri="{FF2B5EF4-FFF2-40B4-BE49-F238E27FC236}">
                <a16:creationId xmlns:a16="http://schemas.microsoft.com/office/drawing/2014/main" id="{B8FBAEAB-A87F-4C74-A65C-58F51ED3281E}"/>
              </a:ext>
            </a:extLst>
          </p:cNvPr>
          <p:cNvSpPr/>
          <p:nvPr/>
        </p:nvSpPr>
        <p:spPr>
          <a:xfrm>
            <a:off x="6479473" y="5269825"/>
            <a:ext cx="3392183" cy="1181692"/>
          </a:xfrm>
          <a:prstGeom prst="cub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后台数据维护</a:t>
            </a:r>
            <a:endParaRPr lang="en-US" altLang="zh-CN" sz="2000" dirty="0">
              <a:solidFill>
                <a:srgbClr val="2E73FF"/>
              </a:solidFill>
              <a:latin typeface="微软雅黑" panose="020B0503020204020204" pitchFamily="34" charset="-122"/>
              <a:ea typeface="微软雅黑" panose="020B0503020204020204" pitchFamily="34" charset="-122"/>
            </a:endParaRPr>
          </a:p>
          <a:p>
            <a:pPr algn="ctr"/>
            <a:r>
              <a:rPr lang="zh-CN" altLang="en-US" sz="2000" dirty="0">
                <a:solidFill>
                  <a:srgbClr val="2E73FF"/>
                </a:solidFill>
                <a:latin typeface="微软雅黑" panose="020B0503020204020204" pitchFamily="34" charset="-122"/>
                <a:ea typeface="微软雅黑" panose="020B0503020204020204" pitchFamily="34" charset="-122"/>
              </a:rPr>
              <a:t>（</a:t>
            </a:r>
            <a:r>
              <a:rPr lang="en-US" altLang="zh-CN" sz="2000" dirty="0" err="1">
                <a:solidFill>
                  <a:srgbClr val="2E73FF"/>
                </a:solidFill>
                <a:latin typeface="微软雅黑" panose="020B0503020204020204" pitchFamily="34" charset="-122"/>
                <a:ea typeface="微软雅黑" panose="020B0503020204020204" pitchFamily="34" charset="-122"/>
              </a:rPr>
              <a:t>lucene</a:t>
            </a:r>
            <a:r>
              <a:rPr lang="zh-CN" altLang="en-US" sz="2000" dirty="0">
                <a:solidFill>
                  <a:srgbClr val="2E73FF"/>
                </a:solidFill>
                <a:latin typeface="微软雅黑" panose="020B0503020204020204" pitchFamily="34" charset="-122"/>
                <a:ea typeface="微软雅黑" panose="020B0503020204020204" pitchFamily="34" charset="-122"/>
              </a:rPr>
              <a:t>或</a:t>
            </a:r>
            <a:r>
              <a:rPr lang="en-US" altLang="zh-CN" sz="2000" dirty="0">
                <a:solidFill>
                  <a:srgbClr val="2E73FF"/>
                </a:solidFill>
                <a:latin typeface="微软雅黑" panose="020B0503020204020204" pitchFamily="34" charset="-122"/>
                <a:ea typeface="微软雅黑" panose="020B0503020204020204" pitchFamily="34" charset="-122"/>
              </a:rPr>
              <a:t>neo4j</a:t>
            </a:r>
            <a:r>
              <a:rPr lang="zh-CN" altLang="en-US" sz="2000" dirty="0">
                <a:solidFill>
                  <a:srgbClr val="2E73FF"/>
                </a:solidFill>
                <a:latin typeface="微软雅黑" panose="020B0503020204020204" pitchFamily="34" charset="-122"/>
                <a:ea typeface="微软雅黑" panose="020B0503020204020204" pitchFamily="34" charset="-122"/>
              </a:rPr>
              <a:t>、</a:t>
            </a:r>
            <a:r>
              <a:rPr lang="en-US" altLang="zh-CN" sz="2000" dirty="0">
                <a:solidFill>
                  <a:srgbClr val="2E73FF"/>
                </a:solidFill>
                <a:latin typeface="微软雅黑" panose="020B0503020204020204" pitchFamily="34" charset="-122"/>
                <a:ea typeface="微软雅黑" panose="020B0503020204020204" pitchFamily="34" charset="-122"/>
              </a:rPr>
              <a:t>java</a:t>
            </a:r>
            <a:r>
              <a:rPr lang="zh-CN" altLang="en-US" sz="2000" dirty="0">
                <a:solidFill>
                  <a:srgbClr val="2E73FF"/>
                </a:solidFill>
                <a:latin typeface="微软雅黑" panose="020B0503020204020204" pitchFamily="34" charset="-122"/>
                <a:ea typeface="微软雅黑" panose="020B0503020204020204" pitchFamily="34" charset="-122"/>
              </a:rPr>
              <a:t>）</a:t>
            </a:r>
          </a:p>
        </p:txBody>
      </p:sp>
      <p:sp>
        <p:nvSpPr>
          <p:cNvPr id="30" name="流程图: 磁盘 29">
            <a:extLst>
              <a:ext uri="{FF2B5EF4-FFF2-40B4-BE49-F238E27FC236}">
                <a16:creationId xmlns:a16="http://schemas.microsoft.com/office/drawing/2014/main" id="{32833C17-C92E-4F2C-9597-50E6463CB52C}"/>
              </a:ext>
            </a:extLst>
          </p:cNvPr>
          <p:cNvSpPr/>
          <p:nvPr/>
        </p:nvSpPr>
        <p:spPr>
          <a:xfrm>
            <a:off x="10856020" y="5020523"/>
            <a:ext cx="1044244" cy="1340944"/>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知识库</a:t>
            </a:r>
          </a:p>
        </p:txBody>
      </p:sp>
      <p:sp>
        <p:nvSpPr>
          <p:cNvPr id="31" name="箭头: 右 30">
            <a:extLst>
              <a:ext uri="{FF2B5EF4-FFF2-40B4-BE49-F238E27FC236}">
                <a16:creationId xmlns:a16="http://schemas.microsoft.com/office/drawing/2014/main" id="{29FB2862-DFDC-4176-AD34-29E18048C864}"/>
              </a:ext>
            </a:extLst>
          </p:cNvPr>
          <p:cNvSpPr/>
          <p:nvPr/>
        </p:nvSpPr>
        <p:spPr>
          <a:xfrm>
            <a:off x="5610764" y="5551198"/>
            <a:ext cx="800598" cy="279593"/>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2" name="箭头: 右 31">
            <a:extLst>
              <a:ext uri="{FF2B5EF4-FFF2-40B4-BE49-F238E27FC236}">
                <a16:creationId xmlns:a16="http://schemas.microsoft.com/office/drawing/2014/main" id="{4A41DC1C-063E-4F55-B5C3-B0B03D924D02}"/>
              </a:ext>
            </a:extLst>
          </p:cNvPr>
          <p:cNvSpPr/>
          <p:nvPr/>
        </p:nvSpPr>
        <p:spPr>
          <a:xfrm rot="10800000">
            <a:off x="5563220" y="5952891"/>
            <a:ext cx="800598" cy="279590"/>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3" name="箭头: 右 32">
            <a:extLst>
              <a:ext uri="{FF2B5EF4-FFF2-40B4-BE49-F238E27FC236}">
                <a16:creationId xmlns:a16="http://schemas.microsoft.com/office/drawing/2014/main" id="{633516A3-5405-49B7-9D0A-183C95607D1E}"/>
              </a:ext>
            </a:extLst>
          </p:cNvPr>
          <p:cNvSpPr/>
          <p:nvPr/>
        </p:nvSpPr>
        <p:spPr>
          <a:xfrm>
            <a:off x="9987311" y="5424005"/>
            <a:ext cx="800598" cy="279593"/>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4" name="箭头: 右 33">
            <a:extLst>
              <a:ext uri="{FF2B5EF4-FFF2-40B4-BE49-F238E27FC236}">
                <a16:creationId xmlns:a16="http://schemas.microsoft.com/office/drawing/2014/main" id="{9D5CEAFC-8829-484F-8FE2-2BB5AA83D2C0}"/>
              </a:ext>
            </a:extLst>
          </p:cNvPr>
          <p:cNvSpPr/>
          <p:nvPr/>
        </p:nvSpPr>
        <p:spPr>
          <a:xfrm rot="10800000">
            <a:off x="9939767" y="5825698"/>
            <a:ext cx="800598" cy="279590"/>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5" name="文本框 34">
            <a:extLst>
              <a:ext uri="{FF2B5EF4-FFF2-40B4-BE49-F238E27FC236}">
                <a16:creationId xmlns:a16="http://schemas.microsoft.com/office/drawing/2014/main" id="{032593BD-677D-4DCF-A37B-33917A26210F}"/>
              </a:ext>
            </a:extLst>
          </p:cNvPr>
          <p:cNvSpPr txBox="1"/>
          <p:nvPr/>
        </p:nvSpPr>
        <p:spPr>
          <a:xfrm>
            <a:off x="10652632" y="6433678"/>
            <a:ext cx="1539368" cy="369332"/>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存放知识库</a:t>
            </a:r>
          </a:p>
        </p:txBody>
      </p:sp>
      <p:sp>
        <p:nvSpPr>
          <p:cNvPr id="36" name="箭头: 右 35">
            <a:extLst>
              <a:ext uri="{FF2B5EF4-FFF2-40B4-BE49-F238E27FC236}">
                <a16:creationId xmlns:a16="http://schemas.microsoft.com/office/drawing/2014/main" id="{4588F451-C1A0-4002-9816-7D15818BDFAF}"/>
              </a:ext>
            </a:extLst>
          </p:cNvPr>
          <p:cNvSpPr/>
          <p:nvPr/>
        </p:nvSpPr>
        <p:spPr>
          <a:xfrm rot="8410652">
            <a:off x="8109508" y="4596160"/>
            <a:ext cx="1189329" cy="291166"/>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7" name="箭头: 右 36">
            <a:extLst>
              <a:ext uri="{FF2B5EF4-FFF2-40B4-BE49-F238E27FC236}">
                <a16:creationId xmlns:a16="http://schemas.microsoft.com/office/drawing/2014/main" id="{9799B4FA-4B58-4B0B-8E4C-082F0FFBE805}"/>
              </a:ext>
            </a:extLst>
          </p:cNvPr>
          <p:cNvSpPr/>
          <p:nvPr/>
        </p:nvSpPr>
        <p:spPr>
          <a:xfrm rot="19210652">
            <a:off x="8553449" y="4601142"/>
            <a:ext cx="1266398" cy="297704"/>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8" name="文本框 37">
            <a:extLst>
              <a:ext uri="{FF2B5EF4-FFF2-40B4-BE49-F238E27FC236}">
                <a16:creationId xmlns:a16="http://schemas.microsoft.com/office/drawing/2014/main" id="{195E602E-DF8D-4A85-9785-435596E9CFB2}"/>
              </a:ext>
            </a:extLst>
          </p:cNvPr>
          <p:cNvSpPr txBox="1"/>
          <p:nvPr/>
        </p:nvSpPr>
        <p:spPr>
          <a:xfrm>
            <a:off x="5625078" y="4810693"/>
            <a:ext cx="981519" cy="769441"/>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读写磁盘</a:t>
            </a:r>
          </a:p>
        </p:txBody>
      </p:sp>
      <p:sp>
        <p:nvSpPr>
          <p:cNvPr id="39" name="文本框 38">
            <a:extLst>
              <a:ext uri="{FF2B5EF4-FFF2-40B4-BE49-F238E27FC236}">
                <a16:creationId xmlns:a16="http://schemas.microsoft.com/office/drawing/2014/main" id="{D3327A16-B8E6-4D29-9F75-800DAF52EE46}"/>
              </a:ext>
            </a:extLst>
          </p:cNvPr>
          <p:cNvSpPr txBox="1"/>
          <p:nvPr/>
        </p:nvSpPr>
        <p:spPr>
          <a:xfrm>
            <a:off x="9999262" y="4691217"/>
            <a:ext cx="981519" cy="769441"/>
          </a:xfrm>
          <a:prstGeom prst="rect">
            <a:avLst/>
          </a:prstGeom>
          <a:noFill/>
        </p:spPr>
        <p:txBody>
          <a:bodyPr wrap="square" rtlCol="0">
            <a:spAutoFit/>
          </a:bodyPr>
          <a:lstStyle/>
          <a:p>
            <a:r>
              <a:rPr lang="en-US" altLang="zh-CN" sz="2200" dirty="0" err="1">
                <a:latin typeface="微软雅黑" panose="020B0503020204020204" pitchFamily="34" charset="-122"/>
                <a:ea typeface="微软雅黑" panose="020B0503020204020204" pitchFamily="34" charset="-122"/>
              </a:rPr>
              <a:t>Sql</a:t>
            </a:r>
            <a:endParaRPr lang="en-US" altLang="zh-CN"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语句</a:t>
            </a:r>
          </a:p>
        </p:txBody>
      </p:sp>
      <p:pic>
        <p:nvPicPr>
          <p:cNvPr id="7" name="图片 6">
            <a:extLst>
              <a:ext uri="{FF2B5EF4-FFF2-40B4-BE49-F238E27FC236}">
                <a16:creationId xmlns:a16="http://schemas.microsoft.com/office/drawing/2014/main" id="{AE62B9AC-6BD8-43C7-94C3-655906F2EE9D}"/>
              </a:ext>
            </a:extLst>
          </p:cNvPr>
          <p:cNvPicPr>
            <a:picLocks noChangeAspect="1"/>
          </p:cNvPicPr>
          <p:nvPr/>
        </p:nvPicPr>
        <p:blipFill>
          <a:blip r:embed="rId4"/>
          <a:stretch>
            <a:fillRect/>
          </a:stretch>
        </p:blipFill>
        <p:spPr>
          <a:xfrm>
            <a:off x="193304" y="4442863"/>
            <a:ext cx="1637510" cy="1637510"/>
          </a:xfrm>
          <a:prstGeom prst="rect">
            <a:avLst/>
          </a:prstGeom>
        </p:spPr>
      </p:pic>
      <p:sp>
        <p:nvSpPr>
          <p:cNvPr id="40" name="箭头: 右 39">
            <a:extLst>
              <a:ext uri="{FF2B5EF4-FFF2-40B4-BE49-F238E27FC236}">
                <a16:creationId xmlns:a16="http://schemas.microsoft.com/office/drawing/2014/main" id="{74821350-B751-4FF9-BB65-1FB042CB17D9}"/>
              </a:ext>
            </a:extLst>
          </p:cNvPr>
          <p:cNvSpPr/>
          <p:nvPr/>
        </p:nvSpPr>
        <p:spPr>
          <a:xfrm rot="18975811">
            <a:off x="1084084" y="3541752"/>
            <a:ext cx="2003688" cy="297157"/>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41" name="箭头: 右 40">
            <a:extLst>
              <a:ext uri="{FF2B5EF4-FFF2-40B4-BE49-F238E27FC236}">
                <a16:creationId xmlns:a16="http://schemas.microsoft.com/office/drawing/2014/main" id="{BE0BA63A-4074-4CA6-B2D0-9566503F6114}"/>
              </a:ext>
            </a:extLst>
          </p:cNvPr>
          <p:cNvSpPr/>
          <p:nvPr/>
        </p:nvSpPr>
        <p:spPr>
          <a:xfrm rot="8175811">
            <a:off x="1257594" y="3903210"/>
            <a:ext cx="1832333" cy="318250"/>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42" name="文本框 41">
            <a:extLst>
              <a:ext uri="{FF2B5EF4-FFF2-40B4-BE49-F238E27FC236}">
                <a16:creationId xmlns:a16="http://schemas.microsoft.com/office/drawing/2014/main" id="{D2F6DBA8-1C6B-4B05-BB5E-CAF276181979}"/>
              </a:ext>
            </a:extLst>
          </p:cNvPr>
          <p:cNvSpPr txBox="1"/>
          <p:nvPr/>
        </p:nvSpPr>
        <p:spPr>
          <a:xfrm>
            <a:off x="266100" y="3002908"/>
            <a:ext cx="2280225" cy="769441"/>
          </a:xfrm>
          <a:prstGeom prst="rect">
            <a:avLst/>
          </a:prstGeom>
          <a:noFill/>
        </p:spPr>
        <p:txBody>
          <a:bodyPr wrap="square" rtlCol="0">
            <a:spAutoFit/>
          </a:bodyPr>
          <a:lstStyle/>
          <a:p>
            <a:r>
              <a:rPr lang="en-US" altLang="zh-CN" sz="2200" dirty="0">
                <a:latin typeface="微软雅黑" panose="020B0503020204020204" pitchFamily="34" charset="-122"/>
                <a:ea typeface="微软雅黑" panose="020B0503020204020204" pitchFamily="34" charset="-122"/>
              </a:rPr>
              <a:t>RESTful</a:t>
            </a:r>
            <a:r>
              <a:rPr lang="zh-CN" altLang="en-US" sz="2200" dirty="0">
                <a:latin typeface="微软雅黑" panose="020B0503020204020204" pitchFamily="34" charset="-122"/>
                <a:ea typeface="微软雅黑" panose="020B0503020204020204" pitchFamily="34" charset="-122"/>
              </a:rPr>
              <a:t>风格的</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http</a:t>
            </a:r>
            <a:r>
              <a:rPr lang="zh-CN" altLang="en-US" sz="2200" dirty="0">
                <a:latin typeface="微软雅黑" panose="020B0503020204020204" pitchFamily="34" charset="-122"/>
                <a:ea typeface="微软雅黑" panose="020B0503020204020204" pitchFamily="34" charset="-122"/>
              </a:rPr>
              <a:t>接口</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3256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系统架构</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343515" y="1016235"/>
            <a:ext cx="4002062" cy="904461"/>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en-US" altLang="zh-CN" sz="3200" b="1" dirty="0">
                <a:solidFill>
                  <a:srgbClr val="DD0996"/>
                </a:solidFill>
              </a:rPr>
              <a:t>RESTful</a:t>
            </a:r>
            <a:r>
              <a:rPr lang="zh-CN" altLang="en-US" sz="3200" b="1" dirty="0">
                <a:solidFill>
                  <a:srgbClr val="DD0996"/>
                </a:solidFill>
              </a:rPr>
              <a:t>接口</a:t>
            </a:r>
            <a:endParaRPr kumimoji="0" lang="en-US" altLang="zh-CN" sz="3200" b="0" i="0" u="none" strike="noStrike" kern="1200" cap="none" spc="0" normalizeH="0" baseline="0" noProof="0" dirty="0">
              <a:ln>
                <a:noFill/>
              </a:ln>
              <a:solidFill>
                <a:schemeClr val="tx1"/>
              </a:solidFill>
              <a:effectLst/>
              <a:uLnTx/>
              <a:uFillTx/>
            </a:endParaRPr>
          </a:p>
        </p:txBody>
      </p:sp>
      <p:pic>
        <p:nvPicPr>
          <p:cNvPr id="26" name="图片 25">
            <a:extLst>
              <a:ext uri="{FF2B5EF4-FFF2-40B4-BE49-F238E27FC236}">
                <a16:creationId xmlns:a16="http://schemas.microsoft.com/office/drawing/2014/main" id="{E7C5C9E8-A73A-456B-BADB-27490943B7AA}"/>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34" name="文本框 33">
            <a:extLst>
              <a:ext uri="{FF2B5EF4-FFF2-40B4-BE49-F238E27FC236}">
                <a16:creationId xmlns:a16="http://schemas.microsoft.com/office/drawing/2014/main" id="{D145EBF1-4E63-492C-A608-EEB75FC1087E}"/>
              </a:ext>
            </a:extLst>
          </p:cNvPr>
          <p:cNvSpPr txBox="1"/>
          <p:nvPr/>
        </p:nvSpPr>
        <p:spPr>
          <a:xfrm>
            <a:off x="508482" y="1981915"/>
            <a:ext cx="1062445" cy="461665"/>
          </a:xfrm>
          <a:prstGeom prst="rect">
            <a:avLst/>
          </a:prstGeom>
          <a:noFill/>
        </p:spPr>
        <p:txBody>
          <a:bodyPr wrap="square" rtlCol="0">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风格</a:t>
            </a:r>
          </a:p>
        </p:txBody>
      </p:sp>
      <p:sp>
        <p:nvSpPr>
          <p:cNvPr id="35" name="文本框 34">
            <a:extLst>
              <a:ext uri="{FF2B5EF4-FFF2-40B4-BE49-F238E27FC236}">
                <a16:creationId xmlns:a16="http://schemas.microsoft.com/office/drawing/2014/main" id="{0D04D545-B0B5-4CC5-90DA-85F46950EE44}"/>
              </a:ext>
            </a:extLst>
          </p:cNvPr>
          <p:cNvSpPr txBox="1"/>
          <p:nvPr/>
        </p:nvSpPr>
        <p:spPr>
          <a:xfrm>
            <a:off x="508482" y="2487188"/>
            <a:ext cx="3222171"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2A56FF"/>
                </a:solidFill>
                <a:latin typeface="微软雅黑" panose="020B0503020204020204" pitchFamily="34" charset="-122"/>
                <a:ea typeface="微软雅黑" panose="020B0503020204020204" pitchFamily="34" charset="-122"/>
              </a:rPr>
              <a:t>用</a:t>
            </a:r>
            <a:r>
              <a:rPr lang="en-US" altLang="zh-CN" sz="2200" dirty="0">
                <a:solidFill>
                  <a:srgbClr val="2A56FF"/>
                </a:solidFill>
                <a:latin typeface="微软雅黑" panose="020B0503020204020204" pitchFamily="34" charset="-122"/>
                <a:ea typeface="微软雅黑" panose="020B0503020204020204" pitchFamily="34" charset="-122"/>
              </a:rPr>
              <a:t>json</a:t>
            </a:r>
            <a:r>
              <a:rPr lang="zh-CN" altLang="en-US" sz="2200" dirty="0">
                <a:solidFill>
                  <a:srgbClr val="2A56FF"/>
                </a:solidFill>
                <a:latin typeface="微软雅黑" panose="020B0503020204020204" pitchFamily="34" charset="-122"/>
                <a:ea typeface="微软雅黑" panose="020B0503020204020204" pitchFamily="34" charset="-122"/>
              </a:rPr>
              <a:t>进行数据交互</a:t>
            </a:r>
          </a:p>
        </p:txBody>
      </p:sp>
      <p:sp>
        <p:nvSpPr>
          <p:cNvPr id="36" name="文本框 35">
            <a:extLst>
              <a:ext uri="{FF2B5EF4-FFF2-40B4-BE49-F238E27FC236}">
                <a16:creationId xmlns:a16="http://schemas.microsoft.com/office/drawing/2014/main" id="{A0CD7E83-E81A-49B6-8157-0B135EB08052}"/>
              </a:ext>
            </a:extLst>
          </p:cNvPr>
          <p:cNvSpPr txBox="1"/>
          <p:nvPr/>
        </p:nvSpPr>
        <p:spPr>
          <a:xfrm>
            <a:off x="508482" y="3109809"/>
            <a:ext cx="3222171"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2A56FF"/>
                </a:solidFill>
                <a:latin typeface="微软雅黑" panose="020B0503020204020204" pitchFamily="34" charset="-122"/>
                <a:ea typeface="微软雅黑" panose="020B0503020204020204" pitchFamily="34" charset="-122"/>
              </a:rPr>
              <a:t>服务器端无状态</a:t>
            </a:r>
          </a:p>
        </p:txBody>
      </p:sp>
      <p:sp>
        <p:nvSpPr>
          <p:cNvPr id="37" name="文本框 36">
            <a:extLst>
              <a:ext uri="{FF2B5EF4-FFF2-40B4-BE49-F238E27FC236}">
                <a16:creationId xmlns:a16="http://schemas.microsoft.com/office/drawing/2014/main" id="{38EAA1E6-034D-48CD-93E8-39635CDCFB84}"/>
              </a:ext>
            </a:extLst>
          </p:cNvPr>
          <p:cNvSpPr txBox="1"/>
          <p:nvPr/>
        </p:nvSpPr>
        <p:spPr>
          <a:xfrm>
            <a:off x="508480" y="3796653"/>
            <a:ext cx="3222171"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2A56FF"/>
                </a:solidFill>
                <a:latin typeface="微软雅黑" panose="020B0503020204020204" pitchFamily="34" charset="-122"/>
                <a:ea typeface="微软雅黑" panose="020B0503020204020204" pitchFamily="34" charset="-122"/>
              </a:rPr>
              <a:t>服务器资源化</a:t>
            </a:r>
          </a:p>
        </p:txBody>
      </p:sp>
      <p:sp>
        <p:nvSpPr>
          <p:cNvPr id="38" name="文本框 37">
            <a:extLst>
              <a:ext uri="{FF2B5EF4-FFF2-40B4-BE49-F238E27FC236}">
                <a16:creationId xmlns:a16="http://schemas.microsoft.com/office/drawing/2014/main" id="{4476BCF7-19AC-46B6-9C57-A78898483D0A}"/>
              </a:ext>
            </a:extLst>
          </p:cNvPr>
          <p:cNvSpPr txBox="1"/>
          <p:nvPr/>
        </p:nvSpPr>
        <p:spPr>
          <a:xfrm>
            <a:off x="508482" y="4390687"/>
            <a:ext cx="1062445" cy="461665"/>
          </a:xfrm>
          <a:prstGeom prst="rect">
            <a:avLst/>
          </a:prstGeom>
          <a:noFill/>
        </p:spPr>
        <p:txBody>
          <a:bodyPr wrap="square" rtlCol="0">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优点</a:t>
            </a:r>
          </a:p>
        </p:txBody>
      </p:sp>
      <p:sp>
        <p:nvSpPr>
          <p:cNvPr id="39" name="文本框 38">
            <a:extLst>
              <a:ext uri="{FF2B5EF4-FFF2-40B4-BE49-F238E27FC236}">
                <a16:creationId xmlns:a16="http://schemas.microsoft.com/office/drawing/2014/main" id="{52003654-9560-4F54-87EC-87633B3A2BC8}"/>
              </a:ext>
            </a:extLst>
          </p:cNvPr>
          <p:cNvSpPr txBox="1"/>
          <p:nvPr/>
        </p:nvSpPr>
        <p:spPr>
          <a:xfrm>
            <a:off x="508482" y="6271243"/>
            <a:ext cx="2390504"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2A56FF"/>
                </a:solidFill>
                <a:latin typeface="微软雅黑" panose="020B0503020204020204" pitchFamily="34" charset="-122"/>
                <a:ea typeface="微软雅黑" panose="020B0503020204020204" pitchFamily="34" charset="-122"/>
              </a:rPr>
              <a:t>可扩展性强</a:t>
            </a:r>
          </a:p>
        </p:txBody>
      </p:sp>
      <p:sp>
        <p:nvSpPr>
          <p:cNvPr id="40" name="文本框 39">
            <a:extLst>
              <a:ext uri="{FF2B5EF4-FFF2-40B4-BE49-F238E27FC236}">
                <a16:creationId xmlns:a16="http://schemas.microsoft.com/office/drawing/2014/main" id="{85AFB153-D7A9-458A-A9E9-6DB8DCF3BF6B}"/>
              </a:ext>
            </a:extLst>
          </p:cNvPr>
          <p:cNvSpPr txBox="1"/>
          <p:nvPr/>
        </p:nvSpPr>
        <p:spPr>
          <a:xfrm>
            <a:off x="500269" y="4961127"/>
            <a:ext cx="2390504"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2A56FF"/>
                </a:solidFill>
                <a:latin typeface="微软雅黑" panose="020B0503020204020204" pitchFamily="34" charset="-122"/>
                <a:ea typeface="微软雅黑" panose="020B0503020204020204" pitchFamily="34" charset="-122"/>
              </a:rPr>
              <a:t>交互简洁</a:t>
            </a:r>
          </a:p>
        </p:txBody>
      </p:sp>
      <p:sp>
        <p:nvSpPr>
          <p:cNvPr id="41" name="文本框 40">
            <a:extLst>
              <a:ext uri="{FF2B5EF4-FFF2-40B4-BE49-F238E27FC236}">
                <a16:creationId xmlns:a16="http://schemas.microsoft.com/office/drawing/2014/main" id="{964992FD-7B8C-4A8E-B737-31EE640A40AB}"/>
              </a:ext>
            </a:extLst>
          </p:cNvPr>
          <p:cNvSpPr txBox="1"/>
          <p:nvPr/>
        </p:nvSpPr>
        <p:spPr>
          <a:xfrm>
            <a:off x="508482" y="5580613"/>
            <a:ext cx="2390504"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2A56FF"/>
                </a:solidFill>
                <a:latin typeface="微软雅黑" panose="020B0503020204020204" pitchFamily="34" charset="-122"/>
                <a:ea typeface="微软雅黑" panose="020B0503020204020204" pitchFamily="34" charset="-122"/>
              </a:rPr>
              <a:t>服务器压力小</a:t>
            </a:r>
          </a:p>
        </p:txBody>
      </p:sp>
      <p:grpSp>
        <p:nvGrpSpPr>
          <p:cNvPr id="4" name="组合 3">
            <a:extLst>
              <a:ext uri="{FF2B5EF4-FFF2-40B4-BE49-F238E27FC236}">
                <a16:creationId xmlns:a16="http://schemas.microsoft.com/office/drawing/2014/main" id="{F407C1EC-3822-4BD0-8D1F-124AD0DA99E2}"/>
              </a:ext>
            </a:extLst>
          </p:cNvPr>
          <p:cNvGrpSpPr/>
          <p:nvPr/>
        </p:nvGrpSpPr>
        <p:grpSpPr>
          <a:xfrm>
            <a:off x="3874693" y="2513584"/>
            <a:ext cx="8256261" cy="4255283"/>
            <a:chOff x="3874693" y="2496167"/>
            <a:chExt cx="8256261" cy="4255283"/>
          </a:xfrm>
        </p:grpSpPr>
        <p:pic>
          <p:nvPicPr>
            <p:cNvPr id="42" name="图片 41">
              <a:extLst>
                <a:ext uri="{FF2B5EF4-FFF2-40B4-BE49-F238E27FC236}">
                  <a16:creationId xmlns:a16="http://schemas.microsoft.com/office/drawing/2014/main" id="{B41593B9-081C-455A-9880-EA37D2DB4EB3}"/>
                </a:ext>
              </a:extLst>
            </p:cNvPr>
            <p:cNvPicPr>
              <a:picLocks noChangeAspect="1"/>
            </p:cNvPicPr>
            <p:nvPr/>
          </p:nvPicPr>
          <p:blipFill>
            <a:blip r:embed="rId4"/>
            <a:stretch>
              <a:fillRect/>
            </a:stretch>
          </p:blipFill>
          <p:spPr>
            <a:xfrm>
              <a:off x="3874693" y="2608857"/>
              <a:ext cx="3659177" cy="787504"/>
            </a:xfrm>
            <a:prstGeom prst="rect">
              <a:avLst/>
            </a:prstGeom>
          </p:spPr>
        </p:pic>
        <p:pic>
          <p:nvPicPr>
            <p:cNvPr id="43" name="图片 42">
              <a:extLst>
                <a:ext uri="{FF2B5EF4-FFF2-40B4-BE49-F238E27FC236}">
                  <a16:creationId xmlns:a16="http://schemas.microsoft.com/office/drawing/2014/main" id="{7B2FFA86-2221-4E30-9C34-A2349C1DCB99}"/>
                </a:ext>
              </a:extLst>
            </p:cNvPr>
            <p:cNvPicPr>
              <a:picLocks noChangeAspect="1"/>
            </p:cNvPicPr>
            <p:nvPr/>
          </p:nvPicPr>
          <p:blipFill>
            <a:blip r:embed="rId5"/>
            <a:stretch>
              <a:fillRect/>
            </a:stretch>
          </p:blipFill>
          <p:spPr>
            <a:xfrm>
              <a:off x="7924802" y="2496167"/>
              <a:ext cx="4206152" cy="1865666"/>
            </a:xfrm>
            <a:prstGeom prst="rect">
              <a:avLst/>
            </a:prstGeom>
          </p:spPr>
        </p:pic>
        <p:pic>
          <p:nvPicPr>
            <p:cNvPr id="44" name="图片 43">
              <a:extLst>
                <a:ext uri="{FF2B5EF4-FFF2-40B4-BE49-F238E27FC236}">
                  <a16:creationId xmlns:a16="http://schemas.microsoft.com/office/drawing/2014/main" id="{9D69D913-E94F-4F4D-931A-FD099F75F69D}"/>
                </a:ext>
              </a:extLst>
            </p:cNvPr>
            <p:cNvPicPr>
              <a:picLocks noChangeAspect="1"/>
            </p:cNvPicPr>
            <p:nvPr/>
          </p:nvPicPr>
          <p:blipFill>
            <a:blip r:embed="rId6"/>
            <a:stretch>
              <a:fillRect/>
            </a:stretch>
          </p:blipFill>
          <p:spPr>
            <a:xfrm>
              <a:off x="3874693" y="4457665"/>
              <a:ext cx="3971732" cy="789373"/>
            </a:xfrm>
            <a:prstGeom prst="rect">
              <a:avLst/>
            </a:prstGeom>
          </p:spPr>
        </p:pic>
        <p:pic>
          <p:nvPicPr>
            <p:cNvPr id="45" name="图片 44">
              <a:extLst>
                <a:ext uri="{FF2B5EF4-FFF2-40B4-BE49-F238E27FC236}">
                  <a16:creationId xmlns:a16="http://schemas.microsoft.com/office/drawing/2014/main" id="{76C5B7FC-51FD-4287-94A9-3CB2B551FD4A}"/>
                </a:ext>
              </a:extLst>
            </p:cNvPr>
            <p:cNvPicPr>
              <a:picLocks noChangeAspect="1"/>
            </p:cNvPicPr>
            <p:nvPr/>
          </p:nvPicPr>
          <p:blipFill>
            <a:blip r:embed="rId7"/>
            <a:stretch>
              <a:fillRect/>
            </a:stretch>
          </p:blipFill>
          <p:spPr>
            <a:xfrm>
              <a:off x="7924802" y="4484999"/>
              <a:ext cx="4206152" cy="1095614"/>
            </a:xfrm>
            <a:prstGeom prst="rect">
              <a:avLst/>
            </a:prstGeom>
          </p:spPr>
        </p:pic>
        <p:pic>
          <p:nvPicPr>
            <p:cNvPr id="2" name="图片 1">
              <a:extLst>
                <a:ext uri="{FF2B5EF4-FFF2-40B4-BE49-F238E27FC236}">
                  <a16:creationId xmlns:a16="http://schemas.microsoft.com/office/drawing/2014/main" id="{CDB1C13B-9085-4FC4-AD0B-21ED92E51B60}"/>
                </a:ext>
              </a:extLst>
            </p:cNvPr>
            <p:cNvPicPr>
              <a:picLocks noChangeAspect="1"/>
            </p:cNvPicPr>
            <p:nvPr/>
          </p:nvPicPr>
          <p:blipFill>
            <a:blip r:embed="rId8"/>
            <a:stretch>
              <a:fillRect/>
            </a:stretch>
          </p:blipFill>
          <p:spPr>
            <a:xfrm>
              <a:off x="3874693" y="5854035"/>
              <a:ext cx="3276768" cy="800141"/>
            </a:xfrm>
            <a:prstGeom prst="rect">
              <a:avLst/>
            </a:prstGeom>
          </p:spPr>
        </p:pic>
        <p:pic>
          <p:nvPicPr>
            <p:cNvPr id="3" name="图片 2">
              <a:extLst>
                <a:ext uri="{FF2B5EF4-FFF2-40B4-BE49-F238E27FC236}">
                  <a16:creationId xmlns:a16="http://schemas.microsoft.com/office/drawing/2014/main" id="{0B4CE3AE-FDDA-47BB-98FD-E0E935B26458}"/>
                </a:ext>
              </a:extLst>
            </p:cNvPr>
            <p:cNvPicPr>
              <a:picLocks noChangeAspect="1"/>
            </p:cNvPicPr>
            <p:nvPr/>
          </p:nvPicPr>
          <p:blipFill>
            <a:blip r:embed="rId9"/>
            <a:stretch>
              <a:fillRect/>
            </a:stretch>
          </p:blipFill>
          <p:spPr>
            <a:xfrm>
              <a:off x="7924802" y="5864839"/>
              <a:ext cx="4206152" cy="886611"/>
            </a:xfrm>
            <a:prstGeom prst="rect">
              <a:avLst/>
            </a:prstGeom>
          </p:spPr>
        </p:pic>
      </p:grpSp>
      <p:sp>
        <p:nvSpPr>
          <p:cNvPr id="20" name="文本框 19">
            <a:extLst>
              <a:ext uri="{FF2B5EF4-FFF2-40B4-BE49-F238E27FC236}">
                <a16:creationId xmlns:a16="http://schemas.microsoft.com/office/drawing/2014/main" id="{DB19BC85-E3EF-407B-84A6-531FCD5C82C9}"/>
              </a:ext>
            </a:extLst>
          </p:cNvPr>
          <p:cNvSpPr txBox="1"/>
          <p:nvPr/>
        </p:nvSpPr>
        <p:spPr>
          <a:xfrm>
            <a:off x="6784932" y="1751082"/>
            <a:ext cx="3438930" cy="461665"/>
          </a:xfrm>
          <a:prstGeom prst="rect">
            <a:avLst/>
          </a:prstGeom>
          <a:noFill/>
        </p:spPr>
        <p:txBody>
          <a:bodyPr wrap="square" rtlCol="0">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接口设计展示</a:t>
            </a:r>
          </a:p>
        </p:txBody>
      </p:sp>
    </p:spTree>
    <p:extLst>
      <p:ext uri="{BB962C8B-B14F-4D97-AF65-F5344CB8AC3E}">
        <p14:creationId xmlns:p14="http://schemas.microsoft.com/office/powerpoint/2010/main" val="170972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系统架构</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分布式</a:t>
            </a:r>
            <a:endParaRPr kumimoji="0" lang="en-US" altLang="zh-CN" sz="3200" b="0" i="0" u="none" strike="noStrike" kern="1200" cap="none" spc="0" normalizeH="0" baseline="0" noProof="0" dirty="0">
              <a:ln>
                <a:noFill/>
              </a:ln>
              <a:solidFill>
                <a:schemeClr val="tx1"/>
              </a:solidFill>
              <a:effectLst/>
              <a:uLnTx/>
              <a:uFillTx/>
            </a:endParaRPr>
          </a:p>
        </p:txBody>
      </p:sp>
      <p:pic>
        <p:nvPicPr>
          <p:cNvPr id="26" name="图片 25">
            <a:extLst>
              <a:ext uri="{FF2B5EF4-FFF2-40B4-BE49-F238E27FC236}">
                <a16:creationId xmlns:a16="http://schemas.microsoft.com/office/drawing/2014/main" id="{71225C23-E0FE-47C0-AE8C-84B3A9D228F3}"/>
              </a:ext>
            </a:extLst>
          </p:cNvPr>
          <p:cNvPicPr>
            <a:picLocks noChangeAspect="1"/>
          </p:cNvPicPr>
          <p:nvPr/>
        </p:nvPicPr>
        <p:blipFill rotWithShape="1">
          <a:blip r:embed="rId3"/>
          <a:srcRect t="17874" b="22160"/>
          <a:stretch/>
        </p:blipFill>
        <p:spPr>
          <a:xfrm>
            <a:off x="10347960" y="0"/>
            <a:ext cx="1844040" cy="1105786"/>
          </a:xfrm>
          <a:prstGeom prst="rect">
            <a:avLst/>
          </a:prstGeom>
        </p:spPr>
      </p:pic>
      <p:grpSp>
        <p:nvGrpSpPr>
          <p:cNvPr id="2" name="组合 1">
            <a:extLst>
              <a:ext uri="{FF2B5EF4-FFF2-40B4-BE49-F238E27FC236}">
                <a16:creationId xmlns:a16="http://schemas.microsoft.com/office/drawing/2014/main" id="{77FF3B02-51D1-4760-A887-AA44CF681C71}"/>
              </a:ext>
            </a:extLst>
          </p:cNvPr>
          <p:cNvGrpSpPr/>
          <p:nvPr/>
        </p:nvGrpSpPr>
        <p:grpSpPr>
          <a:xfrm>
            <a:off x="5508029" y="1624384"/>
            <a:ext cx="6426607" cy="2022599"/>
            <a:chOff x="5243014" y="1624384"/>
            <a:chExt cx="6613246" cy="2022599"/>
          </a:xfrm>
        </p:grpSpPr>
        <p:sp>
          <p:nvSpPr>
            <p:cNvPr id="27" name="立方体 26">
              <a:extLst>
                <a:ext uri="{FF2B5EF4-FFF2-40B4-BE49-F238E27FC236}">
                  <a16:creationId xmlns:a16="http://schemas.microsoft.com/office/drawing/2014/main" id="{B2091770-7EF0-4379-BD9D-753774413906}"/>
                </a:ext>
              </a:extLst>
            </p:cNvPr>
            <p:cNvSpPr/>
            <p:nvPr/>
          </p:nvSpPr>
          <p:spPr>
            <a:xfrm>
              <a:off x="5243014" y="2297415"/>
              <a:ext cx="2447854" cy="1349568"/>
            </a:xfrm>
            <a:prstGeom prst="cub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语言交互服务器</a:t>
              </a:r>
              <a:endParaRPr lang="en-US" altLang="zh-CN" sz="2000" dirty="0">
                <a:solidFill>
                  <a:srgbClr val="2E73FF"/>
                </a:solidFill>
                <a:latin typeface="微软雅黑" panose="020B0503020204020204" pitchFamily="34" charset="-122"/>
                <a:ea typeface="微软雅黑" panose="020B0503020204020204" pitchFamily="34" charset="-122"/>
              </a:endParaRPr>
            </a:p>
            <a:p>
              <a:pPr algn="ctr"/>
              <a:r>
                <a:rPr lang="zh-CN" altLang="en-US" sz="2000" dirty="0">
                  <a:solidFill>
                    <a:srgbClr val="2E73FF"/>
                  </a:solidFill>
                  <a:latin typeface="微软雅黑" panose="020B0503020204020204" pitchFamily="34" charset="-122"/>
                  <a:ea typeface="微软雅黑" panose="020B0503020204020204" pitchFamily="34" charset="-122"/>
                </a:rPr>
                <a:t>（</a:t>
              </a:r>
              <a:r>
                <a:rPr lang="en-US" altLang="zh-CN" sz="2000" dirty="0">
                  <a:solidFill>
                    <a:srgbClr val="2E73FF"/>
                  </a:solidFill>
                  <a:latin typeface="微软雅黑" panose="020B0503020204020204" pitchFamily="34" charset="-122"/>
                  <a:ea typeface="微软雅黑" panose="020B0503020204020204" pitchFamily="34" charset="-122"/>
                </a:rPr>
                <a:t>flask</a:t>
              </a:r>
              <a:r>
                <a:rPr lang="zh-CN" altLang="en-US" sz="2000" dirty="0">
                  <a:solidFill>
                    <a:srgbClr val="2E73FF"/>
                  </a:solidFill>
                  <a:latin typeface="微软雅黑" panose="020B0503020204020204" pitchFamily="34" charset="-122"/>
                  <a:ea typeface="微软雅黑" panose="020B0503020204020204" pitchFamily="34" charset="-122"/>
                </a:rPr>
                <a:t>实现）</a:t>
              </a:r>
            </a:p>
          </p:txBody>
        </p:sp>
        <p:sp>
          <p:nvSpPr>
            <p:cNvPr id="28" name="文本框 27">
              <a:extLst>
                <a:ext uri="{FF2B5EF4-FFF2-40B4-BE49-F238E27FC236}">
                  <a16:creationId xmlns:a16="http://schemas.microsoft.com/office/drawing/2014/main" id="{7B792D0F-D45C-4539-B1C5-BAB93273FA71}"/>
                </a:ext>
              </a:extLst>
            </p:cNvPr>
            <p:cNvSpPr txBox="1"/>
            <p:nvPr/>
          </p:nvSpPr>
          <p:spPr>
            <a:xfrm>
              <a:off x="5429653" y="1624384"/>
              <a:ext cx="2766993" cy="646331"/>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负责处理用户的询问、</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r>
                <a:rPr lang="zh-CN" altLang="en-US" dirty="0">
                  <a:solidFill>
                    <a:schemeClr val="accent2">
                      <a:lumMod val="75000"/>
                    </a:schemeClr>
                  </a:solidFill>
                  <a:latin typeface="微软雅黑" panose="020B0503020204020204" pitchFamily="34" charset="-122"/>
                  <a:ea typeface="微软雅黑" panose="020B0503020204020204" pitchFamily="34" charset="-122"/>
                </a:rPr>
                <a:t>并将答案返回给用户</a:t>
              </a:r>
            </a:p>
          </p:txBody>
        </p:sp>
        <p:sp>
          <p:nvSpPr>
            <p:cNvPr id="29" name="箭头: 右 28">
              <a:extLst>
                <a:ext uri="{FF2B5EF4-FFF2-40B4-BE49-F238E27FC236}">
                  <a16:creationId xmlns:a16="http://schemas.microsoft.com/office/drawing/2014/main" id="{C547609C-4131-42AF-A4E9-17543592B446}"/>
                </a:ext>
              </a:extLst>
            </p:cNvPr>
            <p:cNvSpPr/>
            <p:nvPr/>
          </p:nvSpPr>
          <p:spPr>
            <a:xfrm>
              <a:off x="7794232" y="2702719"/>
              <a:ext cx="1280157" cy="279593"/>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0" name="箭头: 右 29">
              <a:extLst>
                <a:ext uri="{FF2B5EF4-FFF2-40B4-BE49-F238E27FC236}">
                  <a16:creationId xmlns:a16="http://schemas.microsoft.com/office/drawing/2014/main" id="{DAE93DCF-1C63-4EFB-BC6B-D4ACD8D865D7}"/>
                </a:ext>
              </a:extLst>
            </p:cNvPr>
            <p:cNvSpPr/>
            <p:nvPr/>
          </p:nvSpPr>
          <p:spPr>
            <a:xfrm rot="10800000">
              <a:off x="7739974" y="3078123"/>
              <a:ext cx="1280157" cy="279590"/>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1" name="文本框 30">
              <a:extLst>
                <a:ext uri="{FF2B5EF4-FFF2-40B4-BE49-F238E27FC236}">
                  <a16:creationId xmlns:a16="http://schemas.microsoft.com/office/drawing/2014/main" id="{3171F736-31A5-4F32-AC74-CD18E27412DB}"/>
                </a:ext>
              </a:extLst>
            </p:cNvPr>
            <p:cNvSpPr txBox="1"/>
            <p:nvPr/>
          </p:nvSpPr>
          <p:spPr>
            <a:xfrm>
              <a:off x="9533862" y="1860730"/>
              <a:ext cx="2322398" cy="369305"/>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负责对答案的搜索</a:t>
              </a:r>
            </a:p>
          </p:txBody>
        </p:sp>
        <p:sp>
          <p:nvSpPr>
            <p:cNvPr id="32" name="文本框 31">
              <a:extLst>
                <a:ext uri="{FF2B5EF4-FFF2-40B4-BE49-F238E27FC236}">
                  <a16:creationId xmlns:a16="http://schemas.microsoft.com/office/drawing/2014/main" id="{A94CBEEA-9EE4-4AFB-8CF9-613BE7A920CA}"/>
                </a:ext>
              </a:extLst>
            </p:cNvPr>
            <p:cNvSpPr txBox="1"/>
            <p:nvPr/>
          </p:nvSpPr>
          <p:spPr>
            <a:xfrm>
              <a:off x="7855204" y="2208841"/>
              <a:ext cx="1280158" cy="430887"/>
            </a:xfrm>
            <a:prstGeom prst="rect">
              <a:avLst/>
            </a:prstGeom>
            <a:noFill/>
          </p:spPr>
          <p:txBody>
            <a:bodyPr wrap="square" rtlCol="0">
              <a:spAutoFit/>
            </a:bodyPr>
            <a:lstStyle/>
            <a:p>
              <a:r>
                <a:rPr lang="en-US" altLang="zh-CN" sz="2200" dirty="0">
                  <a:latin typeface="微软雅黑" panose="020B0503020204020204" pitchFamily="34" charset="-122"/>
                  <a:ea typeface="微软雅黑" panose="020B0503020204020204" pitchFamily="34" charset="-122"/>
                </a:rPr>
                <a:t>Socket</a:t>
              </a:r>
              <a:endParaRPr lang="zh-CN" altLang="en-US" sz="2200" dirty="0">
                <a:latin typeface="微软雅黑" panose="020B0503020204020204" pitchFamily="34" charset="-122"/>
                <a:ea typeface="微软雅黑" panose="020B0503020204020204" pitchFamily="34" charset="-122"/>
              </a:endParaRPr>
            </a:p>
          </p:txBody>
        </p:sp>
        <p:sp>
          <p:nvSpPr>
            <p:cNvPr id="33" name="立方体 32">
              <a:extLst>
                <a:ext uri="{FF2B5EF4-FFF2-40B4-BE49-F238E27FC236}">
                  <a16:creationId xmlns:a16="http://schemas.microsoft.com/office/drawing/2014/main" id="{265AD0E4-F9C9-43E0-91D0-67DF860F0723}"/>
                </a:ext>
              </a:extLst>
            </p:cNvPr>
            <p:cNvSpPr/>
            <p:nvPr/>
          </p:nvSpPr>
          <p:spPr>
            <a:xfrm>
              <a:off x="9135362" y="2300092"/>
              <a:ext cx="2556369" cy="1331337"/>
            </a:xfrm>
            <a:prstGeom prst="cub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答案搜索服务器（</a:t>
              </a:r>
              <a:r>
                <a:rPr lang="en-US" altLang="zh-CN" sz="2000" dirty="0">
                  <a:solidFill>
                    <a:srgbClr val="2E73FF"/>
                  </a:solidFill>
                  <a:latin typeface="微软雅黑" panose="020B0503020204020204" pitchFamily="34" charset="-122"/>
                  <a:ea typeface="微软雅黑" panose="020B0503020204020204" pitchFamily="34" charset="-122"/>
                </a:rPr>
                <a:t>java</a:t>
              </a:r>
              <a:r>
                <a:rPr lang="zh-CN" altLang="en-US" sz="2000" dirty="0">
                  <a:solidFill>
                    <a:srgbClr val="2E73FF"/>
                  </a:solidFill>
                  <a:latin typeface="微软雅黑" panose="020B0503020204020204" pitchFamily="34" charset="-122"/>
                  <a:ea typeface="微软雅黑" panose="020B0503020204020204" pitchFamily="34" charset="-122"/>
                </a:rPr>
                <a:t>实现）</a:t>
              </a:r>
            </a:p>
          </p:txBody>
        </p:sp>
      </p:grpSp>
      <p:sp>
        <p:nvSpPr>
          <p:cNvPr id="34" name="文本框 33">
            <a:extLst>
              <a:ext uri="{FF2B5EF4-FFF2-40B4-BE49-F238E27FC236}">
                <a16:creationId xmlns:a16="http://schemas.microsoft.com/office/drawing/2014/main" id="{3A18F253-C6C6-4175-BB33-1EF0B1350278}"/>
              </a:ext>
            </a:extLst>
          </p:cNvPr>
          <p:cNvSpPr txBox="1"/>
          <p:nvPr/>
        </p:nvSpPr>
        <p:spPr>
          <a:xfrm>
            <a:off x="680215" y="2230035"/>
            <a:ext cx="1062445" cy="461665"/>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优势</a:t>
            </a:r>
          </a:p>
        </p:txBody>
      </p:sp>
      <p:sp>
        <p:nvSpPr>
          <p:cNvPr id="35" name="文本框 34">
            <a:extLst>
              <a:ext uri="{FF2B5EF4-FFF2-40B4-BE49-F238E27FC236}">
                <a16:creationId xmlns:a16="http://schemas.microsoft.com/office/drawing/2014/main" id="{9D355C59-CC14-462A-AD48-847968A74A5E}"/>
              </a:ext>
            </a:extLst>
          </p:cNvPr>
          <p:cNvSpPr txBox="1"/>
          <p:nvPr/>
        </p:nvSpPr>
        <p:spPr>
          <a:xfrm>
            <a:off x="680215" y="2777932"/>
            <a:ext cx="322217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工作量的分摊</a:t>
            </a:r>
          </a:p>
        </p:txBody>
      </p:sp>
      <p:sp>
        <p:nvSpPr>
          <p:cNvPr id="3" name="文本框 2">
            <a:extLst>
              <a:ext uri="{FF2B5EF4-FFF2-40B4-BE49-F238E27FC236}">
                <a16:creationId xmlns:a16="http://schemas.microsoft.com/office/drawing/2014/main" id="{E8915B6A-76CC-41E5-A117-353000F0E852}"/>
              </a:ext>
            </a:extLst>
          </p:cNvPr>
          <p:cNvSpPr txBox="1"/>
          <p:nvPr/>
        </p:nvSpPr>
        <p:spPr>
          <a:xfrm>
            <a:off x="1063391" y="3314169"/>
            <a:ext cx="370890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一台服务器负责与用户打交道</a:t>
            </a:r>
          </a:p>
        </p:txBody>
      </p:sp>
      <p:sp>
        <p:nvSpPr>
          <p:cNvPr id="17" name="文本框 16">
            <a:extLst>
              <a:ext uri="{FF2B5EF4-FFF2-40B4-BE49-F238E27FC236}">
                <a16:creationId xmlns:a16="http://schemas.microsoft.com/office/drawing/2014/main" id="{A292EBE5-B6BA-4937-A666-F930FFB0912C}"/>
              </a:ext>
            </a:extLst>
          </p:cNvPr>
          <p:cNvSpPr txBox="1"/>
          <p:nvPr/>
        </p:nvSpPr>
        <p:spPr>
          <a:xfrm>
            <a:off x="1063391" y="3790647"/>
            <a:ext cx="370890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另一台专注于搜寻答案</a:t>
            </a:r>
          </a:p>
        </p:txBody>
      </p:sp>
      <p:sp>
        <p:nvSpPr>
          <p:cNvPr id="18" name="文本框 17">
            <a:extLst>
              <a:ext uri="{FF2B5EF4-FFF2-40B4-BE49-F238E27FC236}">
                <a16:creationId xmlns:a16="http://schemas.microsoft.com/office/drawing/2014/main" id="{11D2FEAA-C3EB-4D7B-803F-78004296D54D}"/>
              </a:ext>
            </a:extLst>
          </p:cNvPr>
          <p:cNvSpPr txBox="1"/>
          <p:nvPr/>
        </p:nvSpPr>
        <p:spPr>
          <a:xfrm>
            <a:off x="680215" y="4449372"/>
            <a:ext cx="322217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效率更高</a:t>
            </a:r>
          </a:p>
        </p:txBody>
      </p:sp>
      <p:sp>
        <p:nvSpPr>
          <p:cNvPr id="19" name="文本框 18">
            <a:extLst>
              <a:ext uri="{FF2B5EF4-FFF2-40B4-BE49-F238E27FC236}">
                <a16:creationId xmlns:a16="http://schemas.microsoft.com/office/drawing/2014/main" id="{B457DC65-E073-4537-8B05-3D9BD810854B}"/>
              </a:ext>
            </a:extLst>
          </p:cNvPr>
          <p:cNvSpPr txBox="1"/>
          <p:nvPr/>
        </p:nvSpPr>
        <p:spPr>
          <a:xfrm>
            <a:off x="680215" y="5169653"/>
            <a:ext cx="422271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程序耦合性低，内聚性高</a:t>
            </a:r>
          </a:p>
        </p:txBody>
      </p:sp>
      <p:sp>
        <p:nvSpPr>
          <p:cNvPr id="20" name="文本框 19">
            <a:extLst>
              <a:ext uri="{FF2B5EF4-FFF2-40B4-BE49-F238E27FC236}">
                <a16:creationId xmlns:a16="http://schemas.microsoft.com/office/drawing/2014/main" id="{FE384F43-153C-4723-8E9F-F8EFE574D730}"/>
              </a:ext>
            </a:extLst>
          </p:cNvPr>
          <p:cNvSpPr txBox="1"/>
          <p:nvPr/>
        </p:nvSpPr>
        <p:spPr>
          <a:xfrm>
            <a:off x="680215" y="5904746"/>
            <a:ext cx="322217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更易于扩展与移植</a:t>
            </a:r>
          </a:p>
        </p:txBody>
      </p:sp>
      <p:sp>
        <p:nvSpPr>
          <p:cNvPr id="21" name="文本框 20">
            <a:extLst>
              <a:ext uri="{FF2B5EF4-FFF2-40B4-BE49-F238E27FC236}">
                <a16:creationId xmlns:a16="http://schemas.microsoft.com/office/drawing/2014/main" id="{9C5069E9-D5A5-4E7A-BD9C-75B033072C35}"/>
              </a:ext>
            </a:extLst>
          </p:cNvPr>
          <p:cNvSpPr txBox="1"/>
          <p:nvPr/>
        </p:nvSpPr>
        <p:spPr>
          <a:xfrm>
            <a:off x="5439448" y="3959927"/>
            <a:ext cx="6495187" cy="461665"/>
          </a:xfrm>
          <a:prstGeom prst="rect">
            <a:avLst/>
          </a:prstGeom>
          <a:noFill/>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Socket</a:t>
            </a:r>
            <a:r>
              <a:rPr lang="zh-CN" altLang="en-US" sz="2400" dirty="0">
                <a:solidFill>
                  <a:srgbClr val="FF0000"/>
                </a:solidFill>
                <a:latin typeface="微软雅黑" panose="020B0503020204020204" pitchFamily="34" charset="-122"/>
                <a:ea typeface="微软雅黑" panose="020B0503020204020204" pitchFamily="34" charset="-122"/>
              </a:rPr>
              <a:t>数据交换格式设计</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发送给答案服务器</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D8F16F18-D5AE-4E43-9615-83EDE0EF9FC6}"/>
              </a:ext>
            </a:extLst>
          </p:cNvPr>
          <p:cNvGraphicFramePr>
            <a:graphicFrameLocks noGrp="1"/>
          </p:cNvGraphicFramePr>
          <p:nvPr>
            <p:extLst>
              <p:ext uri="{D42A27DB-BD31-4B8C-83A1-F6EECF244321}">
                <p14:modId xmlns:p14="http://schemas.microsoft.com/office/powerpoint/2010/main" val="3385436873"/>
              </p:ext>
            </p:extLst>
          </p:nvPr>
        </p:nvGraphicFramePr>
        <p:xfrm>
          <a:off x="5508029" y="4609043"/>
          <a:ext cx="6155253" cy="1987915"/>
        </p:xfrm>
        <a:graphic>
          <a:graphicData uri="http://schemas.openxmlformats.org/drawingml/2006/table">
            <a:tbl>
              <a:tblPr firstRow="1" bandRow="1">
                <a:tableStyleId>{21E4AEA4-8DFA-4A89-87EB-49C32662AFE0}</a:tableStyleId>
              </a:tblPr>
              <a:tblGrid>
                <a:gridCol w="2276945">
                  <a:extLst>
                    <a:ext uri="{9D8B030D-6E8A-4147-A177-3AD203B41FA5}">
                      <a16:colId xmlns:a16="http://schemas.microsoft.com/office/drawing/2014/main" val="2531218011"/>
                    </a:ext>
                  </a:extLst>
                </a:gridCol>
                <a:gridCol w="3878308">
                  <a:extLst>
                    <a:ext uri="{9D8B030D-6E8A-4147-A177-3AD203B41FA5}">
                      <a16:colId xmlns:a16="http://schemas.microsoft.com/office/drawing/2014/main" val="2718435074"/>
                    </a:ext>
                  </a:extLst>
                </a:gridCol>
              </a:tblGrid>
              <a:tr h="397583">
                <a:tc>
                  <a:txBody>
                    <a:bodyPr/>
                    <a:lstStyle/>
                    <a:p>
                      <a:pPr algn="ctr"/>
                      <a:r>
                        <a:rPr lang="zh-CN" altLang="en-US" dirty="0">
                          <a:latin typeface="微软雅黑" panose="020B0503020204020204" pitchFamily="34" charset="-122"/>
                          <a:ea typeface="微软雅黑" panose="020B0503020204020204" pitchFamily="34" charset="-122"/>
                        </a:rPr>
                        <a:t>数据内容</a:t>
                      </a:r>
                    </a:p>
                  </a:txBody>
                  <a:tcPr/>
                </a:tc>
                <a:tc>
                  <a:txBody>
                    <a:bodyPr/>
                    <a:lstStyle/>
                    <a:p>
                      <a:pPr algn="ctr"/>
                      <a:r>
                        <a:rPr lang="zh-CN" altLang="en-US" dirty="0">
                          <a:latin typeface="微软雅黑" panose="020B0503020204020204" pitchFamily="34" charset="-122"/>
                          <a:ea typeface="微软雅黑" panose="020B0503020204020204" pitchFamily="34" charset="-122"/>
                        </a:rPr>
                        <a:t>格式</a:t>
                      </a:r>
                    </a:p>
                  </a:txBody>
                  <a:tcPr/>
                </a:tc>
                <a:extLst>
                  <a:ext uri="{0D108BD9-81ED-4DB2-BD59-A6C34878D82A}">
                    <a16:rowId xmlns:a16="http://schemas.microsoft.com/office/drawing/2014/main" val="1157588412"/>
                  </a:ext>
                </a:extLst>
              </a:tr>
              <a:tr h="397583">
                <a:tc>
                  <a:txBody>
                    <a:bodyPr/>
                    <a:lstStyle/>
                    <a:p>
                      <a:pPr algn="ctr"/>
                      <a:r>
                        <a:rPr lang="zh-CN" altLang="en-US" dirty="0">
                          <a:latin typeface="微软雅黑" panose="020B0503020204020204" pitchFamily="34" charset="-122"/>
                          <a:ea typeface="微软雅黑" panose="020B0503020204020204" pitchFamily="34" charset="-122"/>
                        </a:rPr>
                        <a:t>问题描述</a:t>
                      </a:r>
                    </a:p>
                  </a:txBody>
                  <a:tcPr/>
                </a:tc>
                <a:tc>
                  <a:txBody>
                    <a:bodyPr/>
                    <a:lstStyle/>
                    <a:p>
                      <a:pPr algn="ctr"/>
                      <a:r>
                        <a:rPr lang="en-US" altLang="zh-CN" dirty="0">
                          <a:latin typeface="微软雅黑" panose="020B0503020204020204" pitchFamily="34" charset="-122"/>
                          <a:ea typeface="微软雅黑" panose="020B0503020204020204" pitchFamily="34" charset="-122"/>
                        </a:rPr>
                        <a:t>description:</a:t>
                      </a:r>
                      <a:r>
                        <a:rPr lang="zh-CN" altLang="en-US" dirty="0">
                          <a:latin typeface="微软雅黑" panose="020B0503020204020204" pitchFamily="34" charset="-122"/>
                          <a:ea typeface="微软雅黑" panose="020B0503020204020204" pitchFamily="34" charset="-122"/>
                        </a:rPr>
                        <a:t>用户的问题描述</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314760077"/>
                  </a:ext>
                </a:extLst>
              </a:tr>
              <a:tr h="397583">
                <a:tc>
                  <a:txBody>
                    <a:bodyPr/>
                    <a:lstStyle/>
                    <a:p>
                      <a:pPr algn="ctr"/>
                      <a:r>
                        <a:rPr lang="zh-CN" altLang="en-US" dirty="0">
                          <a:latin typeface="微软雅黑" panose="020B0503020204020204" pitchFamily="34" charset="-122"/>
                          <a:ea typeface="微软雅黑" panose="020B0503020204020204" pitchFamily="34" charset="-122"/>
                        </a:rPr>
                        <a:t>产品</a:t>
                      </a:r>
                    </a:p>
                  </a:txBody>
                  <a:tcPr/>
                </a:tc>
                <a:tc>
                  <a:txBody>
                    <a:bodyPr/>
                    <a:lstStyle/>
                    <a:p>
                      <a:pPr algn="ctr"/>
                      <a:r>
                        <a:rPr lang="en-US" altLang="zh-CN" dirty="0">
                          <a:latin typeface="微软雅黑" panose="020B0503020204020204" pitchFamily="34" charset="-122"/>
                          <a:ea typeface="微软雅黑" panose="020B0503020204020204" pitchFamily="34" charset="-122"/>
                        </a:rPr>
                        <a:t>production:</a:t>
                      </a:r>
                      <a:r>
                        <a:rPr lang="zh-CN" altLang="en-US" dirty="0">
                          <a:latin typeface="微软雅黑" panose="020B0503020204020204" pitchFamily="34" charset="-122"/>
                          <a:ea typeface="微软雅黑" panose="020B0503020204020204" pitchFamily="34" charset="-122"/>
                        </a:rPr>
                        <a:t>用户的产品</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095527976"/>
                  </a:ext>
                </a:extLst>
              </a:tr>
              <a:tr h="397583">
                <a:tc>
                  <a:txBody>
                    <a:bodyPr/>
                    <a:lstStyle/>
                    <a:p>
                      <a:pPr algn="ctr"/>
                      <a:r>
                        <a:rPr lang="zh-CN" altLang="en-US" dirty="0">
                          <a:latin typeface="微软雅黑" panose="020B0503020204020204" pitchFamily="34" charset="-122"/>
                          <a:ea typeface="微软雅黑" panose="020B0503020204020204" pitchFamily="34" charset="-122"/>
                        </a:rPr>
                        <a:t>版本</a:t>
                      </a:r>
                    </a:p>
                  </a:txBody>
                  <a:tcPr/>
                </a:tc>
                <a:tc>
                  <a:txBody>
                    <a:bodyPr/>
                    <a:lstStyle/>
                    <a:p>
                      <a:pPr algn="ctr"/>
                      <a:r>
                        <a:rPr lang="en-US" altLang="zh-CN" dirty="0">
                          <a:latin typeface="微软雅黑" panose="020B0503020204020204" pitchFamily="34" charset="-122"/>
                          <a:ea typeface="微软雅黑" panose="020B0503020204020204" pitchFamily="34" charset="-122"/>
                        </a:rPr>
                        <a:t>edition:</a:t>
                      </a:r>
                      <a:r>
                        <a:rPr lang="zh-CN" altLang="en-US" dirty="0">
                          <a:latin typeface="微软雅黑" panose="020B0503020204020204" pitchFamily="34" charset="-122"/>
                          <a:ea typeface="微软雅黑" panose="020B0503020204020204" pitchFamily="34" charset="-122"/>
                        </a:rPr>
                        <a:t>用户的软件版本</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881801207"/>
                  </a:ext>
                </a:extLst>
              </a:tr>
              <a:tr h="397583">
                <a:tc>
                  <a:txBody>
                    <a:bodyPr/>
                    <a:lstStyle/>
                    <a:p>
                      <a:pPr algn="ctr"/>
                      <a:r>
                        <a:rPr lang="zh-CN" altLang="en-US" dirty="0">
                          <a:latin typeface="微软雅黑" panose="020B0503020204020204" pitchFamily="34" charset="-122"/>
                          <a:ea typeface="微软雅黑" panose="020B0503020204020204" pitchFamily="34" charset="-122"/>
                        </a:rPr>
                        <a:t>运行平台</a:t>
                      </a:r>
                    </a:p>
                  </a:txBody>
                  <a:tcPr/>
                </a:tc>
                <a:tc>
                  <a:txBody>
                    <a:bodyPr/>
                    <a:lstStyle/>
                    <a:p>
                      <a:pPr algn="ctr"/>
                      <a:r>
                        <a:rPr lang="en-US" altLang="zh-CN" dirty="0">
                          <a:latin typeface="微软雅黑" panose="020B0503020204020204" pitchFamily="34" charset="-122"/>
                          <a:ea typeface="微软雅黑" panose="020B0503020204020204" pitchFamily="34" charset="-122"/>
                        </a:rPr>
                        <a:t>platform:</a:t>
                      </a:r>
                      <a:r>
                        <a:rPr lang="zh-CN" altLang="en-US" dirty="0">
                          <a:latin typeface="微软雅黑" panose="020B0503020204020204" pitchFamily="34" charset="-122"/>
                          <a:ea typeface="微软雅黑" panose="020B0503020204020204" pitchFamily="34" charset="-122"/>
                        </a:rPr>
                        <a:t>用户的运行平台</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140370100"/>
                  </a:ext>
                </a:extLst>
              </a:tr>
            </a:tbl>
          </a:graphicData>
        </a:graphic>
      </p:graphicFrame>
    </p:spTree>
    <p:extLst>
      <p:ext uri="{BB962C8B-B14F-4D97-AF65-F5344CB8AC3E}">
        <p14:creationId xmlns:p14="http://schemas.microsoft.com/office/powerpoint/2010/main" val="2218565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系统架构</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分布式</a:t>
            </a:r>
            <a:endParaRPr kumimoji="0" lang="en-US" altLang="zh-CN" sz="3200" b="0" i="0" u="none" strike="noStrike" kern="1200" cap="none" spc="0" normalizeH="0" baseline="0" noProof="0" dirty="0">
              <a:ln>
                <a:noFill/>
              </a:ln>
              <a:solidFill>
                <a:schemeClr val="tx1"/>
              </a:solidFill>
              <a:effectLst/>
              <a:uLnTx/>
              <a:uFillTx/>
            </a:endParaRPr>
          </a:p>
        </p:txBody>
      </p:sp>
      <p:pic>
        <p:nvPicPr>
          <p:cNvPr id="26" name="图片 25">
            <a:extLst>
              <a:ext uri="{FF2B5EF4-FFF2-40B4-BE49-F238E27FC236}">
                <a16:creationId xmlns:a16="http://schemas.microsoft.com/office/drawing/2014/main" id="{71225C23-E0FE-47C0-AE8C-84B3A9D228F3}"/>
              </a:ext>
            </a:extLst>
          </p:cNvPr>
          <p:cNvPicPr>
            <a:picLocks noChangeAspect="1"/>
          </p:cNvPicPr>
          <p:nvPr/>
        </p:nvPicPr>
        <p:blipFill rotWithShape="1">
          <a:blip r:embed="rId3"/>
          <a:srcRect t="17874" b="22160"/>
          <a:stretch/>
        </p:blipFill>
        <p:spPr>
          <a:xfrm>
            <a:off x="10347960" y="0"/>
            <a:ext cx="1844040" cy="1105786"/>
          </a:xfrm>
          <a:prstGeom prst="rect">
            <a:avLst/>
          </a:prstGeom>
        </p:spPr>
      </p:pic>
      <p:grpSp>
        <p:nvGrpSpPr>
          <p:cNvPr id="2" name="组合 1">
            <a:extLst>
              <a:ext uri="{FF2B5EF4-FFF2-40B4-BE49-F238E27FC236}">
                <a16:creationId xmlns:a16="http://schemas.microsoft.com/office/drawing/2014/main" id="{77FF3B02-51D1-4760-A887-AA44CF681C71}"/>
              </a:ext>
            </a:extLst>
          </p:cNvPr>
          <p:cNvGrpSpPr/>
          <p:nvPr/>
        </p:nvGrpSpPr>
        <p:grpSpPr>
          <a:xfrm>
            <a:off x="5508029" y="1624384"/>
            <a:ext cx="6426607" cy="2022599"/>
            <a:chOff x="5243014" y="1624384"/>
            <a:chExt cx="6613246" cy="2022599"/>
          </a:xfrm>
        </p:grpSpPr>
        <p:sp>
          <p:nvSpPr>
            <p:cNvPr id="27" name="立方体 26">
              <a:extLst>
                <a:ext uri="{FF2B5EF4-FFF2-40B4-BE49-F238E27FC236}">
                  <a16:creationId xmlns:a16="http://schemas.microsoft.com/office/drawing/2014/main" id="{B2091770-7EF0-4379-BD9D-753774413906}"/>
                </a:ext>
              </a:extLst>
            </p:cNvPr>
            <p:cNvSpPr/>
            <p:nvPr/>
          </p:nvSpPr>
          <p:spPr>
            <a:xfrm>
              <a:off x="5243014" y="2297415"/>
              <a:ext cx="2447854" cy="1349568"/>
            </a:xfrm>
            <a:prstGeom prst="cub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语言交互服务器</a:t>
              </a:r>
              <a:endParaRPr lang="en-US" altLang="zh-CN" sz="2000" dirty="0">
                <a:solidFill>
                  <a:srgbClr val="2E73FF"/>
                </a:solidFill>
                <a:latin typeface="微软雅黑" panose="020B0503020204020204" pitchFamily="34" charset="-122"/>
                <a:ea typeface="微软雅黑" panose="020B0503020204020204" pitchFamily="34" charset="-122"/>
              </a:endParaRPr>
            </a:p>
            <a:p>
              <a:pPr algn="ctr"/>
              <a:r>
                <a:rPr lang="zh-CN" altLang="en-US" sz="2000" dirty="0">
                  <a:solidFill>
                    <a:srgbClr val="2E73FF"/>
                  </a:solidFill>
                  <a:latin typeface="微软雅黑" panose="020B0503020204020204" pitchFamily="34" charset="-122"/>
                  <a:ea typeface="微软雅黑" panose="020B0503020204020204" pitchFamily="34" charset="-122"/>
                </a:rPr>
                <a:t>（</a:t>
              </a:r>
              <a:r>
                <a:rPr lang="en-US" altLang="zh-CN" sz="2000" dirty="0">
                  <a:solidFill>
                    <a:srgbClr val="2E73FF"/>
                  </a:solidFill>
                  <a:latin typeface="微软雅黑" panose="020B0503020204020204" pitchFamily="34" charset="-122"/>
                  <a:ea typeface="微软雅黑" panose="020B0503020204020204" pitchFamily="34" charset="-122"/>
                </a:rPr>
                <a:t>flask</a:t>
              </a:r>
              <a:r>
                <a:rPr lang="zh-CN" altLang="en-US" sz="2000" dirty="0">
                  <a:solidFill>
                    <a:srgbClr val="2E73FF"/>
                  </a:solidFill>
                  <a:latin typeface="微软雅黑" panose="020B0503020204020204" pitchFamily="34" charset="-122"/>
                  <a:ea typeface="微软雅黑" panose="020B0503020204020204" pitchFamily="34" charset="-122"/>
                </a:rPr>
                <a:t>实现）</a:t>
              </a:r>
            </a:p>
          </p:txBody>
        </p:sp>
        <p:sp>
          <p:nvSpPr>
            <p:cNvPr id="28" name="文本框 27">
              <a:extLst>
                <a:ext uri="{FF2B5EF4-FFF2-40B4-BE49-F238E27FC236}">
                  <a16:creationId xmlns:a16="http://schemas.microsoft.com/office/drawing/2014/main" id="{7B792D0F-D45C-4539-B1C5-BAB93273FA71}"/>
                </a:ext>
              </a:extLst>
            </p:cNvPr>
            <p:cNvSpPr txBox="1"/>
            <p:nvPr/>
          </p:nvSpPr>
          <p:spPr>
            <a:xfrm>
              <a:off x="5429653" y="1624384"/>
              <a:ext cx="2766993" cy="646331"/>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负责处理用户的询问、</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r>
                <a:rPr lang="zh-CN" altLang="en-US" dirty="0">
                  <a:solidFill>
                    <a:schemeClr val="accent2">
                      <a:lumMod val="75000"/>
                    </a:schemeClr>
                  </a:solidFill>
                  <a:latin typeface="微软雅黑" panose="020B0503020204020204" pitchFamily="34" charset="-122"/>
                  <a:ea typeface="微软雅黑" panose="020B0503020204020204" pitchFamily="34" charset="-122"/>
                </a:rPr>
                <a:t>并将答案返回给用户</a:t>
              </a:r>
            </a:p>
          </p:txBody>
        </p:sp>
        <p:sp>
          <p:nvSpPr>
            <p:cNvPr id="29" name="箭头: 右 28">
              <a:extLst>
                <a:ext uri="{FF2B5EF4-FFF2-40B4-BE49-F238E27FC236}">
                  <a16:creationId xmlns:a16="http://schemas.microsoft.com/office/drawing/2014/main" id="{C547609C-4131-42AF-A4E9-17543592B446}"/>
                </a:ext>
              </a:extLst>
            </p:cNvPr>
            <p:cNvSpPr/>
            <p:nvPr/>
          </p:nvSpPr>
          <p:spPr>
            <a:xfrm>
              <a:off x="7794232" y="2702719"/>
              <a:ext cx="1280157" cy="279593"/>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0" name="箭头: 右 29">
              <a:extLst>
                <a:ext uri="{FF2B5EF4-FFF2-40B4-BE49-F238E27FC236}">
                  <a16:creationId xmlns:a16="http://schemas.microsoft.com/office/drawing/2014/main" id="{DAE93DCF-1C63-4EFB-BC6B-D4ACD8D865D7}"/>
                </a:ext>
              </a:extLst>
            </p:cNvPr>
            <p:cNvSpPr/>
            <p:nvPr/>
          </p:nvSpPr>
          <p:spPr>
            <a:xfrm rot="10800000">
              <a:off x="7739974" y="3078123"/>
              <a:ext cx="1280157" cy="279590"/>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1" name="文本框 30">
              <a:extLst>
                <a:ext uri="{FF2B5EF4-FFF2-40B4-BE49-F238E27FC236}">
                  <a16:creationId xmlns:a16="http://schemas.microsoft.com/office/drawing/2014/main" id="{3171F736-31A5-4F32-AC74-CD18E27412DB}"/>
                </a:ext>
              </a:extLst>
            </p:cNvPr>
            <p:cNvSpPr txBox="1"/>
            <p:nvPr/>
          </p:nvSpPr>
          <p:spPr>
            <a:xfrm>
              <a:off x="9533862" y="1860730"/>
              <a:ext cx="2322398" cy="369305"/>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负责对答案的搜索</a:t>
              </a:r>
            </a:p>
          </p:txBody>
        </p:sp>
        <p:sp>
          <p:nvSpPr>
            <p:cNvPr id="32" name="文本框 31">
              <a:extLst>
                <a:ext uri="{FF2B5EF4-FFF2-40B4-BE49-F238E27FC236}">
                  <a16:creationId xmlns:a16="http://schemas.microsoft.com/office/drawing/2014/main" id="{A94CBEEA-9EE4-4AFB-8CF9-613BE7A920CA}"/>
                </a:ext>
              </a:extLst>
            </p:cNvPr>
            <p:cNvSpPr txBox="1"/>
            <p:nvPr/>
          </p:nvSpPr>
          <p:spPr>
            <a:xfrm>
              <a:off x="7855204" y="2208841"/>
              <a:ext cx="1280158" cy="430887"/>
            </a:xfrm>
            <a:prstGeom prst="rect">
              <a:avLst/>
            </a:prstGeom>
            <a:noFill/>
          </p:spPr>
          <p:txBody>
            <a:bodyPr wrap="square" rtlCol="0">
              <a:spAutoFit/>
            </a:bodyPr>
            <a:lstStyle/>
            <a:p>
              <a:r>
                <a:rPr lang="en-US" altLang="zh-CN" sz="2200" dirty="0">
                  <a:latin typeface="微软雅黑" panose="020B0503020204020204" pitchFamily="34" charset="-122"/>
                  <a:ea typeface="微软雅黑" panose="020B0503020204020204" pitchFamily="34" charset="-122"/>
                </a:rPr>
                <a:t>Socket</a:t>
              </a:r>
              <a:endParaRPr lang="zh-CN" altLang="en-US" sz="2200" dirty="0">
                <a:latin typeface="微软雅黑" panose="020B0503020204020204" pitchFamily="34" charset="-122"/>
                <a:ea typeface="微软雅黑" panose="020B0503020204020204" pitchFamily="34" charset="-122"/>
              </a:endParaRPr>
            </a:p>
          </p:txBody>
        </p:sp>
        <p:sp>
          <p:nvSpPr>
            <p:cNvPr id="33" name="立方体 32">
              <a:extLst>
                <a:ext uri="{FF2B5EF4-FFF2-40B4-BE49-F238E27FC236}">
                  <a16:creationId xmlns:a16="http://schemas.microsoft.com/office/drawing/2014/main" id="{265AD0E4-F9C9-43E0-91D0-67DF860F0723}"/>
                </a:ext>
              </a:extLst>
            </p:cNvPr>
            <p:cNvSpPr/>
            <p:nvPr/>
          </p:nvSpPr>
          <p:spPr>
            <a:xfrm>
              <a:off x="9135362" y="2300092"/>
              <a:ext cx="2556369" cy="1331337"/>
            </a:xfrm>
            <a:prstGeom prst="cub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答案搜索服务器（</a:t>
              </a:r>
              <a:r>
                <a:rPr lang="en-US" altLang="zh-CN" sz="2000" dirty="0">
                  <a:solidFill>
                    <a:srgbClr val="2E73FF"/>
                  </a:solidFill>
                  <a:latin typeface="微软雅黑" panose="020B0503020204020204" pitchFamily="34" charset="-122"/>
                  <a:ea typeface="微软雅黑" panose="020B0503020204020204" pitchFamily="34" charset="-122"/>
                </a:rPr>
                <a:t>java</a:t>
              </a:r>
              <a:r>
                <a:rPr lang="zh-CN" altLang="en-US" sz="2000" dirty="0">
                  <a:solidFill>
                    <a:srgbClr val="2E73FF"/>
                  </a:solidFill>
                  <a:latin typeface="微软雅黑" panose="020B0503020204020204" pitchFamily="34" charset="-122"/>
                  <a:ea typeface="微软雅黑" panose="020B0503020204020204" pitchFamily="34" charset="-122"/>
                </a:rPr>
                <a:t>实现）</a:t>
              </a:r>
            </a:p>
          </p:txBody>
        </p:sp>
      </p:grpSp>
      <p:sp>
        <p:nvSpPr>
          <p:cNvPr id="34" name="文本框 33">
            <a:extLst>
              <a:ext uri="{FF2B5EF4-FFF2-40B4-BE49-F238E27FC236}">
                <a16:creationId xmlns:a16="http://schemas.microsoft.com/office/drawing/2014/main" id="{3A18F253-C6C6-4175-BB33-1EF0B1350278}"/>
              </a:ext>
            </a:extLst>
          </p:cNvPr>
          <p:cNvSpPr txBox="1"/>
          <p:nvPr/>
        </p:nvSpPr>
        <p:spPr>
          <a:xfrm>
            <a:off x="680215" y="2230035"/>
            <a:ext cx="1062445" cy="461665"/>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优势</a:t>
            </a:r>
          </a:p>
        </p:txBody>
      </p:sp>
      <p:sp>
        <p:nvSpPr>
          <p:cNvPr id="35" name="文本框 34">
            <a:extLst>
              <a:ext uri="{FF2B5EF4-FFF2-40B4-BE49-F238E27FC236}">
                <a16:creationId xmlns:a16="http://schemas.microsoft.com/office/drawing/2014/main" id="{9D355C59-CC14-462A-AD48-847968A74A5E}"/>
              </a:ext>
            </a:extLst>
          </p:cNvPr>
          <p:cNvSpPr txBox="1"/>
          <p:nvPr/>
        </p:nvSpPr>
        <p:spPr>
          <a:xfrm>
            <a:off x="680215" y="2777932"/>
            <a:ext cx="322217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工作量的分摊</a:t>
            </a:r>
          </a:p>
        </p:txBody>
      </p:sp>
      <p:sp>
        <p:nvSpPr>
          <p:cNvPr id="3" name="文本框 2">
            <a:extLst>
              <a:ext uri="{FF2B5EF4-FFF2-40B4-BE49-F238E27FC236}">
                <a16:creationId xmlns:a16="http://schemas.microsoft.com/office/drawing/2014/main" id="{E8915B6A-76CC-41E5-A117-353000F0E852}"/>
              </a:ext>
            </a:extLst>
          </p:cNvPr>
          <p:cNvSpPr txBox="1"/>
          <p:nvPr/>
        </p:nvSpPr>
        <p:spPr>
          <a:xfrm>
            <a:off x="1063391" y="3314169"/>
            <a:ext cx="370890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一台服务器负责与用户打交道</a:t>
            </a:r>
          </a:p>
        </p:txBody>
      </p:sp>
      <p:sp>
        <p:nvSpPr>
          <p:cNvPr id="17" name="文本框 16">
            <a:extLst>
              <a:ext uri="{FF2B5EF4-FFF2-40B4-BE49-F238E27FC236}">
                <a16:creationId xmlns:a16="http://schemas.microsoft.com/office/drawing/2014/main" id="{A292EBE5-B6BA-4937-A666-F930FFB0912C}"/>
              </a:ext>
            </a:extLst>
          </p:cNvPr>
          <p:cNvSpPr txBox="1"/>
          <p:nvPr/>
        </p:nvSpPr>
        <p:spPr>
          <a:xfrm>
            <a:off x="1063391" y="3790647"/>
            <a:ext cx="370890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另一台专注于搜寻答案</a:t>
            </a:r>
          </a:p>
        </p:txBody>
      </p:sp>
      <p:sp>
        <p:nvSpPr>
          <p:cNvPr id="18" name="文本框 17">
            <a:extLst>
              <a:ext uri="{FF2B5EF4-FFF2-40B4-BE49-F238E27FC236}">
                <a16:creationId xmlns:a16="http://schemas.microsoft.com/office/drawing/2014/main" id="{11D2FEAA-C3EB-4D7B-803F-78004296D54D}"/>
              </a:ext>
            </a:extLst>
          </p:cNvPr>
          <p:cNvSpPr txBox="1"/>
          <p:nvPr/>
        </p:nvSpPr>
        <p:spPr>
          <a:xfrm>
            <a:off x="680215" y="4449372"/>
            <a:ext cx="322217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效率更高</a:t>
            </a:r>
          </a:p>
        </p:txBody>
      </p:sp>
      <p:sp>
        <p:nvSpPr>
          <p:cNvPr id="19" name="文本框 18">
            <a:extLst>
              <a:ext uri="{FF2B5EF4-FFF2-40B4-BE49-F238E27FC236}">
                <a16:creationId xmlns:a16="http://schemas.microsoft.com/office/drawing/2014/main" id="{B457DC65-E073-4537-8B05-3D9BD810854B}"/>
              </a:ext>
            </a:extLst>
          </p:cNvPr>
          <p:cNvSpPr txBox="1"/>
          <p:nvPr/>
        </p:nvSpPr>
        <p:spPr>
          <a:xfrm>
            <a:off x="680215" y="5169653"/>
            <a:ext cx="422271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程序耦合性低，内聚性高</a:t>
            </a:r>
          </a:p>
        </p:txBody>
      </p:sp>
      <p:sp>
        <p:nvSpPr>
          <p:cNvPr id="20" name="文本框 19">
            <a:extLst>
              <a:ext uri="{FF2B5EF4-FFF2-40B4-BE49-F238E27FC236}">
                <a16:creationId xmlns:a16="http://schemas.microsoft.com/office/drawing/2014/main" id="{FE384F43-153C-4723-8E9F-F8EFE574D730}"/>
              </a:ext>
            </a:extLst>
          </p:cNvPr>
          <p:cNvSpPr txBox="1"/>
          <p:nvPr/>
        </p:nvSpPr>
        <p:spPr>
          <a:xfrm>
            <a:off x="680215" y="5904746"/>
            <a:ext cx="322217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更易于扩展与移植</a:t>
            </a:r>
          </a:p>
        </p:txBody>
      </p:sp>
      <p:sp>
        <p:nvSpPr>
          <p:cNvPr id="21" name="文本框 20">
            <a:extLst>
              <a:ext uri="{FF2B5EF4-FFF2-40B4-BE49-F238E27FC236}">
                <a16:creationId xmlns:a16="http://schemas.microsoft.com/office/drawing/2014/main" id="{9C5069E9-D5A5-4E7A-BD9C-75B033072C35}"/>
              </a:ext>
            </a:extLst>
          </p:cNvPr>
          <p:cNvSpPr txBox="1"/>
          <p:nvPr/>
        </p:nvSpPr>
        <p:spPr>
          <a:xfrm>
            <a:off x="5439449" y="3959927"/>
            <a:ext cx="6335301" cy="461665"/>
          </a:xfrm>
          <a:prstGeom prst="rect">
            <a:avLst/>
          </a:prstGeom>
          <a:noFill/>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Socket</a:t>
            </a:r>
            <a:r>
              <a:rPr lang="zh-CN" altLang="en-US" sz="2400" dirty="0">
                <a:solidFill>
                  <a:srgbClr val="FF0000"/>
                </a:solidFill>
                <a:latin typeface="微软雅黑" panose="020B0503020204020204" pitchFamily="34" charset="-122"/>
                <a:ea typeface="微软雅黑" panose="020B0503020204020204" pitchFamily="34" charset="-122"/>
              </a:rPr>
              <a:t>数据交换格式设计</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答案服务器的返回</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D8F16F18-D5AE-4E43-9615-83EDE0EF9FC6}"/>
              </a:ext>
            </a:extLst>
          </p:cNvPr>
          <p:cNvGraphicFramePr>
            <a:graphicFrameLocks noGrp="1"/>
          </p:cNvGraphicFramePr>
          <p:nvPr>
            <p:extLst>
              <p:ext uri="{D42A27DB-BD31-4B8C-83A1-F6EECF244321}">
                <p14:modId xmlns:p14="http://schemas.microsoft.com/office/powerpoint/2010/main" val="3208375862"/>
              </p:ext>
            </p:extLst>
          </p:nvPr>
        </p:nvGraphicFramePr>
        <p:xfrm>
          <a:off x="5508029" y="4609043"/>
          <a:ext cx="6155253" cy="1987915"/>
        </p:xfrm>
        <a:graphic>
          <a:graphicData uri="http://schemas.openxmlformats.org/drawingml/2006/table">
            <a:tbl>
              <a:tblPr firstRow="1" bandRow="1">
                <a:tableStyleId>{21E4AEA4-8DFA-4A89-87EB-49C32662AFE0}</a:tableStyleId>
              </a:tblPr>
              <a:tblGrid>
                <a:gridCol w="2276945">
                  <a:extLst>
                    <a:ext uri="{9D8B030D-6E8A-4147-A177-3AD203B41FA5}">
                      <a16:colId xmlns:a16="http://schemas.microsoft.com/office/drawing/2014/main" val="2531218011"/>
                    </a:ext>
                  </a:extLst>
                </a:gridCol>
                <a:gridCol w="3878308">
                  <a:extLst>
                    <a:ext uri="{9D8B030D-6E8A-4147-A177-3AD203B41FA5}">
                      <a16:colId xmlns:a16="http://schemas.microsoft.com/office/drawing/2014/main" val="2718435074"/>
                    </a:ext>
                  </a:extLst>
                </a:gridCol>
              </a:tblGrid>
              <a:tr h="397583">
                <a:tc>
                  <a:txBody>
                    <a:bodyPr/>
                    <a:lstStyle/>
                    <a:p>
                      <a:pPr algn="ctr"/>
                      <a:r>
                        <a:rPr lang="zh-CN" altLang="en-US" dirty="0">
                          <a:latin typeface="微软雅黑" panose="020B0503020204020204" pitchFamily="34" charset="-122"/>
                          <a:ea typeface="微软雅黑" panose="020B0503020204020204" pitchFamily="34" charset="-122"/>
                        </a:rPr>
                        <a:t>数据内容</a:t>
                      </a:r>
                    </a:p>
                  </a:txBody>
                  <a:tcPr/>
                </a:tc>
                <a:tc>
                  <a:txBody>
                    <a:bodyPr/>
                    <a:lstStyle/>
                    <a:p>
                      <a:pPr algn="ctr"/>
                      <a:r>
                        <a:rPr lang="zh-CN" altLang="en-US" dirty="0">
                          <a:latin typeface="微软雅黑" panose="020B0503020204020204" pitchFamily="34" charset="-122"/>
                          <a:ea typeface="微软雅黑" panose="020B0503020204020204" pitchFamily="34" charset="-122"/>
                        </a:rPr>
                        <a:t>格式</a:t>
                      </a:r>
                    </a:p>
                  </a:txBody>
                  <a:tcPr/>
                </a:tc>
                <a:extLst>
                  <a:ext uri="{0D108BD9-81ED-4DB2-BD59-A6C34878D82A}">
                    <a16:rowId xmlns:a16="http://schemas.microsoft.com/office/drawing/2014/main" val="1157588412"/>
                  </a:ext>
                </a:extLst>
              </a:tr>
              <a:tr h="397583">
                <a:tc>
                  <a:txBody>
                    <a:bodyPr/>
                    <a:lstStyle/>
                    <a:p>
                      <a:pPr algn="ctr"/>
                      <a:r>
                        <a:rPr lang="zh-CN" altLang="en-US" dirty="0">
                          <a:latin typeface="微软雅黑" panose="020B0503020204020204" pitchFamily="34" charset="-122"/>
                          <a:ea typeface="微软雅黑" panose="020B0503020204020204" pitchFamily="34" charset="-122"/>
                        </a:rPr>
                        <a:t>最终答案</a:t>
                      </a:r>
                    </a:p>
                  </a:txBody>
                  <a:tcPr/>
                </a:tc>
                <a:tc>
                  <a:txBody>
                    <a:bodyPr/>
                    <a:lstStyle/>
                    <a:p>
                      <a:pPr algn="ctr"/>
                      <a:r>
                        <a:rPr lang="en-US" altLang="zh-CN" dirty="0">
                          <a:latin typeface="微软雅黑" panose="020B0503020204020204" pitchFamily="34" charset="-122"/>
                          <a:ea typeface="微软雅黑" panose="020B0503020204020204" pitchFamily="34" charset="-122"/>
                        </a:rPr>
                        <a:t>answer:</a:t>
                      </a:r>
                      <a:r>
                        <a:rPr lang="zh-CN" altLang="en-US" dirty="0">
                          <a:latin typeface="微软雅黑" panose="020B0503020204020204" pitchFamily="34" charset="-122"/>
                          <a:ea typeface="微软雅黑" panose="020B0503020204020204" pitchFamily="34" charset="-122"/>
                        </a:rPr>
                        <a:t>这个问题的答案</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314760077"/>
                  </a:ext>
                </a:extLst>
              </a:tr>
              <a:tr h="397583">
                <a:tc>
                  <a:txBody>
                    <a:bodyPr/>
                    <a:lstStyle/>
                    <a:p>
                      <a:pPr algn="ctr"/>
                      <a:r>
                        <a:rPr lang="zh-CN" altLang="en-US" dirty="0">
                          <a:latin typeface="微软雅黑" panose="020B0503020204020204" pitchFamily="34" charset="-122"/>
                          <a:ea typeface="微软雅黑" panose="020B0503020204020204" pitchFamily="34" charset="-122"/>
                        </a:rPr>
                        <a:t>进行下一次询问</a:t>
                      </a:r>
                    </a:p>
                  </a:txBody>
                  <a:tcPr/>
                </a:tc>
                <a:tc>
                  <a:txBody>
                    <a:bodyPr/>
                    <a:lstStyle/>
                    <a:p>
                      <a:pPr algn="ctr"/>
                      <a:r>
                        <a:rPr lang="en-US" altLang="zh-CN" dirty="0">
                          <a:latin typeface="微软雅黑" panose="020B0503020204020204" pitchFamily="34" charset="-122"/>
                          <a:ea typeface="微软雅黑" panose="020B0503020204020204" pitchFamily="34" charset="-122"/>
                        </a:rPr>
                        <a:t>answer:{next};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095527976"/>
                  </a:ext>
                </a:extLst>
              </a:tr>
              <a:tr h="397583">
                <a:tc>
                  <a:txBody>
                    <a:bodyPr/>
                    <a:lstStyle/>
                    <a:p>
                      <a:pPr algn="ctr"/>
                      <a:r>
                        <a:rPr lang="zh-CN" altLang="en-US" dirty="0">
                          <a:latin typeface="微软雅黑" panose="020B0503020204020204" pitchFamily="34" charset="-122"/>
                          <a:ea typeface="微软雅黑" panose="020B0503020204020204" pitchFamily="34" charset="-122"/>
                        </a:rPr>
                        <a:t>让用户进行选择</a:t>
                      </a:r>
                    </a:p>
                  </a:txBody>
                  <a:tcPr/>
                </a:tc>
                <a:tc>
                  <a:txBody>
                    <a:bodyPr/>
                    <a:lstStyle/>
                    <a:p>
                      <a:pPr algn="ctr"/>
                      <a:r>
                        <a:rPr lang="en-US" altLang="zh-CN" dirty="0">
                          <a:latin typeface="微软雅黑" panose="020B0503020204020204" pitchFamily="34" charset="-122"/>
                          <a:ea typeface="微软雅黑" panose="020B0503020204020204" pitchFamily="34" charset="-122"/>
                        </a:rPr>
                        <a:t>Choose:1{</a:t>
                      </a:r>
                      <a:r>
                        <a:rPr lang="zh-CN" altLang="en-US" dirty="0">
                          <a:latin typeface="微软雅黑" panose="020B0503020204020204" pitchFamily="34" charset="-122"/>
                          <a:ea typeface="微软雅黑" panose="020B0503020204020204" pitchFamily="34" charset="-122"/>
                        </a:rPr>
                        <a:t>选择</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选择</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881801207"/>
                  </a:ext>
                </a:extLst>
              </a:tr>
              <a:tr h="397583">
                <a:tc>
                  <a:txBody>
                    <a:bodyPr/>
                    <a:lstStyle/>
                    <a:p>
                      <a:pPr algn="ctr"/>
                      <a:r>
                        <a:rPr lang="zh-CN" altLang="en-US" dirty="0">
                          <a:latin typeface="微软雅黑" panose="020B0503020204020204" pitchFamily="34" charset="-122"/>
                          <a:ea typeface="微软雅黑" panose="020B0503020204020204" pitchFamily="34" charset="-122"/>
                        </a:rPr>
                        <a:t>找不到问题答案</a:t>
                      </a:r>
                    </a:p>
                  </a:txBody>
                  <a:tcPr/>
                </a:tc>
                <a:tc>
                  <a:txBody>
                    <a:bodyPr/>
                    <a:lstStyle/>
                    <a:p>
                      <a:pPr algn="ctr"/>
                      <a:r>
                        <a:rPr lang="en-US" altLang="zh-CN" dirty="0">
                          <a:latin typeface="微软雅黑" panose="020B0503020204020204" pitchFamily="34" charset="-122"/>
                          <a:ea typeface="微软雅黑" panose="020B0503020204020204" pitchFamily="34" charset="-122"/>
                        </a:rPr>
                        <a:t>answer:{</a:t>
                      </a:r>
                      <a:r>
                        <a:rPr lang="en-US" altLang="zh-CN" dirty="0" err="1">
                          <a:latin typeface="微软雅黑" panose="020B0503020204020204" pitchFamily="34" charset="-122"/>
                          <a:ea typeface="微软雅黑" panose="020B0503020204020204" pitchFamily="34" charset="-122"/>
                        </a:rPr>
                        <a:t>AnswerNotFound</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140370100"/>
                  </a:ext>
                </a:extLst>
              </a:tr>
            </a:tbl>
          </a:graphicData>
        </a:graphic>
      </p:graphicFrame>
    </p:spTree>
    <p:extLst>
      <p:ext uri="{BB962C8B-B14F-4D97-AF65-F5344CB8AC3E}">
        <p14:creationId xmlns:p14="http://schemas.microsoft.com/office/powerpoint/2010/main" val="264685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成果展示</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1880CBBA-F501-401B-9F1C-6BAF106E14DD}"/>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5" name="内容占位符 1">
            <a:extLst>
              <a:ext uri="{FF2B5EF4-FFF2-40B4-BE49-F238E27FC236}">
                <a16:creationId xmlns:a16="http://schemas.microsoft.com/office/drawing/2014/main" id="{E8B3CF31-1F6E-406E-9CCB-E45FE90A560F}"/>
              </a:ext>
            </a:extLst>
          </p:cNvPr>
          <p:cNvSpPr txBox="1"/>
          <p:nvPr>
            <p:custDataLst>
              <p:tags r:id="rId1"/>
            </p:custDataLst>
          </p:nvPr>
        </p:nvSpPr>
        <p:spPr>
          <a:xfrm>
            <a:off x="186761" y="959229"/>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基于接口的测试程序</a:t>
            </a:r>
            <a:endParaRPr kumimoji="0" lang="en-US" altLang="zh-CN" sz="3200" b="0" i="0" u="none" strike="noStrike" kern="1200" cap="none" spc="0" normalizeH="0" baseline="0" noProof="0" dirty="0">
              <a:ln>
                <a:noFill/>
              </a:ln>
              <a:solidFill>
                <a:schemeClr val="tx1"/>
              </a:solidFill>
              <a:effectLst/>
              <a:uLnTx/>
              <a:uFillTx/>
            </a:endParaRPr>
          </a:p>
        </p:txBody>
      </p:sp>
      <p:pic>
        <p:nvPicPr>
          <p:cNvPr id="1026" name="Picture 2" descr="https://github.com/Sword-holder/queryService/raw/master/images/%E6%95%88%E6%9E%9C%E5%9B%BE1.png">
            <a:extLst>
              <a:ext uri="{FF2B5EF4-FFF2-40B4-BE49-F238E27FC236}">
                <a16:creationId xmlns:a16="http://schemas.microsoft.com/office/drawing/2014/main" id="{C9460269-7318-4837-8A98-1C4B155BA0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408" y="2337723"/>
            <a:ext cx="11140142" cy="17420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github.com/Sword-holder/queryService/raw/master/images/%E6%95%88%E6%9E%9C%E5%9B%BE2.png">
            <a:extLst>
              <a:ext uri="{FF2B5EF4-FFF2-40B4-BE49-F238E27FC236}">
                <a16:creationId xmlns:a16="http://schemas.microsoft.com/office/drawing/2014/main" id="{DF6AA89B-D1C4-45DF-A1BB-ABCEDCDEA1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408" y="4262180"/>
            <a:ext cx="11140142" cy="251163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64147934-5D44-412F-8E75-15EB93373E16}"/>
              </a:ext>
            </a:extLst>
          </p:cNvPr>
          <p:cNvSpPr txBox="1"/>
          <p:nvPr/>
        </p:nvSpPr>
        <p:spPr>
          <a:xfrm>
            <a:off x="1823971" y="1871414"/>
            <a:ext cx="3599304" cy="400110"/>
          </a:xfrm>
          <a:prstGeom prst="rect">
            <a:avLst/>
          </a:prstGeom>
          <a:noFill/>
        </p:spPr>
        <p:txBody>
          <a:bodyPr wrap="square" rtlCol="0">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左侧：后台服务器控制台</a:t>
            </a:r>
          </a:p>
        </p:txBody>
      </p:sp>
      <p:sp>
        <p:nvSpPr>
          <p:cNvPr id="9" name="文本框 8">
            <a:extLst>
              <a:ext uri="{FF2B5EF4-FFF2-40B4-BE49-F238E27FC236}">
                <a16:creationId xmlns:a16="http://schemas.microsoft.com/office/drawing/2014/main" id="{4650A349-464B-4A41-9784-4F63C59418CD}"/>
              </a:ext>
            </a:extLst>
          </p:cNvPr>
          <p:cNvSpPr txBox="1"/>
          <p:nvPr/>
        </p:nvSpPr>
        <p:spPr>
          <a:xfrm>
            <a:off x="8358372" y="1871414"/>
            <a:ext cx="2150078" cy="400110"/>
          </a:xfrm>
          <a:prstGeom prst="rect">
            <a:avLst/>
          </a:prstGeom>
          <a:noFill/>
        </p:spPr>
        <p:txBody>
          <a:bodyPr wrap="square" rtlCol="0">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右侧：聊天窗口</a:t>
            </a:r>
          </a:p>
        </p:txBody>
      </p:sp>
      <p:sp>
        <p:nvSpPr>
          <p:cNvPr id="3" name="文本框 2">
            <a:extLst>
              <a:ext uri="{FF2B5EF4-FFF2-40B4-BE49-F238E27FC236}">
                <a16:creationId xmlns:a16="http://schemas.microsoft.com/office/drawing/2014/main" id="{319F471D-BB90-43AE-994D-441B334F9A19}"/>
              </a:ext>
            </a:extLst>
          </p:cNvPr>
          <p:cNvSpPr txBox="1"/>
          <p:nvPr/>
        </p:nvSpPr>
        <p:spPr>
          <a:xfrm>
            <a:off x="261257" y="2470107"/>
            <a:ext cx="409303" cy="1477328"/>
          </a:xfrm>
          <a:prstGeom prst="rect">
            <a:avLst/>
          </a:prstGeom>
          <a:noFill/>
        </p:spPr>
        <p:txBody>
          <a:bodyPr wrap="square" rtlCol="0">
            <a:spAutoFit/>
          </a:bodyPr>
          <a:lstStyle/>
          <a:p>
            <a:r>
              <a:rPr lang="zh-CN" altLang="en-US" dirty="0">
                <a:solidFill>
                  <a:schemeClr val="accent2"/>
                </a:solidFill>
                <a:latin typeface="微软雅黑" panose="020B0503020204020204" pitchFamily="34" charset="-122"/>
                <a:ea typeface="微软雅黑" panose="020B0503020204020204" pitchFamily="34" charset="-122"/>
              </a:rPr>
              <a:t>测试</a:t>
            </a:r>
            <a:endParaRPr lang="en-US" altLang="zh-CN" dirty="0">
              <a:solidFill>
                <a:schemeClr val="accent2"/>
              </a:solidFill>
              <a:latin typeface="微软雅黑" panose="020B0503020204020204" pitchFamily="34" charset="-122"/>
              <a:ea typeface="微软雅黑" panose="020B0503020204020204" pitchFamily="34" charset="-122"/>
            </a:endParaRPr>
          </a:p>
          <a:p>
            <a:r>
              <a:rPr lang="zh-CN" altLang="en-US" dirty="0">
                <a:solidFill>
                  <a:schemeClr val="accent2"/>
                </a:solidFill>
                <a:latin typeface="微软雅黑" panose="020B0503020204020204" pitchFamily="34" charset="-122"/>
                <a:ea typeface="微软雅黑" panose="020B0503020204020204" pitchFamily="34" charset="-122"/>
              </a:rPr>
              <a:t>样例</a:t>
            </a:r>
            <a:r>
              <a:rPr lang="en-US" altLang="zh-CN" dirty="0">
                <a:solidFill>
                  <a:schemeClr val="accent2"/>
                </a:solidFill>
                <a:latin typeface="微软雅黑" panose="020B0503020204020204" pitchFamily="34" charset="-122"/>
                <a:ea typeface="微软雅黑" panose="020B0503020204020204" pitchFamily="34" charset="-122"/>
              </a:rPr>
              <a:t>1</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2AD09480-8381-41B4-9B71-3FC31CE2920B}"/>
              </a:ext>
            </a:extLst>
          </p:cNvPr>
          <p:cNvSpPr txBox="1"/>
          <p:nvPr/>
        </p:nvSpPr>
        <p:spPr>
          <a:xfrm>
            <a:off x="261256" y="4779331"/>
            <a:ext cx="409303" cy="1477328"/>
          </a:xfrm>
          <a:prstGeom prst="rect">
            <a:avLst/>
          </a:prstGeom>
          <a:noFill/>
        </p:spPr>
        <p:txBody>
          <a:bodyPr wrap="square" rtlCol="0">
            <a:spAutoFit/>
          </a:bodyPr>
          <a:lstStyle/>
          <a:p>
            <a:r>
              <a:rPr lang="zh-CN" altLang="en-US" dirty="0">
                <a:solidFill>
                  <a:schemeClr val="accent2"/>
                </a:solidFill>
                <a:latin typeface="微软雅黑" panose="020B0503020204020204" pitchFamily="34" charset="-122"/>
                <a:ea typeface="微软雅黑" panose="020B0503020204020204" pitchFamily="34" charset="-122"/>
              </a:rPr>
              <a:t>测试</a:t>
            </a:r>
            <a:endParaRPr lang="en-US" altLang="zh-CN" dirty="0">
              <a:solidFill>
                <a:schemeClr val="accent2"/>
              </a:solidFill>
              <a:latin typeface="微软雅黑" panose="020B0503020204020204" pitchFamily="34" charset="-122"/>
              <a:ea typeface="微软雅黑" panose="020B0503020204020204" pitchFamily="34" charset="-122"/>
            </a:endParaRPr>
          </a:p>
          <a:p>
            <a:r>
              <a:rPr lang="zh-CN" altLang="en-US" dirty="0">
                <a:solidFill>
                  <a:schemeClr val="accent2"/>
                </a:solidFill>
                <a:latin typeface="微软雅黑" panose="020B0503020204020204" pitchFamily="34" charset="-122"/>
                <a:ea typeface="微软雅黑" panose="020B0503020204020204" pitchFamily="34" charset="-122"/>
              </a:rPr>
              <a:t>样例</a:t>
            </a:r>
            <a:r>
              <a:rPr lang="en-US" altLang="zh-CN" dirty="0">
                <a:solidFill>
                  <a:schemeClr val="accent2"/>
                </a:solidFill>
                <a:latin typeface="微软雅黑" panose="020B0503020204020204" pitchFamily="34" charset="-122"/>
                <a:ea typeface="微软雅黑" panose="020B0503020204020204" pitchFamily="34" charset="-122"/>
              </a:rPr>
              <a:t>2</a:t>
            </a:r>
            <a:endParaRPr lang="zh-CN" altLang="en-US"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426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wheel(1)">
                                      <p:cBhvr>
                                        <p:cTn id="12" dur="75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成果展示</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en-US" altLang="zh-CN" sz="3200" b="1" i="0" u="none" strike="noStrike" kern="1200" cap="none" spc="0" normalizeH="0" baseline="0" noProof="0" dirty="0" err="1">
                <a:ln>
                  <a:noFill/>
                </a:ln>
                <a:solidFill>
                  <a:srgbClr val="DD0996"/>
                </a:solidFill>
                <a:effectLst/>
                <a:uLnTx/>
                <a:uFillTx/>
              </a:rPr>
              <a:t>Github</a:t>
            </a:r>
            <a:r>
              <a:rPr kumimoji="0" lang="zh-CN" altLang="en-US" sz="3200" b="1" i="0" u="none" strike="noStrike" kern="1200" cap="none" spc="0" normalizeH="0" baseline="0" noProof="0" dirty="0">
                <a:ln>
                  <a:noFill/>
                </a:ln>
                <a:solidFill>
                  <a:srgbClr val="DD0996"/>
                </a:solidFill>
                <a:effectLst/>
                <a:uLnTx/>
                <a:uFillTx/>
              </a:rPr>
              <a:t>交付</a:t>
            </a:r>
            <a:endParaRPr kumimoji="0" lang="en-US" altLang="zh-CN" sz="3200" b="0" i="0" u="none" strike="noStrike" kern="1200" cap="none" spc="0" normalizeH="0" baseline="0" noProof="0" dirty="0">
              <a:ln>
                <a:noFill/>
              </a:ln>
              <a:solidFill>
                <a:schemeClr val="tx1"/>
              </a:solidFill>
              <a:effectLst/>
              <a:uLnTx/>
              <a:uFillTx/>
            </a:endParaRPr>
          </a:p>
        </p:txBody>
      </p:sp>
      <p:pic>
        <p:nvPicPr>
          <p:cNvPr id="26" name="图片 25">
            <a:extLst>
              <a:ext uri="{FF2B5EF4-FFF2-40B4-BE49-F238E27FC236}">
                <a16:creationId xmlns:a16="http://schemas.microsoft.com/office/drawing/2014/main" id="{71225C23-E0FE-47C0-AE8C-84B3A9D228F3}"/>
              </a:ext>
            </a:extLst>
          </p:cNvPr>
          <p:cNvPicPr>
            <a:picLocks noChangeAspect="1"/>
          </p:cNvPicPr>
          <p:nvPr/>
        </p:nvPicPr>
        <p:blipFill rotWithShape="1">
          <a:blip r:embed="rId3"/>
          <a:srcRect t="17874" b="22160"/>
          <a:stretch/>
        </p:blipFill>
        <p:spPr>
          <a:xfrm>
            <a:off x="10347960" y="0"/>
            <a:ext cx="1844040" cy="1105786"/>
          </a:xfrm>
          <a:prstGeom prst="rect">
            <a:avLst/>
          </a:prstGeom>
        </p:spPr>
      </p:pic>
      <p:pic>
        <p:nvPicPr>
          <p:cNvPr id="2" name="图片 1">
            <a:extLst>
              <a:ext uri="{FF2B5EF4-FFF2-40B4-BE49-F238E27FC236}">
                <a16:creationId xmlns:a16="http://schemas.microsoft.com/office/drawing/2014/main" id="{653D591B-234D-4AE4-9358-33FC4EDD196A}"/>
              </a:ext>
            </a:extLst>
          </p:cNvPr>
          <p:cNvPicPr>
            <a:picLocks noChangeAspect="1"/>
          </p:cNvPicPr>
          <p:nvPr/>
        </p:nvPicPr>
        <p:blipFill>
          <a:blip r:embed="rId4"/>
          <a:stretch>
            <a:fillRect/>
          </a:stretch>
        </p:blipFill>
        <p:spPr>
          <a:xfrm>
            <a:off x="3897495" y="1954920"/>
            <a:ext cx="8155488" cy="4228153"/>
          </a:xfrm>
          <a:prstGeom prst="rect">
            <a:avLst/>
          </a:prstGeom>
        </p:spPr>
      </p:pic>
      <p:sp>
        <p:nvSpPr>
          <p:cNvPr id="3" name="文本框 2">
            <a:extLst>
              <a:ext uri="{FF2B5EF4-FFF2-40B4-BE49-F238E27FC236}">
                <a16:creationId xmlns:a16="http://schemas.microsoft.com/office/drawing/2014/main" id="{F0958489-275F-403B-B06F-AE7E9000A806}"/>
              </a:ext>
            </a:extLst>
          </p:cNvPr>
          <p:cNvSpPr txBox="1"/>
          <p:nvPr/>
        </p:nvSpPr>
        <p:spPr>
          <a:xfrm>
            <a:off x="500267" y="2528003"/>
            <a:ext cx="3514383"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solidFill>
                  <a:srgbClr val="7030A0"/>
                </a:solidFill>
                <a:latin typeface="微软雅黑" panose="020B0503020204020204" pitchFamily="34" charset="-122"/>
                <a:ea typeface="微软雅黑" panose="020B0503020204020204" pitchFamily="34" charset="-122"/>
              </a:rPr>
              <a:t>通俗易懂的</a:t>
            </a:r>
            <a:r>
              <a:rPr lang="en-US" altLang="zh-CN" sz="2400" dirty="0">
                <a:solidFill>
                  <a:srgbClr val="7030A0"/>
                </a:solidFill>
                <a:latin typeface="微软雅黑" panose="020B0503020204020204" pitchFamily="34" charset="-122"/>
                <a:ea typeface="微软雅黑" panose="020B0503020204020204" pitchFamily="34" charset="-122"/>
              </a:rPr>
              <a:t>readme</a:t>
            </a:r>
            <a:endParaRPr lang="zh-CN" altLang="en-US" sz="2400" dirty="0">
              <a:solidFill>
                <a:srgbClr val="7030A0"/>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B13F9906-904C-4A83-8CA5-57DB93A7B000}"/>
              </a:ext>
            </a:extLst>
          </p:cNvPr>
          <p:cNvSpPr txBox="1"/>
          <p:nvPr/>
        </p:nvSpPr>
        <p:spPr>
          <a:xfrm>
            <a:off x="500268" y="3814070"/>
            <a:ext cx="2695776"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solidFill>
                  <a:srgbClr val="7030A0"/>
                </a:solidFill>
                <a:latin typeface="微软雅黑" panose="020B0503020204020204" pitchFamily="34" charset="-122"/>
                <a:ea typeface="微软雅黑" panose="020B0503020204020204" pitchFamily="34" charset="-122"/>
              </a:rPr>
              <a:t>完备的项目资料</a:t>
            </a:r>
          </a:p>
        </p:txBody>
      </p:sp>
      <p:sp>
        <p:nvSpPr>
          <p:cNvPr id="9" name="文本框 8">
            <a:extLst>
              <a:ext uri="{FF2B5EF4-FFF2-40B4-BE49-F238E27FC236}">
                <a16:creationId xmlns:a16="http://schemas.microsoft.com/office/drawing/2014/main" id="{D1B7D753-E598-449E-AE53-8642AD57412F}"/>
              </a:ext>
            </a:extLst>
          </p:cNvPr>
          <p:cNvSpPr txBox="1"/>
          <p:nvPr/>
        </p:nvSpPr>
        <p:spPr>
          <a:xfrm>
            <a:off x="500269" y="5100137"/>
            <a:ext cx="2695776"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solidFill>
                  <a:srgbClr val="7030A0"/>
                </a:solidFill>
                <a:latin typeface="微软雅黑" panose="020B0503020204020204" pitchFamily="34" charset="-122"/>
                <a:ea typeface="微软雅黑" panose="020B0503020204020204" pitchFamily="34" charset="-122"/>
              </a:rPr>
              <a:t>清晰的设计文档</a:t>
            </a:r>
          </a:p>
        </p:txBody>
      </p:sp>
    </p:spTree>
    <p:extLst>
      <p:ext uri="{BB962C8B-B14F-4D97-AF65-F5344CB8AC3E}">
        <p14:creationId xmlns:p14="http://schemas.microsoft.com/office/powerpoint/2010/main" val="321131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项目管理</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122704" y="8622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项目进度</a:t>
            </a:r>
            <a:r>
              <a:rPr kumimoji="0" lang="en-US" altLang="zh-CN" sz="3200" b="1" i="0" u="none" strike="noStrike" kern="1200" cap="none" spc="0" normalizeH="0" baseline="0" noProof="0" dirty="0">
                <a:ln>
                  <a:noFill/>
                </a:ln>
                <a:solidFill>
                  <a:srgbClr val="DD0996"/>
                </a:solidFill>
                <a:effectLst/>
                <a:uLnTx/>
                <a:uFillTx/>
              </a:rPr>
              <a:t>——</a:t>
            </a:r>
            <a:r>
              <a:rPr kumimoji="0" lang="zh-CN" altLang="en-US" sz="3200" b="1" i="0" u="none" strike="noStrike" kern="1200" cap="none" spc="0" normalizeH="0" baseline="0" noProof="0" dirty="0">
                <a:ln>
                  <a:noFill/>
                </a:ln>
                <a:solidFill>
                  <a:srgbClr val="DD0996"/>
                </a:solidFill>
                <a:effectLst/>
                <a:uLnTx/>
                <a:uFillTx/>
              </a:rPr>
              <a:t>甘特图</a:t>
            </a:r>
            <a:endParaRPr kumimoji="0" lang="en-US" altLang="zh-CN" sz="3200" b="0" i="0" u="none" strike="noStrike" kern="1200" cap="none" spc="0" normalizeH="0" baseline="0" noProof="0" dirty="0">
              <a:ln>
                <a:noFill/>
              </a:ln>
              <a:solidFill>
                <a:schemeClr val="tx1"/>
              </a:solidFill>
              <a:effectLst/>
              <a:uLnTx/>
              <a:uFillTx/>
            </a:endParaRPr>
          </a:p>
        </p:txBody>
      </p:sp>
      <p:pic>
        <p:nvPicPr>
          <p:cNvPr id="5" name="图片 4">
            <a:extLst>
              <a:ext uri="{FF2B5EF4-FFF2-40B4-BE49-F238E27FC236}">
                <a16:creationId xmlns:a16="http://schemas.microsoft.com/office/drawing/2014/main" id="{09BD02D7-DA20-481B-85F6-92FA20B12CCC}"/>
              </a:ext>
            </a:extLst>
          </p:cNvPr>
          <p:cNvPicPr>
            <a:picLocks noChangeAspect="1"/>
          </p:cNvPicPr>
          <p:nvPr/>
        </p:nvPicPr>
        <p:blipFill rotWithShape="1">
          <a:blip r:embed="rId3"/>
          <a:srcRect t="17874" b="22160"/>
          <a:stretch/>
        </p:blipFill>
        <p:spPr>
          <a:xfrm>
            <a:off x="10347960" y="0"/>
            <a:ext cx="1844040" cy="1105786"/>
          </a:xfrm>
          <a:prstGeom prst="rect">
            <a:avLst/>
          </a:prstGeom>
        </p:spPr>
      </p:pic>
      <p:pic>
        <p:nvPicPr>
          <p:cNvPr id="7" name="图片 6">
            <a:extLst>
              <a:ext uri="{FF2B5EF4-FFF2-40B4-BE49-F238E27FC236}">
                <a16:creationId xmlns:a16="http://schemas.microsoft.com/office/drawing/2014/main" id="{A9A0C8BF-77AC-4E0B-A44B-0DCA18CA1930}"/>
              </a:ext>
            </a:extLst>
          </p:cNvPr>
          <p:cNvPicPr>
            <a:picLocks noChangeAspect="1"/>
          </p:cNvPicPr>
          <p:nvPr/>
        </p:nvPicPr>
        <p:blipFill>
          <a:blip r:embed="rId4"/>
          <a:stretch>
            <a:fillRect/>
          </a:stretch>
        </p:blipFill>
        <p:spPr>
          <a:xfrm>
            <a:off x="618312" y="1277848"/>
            <a:ext cx="11049233" cy="5841891"/>
          </a:xfrm>
          <a:prstGeom prst="rect">
            <a:avLst/>
          </a:prstGeom>
        </p:spPr>
      </p:pic>
    </p:spTree>
    <p:extLst>
      <p:ext uri="{BB962C8B-B14F-4D97-AF65-F5344CB8AC3E}">
        <p14:creationId xmlns:p14="http://schemas.microsoft.com/office/powerpoint/2010/main" val="1192858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项目管理</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里程碑</a:t>
            </a:r>
            <a:endParaRPr kumimoji="0" lang="en-US" altLang="zh-CN" sz="3200" b="0" i="0" u="none" strike="noStrike" kern="1200" cap="none" spc="0" normalizeH="0" baseline="0" noProof="0" dirty="0">
              <a:ln>
                <a:noFill/>
              </a:ln>
              <a:solidFill>
                <a:schemeClr val="tx1"/>
              </a:solidFill>
              <a:effectLst/>
              <a:uLnTx/>
              <a:uFillTx/>
            </a:endParaRPr>
          </a:p>
        </p:txBody>
      </p:sp>
      <p:sp>
        <p:nvSpPr>
          <p:cNvPr id="5" name="内容占位符 1">
            <a:extLst>
              <a:ext uri="{FF2B5EF4-FFF2-40B4-BE49-F238E27FC236}">
                <a16:creationId xmlns:a16="http://schemas.microsoft.com/office/drawing/2014/main" id="{DED049F7-92F8-45A2-BA00-870BD2412D29}"/>
              </a:ext>
            </a:extLst>
          </p:cNvPr>
          <p:cNvSpPr txBox="1"/>
          <p:nvPr>
            <p:custDataLst>
              <p:tags r:id="rId2"/>
            </p:custDataLst>
          </p:nvPr>
        </p:nvSpPr>
        <p:spPr>
          <a:xfrm>
            <a:off x="476498" y="3323108"/>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分工情况</a:t>
            </a:r>
            <a:endParaRPr kumimoji="0" lang="en-US" altLang="zh-CN" sz="3200" b="0" i="0" u="none" strike="noStrike" kern="1200" cap="none" spc="0" normalizeH="0" baseline="0" noProof="0" dirty="0">
              <a:ln>
                <a:noFill/>
              </a:ln>
              <a:solidFill>
                <a:schemeClr val="tx1"/>
              </a:solidFill>
              <a:effectLst/>
              <a:uLnTx/>
              <a:uFillTx/>
            </a:endParaRPr>
          </a:p>
        </p:txBody>
      </p:sp>
      <p:pic>
        <p:nvPicPr>
          <p:cNvPr id="8" name="图片 7">
            <a:extLst>
              <a:ext uri="{FF2B5EF4-FFF2-40B4-BE49-F238E27FC236}">
                <a16:creationId xmlns:a16="http://schemas.microsoft.com/office/drawing/2014/main" id="{2EA047B6-4CFF-452A-8A86-75EBB180B7B5}"/>
              </a:ext>
            </a:extLst>
          </p:cNvPr>
          <p:cNvPicPr>
            <a:picLocks noChangeAspect="1"/>
          </p:cNvPicPr>
          <p:nvPr/>
        </p:nvPicPr>
        <p:blipFill rotWithShape="1">
          <a:blip r:embed="rId4"/>
          <a:srcRect t="17874" b="22160"/>
          <a:stretch/>
        </p:blipFill>
        <p:spPr>
          <a:xfrm>
            <a:off x="10347960" y="0"/>
            <a:ext cx="1844040" cy="1105786"/>
          </a:xfrm>
          <a:prstGeom prst="rect">
            <a:avLst/>
          </a:prstGeom>
        </p:spPr>
      </p:pic>
      <p:graphicFrame>
        <p:nvGraphicFramePr>
          <p:cNvPr id="2" name="表格 1">
            <a:extLst>
              <a:ext uri="{FF2B5EF4-FFF2-40B4-BE49-F238E27FC236}">
                <a16:creationId xmlns:a16="http://schemas.microsoft.com/office/drawing/2014/main" id="{780DB77C-006E-4B17-BD44-852A55540A09}"/>
              </a:ext>
            </a:extLst>
          </p:cNvPr>
          <p:cNvGraphicFramePr>
            <a:graphicFrameLocks noGrp="1"/>
          </p:cNvGraphicFramePr>
          <p:nvPr>
            <p:extLst>
              <p:ext uri="{D42A27DB-BD31-4B8C-83A1-F6EECF244321}">
                <p14:modId xmlns:p14="http://schemas.microsoft.com/office/powerpoint/2010/main" val="1205910048"/>
              </p:ext>
            </p:extLst>
          </p:nvPr>
        </p:nvGraphicFramePr>
        <p:xfrm>
          <a:off x="1454331" y="4673357"/>
          <a:ext cx="9640389" cy="1788384"/>
        </p:xfrm>
        <a:graphic>
          <a:graphicData uri="http://schemas.openxmlformats.org/drawingml/2006/table">
            <a:tbl>
              <a:tblPr firstRow="1" bandRow="1">
                <a:tableStyleId>{93296810-A885-4BE3-A3E7-6D5BEEA58F35}</a:tableStyleId>
              </a:tblPr>
              <a:tblGrid>
                <a:gridCol w="3152503">
                  <a:extLst>
                    <a:ext uri="{9D8B030D-6E8A-4147-A177-3AD203B41FA5}">
                      <a16:colId xmlns:a16="http://schemas.microsoft.com/office/drawing/2014/main" val="226202819"/>
                    </a:ext>
                  </a:extLst>
                </a:gridCol>
                <a:gridCol w="6487886">
                  <a:extLst>
                    <a:ext uri="{9D8B030D-6E8A-4147-A177-3AD203B41FA5}">
                      <a16:colId xmlns:a16="http://schemas.microsoft.com/office/drawing/2014/main" val="4294721249"/>
                    </a:ext>
                  </a:extLst>
                </a:gridCol>
              </a:tblGrid>
              <a:tr h="596128">
                <a:tc>
                  <a:txBody>
                    <a:bodyPr/>
                    <a:lstStyle/>
                    <a:p>
                      <a:pPr algn="ctr"/>
                      <a:r>
                        <a:rPr lang="zh-CN" altLang="en-US" sz="2200" dirty="0">
                          <a:latin typeface="微软雅黑" panose="020B0503020204020204" pitchFamily="34" charset="-122"/>
                          <a:ea typeface="微软雅黑" panose="020B0503020204020204" pitchFamily="34" charset="-122"/>
                        </a:rPr>
                        <a:t>项目成员</a:t>
                      </a:r>
                    </a:p>
                  </a:txBody>
                  <a:tcPr/>
                </a:tc>
                <a:tc>
                  <a:txBody>
                    <a:bodyPr/>
                    <a:lstStyle/>
                    <a:p>
                      <a:pPr algn="ctr"/>
                      <a:r>
                        <a:rPr lang="zh-CN" altLang="en-US" sz="2200" dirty="0">
                          <a:latin typeface="微软雅黑" panose="020B0503020204020204" pitchFamily="34" charset="-122"/>
                          <a:ea typeface="微软雅黑" panose="020B0503020204020204" pitchFamily="34" charset="-122"/>
                        </a:rPr>
                        <a:t>主要职责</a:t>
                      </a:r>
                    </a:p>
                  </a:txBody>
                  <a:tcPr/>
                </a:tc>
                <a:extLst>
                  <a:ext uri="{0D108BD9-81ED-4DB2-BD59-A6C34878D82A}">
                    <a16:rowId xmlns:a16="http://schemas.microsoft.com/office/drawing/2014/main" val="3970514484"/>
                  </a:ext>
                </a:extLst>
              </a:tr>
              <a:tr h="596128">
                <a:tc>
                  <a:txBody>
                    <a:bodyPr/>
                    <a:lstStyle/>
                    <a:p>
                      <a:pPr algn="ctr"/>
                      <a:r>
                        <a:rPr lang="zh-CN" altLang="en-US" sz="2200" dirty="0">
                          <a:latin typeface="微软雅黑" panose="020B0503020204020204" pitchFamily="34" charset="-122"/>
                          <a:ea typeface="微软雅黑" panose="020B0503020204020204" pitchFamily="34" charset="-122"/>
                        </a:rPr>
                        <a:t>肖子洋</a:t>
                      </a:r>
                    </a:p>
                  </a:txBody>
                  <a:tcPr/>
                </a:tc>
                <a:tc>
                  <a:txBody>
                    <a:bodyPr/>
                    <a:lstStyle/>
                    <a:p>
                      <a:pPr algn="ctr"/>
                      <a:r>
                        <a:rPr lang="zh-CN" altLang="en-US" sz="2200" dirty="0">
                          <a:latin typeface="微软雅黑" panose="020B0503020204020204" pitchFamily="34" charset="-122"/>
                          <a:ea typeface="微软雅黑" panose="020B0503020204020204" pitchFamily="34" charset="-122"/>
                        </a:rPr>
                        <a:t>数据库构建、编程、模块测试、改错</a:t>
                      </a:r>
                    </a:p>
                  </a:txBody>
                  <a:tcPr/>
                </a:tc>
                <a:extLst>
                  <a:ext uri="{0D108BD9-81ED-4DB2-BD59-A6C34878D82A}">
                    <a16:rowId xmlns:a16="http://schemas.microsoft.com/office/drawing/2014/main" val="906024035"/>
                  </a:ext>
                </a:extLst>
              </a:tr>
              <a:tr h="596128">
                <a:tc>
                  <a:txBody>
                    <a:bodyPr/>
                    <a:lstStyle/>
                    <a:p>
                      <a:pPr algn="ctr"/>
                      <a:r>
                        <a:rPr lang="zh-CN" altLang="en-US" sz="2200" dirty="0">
                          <a:latin typeface="微软雅黑" panose="020B0503020204020204" pitchFamily="34" charset="-122"/>
                          <a:ea typeface="微软雅黑" panose="020B0503020204020204" pitchFamily="34" charset="-122"/>
                        </a:rPr>
                        <a:t>杨宇欣</a:t>
                      </a:r>
                    </a:p>
                  </a:txBody>
                  <a:tcPr/>
                </a:tc>
                <a:tc>
                  <a:txBody>
                    <a:bodyPr/>
                    <a:lstStyle/>
                    <a:p>
                      <a:pPr algn="ctr"/>
                      <a:r>
                        <a:rPr lang="zh-CN" altLang="en-US" sz="2200" dirty="0">
                          <a:latin typeface="微软雅黑" panose="020B0503020204020204" pitchFamily="34" charset="-122"/>
                          <a:ea typeface="微软雅黑" panose="020B0503020204020204" pitchFamily="34" charset="-122"/>
                        </a:rPr>
                        <a:t>文本文档预处理、接口设计、系统测试、查阅文献</a:t>
                      </a:r>
                    </a:p>
                  </a:txBody>
                  <a:tcPr/>
                </a:tc>
                <a:extLst>
                  <a:ext uri="{0D108BD9-81ED-4DB2-BD59-A6C34878D82A}">
                    <a16:rowId xmlns:a16="http://schemas.microsoft.com/office/drawing/2014/main" val="2624760207"/>
                  </a:ext>
                </a:extLst>
              </a:tr>
            </a:tbl>
          </a:graphicData>
        </a:graphic>
      </p:graphicFrame>
      <p:pic>
        <p:nvPicPr>
          <p:cNvPr id="4" name="图片 3">
            <a:extLst>
              <a:ext uri="{FF2B5EF4-FFF2-40B4-BE49-F238E27FC236}">
                <a16:creationId xmlns:a16="http://schemas.microsoft.com/office/drawing/2014/main" id="{A63DF306-5679-4175-996A-FD90CCDF2602}"/>
              </a:ext>
            </a:extLst>
          </p:cNvPr>
          <p:cNvPicPr>
            <a:picLocks noChangeAspect="1"/>
          </p:cNvPicPr>
          <p:nvPr/>
        </p:nvPicPr>
        <p:blipFill>
          <a:blip r:embed="rId5"/>
          <a:stretch>
            <a:fillRect/>
          </a:stretch>
        </p:blipFill>
        <p:spPr>
          <a:xfrm>
            <a:off x="476498" y="1462020"/>
            <a:ext cx="11181746" cy="2195991"/>
          </a:xfrm>
          <a:prstGeom prst="rect">
            <a:avLst/>
          </a:prstGeom>
        </p:spPr>
      </p:pic>
    </p:spTree>
    <p:extLst>
      <p:ext uri="{BB962C8B-B14F-4D97-AF65-F5344CB8AC3E}">
        <p14:creationId xmlns:p14="http://schemas.microsoft.com/office/powerpoint/2010/main" val="175702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21" presetClass="entr" presetSubtype="1"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3758222" cy="769441"/>
          </a:xfrm>
          <a:prstGeom prst="rect">
            <a:avLst/>
          </a:prstGeom>
          <a:noFill/>
        </p:spPr>
        <p:txBody>
          <a:bodyPr wrap="square" rtlCol="0">
            <a:spAutoFit/>
          </a:bodyPr>
          <a:lstStyle/>
          <a:p>
            <a:r>
              <a:rPr lang="zh-CN" altLang="en-US" sz="4400" dirty="0"/>
              <a:t>展望</a:t>
            </a:r>
            <a:endParaRPr lang="en-US" altLang="zh-CN" sz="4400" dirty="0"/>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内容占位符 1">
            <a:extLst>
              <a:ext uri="{FF2B5EF4-FFF2-40B4-BE49-F238E27FC236}">
                <a16:creationId xmlns:a16="http://schemas.microsoft.com/office/drawing/2014/main" id="{8A75B9A9-77BD-43D6-ACF3-EB594A1074CE}"/>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探索方向</a:t>
            </a:r>
            <a:endParaRPr kumimoji="0" lang="en-US" altLang="zh-CN" sz="3200" b="0" i="0" u="none" strike="noStrike" kern="1200" cap="none" spc="0" normalizeH="0" baseline="0" noProof="0" dirty="0">
              <a:ln>
                <a:noFill/>
              </a:ln>
              <a:solidFill>
                <a:schemeClr val="tx1"/>
              </a:solidFill>
              <a:effectLst/>
              <a:uLnTx/>
              <a:uFillTx/>
            </a:endParaRPr>
          </a:p>
        </p:txBody>
      </p:sp>
      <p:pic>
        <p:nvPicPr>
          <p:cNvPr id="6" name="图片 5">
            <a:extLst>
              <a:ext uri="{FF2B5EF4-FFF2-40B4-BE49-F238E27FC236}">
                <a16:creationId xmlns:a16="http://schemas.microsoft.com/office/drawing/2014/main" id="{8F05D6FF-E1A0-4789-9CB6-4E0F456858CC}"/>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2" name="文本框 1">
            <a:extLst>
              <a:ext uri="{FF2B5EF4-FFF2-40B4-BE49-F238E27FC236}">
                <a16:creationId xmlns:a16="http://schemas.microsoft.com/office/drawing/2014/main" id="{6501B36E-DAF7-47A1-A8F5-129C9EBF69E9}"/>
              </a:ext>
            </a:extLst>
          </p:cNvPr>
          <p:cNvSpPr txBox="1"/>
          <p:nvPr/>
        </p:nvSpPr>
        <p:spPr>
          <a:xfrm>
            <a:off x="957943" y="2429692"/>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搜索引擎与知识图谱更融洽地结合</a:t>
            </a:r>
          </a:p>
        </p:txBody>
      </p:sp>
      <p:sp>
        <p:nvSpPr>
          <p:cNvPr id="8" name="文本框 7">
            <a:extLst>
              <a:ext uri="{FF2B5EF4-FFF2-40B4-BE49-F238E27FC236}">
                <a16:creationId xmlns:a16="http://schemas.microsoft.com/office/drawing/2014/main" id="{4BA75A2A-6FDF-40DF-9565-9E193C025744}"/>
              </a:ext>
            </a:extLst>
          </p:cNvPr>
          <p:cNvSpPr txBox="1"/>
          <p:nvPr/>
        </p:nvSpPr>
        <p:spPr>
          <a:xfrm>
            <a:off x="957943" y="3443422"/>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更加自然的询问方式</a:t>
            </a:r>
          </a:p>
        </p:txBody>
      </p:sp>
      <p:sp>
        <p:nvSpPr>
          <p:cNvPr id="9" name="文本框 8">
            <a:extLst>
              <a:ext uri="{FF2B5EF4-FFF2-40B4-BE49-F238E27FC236}">
                <a16:creationId xmlns:a16="http://schemas.microsoft.com/office/drawing/2014/main" id="{7B168AFF-C602-444B-9EC9-B3599BCCE752}"/>
              </a:ext>
            </a:extLst>
          </p:cNvPr>
          <p:cNvSpPr txBox="1"/>
          <p:nvPr/>
        </p:nvSpPr>
        <p:spPr>
          <a:xfrm>
            <a:off x="957943" y="4457152"/>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更加友好的人机交互界面</a:t>
            </a:r>
          </a:p>
        </p:txBody>
      </p:sp>
      <p:sp>
        <p:nvSpPr>
          <p:cNvPr id="11" name="文本框 10">
            <a:extLst>
              <a:ext uri="{FF2B5EF4-FFF2-40B4-BE49-F238E27FC236}">
                <a16:creationId xmlns:a16="http://schemas.microsoft.com/office/drawing/2014/main" id="{B1B5C1E8-DE74-4715-9A89-A41A0344E950}"/>
              </a:ext>
            </a:extLst>
          </p:cNvPr>
          <p:cNvSpPr txBox="1"/>
          <p:nvPr/>
        </p:nvSpPr>
        <p:spPr>
          <a:xfrm>
            <a:off x="957942" y="5470882"/>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健壮性更强的程序</a:t>
            </a:r>
          </a:p>
        </p:txBody>
      </p:sp>
    </p:spTree>
    <p:extLst>
      <p:ext uri="{BB962C8B-B14F-4D97-AF65-F5344CB8AC3E}">
        <p14:creationId xmlns:p14="http://schemas.microsoft.com/office/powerpoint/2010/main" val="450503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项目简介</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AF58861-CD40-4216-9333-92F647DE753A}"/>
              </a:ext>
            </a:extLst>
          </p:cNvPr>
          <p:cNvSpPr txBox="1"/>
          <p:nvPr/>
        </p:nvSpPr>
        <p:spPr>
          <a:xfrm>
            <a:off x="629182" y="2504873"/>
            <a:ext cx="8969829"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目的：</a:t>
            </a:r>
            <a:r>
              <a:rPr lang="zh-CN" altLang="en-US" sz="2800" dirty="0">
                <a:solidFill>
                  <a:srgbClr val="2A56FF"/>
                </a:solidFill>
                <a:latin typeface="微软雅黑" panose="020B0503020204020204" pitchFamily="34" charset="-122"/>
                <a:ea typeface="微软雅黑" panose="020B0503020204020204" pitchFamily="34" charset="-122"/>
              </a:rPr>
              <a:t>利用已有故障报告给用户提供智能化诊断服务</a:t>
            </a:r>
          </a:p>
        </p:txBody>
      </p:sp>
      <p:sp>
        <p:nvSpPr>
          <p:cNvPr id="10" name="文本框 9">
            <a:extLst>
              <a:ext uri="{FF2B5EF4-FFF2-40B4-BE49-F238E27FC236}">
                <a16:creationId xmlns:a16="http://schemas.microsoft.com/office/drawing/2014/main" id="{1D45292E-7C82-4697-A827-0F9119AA2C44}"/>
              </a:ext>
            </a:extLst>
          </p:cNvPr>
          <p:cNvSpPr txBox="1"/>
          <p:nvPr/>
        </p:nvSpPr>
        <p:spPr>
          <a:xfrm>
            <a:off x="629182" y="5261981"/>
            <a:ext cx="1139735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实现工具：</a:t>
            </a:r>
            <a:r>
              <a:rPr lang="en-US" altLang="zh-CN" sz="2800" dirty="0">
                <a:solidFill>
                  <a:srgbClr val="2A56FF"/>
                </a:solidFill>
                <a:latin typeface="微软雅黑" panose="020B0503020204020204" pitchFamily="34" charset="-122"/>
                <a:ea typeface="微软雅黑" panose="020B0503020204020204" pitchFamily="34" charset="-122"/>
              </a:rPr>
              <a:t>flask</a:t>
            </a:r>
            <a:r>
              <a:rPr lang="zh-CN" altLang="en-US" sz="2800" dirty="0">
                <a:solidFill>
                  <a:srgbClr val="2A56FF"/>
                </a:solidFill>
                <a:latin typeface="微软雅黑" panose="020B0503020204020204" pitchFamily="34" charset="-122"/>
                <a:ea typeface="微软雅黑" panose="020B0503020204020204" pitchFamily="34" charset="-122"/>
              </a:rPr>
              <a:t>微框架、</a:t>
            </a:r>
            <a:r>
              <a:rPr lang="en-US" altLang="zh-CN" sz="2800" dirty="0" err="1">
                <a:solidFill>
                  <a:srgbClr val="2A56FF"/>
                </a:solidFill>
                <a:latin typeface="微软雅黑" panose="020B0503020204020204" pitchFamily="34" charset="-122"/>
                <a:ea typeface="微软雅黑" panose="020B0503020204020204" pitchFamily="34" charset="-122"/>
              </a:rPr>
              <a:t>lucene</a:t>
            </a:r>
            <a:r>
              <a:rPr lang="zh-CN" altLang="en-US" sz="2800" dirty="0">
                <a:solidFill>
                  <a:srgbClr val="2A56FF"/>
                </a:solidFill>
                <a:latin typeface="微软雅黑" panose="020B0503020204020204" pitchFamily="34" charset="-122"/>
                <a:ea typeface="微软雅黑" panose="020B0503020204020204" pitchFamily="34" charset="-122"/>
              </a:rPr>
              <a:t>引擎、</a:t>
            </a:r>
            <a:r>
              <a:rPr lang="en-US" altLang="zh-CN" sz="2800" dirty="0">
                <a:solidFill>
                  <a:srgbClr val="2A56FF"/>
                </a:solidFill>
                <a:latin typeface="微软雅黑" panose="020B0503020204020204" pitchFamily="34" charset="-122"/>
                <a:ea typeface="微软雅黑" panose="020B0503020204020204" pitchFamily="34" charset="-122"/>
              </a:rPr>
              <a:t>socket</a:t>
            </a:r>
            <a:r>
              <a:rPr lang="zh-CN" altLang="en-US" sz="2800" dirty="0">
                <a:solidFill>
                  <a:srgbClr val="2A56FF"/>
                </a:solidFill>
                <a:latin typeface="微软雅黑" panose="020B0503020204020204" pitchFamily="34" charset="-122"/>
                <a:ea typeface="微软雅黑" panose="020B0503020204020204" pitchFamily="34" charset="-122"/>
              </a:rPr>
              <a:t>编程、 </a:t>
            </a:r>
            <a:r>
              <a:rPr lang="en-US" altLang="zh-CN" sz="2800" dirty="0">
                <a:solidFill>
                  <a:srgbClr val="2A56FF"/>
                </a:solidFill>
                <a:latin typeface="微软雅黑" panose="020B0503020204020204" pitchFamily="34" charset="-122"/>
                <a:ea typeface="微软雅黑" panose="020B0503020204020204" pitchFamily="34" charset="-122"/>
              </a:rPr>
              <a:t>Neo4j</a:t>
            </a:r>
            <a:r>
              <a:rPr lang="zh-CN" altLang="en-US" sz="2800" dirty="0">
                <a:solidFill>
                  <a:srgbClr val="2A56FF"/>
                </a:solidFill>
                <a:latin typeface="微软雅黑" panose="020B0503020204020204" pitchFamily="34" charset="-122"/>
                <a:ea typeface="微软雅黑" panose="020B0503020204020204" pitchFamily="34" charset="-122"/>
              </a:rPr>
              <a:t>图数据库</a:t>
            </a:r>
          </a:p>
        </p:txBody>
      </p:sp>
      <p:sp>
        <p:nvSpPr>
          <p:cNvPr id="12" name="内容占位符 1">
            <a:extLst>
              <a:ext uri="{FF2B5EF4-FFF2-40B4-BE49-F238E27FC236}">
                <a16:creationId xmlns:a16="http://schemas.microsoft.com/office/drawing/2014/main" id="{771F6395-A3C3-49EA-8372-A9F12BEE94EC}"/>
              </a:ext>
            </a:extLst>
          </p:cNvPr>
          <p:cNvSpPr txBox="1"/>
          <p:nvPr>
            <p:custDataLst>
              <p:tags r:id="rId1"/>
            </p:custDataLst>
          </p:nvPr>
        </p:nvSpPr>
        <p:spPr>
          <a:xfrm>
            <a:off x="500269" y="1129348"/>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DD0996"/>
                </a:solidFill>
              </a:rPr>
              <a:t>系统介绍</a:t>
            </a:r>
            <a:endParaRPr kumimoji="0" lang="en-US" altLang="zh-CN" sz="3200" b="0" i="0" u="none" strike="noStrike" kern="1200" cap="none" spc="0" normalizeH="0" baseline="0" noProof="0" dirty="0">
              <a:ln>
                <a:noFill/>
              </a:ln>
              <a:solidFill>
                <a:schemeClr val="tx1"/>
              </a:solidFill>
              <a:effectLst/>
              <a:uLnTx/>
              <a:uFillTx/>
            </a:endParaRPr>
          </a:p>
        </p:txBody>
      </p:sp>
      <p:pic>
        <p:nvPicPr>
          <p:cNvPr id="9" name="图片 8">
            <a:extLst>
              <a:ext uri="{FF2B5EF4-FFF2-40B4-BE49-F238E27FC236}">
                <a16:creationId xmlns:a16="http://schemas.microsoft.com/office/drawing/2014/main" id="{53DD4EDF-77D4-44CB-94ED-FF9164580274}"/>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11" name="文本框 10">
            <a:extLst>
              <a:ext uri="{FF2B5EF4-FFF2-40B4-BE49-F238E27FC236}">
                <a16:creationId xmlns:a16="http://schemas.microsoft.com/office/drawing/2014/main" id="{D11A8743-002F-4E10-B4C9-6CA767A796F9}"/>
              </a:ext>
            </a:extLst>
          </p:cNvPr>
          <p:cNvSpPr txBox="1"/>
          <p:nvPr/>
        </p:nvSpPr>
        <p:spPr>
          <a:xfrm>
            <a:off x="629182" y="3883427"/>
            <a:ext cx="870857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核心技术：</a:t>
            </a:r>
            <a:r>
              <a:rPr lang="zh-CN" altLang="en-US" sz="2800" dirty="0">
                <a:solidFill>
                  <a:srgbClr val="2A56FF"/>
                </a:solidFill>
                <a:latin typeface="微软雅黑" panose="020B0503020204020204" pitchFamily="34" charset="-122"/>
                <a:ea typeface="微软雅黑" panose="020B0503020204020204" pitchFamily="34" charset="-122"/>
              </a:rPr>
              <a:t>搜索引擎、知识图谱</a:t>
            </a:r>
          </a:p>
        </p:txBody>
      </p:sp>
    </p:spTree>
    <p:extLst>
      <p:ext uri="{BB962C8B-B14F-4D97-AF65-F5344CB8AC3E}">
        <p14:creationId xmlns:p14="http://schemas.microsoft.com/office/powerpoint/2010/main" val="3962616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3758222" cy="769441"/>
          </a:xfrm>
          <a:prstGeom prst="rect">
            <a:avLst/>
          </a:prstGeom>
          <a:noFill/>
        </p:spPr>
        <p:txBody>
          <a:bodyPr wrap="square" rtlCol="0">
            <a:spAutoFit/>
          </a:bodyPr>
          <a:lstStyle/>
          <a:p>
            <a:r>
              <a:rPr lang="zh-CN" altLang="en-US" sz="4400" dirty="0"/>
              <a:t>展望</a:t>
            </a:r>
            <a:endParaRPr lang="en-US" altLang="zh-CN" sz="4400" dirty="0"/>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内容占位符 1">
            <a:extLst>
              <a:ext uri="{FF2B5EF4-FFF2-40B4-BE49-F238E27FC236}">
                <a16:creationId xmlns:a16="http://schemas.microsoft.com/office/drawing/2014/main" id="{8A75B9A9-77BD-43D6-ACF3-EB594A1074CE}"/>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探索方向</a:t>
            </a:r>
            <a:endParaRPr kumimoji="0" lang="en-US" altLang="zh-CN" sz="3200" b="0" i="0" u="none" strike="noStrike" kern="1200" cap="none" spc="0" normalizeH="0" baseline="0" noProof="0" dirty="0">
              <a:ln>
                <a:noFill/>
              </a:ln>
              <a:solidFill>
                <a:schemeClr val="tx1"/>
              </a:solidFill>
              <a:effectLst/>
              <a:uLnTx/>
              <a:uFillTx/>
            </a:endParaRPr>
          </a:p>
        </p:txBody>
      </p:sp>
      <p:pic>
        <p:nvPicPr>
          <p:cNvPr id="6" name="图片 5">
            <a:extLst>
              <a:ext uri="{FF2B5EF4-FFF2-40B4-BE49-F238E27FC236}">
                <a16:creationId xmlns:a16="http://schemas.microsoft.com/office/drawing/2014/main" id="{8F05D6FF-E1A0-4789-9CB6-4E0F456858CC}"/>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2" name="文本框 1">
            <a:extLst>
              <a:ext uri="{FF2B5EF4-FFF2-40B4-BE49-F238E27FC236}">
                <a16:creationId xmlns:a16="http://schemas.microsoft.com/office/drawing/2014/main" id="{6501B36E-DAF7-47A1-A8F5-129C9EBF69E9}"/>
              </a:ext>
            </a:extLst>
          </p:cNvPr>
          <p:cNvSpPr txBox="1"/>
          <p:nvPr/>
        </p:nvSpPr>
        <p:spPr>
          <a:xfrm>
            <a:off x="957943" y="2429692"/>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搜索引擎与知识图谱更融洽地结合</a:t>
            </a:r>
          </a:p>
        </p:txBody>
      </p:sp>
      <p:sp>
        <p:nvSpPr>
          <p:cNvPr id="3" name="矩形: 圆角 2">
            <a:extLst>
              <a:ext uri="{FF2B5EF4-FFF2-40B4-BE49-F238E27FC236}">
                <a16:creationId xmlns:a16="http://schemas.microsoft.com/office/drawing/2014/main" id="{3449C829-D516-4FDF-A3CD-EC2775559E52}"/>
              </a:ext>
            </a:extLst>
          </p:cNvPr>
          <p:cNvSpPr/>
          <p:nvPr/>
        </p:nvSpPr>
        <p:spPr>
          <a:xfrm>
            <a:off x="8503919" y="1828192"/>
            <a:ext cx="1793966" cy="735873"/>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处理用户回答</a:t>
            </a:r>
          </a:p>
        </p:txBody>
      </p:sp>
      <p:sp>
        <p:nvSpPr>
          <p:cNvPr id="4" name="菱形 3">
            <a:extLst>
              <a:ext uri="{FF2B5EF4-FFF2-40B4-BE49-F238E27FC236}">
                <a16:creationId xmlns:a16="http://schemas.microsoft.com/office/drawing/2014/main" id="{4481D3F4-38A8-42B0-AFC8-ECF35FCE3D2D}"/>
              </a:ext>
            </a:extLst>
          </p:cNvPr>
          <p:cNvSpPr/>
          <p:nvPr/>
        </p:nvSpPr>
        <p:spPr>
          <a:xfrm>
            <a:off x="8122922" y="3358809"/>
            <a:ext cx="2536371" cy="623418"/>
          </a:xfrm>
          <a:prstGeom prst="diamond">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是否规范？</a:t>
            </a:r>
          </a:p>
        </p:txBody>
      </p:sp>
      <p:sp>
        <p:nvSpPr>
          <p:cNvPr id="5" name="流程图: 磁盘 4">
            <a:extLst>
              <a:ext uri="{FF2B5EF4-FFF2-40B4-BE49-F238E27FC236}">
                <a16:creationId xmlns:a16="http://schemas.microsoft.com/office/drawing/2014/main" id="{840CFE43-83C8-488F-B7D9-7C50940B27EF}"/>
              </a:ext>
            </a:extLst>
          </p:cNvPr>
          <p:cNvSpPr/>
          <p:nvPr/>
        </p:nvSpPr>
        <p:spPr>
          <a:xfrm>
            <a:off x="10347960" y="4976903"/>
            <a:ext cx="1419497" cy="1428183"/>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知识图谱</a:t>
            </a:r>
          </a:p>
        </p:txBody>
      </p:sp>
      <p:sp>
        <p:nvSpPr>
          <p:cNvPr id="15" name="流程图: 磁盘 14">
            <a:extLst>
              <a:ext uri="{FF2B5EF4-FFF2-40B4-BE49-F238E27FC236}">
                <a16:creationId xmlns:a16="http://schemas.microsoft.com/office/drawing/2014/main" id="{E8201D8A-17E2-41E5-A64E-49107A7FF4AA}"/>
              </a:ext>
            </a:extLst>
          </p:cNvPr>
          <p:cNvSpPr/>
          <p:nvPr/>
        </p:nvSpPr>
        <p:spPr>
          <a:xfrm>
            <a:off x="7045234" y="4976903"/>
            <a:ext cx="1419497" cy="1428183"/>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搜索引擎</a:t>
            </a:r>
          </a:p>
        </p:txBody>
      </p:sp>
      <p:sp>
        <p:nvSpPr>
          <p:cNvPr id="7" name="箭头: 下 6">
            <a:extLst>
              <a:ext uri="{FF2B5EF4-FFF2-40B4-BE49-F238E27FC236}">
                <a16:creationId xmlns:a16="http://schemas.microsoft.com/office/drawing/2014/main" id="{3BF88781-364E-48A8-9E66-BF68F16560EE}"/>
              </a:ext>
            </a:extLst>
          </p:cNvPr>
          <p:cNvSpPr/>
          <p:nvPr/>
        </p:nvSpPr>
        <p:spPr>
          <a:xfrm>
            <a:off x="9178834" y="2597027"/>
            <a:ext cx="566057" cy="728820"/>
          </a:xfrm>
          <a:prstGeom prst="downArrow">
            <a:avLst/>
          </a:prstGeom>
          <a:solidFill>
            <a:schemeClr val="bg1"/>
          </a:solidFill>
          <a:ln w="285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91E8E440-1759-4AED-99F5-1B50D7CB77C5}"/>
              </a:ext>
            </a:extLst>
          </p:cNvPr>
          <p:cNvSpPr/>
          <p:nvPr/>
        </p:nvSpPr>
        <p:spPr>
          <a:xfrm rot="2074447">
            <a:off x="8326626" y="3836001"/>
            <a:ext cx="384777" cy="1287127"/>
          </a:xfrm>
          <a:prstGeom prst="downArrow">
            <a:avLst/>
          </a:prstGeom>
          <a:solidFill>
            <a:schemeClr val="bg1"/>
          </a:solidFill>
          <a:ln w="285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箭头: 下 17">
            <a:extLst>
              <a:ext uri="{FF2B5EF4-FFF2-40B4-BE49-F238E27FC236}">
                <a16:creationId xmlns:a16="http://schemas.microsoft.com/office/drawing/2014/main" id="{EE5C0CC2-7E02-4B65-B4BD-C356B1898248}"/>
              </a:ext>
            </a:extLst>
          </p:cNvPr>
          <p:cNvSpPr/>
          <p:nvPr/>
        </p:nvSpPr>
        <p:spPr>
          <a:xfrm rot="12866190">
            <a:off x="7862321" y="3696495"/>
            <a:ext cx="384777" cy="1287127"/>
          </a:xfrm>
          <a:prstGeom prst="downArrow">
            <a:avLst/>
          </a:prstGeom>
          <a:solidFill>
            <a:schemeClr val="bg1"/>
          </a:solidFill>
          <a:ln w="285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89DCE44A-AF32-4F9B-B1A2-2DA6CEC1728F}"/>
              </a:ext>
            </a:extLst>
          </p:cNvPr>
          <p:cNvSpPr txBox="1"/>
          <p:nvPr/>
        </p:nvSpPr>
        <p:spPr>
          <a:xfrm>
            <a:off x="8645524" y="4463901"/>
            <a:ext cx="539931" cy="369332"/>
          </a:xfrm>
          <a:prstGeom prst="rect">
            <a:avLst/>
          </a:prstGeom>
          <a:noFill/>
        </p:spPr>
        <p:txBody>
          <a:bodyPr wrap="square" rtlCol="0">
            <a:spAutoFit/>
          </a:bodyPr>
          <a:lstStyle/>
          <a:p>
            <a:r>
              <a:rPr lang="zh-CN" altLang="en-US" dirty="0"/>
              <a:t>否</a:t>
            </a:r>
          </a:p>
        </p:txBody>
      </p:sp>
      <p:sp>
        <p:nvSpPr>
          <p:cNvPr id="20" name="箭头: 下 19">
            <a:extLst>
              <a:ext uri="{FF2B5EF4-FFF2-40B4-BE49-F238E27FC236}">
                <a16:creationId xmlns:a16="http://schemas.microsoft.com/office/drawing/2014/main" id="{D3E07640-DB4E-40EB-B323-14B61A517AEE}"/>
              </a:ext>
            </a:extLst>
          </p:cNvPr>
          <p:cNvSpPr/>
          <p:nvPr/>
        </p:nvSpPr>
        <p:spPr>
          <a:xfrm rot="19422371">
            <a:off x="9999110" y="3820337"/>
            <a:ext cx="384777" cy="1287127"/>
          </a:xfrm>
          <a:prstGeom prst="downArrow">
            <a:avLst/>
          </a:prstGeom>
          <a:solidFill>
            <a:schemeClr val="bg1"/>
          </a:solidFill>
          <a:ln w="285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6C1860C2-F5CE-47D6-BC6E-4C84D2367A8D}"/>
              </a:ext>
            </a:extLst>
          </p:cNvPr>
          <p:cNvSpPr txBox="1"/>
          <p:nvPr/>
        </p:nvSpPr>
        <p:spPr>
          <a:xfrm>
            <a:off x="9651567" y="4391944"/>
            <a:ext cx="539931" cy="369332"/>
          </a:xfrm>
          <a:prstGeom prst="rect">
            <a:avLst/>
          </a:prstGeom>
          <a:noFill/>
        </p:spPr>
        <p:txBody>
          <a:bodyPr wrap="square" rtlCol="0">
            <a:spAutoFit/>
          </a:bodyPr>
          <a:lstStyle/>
          <a:p>
            <a:r>
              <a:rPr lang="zh-CN" altLang="en-US" dirty="0"/>
              <a:t>是</a:t>
            </a:r>
          </a:p>
        </p:txBody>
      </p:sp>
      <p:sp>
        <p:nvSpPr>
          <p:cNvPr id="22" name="箭头: 下 21">
            <a:extLst>
              <a:ext uri="{FF2B5EF4-FFF2-40B4-BE49-F238E27FC236}">
                <a16:creationId xmlns:a16="http://schemas.microsoft.com/office/drawing/2014/main" id="{66A0C087-0FFA-4964-A0C2-F34979777F7C}"/>
              </a:ext>
            </a:extLst>
          </p:cNvPr>
          <p:cNvSpPr/>
          <p:nvPr/>
        </p:nvSpPr>
        <p:spPr>
          <a:xfrm rot="8643227">
            <a:off x="10509844" y="3696495"/>
            <a:ext cx="384777" cy="1287127"/>
          </a:xfrm>
          <a:prstGeom prst="downArrow">
            <a:avLst/>
          </a:prstGeom>
          <a:solidFill>
            <a:schemeClr val="bg1"/>
          </a:solidFill>
          <a:ln w="285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0CD2F476-D531-4810-92A8-D6C372784AAE}"/>
              </a:ext>
            </a:extLst>
          </p:cNvPr>
          <p:cNvSpPr txBox="1"/>
          <p:nvPr/>
        </p:nvSpPr>
        <p:spPr>
          <a:xfrm>
            <a:off x="7262950" y="4154013"/>
            <a:ext cx="704214" cy="369332"/>
          </a:xfrm>
          <a:prstGeom prst="rect">
            <a:avLst/>
          </a:prstGeom>
          <a:noFill/>
        </p:spPr>
        <p:txBody>
          <a:bodyPr wrap="square" rtlCol="0">
            <a:spAutoFit/>
          </a:bodyPr>
          <a:lstStyle/>
          <a:p>
            <a:r>
              <a:rPr lang="zh-CN" altLang="en-US" dirty="0"/>
              <a:t>答案</a:t>
            </a:r>
          </a:p>
        </p:txBody>
      </p:sp>
      <p:sp>
        <p:nvSpPr>
          <p:cNvPr id="24" name="文本框 23">
            <a:extLst>
              <a:ext uri="{FF2B5EF4-FFF2-40B4-BE49-F238E27FC236}">
                <a16:creationId xmlns:a16="http://schemas.microsoft.com/office/drawing/2014/main" id="{3C4852F6-E67E-4958-A0E5-484191C89A89}"/>
              </a:ext>
            </a:extLst>
          </p:cNvPr>
          <p:cNvSpPr txBox="1"/>
          <p:nvPr/>
        </p:nvSpPr>
        <p:spPr>
          <a:xfrm>
            <a:off x="10797401" y="4022612"/>
            <a:ext cx="704214" cy="369332"/>
          </a:xfrm>
          <a:prstGeom prst="rect">
            <a:avLst/>
          </a:prstGeom>
          <a:noFill/>
        </p:spPr>
        <p:txBody>
          <a:bodyPr wrap="square" rtlCol="0">
            <a:spAutoFit/>
          </a:bodyPr>
          <a:lstStyle/>
          <a:p>
            <a:r>
              <a:rPr lang="zh-CN" altLang="en-US" dirty="0"/>
              <a:t>答案</a:t>
            </a:r>
          </a:p>
        </p:txBody>
      </p:sp>
      <p:sp>
        <p:nvSpPr>
          <p:cNvPr id="25" name="文本框 24">
            <a:extLst>
              <a:ext uri="{FF2B5EF4-FFF2-40B4-BE49-F238E27FC236}">
                <a16:creationId xmlns:a16="http://schemas.microsoft.com/office/drawing/2014/main" id="{A5E3960B-2616-4994-8F29-4C5F435A447F}"/>
              </a:ext>
            </a:extLst>
          </p:cNvPr>
          <p:cNvSpPr txBox="1"/>
          <p:nvPr/>
        </p:nvSpPr>
        <p:spPr>
          <a:xfrm>
            <a:off x="1272166" y="4680989"/>
            <a:ext cx="4983109" cy="830997"/>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根据用户回答的规范程度来决定</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调用哪个</a:t>
            </a:r>
          </a:p>
        </p:txBody>
      </p:sp>
      <p:sp>
        <p:nvSpPr>
          <p:cNvPr id="26" name="文本框 25">
            <a:extLst>
              <a:ext uri="{FF2B5EF4-FFF2-40B4-BE49-F238E27FC236}">
                <a16:creationId xmlns:a16="http://schemas.microsoft.com/office/drawing/2014/main" id="{C6093D3D-E62D-46CF-B574-FFFCF7127168}"/>
              </a:ext>
            </a:extLst>
          </p:cNvPr>
          <p:cNvSpPr txBox="1"/>
          <p:nvPr/>
        </p:nvSpPr>
        <p:spPr>
          <a:xfrm>
            <a:off x="1259791" y="3487853"/>
            <a:ext cx="5476626"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同时内置搜索引擎和知识图谱</a:t>
            </a:r>
          </a:p>
        </p:txBody>
      </p:sp>
    </p:spTree>
    <p:extLst>
      <p:ext uri="{BB962C8B-B14F-4D97-AF65-F5344CB8AC3E}">
        <p14:creationId xmlns:p14="http://schemas.microsoft.com/office/powerpoint/2010/main" val="3519977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3758222" cy="769441"/>
          </a:xfrm>
          <a:prstGeom prst="rect">
            <a:avLst/>
          </a:prstGeom>
          <a:noFill/>
        </p:spPr>
        <p:txBody>
          <a:bodyPr wrap="square" rtlCol="0">
            <a:spAutoFit/>
          </a:bodyPr>
          <a:lstStyle/>
          <a:p>
            <a:r>
              <a:rPr lang="zh-CN" altLang="en-US" sz="4400" dirty="0"/>
              <a:t>展望</a:t>
            </a:r>
            <a:endParaRPr lang="en-US" altLang="zh-CN" sz="4400" dirty="0"/>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内容占位符 1">
            <a:extLst>
              <a:ext uri="{FF2B5EF4-FFF2-40B4-BE49-F238E27FC236}">
                <a16:creationId xmlns:a16="http://schemas.microsoft.com/office/drawing/2014/main" id="{8A75B9A9-77BD-43D6-ACF3-EB594A1074CE}"/>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探索方向</a:t>
            </a:r>
            <a:endParaRPr kumimoji="0" lang="en-US" altLang="zh-CN" sz="3200" b="0" i="0" u="none" strike="noStrike" kern="1200" cap="none" spc="0" normalizeH="0" baseline="0" noProof="0" dirty="0">
              <a:ln>
                <a:noFill/>
              </a:ln>
              <a:solidFill>
                <a:schemeClr val="tx1"/>
              </a:solidFill>
              <a:effectLst/>
              <a:uLnTx/>
              <a:uFillTx/>
            </a:endParaRPr>
          </a:p>
        </p:txBody>
      </p:sp>
      <p:pic>
        <p:nvPicPr>
          <p:cNvPr id="6" name="图片 5">
            <a:extLst>
              <a:ext uri="{FF2B5EF4-FFF2-40B4-BE49-F238E27FC236}">
                <a16:creationId xmlns:a16="http://schemas.microsoft.com/office/drawing/2014/main" id="{8F05D6FF-E1A0-4789-9CB6-4E0F456858CC}"/>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8" name="文本框 7">
            <a:extLst>
              <a:ext uri="{FF2B5EF4-FFF2-40B4-BE49-F238E27FC236}">
                <a16:creationId xmlns:a16="http://schemas.microsoft.com/office/drawing/2014/main" id="{4BA75A2A-6FDF-40DF-9565-9E193C025744}"/>
              </a:ext>
            </a:extLst>
          </p:cNvPr>
          <p:cNvSpPr txBox="1"/>
          <p:nvPr/>
        </p:nvSpPr>
        <p:spPr>
          <a:xfrm>
            <a:off x="957943" y="2204043"/>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更加自然的询问方式</a:t>
            </a:r>
          </a:p>
        </p:txBody>
      </p:sp>
      <p:pic>
        <p:nvPicPr>
          <p:cNvPr id="2" name="图片 1">
            <a:extLst>
              <a:ext uri="{FF2B5EF4-FFF2-40B4-BE49-F238E27FC236}">
                <a16:creationId xmlns:a16="http://schemas.microsoft.com/office/drawing/2014/main" id="{553B0F48-D7DA-4624-BE50-9D1A140C737C}"/>
              </a:ext>
            </a:extLst>
          </p:cNvPr>
          <p:cNvPicPr>
            <a:picLocks noChangeAspect="1"/>
          </p:cNvPicPr>
          <p:nvPr/>
        </p:nvPicPr>
        <p:blipFill>
          <a:blip r:embed="rId4"/>
          <a:stretch>
            <a:fillRect/>
          </a:stretch>
        </p:blipFill>
        <p:spPr>
          <a:xfrm>
            <a:off x="1498342" y="3505519"/>
            <a:ext cx="3158659" cy="1156579"/>
          </a:xfrm>
          <a:prstGeom prst="rect">
            <a:avLst/>
          </a:prstGeom>
        </p:spPr>
      </p:pic>
      <p:pic>
        <p:nvPicPr>
          <p:cNvPr id="3" name="图片 2">
            <a:extLst>
              <a:ext uri="{FF2B5EF4-FFF2-40B4-BE49-F238E27FC236}">
                <a16:creationId xmlns:a16="http://schemas.microsoft.com/office/drawing/2014/main" id="{41C9D15D-913A-416F-BFE6-DE75E89C0A05}"/>
              </a:ext>
            </a:extLst>
          </p:cNvPr>
          <p:cNvPicPr>
            <a:picLocks noChangeAspect="1"/>
          </p:cNvPicPr>
          <p:nvPr/>
        </p:nvPicPr>
        <p:blipFill>
          <a:blip r:embed="rId5"/>
          <a:stretch>
            <a:fillRect/>
          </a:stretch>
        </p:blipFill>
        <p:spPr>
          <a:xfrm>
            <a:off x="1512244" y="5034999"/>
            <a:ext cx="3172561" cy="1156579"/>
          </a:xfrm>
          <a:prstGeom prst="rect">
            <a:avLst/>
          </a:prstGeom>
        </p:spPr>
      </p:pic>
      <p:sp>
        <p:nvSpPr>
          <p:cNvPr id="4" name="文本框 3">
            <a:extLst>
              <a:ext uri="{FF2B5EF4-FFF2-40B4-BE49-F238E27FC236}">
                <a16:creationId xmlns:a16="http://schemas.microsoft.com/office/drawing/2014/main" id="{EC3E3AF3-561F-4CFF-B538-E5FE91D6F3A7}"/>
              </a:ext>
            </a:extLst>
          </p:cNvPr>
          <p:cNvSpPr txBox="1"/>
          <p:nvPr/>
        </p:nvSpPr>
        <p:spPr>
          <a:xfrm>
            <a:off x="1431541" y="2847703"/>
            <a:ext cx="3677521" cy="430887"/>
          </a:xfrm>
          <a:prstGeom prst="rect">
            <a:avLst/>
          </a:prstGeom>
          <a:noFill/>
        </p:spPr>
        <p:txBody>
          <a:bodyPr wrap="square" rtlCol="0">
            <a:spAutoFit/>
          </a:bodyPr>
          <a:lstStyle/>
          <a:p>
            <a:r>
              <a:rPr lang="zh-CN" altLang="en-US" sz="2200" dirty="0">
                <a:solidFill>
                  <a:srgbClr val="FF0000"/>
                </a:solidFill>
                <a:latin typeface="微软雅黑" panose="020B0503020204020204" pitchFamily="34" charset="-122"/>
                <a:ea typeface="微软雅黑" panose="020B0503020204020204" pitchFamily="34" charset="-122"/>
              </a:rPr>
              <a:t>现有系统：固定的询问语句</a:t>
            </a:r>
          </a:p>
        </p:txBody>
      </p:sp>
      <p:sp>
        <p:nvSpPr>
          <p:cNvPr id="10" name="文本框 9">
            <a:extLst>
              <a:ext uri="{FF2B5EF4-FFF2-40B4-BE49-F238E27FC236}">
                <a16:creationId xmlns:a16="http://schemas.microsoft.com/office/drawing/2014/main" id="{BB1DAEBC-C9B4-4344-96D6-5D838BFED7A9}"/>
              </a:ext>
            </a:extLst>
          </p:cNvPr>
          <p:cNvSpPr txBox="1"/>
          <p:nvPr/>
        </p:nvSpPr>
        <p:spPr>
          <a:xfrm>
            <a:off x="6650314" y="2177501"/>
            <a:ext cx="2482121" cy="461665"/>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可行的解决方案</a:t>
            </a:r>
          </a:p>
        </p:txBody>
      </p:sp>
      <p:sp>
        <p:nvSpPr>
          <p:cNvPr id="7" name="文本框 6">
            <a:extLst>
              <a:ext uri="{FF2B5EF4-FFF2-40B4-BE49-F238E27FC236}">
                <a16:creationId xmlns:a16="http://schemas.microsoft.com/office/drawing/2014/main" id="{4931A3D5-269F-47BB-BA5C-6A1C28276E0F}"/>
              </a:ext>
            </a:extLst>
          </p:cNvPr>
          <p:cNvSpPr txBox="1"/>
          <p:nvPr/>
        </p:nvSpPr>
        <p:spPr>
          <a:xfrm>
            <a:off x="6876737" y="3114927"/>
            <a:ext cx="3883720"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00B050"/>
                </a:solidFill>
                <a:latin typeface="微软雅黑" panose="020B0503020204020204" pitchFamily="34" charset="-122"/>
                <a:ea typeface="微软雅黑" panose="020B0503020204020204" pitchFamily="34" charset="-122"/>
              </a:rPr>
              <a:t>引入内容丰富的语料库</a:t>
            </a:r>
          </a:p>
        </p:txBody>
      </p:sp>
      <p:sp>
        <p:nvSpPr>
          <p:cNvPr id="13" name="文本框 12">
            <a:extLst>
              <a:ext uri="{FF2B5EF4-FFF2-40B4-BE49-F238E27FC236}">
                <a16:creationId xmlns:a16="http://schemas.microsoft.com/office/drawing/2014/main" id="{092EF828-6A4B-4A66-A596-7C3EC7CC4A7E}"/>
              </a:ext>
            </a:extLst>
          </p:cNvPr>
          <p:cNvSpPr txBox="1"/>
          <p:nvPr/>
        </p:nvSpPr>
        <p:spPr>
          <a:xfrm>
            <a:off x="6757851" y="4740360"/>
            <a:ext cx="5001754"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00B050"/>
                </a:solidFill>
                <a:latin typeface="微软雅黑" panose="020B0503020204020204" pitchFamily="34" charset="-122"/>
                <a:ea typeface="微软雅黑" panose="020B0503020204020204" pitchFamily="34" charset="-122"/>
              </a:rPr>
              <a:t>增加问答轮数，减少用户知识负担</a:t>
            </a:r>
          </a:p>
        </p:txBody>
      </p:sp>
      <p:sp>
        <p:nvSpPr>
          <p:cNvPr id="15" name="文本框 14">
            <a:extLst>
              <a:ext uri="{FF2B5EF4-FFF2-40B4-BE49-F238E27FC236}">
                <a16:creationId xmlns:a16="http://schemas.microsoft.com/office/drawing/2014/main" id="{DC2E73A0-8BD7-44D7-8048-64D3CF9B4D80}"/>
              </a:ext>
            </a:extLst>
          </p:cNvPr>
          <p:cNvSpPr txBox="1"/>
          <p:nvPr/>
        </p:nvSpPr>
        <p:spPr>
          <a:xfrm>
            <a:off x="7601800" y="3699087"/>
            <a:ext cx="3158659" cy="769441"/>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云问公司的客服机器人</a:t>
            </a:r>
            <a:endParaRPr lang="en-US" altLang="zh-CN"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利用</a:t>
            </a:r>
            <a:r>
              <a:rPr lang="en-US" altLang="zh-CN" sz="2200" dirty="0">
                <a:latin typeface="微软雅黑" panose="020B0503020204020204" pitchFamily="34" charset="-122"/>
                <a:ea typeface="微软雅黑" panose="020B0503020204020204" pitchFamily="34" charset="-122"/>
              </a:rPr>
              <a:t>20</a:t>
            </a:r>
            <a:r>
              <a:rPr lang="zh-CN" altLang="en-US" sz="2200" dirty="0">
                <a:latin typeface="微软雅黑" panose="020B0503020204020204" pitchFamily="34" charset="-122"/>
                <a:ea typeface="微软雅黑" panose="020B0503020204020204" pitchFamily="34" charset="-122"/>
              </a:rPr>
              <a:t>万语料库训练</a:t>
            </a:r>
          </a:p>
        </p:txBody>
      </p:sp>
      <p:sp>
        <p:nvSpPr>
          <p:cNvPr id="17" name="文本框 16">
            <a:extLst>
              <a:ext uri="{FF2B5EF4-FFF2-40B4-BE49-F238E27FC236}">
                <a16:creationId xmlns:a16="http://schemas.microsoft.com/office/drawing/2014/main" id="{EA699C2E-68DE-4E68-8F15-4CA8B52ABF46}"/>
              </a:ext>
            </a:extLst>
          </p:cNvPr>
          <p:cNvSpPr txBox="1"/>
          <p:nvPr/>
        </p:nvSpPr>
        <p:spPr>
          <a:xfrm>
            <a:off x="7601800" y="5422138"/>
            <a:ext cx="3649674" cy="769441"/>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系统提示越多，用户的负担就越小，体验就越好</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3602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3758222" cy="769441"/>
          </a:xfrm>
          <a:prstGeom prst="rect">
            <a:avLst/>
          </a:prstGeom>
          <a:noFill/>
        </p:spPr>
        <p:txBody>
          <a:bodyPr wrap="square" rtlCol="0">
            <a:spAutoFit/>
          </a:bodyPr>
          <a:lstStyle/>
          <a:p>
            <a:r>
              <a:rPr lang="zh-CN" altLang="en-US" sz="4400" dirty="0"/>
              <a:t>展望</a:t>
            </a:r>
            <a:endParaRPr lang="en-US" altLang="zh-CN" sz="4400" dirty="0"/>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内容占位符 1">
            <a:extLst>
              <a:ext uri="{FF2B5EF4-FFF2-40B4-BE49-F238E27FC236}">
                <a16:creationId xmlns:a16="http://schemas.microsoft.com/office/drawing/2014/main" id="{8A75B9A9-77BD-43D6-ACF3-EB594A1074CE}"/>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探索方向</a:t>
            </a:r>
            <a:endParaRPr kumimoji="0" lang="en-US" altLang="zh-CN" sz="3200" b="0" i="0" u="none" strike="noStrike" kern="1200" cap="none" spc="0" normalizeH="0" baseline="0" noProof="0" dirty="0">
              <a:ln>
                <a:noFill/>
              </a:ln>
              <a:solidFill>
                <a:schemeClr val="tx1"/>
              </a:solidFill>
              <a:effectLst/>
              <a:uLnTx/>
              <a:uFillTx/>
            </a:endParaRPr>
          </a:p>
        </p:txBody>
      </p:sp>
      <p:pic>
        <p:nvPicPr>
          <p:cNvPr id="6" name="图片 5">
            <a:extLst>
              <a:ext uri="{FF2B5EF4-FFF2-40B4-BE49-F238E27FC236}">
                <a16:creationId xmlns:a16="http://schemas.microsoft.com/office/drawing/2014/main" id="{8F05D6FF-E1A0-4789-9CB6-4E0F456858CC}"/>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9" name="文本框 8">
            <a:extLst>
              <a:ext uri="{FF2B5EF4-FFF2-40B4-BE49-F238E27FC236}">
                <a16:creationId xmlns:a16="http://schemas.microsoft.com/office/drawing/2014/main" id="{7B168AFF-C602-444B-9EC9-B3599BCCE752}"/>
              </a:ext>
            </a:extLst>
          </p:cNvPr>
          <p:cNvSpPr txBox="1"/>
          <p:nvPr/>
        </p:nvSpPr>
        <p:spPr>
          <a:xfrm>
            <a:off x="957943" y="2469720"/>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更加友好的人机交互界面</a:t>
            </a:r>
          </a:p>
        </p:txBody>
      </p:sp>
      <p:pic>
        <p:nvPicPr>
          <p:cNvPr id="2" name="图片 1">
            <a:extLst>
              <a:ext uri="{FF2B5EF4-FFF2-40B4-BE49-F238E27FC236}">
                <a16:creationId xmlns:a16="http://schemas.microsoft.com/office/drawing/2014/main" id="{529D41AB-A473-4EF1-8F44-F1B5CEC0A01F}"/>
              </a:ext>
            </a:extLst>
          </p:cNvPr>
          <p:cNvPicPr>
            <a:picLocks noChangeAspect="1"/>
          </p:cNvPicPr>
          <p:nvPr/>
        </p:nvPicPr>
        <p:blipFill>
          <a:blip r:embed="rId4"/>
          <a:stretch>
            <a:fillRect/>
          </a:stretch>
        </p:blipFill>
        <p:spPr>
          <a:xfrm>
            <a:off x="8229615" y="1321187"/>
            <a:ext cx="3420750" cy="5319836"/>
          </a:xfrm>
          <a:prstGeom prst="rect">
            <a:avLst/>
          </a:prstGeom>
        </p:spPr>
      </p:pic>
      <p:sp>
        <p:nvSpPr>
          <p:cNvPr id="8" name="文本框 7">
            <a:extLst>
              <a:ext uri="{FF2B5EF4-FFF2-40B4-BE49-F238E27FC236}">
                <a16:creationId xmlns:a16="http://schemas.microsoft.com/office/drawing/2014/main" id="{156DE1B5-4C8C-49F7-9DCF-7715FA1FB7DA}"/>
              </a:ext>
            </a:extLst>
          </p:cNvPr>
          <p:cNvSpPr txBox="1"/>
          <p:nvPr/>
        </p:nvSpPr>
        <p:spPr>
          <a:xfrm>
            <a:off x="1381711" y="3487853"/>
            <a:ext cx="5476626"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编写</a:t>
            </a:r>
            <a:r>
              <a:rPr lang="en-US" altLang="zh-CN" sz="2400" dirty="0">
                <a:latin typeface="微软雅黑" panose="020B0503020204020204" pitchFamily="34" charset="-122"/>
                <a:ea typeface="微软雅黑" panose="020B0503020204020204" pitchFamily="34" charset="-122"/>
              </a:rPr>
              <a:t>web</a:t>
            </a:r>
            <a:r>
              <a:rPr lang="zh-CN" altLang="en-US" sz="2400" dirty="0">
                <a:latin typeface="微软雅黑" panose="020B0503020204020204" pitchFamily="34" charset="-122"/>
                <a:ea typeface="微软雅黑" panose="020B0503020204020204" pitchFamily="34" charset="-122"/>
              </a:rPr>
              <a:t>前端页面，让界面更美观</a:t>
            </a:r>
          </a:p>
        </p:txBody>
      </p:sp>
      <p:sp>
        <p:nvSpPr>
          <p:cNvPr id="10" name="文本框 9">
            <a:extLst>
              <a:ext uri="{FF2B5EF4-FFF2-40B4-BE49-F238E27FC236}">
                <a16:creationId xmlns:a16="http://schemas.microsoft.com/office/drawing/2014/main" id="{8C14C551-02F4-44EB-B4A8-87AE511ADF64}"/>
              </a:ext>
            </a:extLst>
          </p:cNvPr>
          <p:cNvSpPr txBox="1"/>
          <p:nvPr/>
        </p:nvSpPr>
        <p:spPr>
          <a:xfrm>
            <a:off x="1381711" y="4475208"/>
            <a:ext cx="6087290"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利用接口的灵活性，嵌入到各个产品内部</a:t>
            </a:r>
          </a:p>
        </p:txBody>
      </p:sp>
      <p:sp>
        <p:nvSpPr>
          <p:cNvPr id="12" name="文本框 11">
            <a:extLst>
              <a:ext uri="{FF2B5EF4-FFF2-40B4-BE49-F238E27FC236}">
                <a16:creationId xmlns:a16="http://schemas.microsoft.com/office/drawing/2014/main" id="{886066E2-DD6C-499E-B9EB-64BBE624BECB}"/>
              </a:ext>
            </a:extLst>
          </p:cNvPr>
          <p:cNvSpPr txBox="1"/>
          <p:nvPr/>
        </p:nvSpPr>
        <p:spPr>
          <a:xfrm>
            <a:off x="1381711" y="5462563"/>
            <a:ext cx="6087290"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完善辅助功能，如发送图片、表情等</a:t>
            </a:r>
          </a:p>
        </p:txBody>
      </p:sp>
    </p:spTree>
    <p:extLst>
      <p:ext uri="{BB962C8B-B14F-4D97-AF65-F5344CB8AC3E}">
        <p14:creationId xmlns:p14="http://schemas.microsoft.com/office/powerpoint/2010/main" val="142666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3758222" cy="769441"/>
          </a:xfrm>
          <a:prstGeom prst="rect">
            <a:avLst/>
          </a:prstGeom>
          <a:noFill/>
        </p:spPr>
        <p:txBody>
          <a:bodyPr wrap="square" rtlCol="0">
            <a:spAutoFit/>
          </a:bodyPr>
          <a:lstStyle/>
          <a:p>
            <a:r>
              <a:rPr lang="zh-CN" altLang="en-US" sz="4400" dirty="0"/>
              <a:t>展望</a:t>
            </a:r>
            <a:endParaRPr lang="en-US" altLang="zh-CN" sz="4400" dirty="0"/>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内容占位符 1">
            <a:extLst>
              <a:ext uri="{FF2B5EF4-FFF2-40B4-BE49-F238E27FC236}">
                <a16:creationId xmlns:a16="http://schemas.microsoft.com/office/drawing/2014/main" id="{8A75B9A9-77BD-43D6-ACF3-EB594A1074CE}"/>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探索方向</a:t>
            </a:r>
            <a:endParaRPr kumimoji="0" lang="en-US" altLang="zh-CN" sz="3200" b="0" i="0" u="none" strike="noStrike" kern="1200" cap="none" spc="0" normalizeH="0" baseline="0" noProof="0" dirty="0">
              <a:ln>
                <a:noFill/>
              </a:ln>
              <a:solidFill>
                <a:schemeClr val="tx1"/>
              </a:solidFill>
              <a:effectLst/>
              <a:uLnTx/>
              <a:uFillTx/>
            </a:endParaRPr>
          </a:p>
        </p:txBody>
      </p:sp>
      <p:pic>
        <p:nvPicPr>
          <p:cNvPr id="6" name="图片 5">
            <a:extLst>
              <a:ext uri="{FF2B5EF4-FFF2-40B4-BE49-F238E27FC236}">
                <a16:creationId xmlns:a16="http://schemas.microsoft.com/office/drawing/2014/main" id="{8F05D6FF-E1A0-4789-9CB6-4E0F456858CC}"/>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11" name="文本框 10">
            <a:extLst>
              <a:ext uri="{FF2B5EF4-FFF2-40B4-BE49-F238E27FC236}">
                <a16:creationId xmlns:a16="http://schemas.microsoft.com/office/drawing/2014/main" id="{B1B5C1E8-DE74-4715-9A89-A41A0344E950}"/>
              </a:ext>
            </a:extLst>
          </p:cNvPr>
          <p:cNvSpPr txBox="1"/>
          <p:nvPr/>
        </p:nvSpPr>
        <p:spPr>
          <a:xfrm>
            <a:off x="1018902" y="2457716"/>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健壮性更强的程序</a:t>
            </a:r>
          </a:p>
        </p:txBody>
      </p:sp>
      <p:sp>
        <p:nvSpPr>
          <p:cNvPr id="8" name="文本框 7">
            <a:extLst>
              <a:ext uri="{FF2B5EF4-FFF2-40B4-BE49-F238E27FC236}">
                <a16:creationId xmlns:a16="http://schemas.microsoft.com/office/drawing/2014/main" id="{07426F04-C6D5-4A17-A9B8-20BB3D5C51EE}"/>
              </a:ext>
            </a:extLst>
          </p:cNvPr>
          <p:cNvSpPr txBox="1"/>
          <p:nvPr/>
        </p:nvSpPr>
        <p:spPr>
          <a:xfrm>
            <a:off x="1381711" y="5462563"/>
            <a:ext cx="6087290"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程序无法解答时，切换至人工服务</a:t>
            </a:r>
          </a:p>
        </p:txBody>
      </p:sp>
      <p:sp>
        <p:nvSpPr>
          <p:cNvPr id="9" name="文本框 8">
            <a:extLst>
              <a:ext uri="{FF2B5EF4-FFF2-40B4-BE49-F238E27FC236}">
                <a16:creationId xmlns:a16="http://schemas.microsoft.com/office/drawing/2014/main" id="{CC32EA43-EE77-4246-A6A4-FC42BAD1053A}"/>
              </a:ext>
            </a:extLst>
          </p:cNvPr>
          <p:cNvSpPr txBox="1"/>
          <p:nvPr/>
        </p:nvSpPr>
        <p:spPr>
          <a:xfrm>
            <a:off x="1381711" y="4444154"/>
            <a:ext cx="6087290"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接受用户反馈与评价，并即使修复错误</a:t>
            </a:r>
          </a:p>
        </p:txBody>
      </p:sp>
      <p:sp>
        <p:nvSpPr>
          <p:cNvPr id="10" name="文本框 9">
            <a:extLst>
              <a:ext uri="{FF2B5EF4-FFF2-40B4-BE49-F238E27FC236}">
                <a16:creationId xmlns:a16="http://schemas.microsoft.com/office/drawing/2014/main" id="{06674816-E139-44A5-AB7E-448A377726A3}"/>
              </a:ext>
            </a:extLst>
          </p:cNvPr>
          <p:cNvSpPr txBox="1"/>
          <p:nvPr/>
        </p:nvSpPr>
        <p:spPr>
          <a:xfrm>
            <a:off x="1381710" y="3425747"/>
            <a:ext cx="6717261" cy="461664"/>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加大测试强度，如提高并发量、进行边界测试</a:t>
            </a:r>
          </a:p>
        </p:txBody>
      </p:sp>
      <p:grpSp>
        <p:nvGrpSpPr>
          <p:cNvPr id="18" name="组合 17">
            <a:extLst>
              <a:ext uri="{FF2B5EF4-FFF2-40B4-BE49-F238E27FC236}">
                <a16:creationId xmlns:a16="http://schemas.microsoft.com/office/drawing/2014/main" id="{B96553D9-4DCC-4B6A-AC13-224730309718}"/>
              </a:ext>
            </a:extLst>
          </p:cNvPr>
          <p:cNvGrpSpPr/>
          <p:nvPr/>
        </p:nvGrpSpPr>
        <p:grpSpPr>
          <a:xfrm>
            <a:off x="8459467" y="4671301"/>
            <a:ext cx="3437592" cy="1971569"/>
            <a:chOff x="8467027" y="1619237"/>
            <a:chExt cx="3437592" cy="1971569"/>
          </a:xfrm>
        </p:grpSpPr>
        <p:pic>
          <p:nvPicPr>
            <p:cNvPr id="3" name="图片 2">
              <a:extLst>
                <a:ext uri="{FF2B5EF4-FFF2-40B4-BE49-F238E27FC236}">
                  <a16:creationId xmlns:a16="http://schemas.microsoft.com/office/drawing/2014/main" id="{0DB6DE8F-B863-43B6-A470-C0CAB855C5B0}"/>
                </a:ext>
              </a:extLst>
            </p:cNvPr>
            <p:cNvPicPr>
              <a:picLocks noChangeAspect="1"/>
            </p:cNvPicPr>
            <p:nvPr/>
          </p:nvPicPr>
          <p:blipFill rotWithShape="1">
            <a:blip r:embed="rId4"/>
            <a:srcRect t="70603" r="65225" b="7048"/>
            <a:stretch/>
          </p:blipFill>
          <p:spPr>
            <a:xfrm>
              <a:off x="8467027" y="1619237"/>
              <a:ext cx="3437592" cy="1532705"/>
            </a:xfrm>
            <a:prstGeom prst="rect">
              <a:avLst/>
            </a:prstGeom>
          </p:spPr>
        </p:pic>
        <p:sp>
          <p:nvSpPr>
            <p:cNvPr id="4" name="文本框 3">
              <a:extLst>
                <a:ext uri="{FF2B5EF4-FFF2-40B4-BE49-F238E27FC236}">
                  <a16:creationId xmlns:a16="http://schemas.microsoft.com/office/drawing/2014/main" id="{4D1EBF71-FC28-4710-9699-F9F061018760}"/>
                </a:ext>
              </a:extLst>
            </p:cNvPr>
            <p:cNvSpPr txBox="1"/>
            <p:nvPr/>
          </p:nvSpPr>
          <p:spPr>
            <a:xfrm>
              <a:off x="9624120" y="3221474"/>
              <a:ext cx="1872342"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编码问题</a:t>
              </a:r>
            </a:p>
          </p:txBody>
        </p:sp>
      </p:grpSp>
      <p:grpSp>
        <p:nvGrpSpPr>
          <p:cNvPr id="20" name="组合 19">
            <a:extLst>
              <a:ext uri="{FF2B5EF4-FFF2-40B4-BE49-F238E27FC236}">
                <a16:creationId xmlns:a16="http://schemas.microsoft.com/office/drawing/2014/main" id="{C677A33E-352D-43BC-9985-29A9C75DF364}"/>
              </a:ext>
            </a:extLst>
          </p:cNvPr>
          <p:cNvGrpSpPr/>
          <p:nvPr/>
        </p:nvGrpSpPr>
        <p:grpSpPr>
          <a:xfrm>
            <a:off x="8470779" y="3097224"/>
            <a:ext cx="3446147" cy="1262474"/>
            <a:chOff x="8458472" y="3828011"/>
            <a:chExt cx="3446147" cy="1262474"/>
          </a:xfrm>
        </p:grpSpPr>
        <p:pic>
          <p:nvPicPr>
            <p:cNvPr id="5" name="图片 4">
              <a:extLst>
                <a:ext uri="{FF2B5EF4-FFF2-40B4-BE49-F238E27FC236}">
                  <a16:creationId xmlns:a16="http://schemas.microsoft.com/office/drawing/2014/main" id="{FFDE47F4-D03D-4118-9DE6-D170B048FD48}"/>
                </a:ext>
              </a:extLst>
            </p:cNvPr>
            <p:cNvPicPr>
              <a:picLocks noChangeAspect="1"/>
            </p:cNvPicPr>
            <p:nvPr/>
          </p:nvPicPr>
          <p:blipFill>
            <a:blip r:embed="rId5"/>
            <a:stretch>
              <a:fillRect/>
            </a:stretch>
          </p:blipFill>
          <p:spPr>
            <a:xfrm>
              <a:off x="8458472" y="3828011"/>
              <a:ext cx="3446147" cy="776596"/>
            </a:xfrm>
            <a:prstGeom prst="rect">
              <a:avLst/>
            </a:prstGeom>
          </p:spPr>
        </p:pic>
        <p:sp>
          <p:nvSpPr>
            <p:cNvPr id="15" name="文本框 14">
              <a:extLst>
                <a:ext uri="{FF2B5EF4-FFF2-40B4-BE49-F238E27FC236}">
                  <a16:creationId xmlns:a16="http://schemas.microsoft.com/office/drawing/2014/main" id="{B90689BF-955F-411A-8EF8-41C9E96EA6AD}"/>
                </a:ext>
              </a:extLst>
            </p:cNvPr>
            <p:cNvSpPr txBox="1"/>
            <p:nvPr/>
          </p:nvSpPr>
          <p:spPr>
            <a:xfrm>
              <a:off x="9624120" y="4721153"/>
              <a:ext cx="1872342"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边界问题</a:t>
              </a:r>
            </a:p>
          </p:txBody>
        </p:sp>
      </p:grpSp>
      <p:grpSp>
        <p:nvGrpSpPr>
          <p:cNvPr id="13" name="组合 12">
            <a:extLst>
              <a:ext uri="{FF2B5EF4-FFF2-40B4-BE49-F238E27FC236}">
                <a16:creationId xmlns:a16="http://schemas.microsoft.com/office/drawing/2014/main" id="{4B437A76-6AE0-4E45-AF32-BFE5FA95EC99}"/>
              </a:ext>
            </a:extLst>
          </p:cNvPr>
          <p:cNvGrpSpPr/>
          <p:nvPr/>
        </p:nvGrpSpPr>
        <p:grpSpPr>
          <a:xfrm>
            <a:off x="8459467" y="1746754"/>
            <a:ext cx="3437592" cy="1149155"/>
            <a:chOff x="8458472" y="5333307"/>
            <a:chExt cx="3437592" cy="1149155"/>
          </a:xfrm>
        </p:grpSpPr>
        <p:pic>
          <p:nvPicPr>
            <p:cNvPr id="12" name="图片 11">
              <a:extLst>
                <a:ext uri="{FF2B5EF4-FFF2-40B4-BE49-F238E27FC236}">
                  <a16:creationId xmlns:a16="http://schemas.microsoft.com/office/drawing/2014/main" id="{44711A7D-D3D9-4840-B616-761AD847E31F}"/>
                </a:ext>
              </a:extLst>
            </p:cNvPr>
            <p:cNvPicPr>
              <a:picLocks noChangeAspect="1"/>
            </p:cNvPicPr>
            <p:nvPr/>
          </p:nvPicPr>
          <p:blipFill rotWithShape="1">
            <a:blip r:embed="rId6"/>
            <a:srcRect r="71804"/>
            <a:stretch/>
          </p:blipFill>
          <p:spPr>
            <a:xfrm>
              <a:off x="8458472" y="5333307"/>
              <a:ext cx="3437592" cy="590921"/>
            </a:xfrm>
            <a:prstGeom prst="rect">
              <a:avLst/>
            </a:prstGeom>
          </p:spPr>
        </p:pic>
        <p:sp>
          <p:nvSpPr>
            <p:cNvPr id="17" name="文本框 16">
              <a:extLst>
                <a:ext uri="{FF2B5EF4-FFF2-40B4-BE49-F238E27FC236}">
                  <a16:creationId xmlns:a16="http://schemas.microsoft.com/office/drawing/2014/main" id="{9DC4DC90-6A64-48AE-9BA8-BDAD365BE0C2}"/>
                </a:ext>
              </a:extLst>
            </p:cNvPr>
            <p:cNvSpPr txBox="1"/>
            <p:nvPr/>
          </p:nvSpPr>
          <p:spPr>
            <a:xfrm>
              <a:off x="9390018" y="6113130"/>
              <a:ext cx="1872342"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运行环境问题</a:t>
              </a:r>
            </a:p>
          </p:txBody>
        </p:sp>
      </p:grpSp>
    </p:spTree>
    <p:extLst>
      <p:ext uri="{BB962C8B-B14F-4D97-AF65-F5344CB8AC3E}">
        <p14:creationId xmlns:p14="http://schemas.microsoft.com/office/powerpoint/2010/main" val="2347381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3758222" cy="769441"/>
          </a:xfrm>
          <a:prstGeom prst="rect">
            <a:avLst/>
          </a:prstGeom>
          <a:noFill/>
        </p:spPr>
        <p:txBody>
          <a:bodyPr wrap="square" rtlCol="0">
            <a:spAutoFit/>
          </a:bodyPr>
          <a:lstStyle/>
          <a:p>
            <a:r>
              <a:rPr lang="zh-CN" altLang="en-US" sz="4400" dirty="0"/>
              <a:t>展望</a:t>
            </a:r>
            <a:endParaRPr lang="en-US" altLang="zh-CN" sz="4400" dirty="0"/>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内容占位符 1">
            <a:extLst>
              <a:ext uri="{FF2B5EF4-FFF2-40B4-BE49-F238E27FC236}">
                <a16:creationId xmlns:a16="http://schemas.microsoft.com/office/drawing/2014/main" id="{8A75B9A9-77BD-43D6-ACF3-EB594A1074CE}"/>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特别感谢</a:t>
            </a:r>
            <a:endParaRPr kumimoji="0" lang="en-US" altLang="zh-CN" sz="3200" b="0" i="0" u="none" strike="noStrike" kern="1200" cap="none" spc="0" normalizeH="0" baseline="0" noProof="0" dirty="0">
              <a:ln>
                <a:noFill/>
              </a:ln>
              <a:solidFill>
                <a:schemeClr val="tx1"/>
              </a:solidFill>
              <a:effectLst/>
              <a:uLnTx/>
              <a:uFillTx/>
            </a:endParaRPr>
          </a:p>
        </p:txBody>
      </p:sp>
      <p:pic>
        <p:nvPicPr>
          <p:cNvPr id="6" name="图片 5">
            <a:extLst>
              <a:ext uri="{FF2B5EF4-FFF2-40B4-BE49-F238E27FC236}">
                <a16:creationId xmlns:a16="http://schemas.microsoft.com/office/drawing/2014/main" id="{A40CB327-26BC-4CD3-A62C-C22E6F4772BD}"/>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3" name="矩形 2">
            <a:extLst>
              <a:ext uri="{FF2B5EF4-FFF2-40B4-BE49-F238E27FC236}">
                <a16:creationId xmlns:a16="http://schemas.microsoft.com/office/drawing/2014/main" id="{F82EBE1A-FDB9-4DC5-8EB0-07283994AABE}"/>
              </a:ext>
            </a:extLst>
          </p:cNvPr>
          <p:cNvSpPr/>
          <p:nvPr/>
        </p:nvSpPr>
        <p:spPr>
          <a:xfrm>
            <a:off x="2932575" y="2644169"/>
            <a:ext cx="6647974" cy="646331"/>
          </a:xfrm>
          <a:prstGeom prst="rect">
            <a:avLst/>
          </a:prstGeom>
          <a:noFill/>
        </p:spPr>
        <p:txBody>
          <a:bodyPr wrap="none" lIns="91440" tIns="45720" rIns="91440" bIns="45720">
            <a:spAutoFit/>
          </a:bodyPr>
          <a:lstStyle/>
          <a:p>
            <a:pPr algn="ctr"/>
            <a:r>
              <a:rPr lang="zh-CN" altLang="en-US" sz="3600" b="0" cap="none" spc="0" dirty="0">
                <a:ln w="0"/>
                <a:solidFill>
                  <a:srgbClr val="2A56FF"/>
                </a:solidFill>
                <a:effectLst>
                  <a:outerShdw blurRad="38100" dist="19050" dir="2700000" algn="tl" rotWithShape="0">
                    <a:schemeClr val="dk1">
                      <a:alpha val="40000"/>
                    </a:schemeClr>
                  </a:outerShdw>
                </a:effectLst>
              </a:rPr>
              <a:t>黄有鹏老师</a:t>
            </a:r>
            <a:r>
              <a:rPr lang="zh-CN" altLang="en-US" sz="3600" b="0" cap="none" spc="0" dirty="0">
                <a:ln w="0"/>
                <a:solidFill>
                  <a:schemeClr val="tx1"/>
                </a:solidFill>
                <a:effectLst>
                  <a:outerShdw blurRad="38100" dist="19050" dir="2700000" algn="tl" rotWithShape="0">
                    <a:schemeClr val="dk1">
                      <a:alpha val="40000"/>
                    </a:schemeClr>
                  </a:outerShdw>
                </a:effectLst>
              </a:rPr>
              <a:t>在项目方向上的指点</a:t>
            </a:r>
          </a:p>
        </p:txBody>
      </p:sp>
      <p:sp>
        <p:nvSpPr>
          <p:cNvPr id="7" name="矩形 6">
            <a:extLst>
              <a:ext uri="{FF2B5EF4-FFF2-40B4-BE49-F238E27FC236}">
                <a16:creationId xmlns:a16="http://schemas.microsoft.com/office/drawing/2014/main" id="{78E354EC-8A21-4649-BA88-4403A1CB9DEF}"/>
              </a:ext>
            </a:extLst>
          </p:cNvPr>
          <p:cNvSpPr/>
          <p:nvPr/>
        </p:nvSpPr>
        <p:spPr>
          <a:xfrm>
            <a:off x="3932048" y="3962679"/>
            <a:ext cx="4649029" cy="646331"/>
          </a:xfrm>
          <a:prstGeom prst="rect">
            <a:avLst/>
          </a:prstGeom>
          <a:noFill/>
        </p:spPr>
        <p:txBody>
          <a:bodyPr wrap="none" lIns="91440" tIns="45720" rIns="91440" bIns="45720">
            <a:spAutoFit/>
          </a:bodyPr>
          <a:lstStyle/>
          <a:p>
            <a:pPr algn="ctr"/>
            <a:r>
              <a:rPr lang="en-US" altLang="zh-CN" sz="3600" b="0" cap="none" spc="0" dirty="0">
                <a:ln w="0"/>
                <a:solidFill>
                  <a:srgbClr val="2A56FF"/>
                </a:solidFill>
                <a:effectLst>
                  <a:outerShdw blurRad="38100" dist="19050" dir="2700000" algn="tl" rotWithShape="0">
                    <a:schemeClr val="dk1">
                      <a:alpha val="40000"/>
                    </a:schemeClr>
                  </a:outerShdw>
                </a:effectLst>
              </a:rPr>
              <a:t>IBM</a:t>
            </a:r>
            <a:r>
              <a:rPr lang="zh-CN" altLang="en-US" sz="3600" b="0" cap="none" spc="0" dirty="0">
                <a:ln w="0"/>
                <a:solidFill>
                  <a:srgbClr val="2A56FF"/>
                </a:solidFill>
                <a:effectLst>
                  <a:outerShdw blurRad="38100" dist="19050" dir="2700000" algn="tl" rotWithShape="0">
                    <a:schemeClr val="dk1">
                      <a:alpha val="40000"/>
                    </a:schemeClr>
                  </a:outerShdw>
                </a:effectLst>
              </a:rPr>
              <a:t>团队</a:t>
            </a:r>
            <a:r>
              <a:rPr lang="zh-CN" altLang="en-US" sz="3600" b="0" cap="none" spc="0" dirty="0">
                <a:ln w="0"/>
                <a:solidFill>
                  <a:schemeClr val="tx1"/>
                </a:solidFill>
                <a:effectLst>
                  <a:outerShdw blurRad="38100" dist="19050" dir="2700000" algn="tl" rotWithShape="0">
                    <a:schemeClr val="dk1">
                      <a:alpha val="40000"/>
                    </a:schemeClr>
                  </a:outerShdw>
                </a:effectLst>
              </a:rPr>
              <a:t>提供项目机会</a:t>
            </a:r>
          </a:p>
        </p:txBody>
      </p:sp>
      <p:sp>
        <p:nvSpPr>
          <p:cNvPr id="10" name="矩形 9">
            <a:extLst>
              <a:ext uri="{FF2B5EF4-FFF2-40B4-BE49-F238E27FC236}">
                <a16:creationId xmlns:a16="http://schemas.microsoft.com/office/drawing/2014/main" id="{831F0CA6-BD65-4D7A-803C-76052026097C}"/>
              </a:ext>
            </a:extLst>
          </p:cNvPr>
          <p:cNvSpPr/>
          <p:nvPr/>
        </p:nvSpPr>
        <p:spPr>
          <a:xfrm>
            <a:off x="2756947" y="5281189"/>
            <a:ext cx="7419019" cy="646331"/>
          </a:xfrm>
          <a:prstGeom prst="rect">
            <a:avLst/>
          </a:prstGeom>
          <a:noFill/>
        </p:spPr>
        <p:txBody>
          <a:bodyPr wrap="none" lIns="91440" tIns="45720" rIns="91440" bIns="45720">
            <a:spAutoFit/>
          </a:bodyPr>
          <a:lstStyle/>
          <a:p>
            <a:pPr algn="ctr"/>
            <a:r>
              <a:rPr lang="zh-CN" altLang="en-US" sz="3600" b="0" cap="none" spc="0" dirty="0">
                <a:ln w="0"/>
                <a:solidFill>
                  <a:srgbClr val="2A56FF"/>
                </a:solidFill>
                <a:effectLst>
                  <a:outerShdw blurRad="38100" dist="19050" dir="2700000" algn="tl" rotWithShape="0">
                    <a:schemeClr val="dk1">
                      <a:alpha val="40000"/>
                    </a:schemeClr>
                  </a:outerShdw>
                </a:effectLst>
              </a:rPr>
              <a:t>信息学院</a:t>
            </a:r>
            <a:r>
              <a:rPr lang="zh-CN" altLang="en-US" sz="3600" b="0" cap="none" spc="0" dirty="0">
                <a:ln w="0"/>
                <a:solidFill>
                  <a:schemeClr val="tx1"/>
                </a:solidFill>
                <a:effectLst>
                  <a:outerShdw blurRad="38100" dist="19050" dir="2700000" algn="tl" rotWithShape="0">
                    <a:schemeClr val="dk1">
                      <a:alpha val="40000"/>
                    </a:schemeClr>
                  </a:outerShdw>
                </a:effectLst>
              </a:rPr>
              <a:t>对</a:t>
            </a:r>
            <a:r>
              <a:rPr lang="en-US" altLang="zh-CN" sz="3600" b="0" cap="none" spc="0" dirty="0">
                <a:ln w="0"/>
                <a:solidFill>
                  <a:schemeClr val="tx1"/>
                </a:solidFill>
                <a:effectLst>
                  <a:outerShdw blurRad="38100" dist="19050" dir="2700000" algn="tl" rotWithShape="0">
                    <a:schemeClr val="dk1">
                      <a:alpha val="40000"/>
                    </a:schemeClr>
                  </a:outerShdw>
                </a:effectLst>
              </a:rPr>
              <a:t>IBM</a:t>
            </a:r>
            <a:r>
              <a:rPr lang="zh-CN" altLang="en-US" sz="3600" b="0" cap="none" spc="0" dirty="0">
                <a:ln w="0"/>
                <a:solidFill>
                  <a:schemeClr val="tx1"/>
                </a:solidFill>
                <a:effectLst>
                  <a:outerShdw blurRad="38100" dist="19050" dir="2700000" algn="tl" rotWithShape="0">
                    <a:schemeClr val="dk1">
                      <a:alpha val="40000"/>
                    </a:schemeClr>
                  </a:outerShdw>
                </a:effectLst>
              </a:rPr>
              <a:t>校企合作项目的支持</a:t>
            </a:r>
          </a:p>
        </p:txBody>
      </p:sp>
    </p:spTree>
    <p:extLst>
      <p:ext uri="{BB962C8B-B14F-4D97-AF65-F5344CB8AC3E}">
        <p14:creationId xmlns:p14="http://schemas.microsoft.com/office/powerpoint/2010/main" val="667795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FD9D927-1138-452F-B4C8-8CFA74DBEDA6}"/>
              </a:ext>
            </a:extLst>
          </p:cNvPr>
          <p:cNvSpPr/>
          <p:nvPr/>
        </p:nvSpPr>
        <p:spPr>
          <a:xfrm>
            <a:off x="3289528" y="2775746"/>
            <a:ext cx="5612943" cy="1015663"/>
          </a:xfrm>
          <a:prstGeom prst="rect">
            <a:avLst/>
          </a:prstGeom>
          <a:noFill/>
        </p:spPr>
        <p:txBody>
          <a:bodyPr wrap="square" lIns="91440" tIns="45720" rIns="91440" bIns="45720">
            <a:spAutoFit/>
          </a:bodyPr>
          <a:lstStyle/>
          <a:p>
            <a:pPr algn="ctr"/>
            <a:r>
              <a:rPr lang="en-US" altLang="zh-CN" sz="6000" b="0" cap="none" spc="0" dirty="0">
                <a:ln w="0"/>
                <a:solidFill>
                  <a:schemeClr val="tx1"/>
                </a:solidFill>
                <a:effectLst>
                  <a:outerShdw blurRad="38100" dist="19050" dir="2700000" algn="tl" rotWithShape="0">
                    <a:schemeClr val="dk1">
                      <a:alpha val="40000"/>
                    </a:schemeClr>
                  </a:outerShdw>
                </a:effectLst>
              </a:rPr>
              <a:t>Thank  you</a:t>
            </a:r>
            <a:r>
              <a:rPr lang="zh-CN" altLang="en-US" sz="5400" b="0" cap="none" spc="0" dirty="0">
                <a:ln w="0"/>
                <a:solidFill>
                  <a:schemeClr val="tx1"/>
                </a:solidFill>
                <a:effectLst>
                  <a:outerShdw blurRad="38100" dist="19050" dir="2700000" algn="tl" rotWithShape="0">
                    <a:schemeClr val="dk1">
                      <a:alpha val="40000"/>
                    </a:schemeClr>
                  </a:outerShdw>
                </a:effectLst>
              </a:rPr>
              <a:t>！</a:t>
            </a:r>
          </a:p>
        </p:txBody>
      </p:sp>
      <p:sp>
        <p:nvSpPr>
          <p:cNvPr id="3" name="文本框 2">
            <a:extLst>
              <a:ext uri="{FF2B5EF4-FFF2-40B4-BE49-F238E27FC236}">
                <a16:creationId xmlns:a16="http://schemas.microsoft.com/office/drawing/2014/main" id="{DD28079A-2B95-4DD6-8C9E-52C8949250D1}"/>
              </a:ext>
            </a:extLst>
          </p:cNvPr>
          <p:cNvSpPr txBox="1"/>
          <p:nvPr/>
        </p:nvSpPr>
        <p:spPr>
          <a:xfrm>
            <a:off x="2712452" y="6153522"/>
            <a:ext cx="2259605" cy="400110"/>
          </a:xfrm>
          <a:prstGeom prst="rect">
            <a:avLst/>
          </a:prstGeom>
          <a:noFill/>
        </p:spPr>
        <p:txBody>
          <a:bodyPr wrap="square" rtlCol="0">
            <a:spAutoFit/>
          </a:bodyPr>
          <a:lstStyle/>
          <a:p>
            <a:r>
              <a:rPr lang="en-US" altLang="zh-CN" sz="2000" dirty="0" err="1">
                <a:solidFill>
                  <a:srgbClr val="FF0000"/>
                </a:solidFill>
                <a:latin typeface="微软雅黑" panose="020B0503020204020204" pitchFamily="34" charset="-122"/>
                <a:ea typeface="微软雅黑" panose="020B0503020204020204" pitchFamily="34" charset="-122"/>
              </a:rPr>
              <a:t>Github</a:t>
            </a:r>
            <a:r>
              <a:rPr lang="zh-CN" altLang="en-US" sz="2000" dirty="0">
                <a:solidFill>
                  <a:srgbClr val="FF0000"/>
                </a:solidFill>
                <a:latin typeface="微软雅黑" panose="020B0503020204020204" pitchFamily="34" charset="-122"/>
                <a:ea typeface="微软雅黑" panose="020B0503020204020204" pitchFamily="34" charset="-122"/>
              </a:rPr>
              <a:t>项目主页</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12FCA2A-69B1-47BF-9006-2733622AEDBD}"/>
              </a:ext>
            </a:extLst>
          </p:cNvPr>
          <p:cNvSpPr txBox="1"/>
          <p:nvPr/>
        </p:nvSpPr>
        <p:spPr>
          <a:xfrm>
            <a:off x="4724132" y="6153522"/>
            <a:ext cx="6583680" cy="646331"/>
          </a:xfrm>
          <a:prstGeom prst="rect">
            <a:avLst/>
          </a:prstGeom>
          <a:noFill/>
        </p:spPr>
        <p:txBody>
          <a:bodyPr wrap="square" rtlCol="0">
            <a:spAutoFit/>
          </a:bodyPr>
          <a:lstStyle/>
          <a:p>
            <a:r>
              <a:rPr lang="en-US" altLang="zh-CN" dirty="0">
                <a:solidFill>
                  <a:srgbClr val="2A56FF"/>
                </a:solidFill>
                <a:latin typeface="微软雅黑" panose="020B0503020204020204" pitchFamily="34" charset="-122"/>
                <a:ea typeface="微软雅黑" panose="020B0503020204020204" pitchFamily="34" charset="-122"/>
                <a:hlinkClick r:id="rId2">
                  <a:extLst>
                    <a:ext uri="{A12FA001-AC4F-418D-AE19-62706E023703}">
                      <ahyp:hlinkClr xmlns:ahyp="http://schemas.microsoft.com/office/drawing/2018/hyperlinkcolor" val="tx"/>
                    </a:ext>
                  </a:extLst>
                </a:hlinkClick>
              </a:rPr>
              <a:t>https://github.com/Swordholder/</a:t>
            </a:r>
            <a:r>
              <a:rPr lang="en-US" altLang="zh-CN" dirty="0">
                <a:solidFill>
                  <a:srgbClr val="2A56FF"/>
                </a:solidFill>
                <a:latin typeface="微软雅黑" panose="020B0503020204020204" pitchFamily="34" charset="-122"/>
                <a:ea typeface="微软雅黑" panose="020B0503020204020204" pitchFamily="34" charset="-122"/>
              </a:rPr>
              <a:t>queryService</a:t>
            </a:r>
            <a:endParaRPr lang="zh-CN" altLang="en-US" dirty="0">
              <a:solidFill>
                <a:srgbClr val="2A56FF"/>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45811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项目简介</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内容占位符 1">
            <a:extLst>
              <a:ext uri="{FF2B5EF4-FFF2-40B4-BE49-F238E27FC236}">
                <a16:creationId xmlns:a16="http://schemas.microsoft.com/office/drawing/2014/main" id="{771F6395-A3C3-49EA-8372-A9F12BEE94EC}"/>
              </a:ext>
            </a:extLst>
          </p:cNvPr>
          <p:cNvSpPr txBox="1"/>
          <p:nvPr>
            <p:custDataLst>
              <p:tags r:id="rId1"/>
            </p:custDataLst>
          </p:nvPr>
        </p:nvSpPr>
        <p:spPr>
          <a:xfrm>
            <a:off x="500269" y="1129348"/>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DD0996"/>
                </a:solidFill>
              </a:rPr>
              <a:t>项目</a:t>
            </a:r>
            <a:r>
              <a:rPr kumimoji="0" lang="zh-CN" altLang="en-US" sz="3200" b="1" i="0" u="none" strike="noStrike" kern="1200" cap="none" spc="0" normalizeH="0" baseline="0" noProof="0" dirty="0">
                <a:ln>
                  <a:noFill/>
                </a:ln>
                <a:solidFill>
                  <a:srgbClr val="DD0996"/>
                </a:solidFill>
                <a:effectLst/>
                <a:uLnTx/>
                <a:uFillTx/>
              </a:rPr>
              <a:t>内容</a:t>
            </a:r>
            <a:endParaRPr kumimoji="0" lang="en-US" altLang="zh-CN" sz="3200" b="0" i="0" u="none" strike="noStrike" kern="1200" cap="none" spc="0" normalizeH="0" baseline="0" noProof="0" dirty="0">
              <a:ln>
                <a:noFill/>
              </a:ln>
              <a:solidFill>
                <a:schemeClr val="tx1"/>
              </a:solidFill>
              <a:effectLst/>
              <a:uLnTx/>
              <a:uFillTx/>
            </a:endParaRPr>
          </a:p>
        </p:txBody>
      </p:sp>
      <p:pic>
        <p:nvPicPr>
          <p:cNvPr id="8" name="图片 7">
            <a:extLst>
              <a:ext uri="{FF2B5EF4-FFF2-40B4-BE49-F238E27FC236}">
                <a16:creationId xmlns:a16="http://schemas.microsoft.com/office/drawing/2014/main" id="{3CAC764B-C0A8-4838-920E-E48F304EBB2F}"/>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2" name="文本框 1">
            <a:extLst>
              <a:ext uri="{FF2B5EF4-FFF2-40B4-BE49-F238E27FC236}">
                <a16:creationId xmlns:a16="http://schemas.microsoft.com/office/drawing/2014/main" id="{78A21FEF-C8F8-4933-BDA5-3A7147446A7C}"/>
              </a:ext>
            </a:extLst>
          </p:cNvPr>
          <p:cNvSpPr txBox="1"/>
          <p:nvPr/>
        </p:nvSpPr>
        <p:spPr>
          <a:xfrm>
            <a:off x="4689565" y="2257960"/>
            <a:ext cx="3326674" cy="615553"/>
          </a:xfrm>
          <a:prstGeom prst="rect">
            <a:avLst/>
          </a:prstGeom>
          <a:noFill/>
        </p:spPr>
        <p:txBody>
          <a:bodyPr wrap="square" rtlCol="0">
            <a:spAutoFit/>
          </a:bodyPr>
          <a:lstStyle/>
          <a:p>
            <a:r>
              <a:rPr lang="zh-CN" altLang="en-US" sz="3400" dirty="0">
                <a:solidFill>
                  <a:srgbClr val="FF0000"/>
                </a:solidFill>
                <a:latin typeface="微软雅黑" panose="020B0503020204020204" pitchFamily="34" charset="-122"/>
                <a:ea typeface="微软雅黑" panose="020B0503020204020204" pitchFamily="34" charset="-122"/>
              </a:rPr>
              <a:t>数据预处理</a:t>
            </a:r>
          </a:p>
        </p:txBody>
      </p:sp>
      <p:sp>
        <p:nvSpPr>
          <p:cNvPr id="10" name="文本框 9">
            <a:extLst>
              <a:ext uri="{FF2B5EF4-FFF2-40B4-BE49-F238E27FC236}">
                <a16:creationId xmlns:a16="http://schemas.microsoft.com/office/drawing/2014/main" id="{E8BEA0ED-D362-478D-A3BE-5A5DB7B22A2F}"/>
              </a:ext>
            </a:extLst>
          </p:cNvPr>
          <p:cNvSpPr txBox="1"/>
          <p:nvPr/>
        </p:nvSpPr>
        <p:spPr>
          <a:xfrm>
            <a:off x="4689565" y="3344912"/>
            <a:ext cx="2812869" cy="615553"/>
          </a:xfrm>
          <a:prstGeom prst="rect">
            <a:avLst/>
          </a:prstGeom>
          <a:noFill/>
        </p:spPr>
        <p:txBody>
          <a:bodyPr wrap="square" rtlCol="0">
            <a:spAutoFit/>
          </a:bodyPr>
          <a:lstStyle/>
          <a:p>
            <a:r>
              <a:rPr lang="zh-CN" altLang="en-US" sz="3400" dirty="0">
                <a:solidFill>
                  <a:srgbClr val="FF0000"/>
                </a:solidFill>
                <a:latin typeface="微软雅黑" panose="020B0503020204020204" pitchFamily="34" charset="-122"/>
                <a:ea typeface="微软雅黑" panose="020B0503020204020204" pitchFamily="34" charset="-122"/>
              </a:rPr>
              <a:t>搜索引擎</a:t>
            </a:r>
          </a:p>
        </p:txBody>
      </p:sp>
      <p:sp>
        <p:nvSpPr>
          <p:cNvPr id="11" name="文本框 10">
            <a:extLst>
              <a:ext uri="{FF2B5EF4-FFF2-40B4-BE49-F238E27FC236}">
                <a16:creationId xmlns:a16="http://schemas.microsoft.com/office/drawing/2014/main" id="{F164B349-5031-4597-9DAB-5C7A353B0B4B}"/>
              </a:ext>
            </a:extLst>
          </p:cNvPr>
          <p:cNvSpPr txBox="1"/>
          <p:nvPr/>
        </p:nvSpPr>
        <p:spPr>
          <a:xfrm>
            <a:off x="4693920" y="5518816"/>
            <a:ext cx="2843348" cy="615553"/>
          </a:xfrm>
          <a:prstGeom prst="rect">
            <a:avLst/>
          </a:prstGeom>
          <a:noFill/>
        </p:spPr>
        <p:txBody>
          <a:bodyPr wrap="square" rtlCol="0">
            <a:spAutoFit/>
          </a:bodyPr>
          <a:lstStyle/>
          <a:p>
            <a:r>
              <a:rPr lang="zh-CN" altLang="en-US" sz="3400" dirty="0">
                <a:solidFill>
                  <a:srgbClr val="FF0000"/>
                </a:solidFill>
                <a:latin typeface="微软雅黑" panose="020B0503020204020204" pitchFamily="34" charset="-122"/>
                <a:ea typeface="微软雅黑" panose="020B0503020204020204" pitchFamily="34" charset="-122"/>
              </a:rPr>
              <a:t>系统架构</a:t>
            </a:r>
          </a:p>
        </p:txBody>
      </p:sp>
      <p:sp>
        <p:nvSpPr>
          <p:cNvPr id="13" name="文本框 12">
            <a:extLst>
              <a:ext uri="{FF2B5EF4-FFF2-40B4-BE49-F238E27FC236}">
                <a16:creationId xmlns:a16="http://schemas.microsoft.com/office/drawing/2014/main" id="{12BDD211-68C5-4E0A-8048-8FEFB8933A73}"/>
              </a:ext>
            </a:extLst>
          </p:cNvPr>
          <p:cNvSpPr txBox="1"/>
          <p:nvPr/>
        </p:nvSpPr>
        <p:spPr>
          <a:xfrm>
            <a:off x="4693920" y="4431863"/>
            <a:ext cx="2973977" cy="615554"/>
          </a:xfrm>
          <a:prstGeom prst="rect">
            <a:avLst/>
          </a:prstGeom>
          <a:noFill/>
        </p:spPr>
        <p:txBody>
          <a:bodyPr wrap="square" rtlCol="0">
            <a:spAutoFit/>
          </a:bodyPr>
          <a:lstStyle/>
          <a:p>
            <a:r>
              <a:rPr lang="zh-CN" altLang="en-US" sz="3400" dirty="0">
                <a:solidFill>
                  <a:srgbClr val="FF0000"/>
                </a:solidFill>
                <a:latin typeface="微软雅黑" panose="020B0503020204020204" pitchFamily="34" charset="-122"/>
                <a:ea typeface="微软雅黑" panose="020B0503020204020204" pitchFamily="34" charset="-122"/>
              </a:rPr>
              <a:t>知识图谱</a:t>
            </a:r>
          </a:p>
        </p:txBody>
      </p:sp>
    </p:spTree>
    <p:extLst>
      <p:ext uri="{BB962C8B-B14F-4D97-AF65-F5344CB8AC3E}">
        <p14:creationId xmlns:p14="http://schemas.microsoft.com/office/powerpoint/2010/main" val="902238293"/>
      </p:ext>
    </p:extLst>
  </p:cSld>
  <p:clrMapOvr>
    <a:masterClrMapping/>
  </p:clrMapOvr>
  <mc:AlternateContent xmlns:mc="http://schemas.openxmlformats.org/markup-compatibility/2006" xmlns:p14="http://schemas.microsoft.com/office/powerpoint/2010/main">
    <mc:Choice Requires="p14">
      <p:transition spd="slow" p14:dur="21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8" y="246795"/>
            <a:ext cx="4472325" cy="769441"/>
          </a:xfrm>
          <a:prstGeom prst="rect">
            <a:avLst/>
          </a:prstGeom>
          <a:noFill/>
        </p:spPr>
        <p:txBody>
          <a:bodyPr wrap="square" rtlCol="0">
            <a:spAutoFit/>
          </a:bodyPr>
          <a:lstStyle/>
          <a:p>
            <a:r>
              <a:rPr lang="zh-CN" altLang="en-US" sz="4400" dirty="0"/>
              <a:t>多轮问答系统</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3CAC764B-C0A8-4838-920E-E48F304EBB2F}"/>
              </a:ext>
            </a:extLst>
          </p:cNvPr>
          <p:cNvPicPr>
            <a:picLocks noChangeAspect="1"/>
          </p:cNvPicPr>
          <p:nvPr/>
        </p:nvPicPr>
        <p:blipFill rotWithShape="1">
          <a:blip r:embed="rId2"/>
          <a:srcRect t="17874" b="22160"/>
          <a:stretch/>
        </p:blipFill>
        <p:spPr>
          <a:xfrm>
            <a:off x="10347960" y="0"/>
            <a:ext cx="1844040" cy="1105786"/>
          </a:xfrm>
          <a:prstGeom prst="rect">
            <a:avLst/>
          </a:prstGeom>
        </p:spPr>
      </p:pic>
      <p:sp>
        <p:nvSpPr>
          <p:cNvPr id="10" name="文本框 9">
            <a:extLst>
              <a:ext uri="{FF2B5EF4-FFF2-40B4-BE49-F238E27FC236}">
                <a16:creationId xmlns:a16="http://schemas.microsoft.com/office/drawing/2014/main" id="{E8BEA0ED-D362-478D-A3BE-5A5DB7B22A2F}"/>
              </a:ext>
            </a:extLst>
          </p:cNvPr>
          <p:cNvSpPr txBox="1"/>
          <p:nvPr/>
        </p:nvSpPr>
        <p:spPr>
          <a:xfrm>
            <a:off x="4315095" y="3344910"/>
            <a:ext cx="3905796" cy="923330"/>
          </a:xfrm>
          <a:prstGeom prst="rect">
            <a:avLst/>
          </a:prstGeom>
          <a:noFill/>
        </p:spPr>
        <p:txBody>
          <a:bodyPr wrap="square" rtlCol="0">
            <a:spAutoFit/>
          </a:bodyPr>
          <a:lstStyle/>
          <a:p>
            <a:r>
              <a:rPr lang="zh-CN" altLang="en-US" sz="5400" dirty="0">
                <a:solidFill>
                  <a:srgbClr val="FF0000"/>
                </a:solidFill>
                <a:latin typeface="微软雅黑" panose="020B0503020204020204" pitchFamily="34" charset="-122"/>
                <a:ea typeface="微软雅黑" panose="020B0503020204020204" pitchFamily="34" charset="-122"/>
              </a:rPr>
              <a:t>数据预处理</a:t>
            </a:r>
          </a:p>
        </p:txBody>
      </p:sp>
    </p:spTree>
    <p:extLst>
      <p:ext uri="{BB962C8B-B14F-4D97-AF65-F5344CB8AC3E}">
        <p14:creationId xmlns:p14="http://schemas.microsoft.com/office/powerpoint/2010/main" val="1003840503"/>
      </p:ext>
    </p:extLst>
  </p:cSld>
  <p:clrMapOvr>
    <a:masterClrMapping/>
  </p:clrMapOvr>
  <mc:AlternateContent xmlns:mc="http://schemas.openxmlformats.org/markup-compatibility/2006" xmlns:p14="http://schemas.microsoft.com/office/powerpoint/2010/main">
    <mc:Choice Requires="p14">
      <p:transition spd="slow" p14:dur="21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3409880" cy="769441"/>
          </a:xfrm>
          <a:prstGeom prst="rect">
            <a:avLst/>
          </a:prstGeom>
          <a:noFill/>
        </p:spPr>
        <p:txBody>
          <a:bodyPr wrap="square" rtlCol="0">
            <a:spAutoFit/>
          </a:bodyPr>
          <a:lstStyle/>
          <a:p>
            <a:r>
              <a:rPr lang="zh-CN" altLang="en-US" sz="4400" dirty="0"/>
              <a:t>数据预处理</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DD0996"/>
                </a:solidFill>
              </a:rPr>
              <a:t>数据格式分析</a:t>
            </a:r>
            <a:endParaRPr kumimoji="0" lang="en-US" altLang="zh-CN" sz="3200" b="0" i="0" u="none" strike="noStrike" kern="1200" cap="none" spc="0" normalizeH="0" baseline="0" noProof="0" dirty="0">
              <a:ln>
                <a:noFill/>
              </a:ln>
              <a:solidFill>
                <a:schemeClr val="tx1"/>
              </a:solidFill>
              <a:effectLst/>
              <a:uLnTx/>
              <a:uFillTx/>
            </a:endParaRPr>
          </a:p>
        </p:txBody>
      </p:sp>
      <p:pic>
        <p:nvPicPr>
          <p:cNvPr id="18" name="图片 17">
            <a:extLst>
              <a:ext uri="{FF2B5EF4-FFF2-40B4-BE49-F238E27FC236}">
                <a16:creationId xmlns:a16="http://schemas.microsoft.com/office/drawing/2014/main" id="{E2E8D541-C8BA-4E55-B6DF-871EDEE3DD0A}"/>
              </a:ext>
            </a:extLst>
          </p:cNvPr>
          <p:cNvPicPr>
            <a:picLocks noChangeAspect="1"/>
          </p:cNvPicPr>
          <p:nvPr/>
        </p:nvPicPr>
        <p:blipFill rotWithShape="1">
          <a:blip r:embed="rId3"/>
          <a:srcRect t="17874" b="22160"/>
          <a:stretch/>
        </p:blipFill>
        <p:spPr>
          <a:xfrm>
            <a:off x="10347960" y="0"/>
            <a:ext cx="1844040" cy="1105786"/>
          </a:xfrm>
          <a:prstGeom prst="rect">
            <a:avLst/>
          </a:prstGeom>
        </p:spPr>
      </p:pic>
      <p:pic>
        <p:nvPicPr>
          <p:cNvPr id="3" name="图片 2">
            <a:extLst>
              <a:ext uri="{FF2B5EF4-FFF2-40B4-BE49-F238E27FC236}">
                <a16:creationId xmlns:a16="http://schemas.microsoft.com/office/drawing/2014/main" id="{9F55B3F0-031D-45C0-BAB9-8177C875570C}"/>
              </a:ext>
            </a:extLst>
          </p:cNvPr>
          <p:cNvPicPr>
            <a:picLocks noChangeAspect="1"/>
          </p:cNvPicPr>
          <p:nvPr/>
        </p:nvPicPr>
        <p:blipFill rotWithShape="1">
          <a:blip r:embed="rId4"/>
          <a:srcRect r="35337" b="32605"/>
          <a:stretch/>
        </p:blipFill>
        <p:spPr>
          <a:xfrm>
            <a:off x="5473649" y="2289183"/>
            <a:ext cx="6308195" cy="4207408"/>
          </a:xfrm>
          <a:prstGeom prst="rect">
            <a:avLst/>
          </a:prstGeom>
          <a:ln>
            <a:noFill/>
          </a:ln>
          <a:effectLst>
            <a:outerShdw blurRad="190500" algn="tl" rotWithShape="0">
              <a:srgbClr val="000000">
                <a:alpha val="70000"/>
              </a:srgbClr>
            </a:outerShdw>
          </a:effectLst>
        </p:spPr>
      </p:pic>
      <p:sp>
        <p:nvSpPr>
          <p:cNvPr id="4" name="箭头: 右 3">
            <a:extLst>
              <a:ext uri="{FF2B5EF4-FFF2-40B4-BE49-F238E27FC236}">
                <a16:creationId xmlns:a16="http://schemas.microsoft.com/office/drawing/2014/main" id="{08F6C515-3A4E-48C2-93C3-651AF756536D}"/>
              </a:ext>
            </a:extLst>
          </p:cNvPr>
          <p:cNvSpPr/>
          <p:nvPr/>
        </p:nvSpPr>
        <p:spPr>
          <a:xfrm rot="11591695">
            <a:off x="2806151" y="3404276"/>
            <a:ext cx="2330802" cy="433484"/>
          </a:xfrm>
          <a:prstGeom prst="rightArrow">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674D411A-0524-4DA6-88B7-8DB132957A76}"/>
              </a:ext>
            </a:extLst>
          </p:cNvPr>
          <p:cNvSpPr/>
          <p:nvPr/>
        </p:nvSpPr>
        <p:spPr>
          <a:xfrm rot="10800000">
            <a:off x="2813216" y="4063814"/>
            <a:ext cx="2340539" cy="423957"/>
          </a:xfrm>
          <a:prstGeom prst="rightArrow">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1078B236-045B-4DE0-A64D-E6FD5A9EE9F9}"/>
              </a:ext>
            </a:extLst>
          </p:cNvPr>
          <p:cNvSpPr/>
          <p:nvPr/>
        </p:nvSpPr>
        <p:spPr>
          <a:xfrm rot="9963389">
            <a:off x="2807065" y="4729563"/>
            <a:ext cx="2327070" cy="447415"/>
          </a:xfrm>
          <a:prstGeom prst="rightArrow">
            <a:avLst>
              <a:gd name="adj1" fmla="val 46559"/>
              <a:gd name="adj2" fmla="val 50000"/>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C5A72C9-95CD-47C4-923C-B6D47FA4708C}"/>
              </a:ext>
            </a:extLst>
          </p:cNvPr>
          <p:cNvSpPr txBox="1"/>
          <p:nvPr/>
        </p:nvSpPr>
        <p:spPr>
          <a:xfrm>
            <a:off x="1307664" y="3159352"/>
            <a:ext cx="188105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问题描述</a:t>
            </a:r>
          </a:p>
        </p:txBody>
      </p:sp>
      <p:sp>
        <p:nvSpPr>
          <p:cNvPr id="12" name="文本框 11">
            <a:extLst>
              <a:ext uri="{FF2B5EF4-FFF2-40B4-BE49-F238E27FC236}">
                <a16:creationId xmlns:a16="http://schemas.microsoft.com/office/drawing/2014/main" id="{D65BDE8A-EF9C-4585-9C54-2A6C8F303C5B}"/>
              </a:ext>
            </a:extLst>
          </p:cNvPr>
          <p:cNvSpPr txBox="1"/>
          <p:nvPr/>
        </p:nvSpPr>
        <p:spPr>
          <a:xfrm>
            <a:off x="1382585" y="4063815"/>
            <a:ext cx="188105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产品</a:t>
            </a:r>
          </a:p>
        </p:txBody>
      </p:sp>
      <p:sp>
        <p:nvSpPr>
          <p:cNvPr id="13" name="文本框 12">
            <a:extLst>
              <a:ext uri="{FF2B5EF4-FFF2-40B4-BE49-F238E27FC236}">
                <a16:creationId xmlns:a16="http://schemas.microsoft.com/office/drawing/2014/main" id="{6FEF0FA6-BA17-40CC-8418-4A3A05473153}"/>
              </a:ext>
            </a:extLst>
          </p:cNvPr>
          <p:cNvSpPr txBox="1"/>
          <p:nvPr/>
        </p:nvSpPr>
        <p:spPr>
          <a:xfrm>
            <a:off x="1307664" y="4953271"/>
            <a:ext cx="188105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软件版本</a:t>
            </a:r>
          </a:p>
        </p:txBody>
      </p:sp>
      <p:sp>
        <p:nvSpPr>
          <p:cNvPr id="15" name="箭头: 右 14">
            <a:extLst>
              <a:ext uri="{FF2B5EF4-FFF2-40B4-BE49-F238E27FC236}">
                <a16:creationId xmlns:a16="http://schemas.microsoft.com/office/drawing/2014/main" id="{B10EE2FC-18BD-4E0E-8B8F-E51C91D7133A}"/>
              </a:ext>
            </a:extLst>
          </p:cNvPr>
          <p:cNvSpPr/>
          <p:nvPr/>
        </p:nvSpPr>
        <p:spPr>
          <a:xfrm rot="9276941">
            <a:off x="2710564" y="5412774"/>
            <a:ext cx="2548629" cy="414345"/>
          </a:xfrm>
          <a:prstGeom prst="rightArrow">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96B01D-6912-496E-8E1E-88708D6985EC}"/>
              </a:ext>
            </a:extLst>
          </p:cNvPr>
          <p:cNvSpPr txBox="1"/>
          <p:nvPr/>
        </p:nvSpPr>
        <p:spPr>
          <a:xfrm>
            <a:off x="1299253" y="5976833"/>
            <a:ext cx="188105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运行平台</a:t>
            </a:r>
          </a:p>
        </p:txBody>
      </p:sp>
      <p:sp>
        <p:nvSpPr>
          <p:cNvPr id="7" name="左大括号 6">
            <a:extLst>
              <a:ext uri="{FF2B5EF4-FFF2-40B4-BE49-F238E27FC236}">
                <a16:creationId xmlns:a16="http://schemas.microsoft.com/office/drawing/2014/main" id="{93BB08A0-674F-40CE-9FA2-763533EB2522}"/>
              </a:ext>
            </a:extLst>
          </p:cNvPr>
          <p:cNvSpPr/>
          <p:nvPr/>
        </p:nvSpPr>
        <p:spPr>
          <a:xfrm>
            <a:off x="1006605" y="2527008"/>
            <a:ext cx="209006" cy="3735977"/>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A0E11CE-16AD-4D59-845C-5442A2ECFBB0}"/>
              </a:ext>
            </a:extLst>
          </p:cNvPr>
          <p:cNvSpPr txBox="1"/>
          <p:nvPr/>
        </p:nvSpPr>
        <p:spPr>
          <a:xfrm>
            <a:off x="1313370" y="2268424"/>
            <a:ext cx="188105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问题编号</a:t>
            </a:r>
          </a:p>
        </p:txBody>
      </p:sp>
      <p:sp>
        <p:nvSpPr>
          <p:cNvPr id="20" name="箭头: 右 19">
            <a:extLst>
              <a:ext uri="{FF2B5EF4-FFF2-40B4-BE49-F238E27FC236}">
                <a16:creationId xmlns:a16="http://schemas.microsoft.com/office/drawing/2014/main" id="{7E796393-ED25-4D9E-AF04-B1B5235DECB7}"/>
              </a:ext>
            </a:extLst>
          </p:cNvPr>
          <p:cNvSpPr/>
          <p:nvPr/>
        </p:nvSpPr>
        <p:spPr>
          <a:xfrm rot="12318372">
            <a:off x="2724491" y="2781893"/>
            <a:ext cx="2588980" cy="398476"/>
          </a:xfrm>
          <a:prstGeom prst="rightArrow">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43FA2F9F-147D-48BC-B8AD-16AAB2D7632E}"/>
              </a:ext>
            </a:extLst>
          </p:cNvPr>
          <p:cNvSpPr txBox="1"/>
          <p:nvPr/>
        </p:nvSpPr>
        <p:spPr>
          <a:xfrm>
            <a:off x="339183" y="3122588"/>
            <a:ext cx="557633" cy="2462213"/>
          </a:xfrm>
          <a:prstGeom prst="rect">
            <a:avLst/>
          </a:prstGeom>
          <a:noFill/>
        </p:spPr>
        <p:txBody>
          <a:bodyPr wrap="square" rtlCol="0">
            <a:spAutoFit/>
          </a:bodyPr>
          <a:lstStyle/>
          <a:p>
            <a:r>
              <a:rPr lang="zh-CN" altLang="en-US" sz="2200" dirty="0">
                <a:solidFill>
                  <a:srgbClr val="FF0000"/>
                </a:solidFill>
                <a:latin typeface="微软雅黑" panose="020B0503020204020204" pitchFamily="34" charset="-122"/>
                <a:ea typeface="微软雅黑" panose="020B0503020204020204" pitchFamily="34" charset="-122"/>
              </a:rPr>
              <a:t>半结构化数据表</a:t>
            </a:r>
          </a:p>
        </p:txBody>
      </p:sp>
    </p:spTree>
    <p:extLst>
      <p:ext uri="{BB962C8B-B14F-4D97-AF65-F5344CB8AC3E}">
        <p14:creationId xmlns:p14="http://schemas.microsoft.com/office/powerpoint/2010/main" val="356819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DD0996"/>
                </a:solidFill>
              </a:rPr>
              <a:t>数据清洗</a:t>
            </a:r>
            <a:endParaRPr kumimoji="0" lang="en-US" altLang="zh-CN" sz="3200" b="0" i="0" u="none" strike="noStrike" kern="1200" cap="none" spc="0" normalizeH="0" baseline="0" noProof="0" dirty="0">
              <a:ln>
                <a:noFill/>
              </a:ln>
              <a:solidFill>
                <a:schemeClr val="tx1"/>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数据预处理</a:t>
            </a:r>
          </a:p>
        </p:txBody>
      </p:sp>
      <p:pic>
        <p:nvPicPr>
          <p:cNvPr id="14" name="图片 13">
            <a:extLst>
              <a:ext uri="{FF2B5EF4-FFF2-40B4-BE49-F238E27FC236}">
                <a16:creationId xmlns:a16="http://schemas.microsoft.com/office/drawing/2014/main" id="{67617C7A-5BF6-45FA-A23B-CAA7514ADE39}"/>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7" name="文本框 6">
            <a:extLst>
              <a:ext uri="{FF2B5EF4-FFF2-40B4-BE49-F238E27FC236}">
                <a16:creationId xmlns:a16="http://schemas.microsoft.com/office/drawing/2014/main" id="{ED8B63F0-2C3A-4A3E-8863-FE96AABD9E7B}"/>
              </a:ext>
            </a:extLst>
          </p:cNvPr>
          <p:cNvSpPr txBox="1"/>
          <p:nvPr/>
        </p:nvSpPr>
        <p:spPr>
          <a:xfrm>
            <a:off x="885509" y="2248540"/>
            <a:ext cx="7504424" cy="461665"/>
          </a:xfrm>
          <a:prstGeom prst="rect">
            <a:avLst/>
          </a:prstGeom>
          <a:noFill/>
        </p:spPr>
        <p:txBody>
          <a:bodyPr wrap="square" rtlCol="0">
            <a:spAutoFit/>
          </a:bodyPr>
          <a:lstStyle/>
          <a:p>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重复值</a:t>
            </a:r>
          </a:p>
        </p:txBody>
      </p:sp>
      <p:sp>
        <p:nvSpPr>
          <p:cNvPr id="8" name="文本框 7">
            <a:extLst>
              <a:ext uri="{FF2B5EF4-FFF2-40B4-BE49-F238E27FC236}">
                <a16:creationId xmlns:a16="http://schemas.microsoft.com/office/drawing/2014/main" id="{50DE7A23-C64C-492A-836A-881776B09BDB}"/>
              </a:ext>
            </a:extLst>
          </p:cNvPr>
          <p:cNvSpPr txBox="1"/>
          <p:nvPr/>
        </p:nvSpPr>
        <p:spPr>
          <a:xfrm>
            <a:off x="857443" y="5266336"/>
            <a:ext cx="7504424" cy="461665"/>
          </a:xfrm>
          <a:prstGeom prst="rect">
            <a:avLst/>
          </a:prstGeom>
          <a:noFill/>
        </p:spPr>
        <p:txBody>
          <a:bodyPr wrap="square" rtlCol="0">
            <a:spAutoFit/>
          </a:bodyPr>
          <a:lstStyle/>
          <a:p>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异常值</a:t>
            </a:r>
          </a:p>
        </p:txBody>
      </p:sp>
      <p:sp>
        <p:nvSpPr>
          <p:cNvPr id="9" name="文本框 8">
            <a:extLst>
              <a:ext uri="{FF2B5EF4-FFF2-40B4-BE49-F238E27FC236}">
                <a16:creationId xmlns:a16="http://schemas.microsoft.com/office/drawing/2014/main" id="{FC0AF073-2283-45AF-8B9E-7F36FBB50491}"/>
              </a:ext>
            </a:extLst>
          </p:cNvPr>
          <p:cNvSpPr txBox="1"/>
          <p:nvPr/>
        </p:nvSpPr>
        <p:spPr>
          <a:xfrm>
            <a:off x="857443" y="3789779"/>
            <a:ext cx="7504424" cy="461665"/>
          </a:xfrm>
          <a:prstGeom prst="rect">
            <a:avLst/>
          </a:prstGeom>
          <a:noFill/>
        </p:spPr>
        <p:txBody>
          <a:bodyPr wrap="square" rtlCol="0">
            <a:spAutoFit/>
          </a:bodyPr>
          <a:lstStyle/>
          <a:p>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缺失值</a:t>
            </a:r>
          </a:p>
        </p:txBody>
      </p:sp>
      <p:pic>
        <p:nvPicPr>
          <p:cNvPr id="2" name="图片 1">
            <a:extLst>
              <a:ext uri="{FF2B5EF4-FFF2-40B4-BE49-F238E27FC236}">
                <a16:creationId xmlns:a16="http://schemas.microsoft.com/office/drawing/2014/main" id="{C9A807A6-58EA-42AC-9F9D-F6E697B5F47C}"/>
              </a:ext>
            </a:extLst>
          </p:cNvPr>
          <p:cNvPicPr>
            <a:picLocks noChangeAspect="1"/>
          </p:cNvPicPr>
          <p:nvPr/>
        </p:nvPicPr>
        <p:blipFill>
          <a:blip r:embed="rId4"/>
          <a:stretch>
            <a:fillRect/>
          </a:stretch>
        </p:blipFill>
        <p:spPr>
          <a:xfrm>
            <a:off x="6643406" y="2689194"/>
            <a:ext cx="3436923" cy="889204"/>
          </a:xfrm>
          <a:prstGeom prst="rect">
            <a:avLst/>
          </a:prstGeom>
        </p:spPr>
      </p:pic>
      <p:pic>
        <p:nvPicPr>
          <p:cNvPr id="4" name="图片 3">
            <a:extLst>
              <a:ext uri="{FF2B5EF4-FFF2-40B4-BE49-F238E27FC236}">
                <a16:creationId xmlns:a16="http://schemas.microsoft.com/office/drawing/2014/main" id="{5708A1DA-F3FF-4D46-A874-5F7D7460307D}"/>
              </a:ext>
            </a:extLst>
          </p:cNvPr>
          <p:cNvPicPr>
            <a:picLocks noChangeAspect="1"/>
          </p:cNvPicPr>
          <p:nvPr/>
        </p:nvPicPr>
        <p:blipFill>
          <a:blip r:embed="rId5"/>
          <a:stretch>
            <a:fillRect/>
          </a:stretch>
        </p:blipFill>
        <p:spPr>
          <a:xfrm>
            <a:off x="5872398" y="4317671"/>
            <a:ext cx="6417524" cy="590526"/>
          </a:xfrm>
          <a:prstGeom prst="rect">
            <a:avLst/>
          </a:prstGeom>
        </p:spPr>
      </p:pic>
      <p:sp>
        <p:nvSpPr>
          <p:cNvPr id="12" name="文本框 11">
            <a:extLst>
              <a:ext uri="{FF2B5EF4-FFF2-40B4-BE49-F238E27FC236}">
                <a16:creationId xmlns:a16="http://schemas.microsoft.com/office/drawing/2014/main" id="{55C927B5-B2FB-49E1-BD55-3927AC33A1CF}"/>
              </a:ext>
            </a:extLst>
          </p:cNvPr>
          <p:cNvSpPr txBox="1"/>
          <p:nvPr/>
        </p:nvSpPr>
        <p:spPr>
          <a:xfrm>
            <a:off x="996676" y="2857069"/>
            <a:ext cx="5165336" cy="461666"/>
          </a:xfrm>
          <a:prstGeom prst="rect">
            <a:avLst/>
          </a:prstGeom>
          <a:noFill/>
        </p:spPr>
        <p:txBody>
          <a:bodyPr wrap="square" rtlCol="0">
            <a:spAutoFit/>
          </a:bodyPr>
          <a:lstStyle/>
          <a:p>
            <a:r>
              <a:rPr lang="zh-CN" altLang="en-US" sz="2400" dirty="0">
                <a:solidFill>
                  <a:srgbClr val="2A56FF"/>
                </a:solidFill>
                <a:latin typeface="微软雅黑" panose="020B0503020204020204" pitchFamily="34" charset="-122"/>
                <a:ea typeface="微软雅黑" panose="020B0503020204020204" pitchFamily="34" charset="-122"/>
              </a:rPr>
              <a:t>批量检测重复行，仅保留一行</a:t>
            </a:r>
            <a:endParaRPr lang="en-US" altLang="zh-CN" sz="2400" dirty="0">
              <a:solidFill>
                <a:srgbClr val="2A56FF"/>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F244911E-5BA9-44C0-80DE-181099F433E7}"/>
              </a:ext>
            </a:extLst>
          </p:cNvPr>
          <p:cNvSpPr txBox="1"/>
          <p:nvPr/>
        </p:nvSpPr>
        <p:spPr>
          <a:xfrm>
            <a:off x="996676" y="4379256"/>
            <a:ext cx="5165336" cy="461666"/>
          </a:xfrm>
          <a:prstGeom prst="rect">
            <a:avLst/>
          </a:prstGeom>
          <a:noFill/>
        </p:spPr>
        <p:txBody>
          <a:bodyPr wrap="square" rtlCol="0">
            <a:spAutoFit/>
          </a:bodyPr>
          <a:lstStyle/>
          <a:p>
            <a:r>
              <a:rPr lang="zh-CN" altLang="en-US" sz="2400" dirty="0">
                <a:solidFill>
                  <a:srgbClr val="2A56FF"/>
                </a:solidFill>
                <a:latin typeface="微软雅黑" panose="020B0503020204020204" pitchFamily="34" charset="-122"/>
                <a:ea typeface="微软雅黑" panose="020B0503020204020204" pitchFamily="34" charset="-122"/>
              </a:rPr>
              <a:t>自动添加</a:t>
            </a:r>
            <a:r>
              <a:rPr lang="en-US" altLang="zh-CN" sz="2400" dirty="0">
                <a:solidFill>
                  <a:srgbClr val="2A56FF"/>
                </a:solidFill>
                <a:latin typeface="微软雅黑" panose="020B0503020204020204" pitchFamily="34" charset="-122"/>
                <a:ea typeface="微软雅黑" panose="020B0503020204020204" pitchFamily="34" charset="-122"/>
              </a:rPr>
              <a:t>null</a:t>
            </a:r>
            <a:r>
              <a:rPr lang="zh-CN" altLang="en-US" sz="2400" dirty="0">
                <a:solidFill>
                  <a:srgbClr val="2A56FF"/>
                </a:solidFill>
                <a:latin typeface="微软雅黑" panose="020B0503020204020204" pitchFamily="34" charset="-122"/>
                <a:ea typeface="微软雅黑" panose="020B0503020204020204" pitchFamily="34" charset="-122"/>
              </a:rPr>
              <a:t>值为缺失字段的值</a:t>
            </a:r>
            <a:endParaRPr lang="en-US" altLang="zh-CN" sz="2400" dirty="0">
              <a:solidFill>
                <a:srgbClr val="2A56FF"/>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8F44D145-928D-4860-9AF9-D93B1FD0A806}"/>
              </a:ext>
            </a:extLst>
          </p:cNvPr>
          <p:cNvSpPr txBox="1"/>
          <p:nvPr/>
        </p:nvSpPr>
        <p:spPr>
          <a:xfrm>
            <a:off x="6922708" y="3859331"/>
            <a:ext cx="3968287" cy="36719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例如：</a:t>
            </a:r>
            <a:r>
              <a:rPr lang="en-US" altLang="zh-CN" dirty="0">
                <a:latin typeface="微软雅黑" panose="020B0503020204020204" pitchFamily="34" charset="-122"/>
                <a:ea typeface="微软雅黑" panose="020B0503020204020204" pitchFamily="34" charset="-122"/>
              </a:rPr>
              <a:t>0.txt</a:t>
            </a:r>
            <a:r>
              <a:rPr lang="zh-CN" altLang="en-US" dirty="0">
                <a:latin typeface="微软雅黑" panose="020B0503020204020204" pitchFamily="34" charset="-122"/>
                <a:ea typeface="微软雅黑" panose="020B0503020204020204" pitchFamily="34" charset="-122"/>
              </a:rPr>
              <a:t>（仅有问题描述）</a:t>
            </a:r>
            <a:endParaRPr lang="en-US" altLang="zh-CN"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4C1D7808-B98D-467E-9CA0-5DCD1064E402}"/>
              </a:ext>
            </a:extLst>
          </p:cNvPr>
          <p:cNvSpPr txBox="1"/>
          <p:nvPr/>
        </p:nvSpPr>
        <p:spPr>
          <a:xfrm>
            <a:off x="6922708" y="2223561"/>
            <a:ext cx="3968287" cy="36719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例如：</a:t>
            </a:r>
            <a:r>
              <a:rPr lang="en-US" altLang="zh-CN" dirty="0">
                <a:latin typeface="微软雅黑" panose="020B0503020204020204" pitchFamily="34" charset="-122"/>
                <a:ea typeface="微软雅黑" panose="020B0503020204020204" pitchFamily="34" charset="-122"/>
              </a:rPr>
              <a:t>3.txt</a:t>
            </a:r>
            <a:r>
              <a:rPr lang="zh-CN" altLang="en-US" dirty="0">
                <a:latin typeface="微软雅黑" panose="020B0503020204020204" pitchFamily="34" charset="-122"/>
                <a:ea typeface="微软雅黑" panose="020B0503020204020204" pitchFamily="34" charset="-122"/>
              </a:rPr>
              <a:t>（有多条重读记录）</a:t>
            </a:r>
            <a:endParaRPr lang="en-US" altLang="zh-CN"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B248A544-0272-458B-B0C9-03333D7C305C}"/>
              </a:ext>
            </a:extLst>
          </p:cNvPr>
          <p:cNvSpPr txBox="1"/>
          <p:nvPr/>
        </p:nvSpPr>
        <p:spPr>
          <a:xfrm>
            <a:off x="996676" y="5853753"/>
            <a:ext cx="5165336" cy="461666"/>
          </a:xfrm>
          <a:prstGeom prst="rect">
            <a:avLst/>
          </a:prstGeom>
          <a:noFill/>
        </p:spPr>
        <p:txBody>
          <a:bodyPr wrap="square" rtlCol="0">
            <a:spAutoFit/>
          </a:bodyPr>
          <a:lstStyle/>
          <a:p>
            <a:r>
              <a:rPr lang="zh-CN" altLang="en-US" sz="2400" dirty="0">
                <a:solidFill>
                  <a:srgbClr val="2A56FF"/>
                </a:solidFill>
                <a:latin typeface="微软雅黑" panose="020B0503020204020204" pitchFamily="34" charset="-122"/>
                <a:ea typeface="微软雅黑" panose="020B0503020204020204" pitchFamily="34" charset="-122"/>
              </a:rPr>
              <a:t>检测并去除异常值</a:t>
            </a:r>
            <a:endParaRPr lang="en-US" altLang="zh-CN" sz="2400" dirty="0">
              <a:solidFill>
                <a:srgbClr val="2A56FF"/>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F77604FD-A336-43DA-AFAC-D5906F092133}"/>
              </a:ext>
            </a:extLst>
          </p:cNvPr>
          <p:cNvPicPr>
            <a:picLocks noChangeAspect="1"/>
          </p:cNvPicPr>
          <p:nvPr/>
        </p:nvPicPr>
        <p:blipFill>
          <a:blip r:embed="rId6"/>
          <a:stretch>
            <a:fillRect/>
          </a:stretch>
        </p:blipFill>
        <p:spPr>
          <a:xfrm>
            <a:off x="5950775" y="6054436"/>
            <a:ext cx="5912154" cy="190510"/>
          </a:xfrm>
          <a:prstGeom prst="rect">
            <a:avLst/>
          </a:prstGeom>
        </p:spPr>
      </p:pic>
      <p:sp>
        <p:nvSpPr>
          <p:cNvPr id="21" name="文本框 20">
            <a:extLst>
              <a:ext uri="{FF2B5EF4-FFF2-40B4-BE49-F238E27FC236}">
                <a16:creationId xmlns:a16="http://schemas.microsoft.com/office/drawing/2014/main" id="{36F0B154-2E63-4999-80AC-11706A1D0CD2}"/>
              </a:ext>
            </a:extLst>
          </p:cNvPr>
          <p:cNvSpPr txBox="1"/>
          <p:nvPr/>
        </p:nvSpPr>
        <p:spPr>
          <a:xfrm>
            <a:off x="7018637" y="5549804"/>
            <a:ext cx="396828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例如：</a:t>
            </a:r>
            <a:r>
              <a:rPr lang="en-US" altLang="zh-CN" dirty="0">
                <a:latin typeface="微软雅黑" panose="020B0503020204020204" pitchFamily="34" charset="-122"/>
                <a:ea typeface="微软雅黑" panose="020B0503020204020204" pitchFamily="34" charset="-122"/>
              </a:rPr>
              <a:t>2.txt</a:t>
            </a:r>
            <a:r>
              <a:rPr lang="zh-CN" altLang="en-US" dirty="0">
                <a:latin typeface="微软雅黑" panose="020B0503020204020204" pitchFamily="34" charset="-122"/>
                <a:ea typeface="微软雅黑" panose="020B0503020204020204" pitchFamily="34" charset="-122"/>
              </a:rPr>
              <a:t>（出现无意义网页链接）</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189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2861240" cy="904403"/>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DD0996"/>
                </a:solidFill>
              </a:rPr>
              <a:t>程序批量处理</a:t>
            </a:r>
            <a:endParaRPr kumimoji="0" lang="en-US" altLang="zh-CN" sz="3200" b="0" i="0" u="none" strike="noStrike" kern="1200" cap="none" spc="0" normalizeH="0" baseline="0" noProof="0" dirty="0">
              <a:ln>
                <a:noFill/>
              </a:ln>
              <a:solidFill>
                <a:schemeClr val="tx1"/>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数据预处理</a:t>
            </a:r>
          </a:p>
        </p:txBody>
      </p:sp>
      <p:pic>
        <p:nvPicPr>
          <p:cNvPr id="14" name="图片 13">
            <a:extLst>
              <a:ext uri="{FF2B5EF4-FFF2-40B4-BE49-F238E27FC236}">
                <a16:creationId xmlns:a16="http://schemas.microsoft.com/office/drawing/2014/main" id="{BE57AEC9-12E0-4712-8C34-B3169BF3A913}"/>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7" name="文本框 6">
            <a:extLst>
              <a:ext uri="{FF2B5EF4-FFF2-40B4-BE49-F238E27FC236}">
                <a16:creationId xmlns:a16="http://schemas.microsoft.com/office/drawing/2014/main" id="{5F23670E-BE0C-44E8-8511-BB0AD6EEEEAD}"/>
              </a:ext>
            </a:extLst>
          </p:cNvPr>
          <p:cNvSpPr txBox="1"/>
          <p:nvPr/>
        </p:nvSpPr>
        <p:spPr>
          <a:xfrm>
            <a:off x="2275302" y="2854122"/>
            <a:ext cx="7312835" cy="461666"/>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从文档提取问题描述、产品、版本、平台信息</a:t>
            </a:r>
            <a:endParaRPr lang="en-US" altLang="zh-CN" sz="2400" dirty="0">
              <a:solidFill>
                <a:srgbClr val="2A56FF"/>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3964E238-5AC8-4EC0-B294-1146B8577782}"/>
              </a:ext>
            </a:extLst>
          </p:cNvPr>
          <p:cNvSpPr txBox="1"/>
          <p:nvPr/>
        </p:nvSpPr>
        <p:spPr>
          <a:xfrm>
            <a:off x="1038685" y="2231932"/>
            <a:ext cx="7504424" cy="461665"/>
          </a:xfrm>
          <a:prstGeom prst="rect">
            <a:avLst/>
          </a:prstGeom>
          <a:noFill/>
        </p:spPr>
        <p:txBody>
          <a:bodyPr wrap="square" rtlCol="0">
            <a:spAutoFit/>
          </a:bodyPr>
          <a:lstStyle/>
          <a:p>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利用正则表达式抽取信息</a:t>
            </a:r>
          </a:p>
        </p:txBody>
      </p:sp>
      <p:sp>
        <p:nvSpPr>
          <p:cNvPr id="9" name="文本框 8">
            <a:extLst>
              <a:ext uri="{FF2B5EF4-FFF2-40B4-BE49-F238E27FC236}">
                <a16:creationId xmlns:a16="http://schemas.microsoft.com/office/drawing/2014/main" id="{1108FB8C-2242-45AD-B922-A33FFB9BEC72}"/>
              </a:ext>
            </a:extLst>
          </p:cNvPr>
          <p:cNvSpPr txBox="1"/>
          <p:nvPr/>
        </p:nvSpPr>
        <p:spPr>
          <a:xfrm>
            <a:off x="1038685" y="4881109"/>
            <a:ext cx="7504424" cy="461665"/>
          </a:xfrm>
          <a:prstGeom prst="rect">
            <a:avLst/>
          </a:prstGeom>
          <a:noFill/>
        </p:spPr>
        <p:txBody>
          <a:bodyPr wrap="square" rtlCol="0">
            <a:spAutoFit/>
          </a:bodyPr>
          <a:lstStyle/>
          <a:p>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将信息写入</a:t>
            </a:r>
            <a:r>
              <a:rPr lang="en-US" altLang="zh-CN" sz="2400" dirty="0" err="1">
                <a:solidFill>
                  <a:schemeClr val="accent2">
                    <a:lumMod val="75000"/>
                  </a:schemeClr>
                </a:solidFill>
                <a:latin typeface="微软雅黑" panose="020B0503020204020204" pitchFamily="34" charset="-122"/>
                <a:ea typeface="微软雅黑" panose="020B0503020204020204" pitchFamily="34" charset="-122"/>
              </a:rPr>
              <a:t>mysql</a:t>
            </a:r>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数据库（使用</a:t>
            </a:r>
            <a:r>
              <a:rPr lang="en-US" altLang="zh-CN" sz="2400" dirty="0" err="1">
                <a:solidFill>
                  <a:schemeClr val="accent2">
                    <a:lumMod val="75000"/>
                  </a:schemeClr>
                </a:solidFill>
                <a:latin typeface="微软雅黑" panose="020B0503020204020204" pitchFamily="34" charset="-122"/>
                <a:ea typeface="微软雅黑" panose="020B0503020204020204" pitchFamily="34" charset="-122"/>
              </a:rPr>
              <a:t>sqlachemy</a:t>
            </a:r>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a:t>
            </a:r>
          </a:p>
        </p:txBody>
      </p:sp>
      <p:pic>
        <p:nvPicPr>
          <p:cNvPr id="2" name="图片 1">
            <a:extLst>
              <a:ext uri="{FF2B5EF4-FFF2-40B4-BE49-F238E27FC236}">
                <a16:creationId xmlns:a16="http://schemas.microsoft.com/office/drawing/2014/main" id="{590640C8-D041-4EC9-9942-4FC393173635}"/>
              </a:ext>
            </a:extLst>
          </p:cNvPr>
          <p:cNvPicPr>
            <a:picLocks noChangeAspect="1"/>
          </p:cNvPicPr>
          <p:nvPr/>
        </p:nvPicPr>
        <p:blipFill>
          <a:blip r:embed="rId4"/>
          <a:stretch>
            <a:fillRect/>
          </a:stretch>
        </p:blipFill>
        <p:spPr>
          <a:xfrm>
            <a:off x="2397222" y="3386179"/>
            <a:ext cx="8427532" cy="354844"/>
          </a:xfrm>
          <a:prstGeom prst="rect">
            <a:avLst/>
          </a:prstGeom>
        </p:spPr>
      </p:pic>
      <p:pic>
        <p:nvPicPr>
          <p:cNvPr id="3" name="图片 2">
            <a:extLst>
              <a:ext uri="{FF2B5EF4-FFF2-40B4-BE49-F238E27FC236}">
                <a16:creationId xmlns:a16="http://schemas.microsoft.com/office/drawing/2014/main" id="{F79755CB-F317-4AA9-8499-C619C7B7117C}"/>
              </a:ext>
            </a:extLst>
          </p:cNvPr>
          <p:cNvPicPr>
            <a:picLocks noChangeAspect="1"/>
          </p:cNvPicPr>
          <p:nvPr/>
        </p:nvPicPr>
        <p:blipFill>
          <a:blip r:embed="rId5"/>
          <a:stretch>
            <a:fillRect/>
          </a:stretch>
        </p:blipFill>
        <p:spPr>
          <a:xfrm>
            <a:off x="2397222" y="3890909"/>
            <a:ext cx="8427532" cy="296599"/>
          </a:xfrm>
          <a:prstGeom prst="rect">
            <a:avLst/>
          </a:prstGeom>
        </p:spPr>
      </p:pic>
      <p:pic>
        <p:nvPicPr>
          <p:cNvPr id="5" name="图片 4">
            <a:extLst>
              <a:ext uri="{FF2B5EF4-FFF2-40B4-BE49-F238E27FC236}">
                <a16:creationId xmlns:a16="http://schemas.microsoft.com/office/drawing/2014/main" id="{7555F65C-3AA9-4494-A663-47D30A5EEA1F}"/>
              </a:ext>
            </a:extLst>
          </p:cNvPr>
          <p:cNvPicPr>
            <a:picLocks noChangeAspect="1"/>
          </p:cNvPicPr>
          <p:nvPr/>
        </p:nvPicPr>
        <p:blipFill>
          <a:blip r:embed="rId6"/>
          <a:stretch>
            <a:fillRect/>
          </a:stretch>
        </p:blipFill>
        <p:spPr>
          <a:xfrm>
            <a:off x="2397222" y="4316144"/>
            <a:ext cx="8427532" cy="346337"/>
          </a:xfrm>
          <a:prstGeom prst="rect">
            <a:avLst/>
          </a:prstGeom>
        </p:spPr>
      </p:pic>
      <p:pic>
        <p:nvPicPr>
          <p:cNvPr id="10" name="图片 9">
            <a:extLst>
              <a:ext uri="{FF2B5EF4-FFF2-40B4-BE49-F238E27FC236}">
                <a16:creationId xmlns:a16="http://schemas.microsoft.com/office/drawing/2014/main" id="{8BCE47B6-3B10-414F-8022-B8BC9631F9A9}"/>
              </a:ext>
            </a:extLst>
          </p:cNvPr>
          <p:cNvPicPr>
            <a:picLocks noChangeAspect="1"/>
          </p:cNvPicPr>
          <p:nvPr/>
        </p:nvPicPr>
        <p:blipFill>
          <a:blip r:embed="rId7"/>
          <a:stretch>
            <a:fillRect/>
          </a:stretch>
        </p:blipFill>
        <p:spPr>
          <a:xfrm>
            <a:off x="2475599" y="5454801"/>
            <a:ext cx="8011313" cy="920219"/>
          </a:xfrm>
          <a:prstGeom prst="rect">
            <a:avLst/>
          </a:prstGeom>
        </p:spPr>
      </p:pic>
    </p:spTree>
    <p:extLst>
      <p:ext uri="{BB962C8B-B14F-4D97-AF65-F5344CB8AC3E}">
        <p14:creationId xmlns:p14="http://schemas.microsoft.com/office/powerpoint/2010/main" val="1441423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8" y="246795"/>
            <a:ext cx="4472325" cy="769441"/>
          </a:xfrm>
          <a:prstGeom prst="rect">
            <a:avLst/>
          </a:prstGeom>
          <a:noFill/>
        </p:spPr>
        <p:txBody>
          <a:bodyPr wrap="square" rtlCol="0">
            <a:spAutoFit/>
          </a:bodyPr>
          <a:lstStyle/>
          <a:p>
            <a:r>
              <a:rPr lang="zh-CN" altLang="en-US" sz="4400" dirty="0"/>
              <a:t>多轮问答系统</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3CAC764B-C0A8-4838-920E-E48F304EBB2F}"/>
              </a:ext>
            </a:extLst>
          </p:cNvPr>
          <p:cNvPicPr>
            <a:picLocks noChangeAspect="1"/>
          </p:cNvPicPr>
          <p:nvPr/>
        </p:nvPicPr>
        <p:blipFill rotWithShape="1">
          <a:blip r:embed="rId2"/>
          <a:srcRect t="17874" b="22160"/>
          <a:stretch/>
        </p:blipFill>
        <p:spPr>
          <a:xfrm>
            <a:off x="10347960" y="0"/>
            <a:ext cx="1844040" cy="1105786"/>
          </a:xfrm>
          <a:prstGeom prst="rect">
            <a:avLst/>
          </a:prstGeom>
        </p:spPr>
      </p:pic>
      <p:sp>
        <p:nvSpPr>
          <p:cNvPr id="10" name="文本框 9">
            <a:extLst>
              <a:ext uri="{FF2B5EF4-FFF2-40B4-BE49-F238E27FC236}">
                <a16:creationId xmlns:a16="http://schemas.microsoft.com/office/drawing/2014/main" id="{E8BEA0ED-D362-478D-A3BE-5A5DB7B22A2F}"/>
              </a:ext>
            </a:extLst>
          </p:cNvPr>
          <p:cNvSpPr txBox="1"/>
          <p:nvPr/>
        </p:nvSpPr>
        <p:spPr>
          <a:xfrm>
            <a:off x="4480558" y="3344910"/>
            <a:ext cx="3905796" cy="923313"/>
          </a:xfrm>
          <a:prstGeom prst="rect">
            <a:avLst/>
          </a:prstGeom>
          <a:noFill/>
        </p:spPr>
        <p:txBody>
          <a:bodyPr wrap="square" rtlCol="0">
            <a:spAutoFit/>
          </a:bodyPr>
          <a:lstStyle/>
          <a:p>
            <a:r>
              <a:rPr lang="zh-CN" altLang="en-US" sz="5400" dirty="0">
                <a:solidFill>
                  <a:srgbClr val="FF0000"/>
                </a:solidFill>
                <a:latin typeface="微软雅黑" panose="020B0503020204020204" pitchFamily="34" charset="-122"/>
                <a:ea typeface="微软雅黑" panose="020B0503020204020204" pitchFamily="34" charset="-122"/>
              </a:rPr>
              <a:t>搜索引擎</a:t>
            </a:r>
          </a:p>
        </p:txBody>
      </p:sp>
    </p:spTree>
    <p:extLst>
      <p:ext uri="{BB962C8B-B14F-4D97-AF65-F5344CB8AC3E}">
        <p14:creationId xmlns:p14="http://schemas.microsoft.com/office/powerpoint/2010/main" val="940843656"/>
      </p:ext>
    </p:extLst>
  </p:cSld>
  <p:clrMapOvr>
    <a:masterClrMapping/>
  </p:clrMapOvr>
  <mc:AlternateContent xmlns:mc="http://schemas.openxmlformats.org/markup-compatibility/2006" xmlns:p14="http://schemas.microsoft.com/office/powerpoint/2010/main">
    <mc:Choice Requires="p14">
      <p:transition spd="slow" p14:dur="21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2809</TotalTime>
  <Words>1438</Words>
  <Application>Microsoft Office PowerPoint</Application>
  <PresentationFormat>宽屏</PresentationFormat>
  <Paragraphs>354</Paragraphs>
  <Slides>35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AppleMyungjo</vt:lpstr>
      <vt:lpstr>Lantinghei SC Demibold</vt:lpstr>
      <vt:lpstr>等线</vt:lpstr>
      <vt:lpstr>等线 Light</vt:lpstr>
      <vt:lpstr>宋体</vt:lpstr>
      <vt:lpstr>微软雅黑</vt:lpstr>
      <vt:lpstr>Arial</vt:lpstr>
      <vt:lpstr>Calibri</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肖子洋</dc:creator>
  <cp:lastModifiedBy>肖 子洋</cp:lastModifiedBy>
  <cp:revision>356</cp:revision>
  <dcterms:created xsi:type="dcterms:W3CDTF">2018-08-17T13:44:00Z</dcterms:created>
  <dcterms:modified xsi:type="dcterms:W3CDTF">2018-11-29T15:16:10Z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