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57" r:id="rId2"/>
    <p:sldId id="259" r:id="rId3"/>
    <p:sldId id="256" r:id="rId4"/>
    <p:sldId id="258" r:id="rId5"/>
    <p:sldId id="260" r:id="rId6"/>
    <p:sldId id="261" r:id="rId7"/>
    <p:sldId id="262" r:id="rId8"/>
    <p:sldId id="263" r:id="rId9"/>
    <p:sldId id="264" r:id="rId10"/>
    <p:sldId id="268" r:id="rId11"/>
    <p:sldId id="266" r:id="rId12"/>
    <p:sldId id="265" r:id="rId13"/>
    <p:sldId id="267" r:id="rId14"/>
    <p:sldId id="269" r:id="rId15"/>
    <p:sldId id="270" r:id="rId16"/>
    <p:sldId id="271" r:id="rId17"/>
    <p:sldId id="272" r:id="rId18"/>
  </p:sldIdLst>
  <p:sldSz cx="9144000" cy="6858000" type="screen4x3"/>
  <p:notesSz cx="7086600" cy="9429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0225" cy="47156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14789" y="0"/>
            <a:ext cx="3070225" cy="471567"/>
          </a:xfrm>
          <a:prstGeom prst="rect">
            <a:avLst/>
          </a:prstGeom>
        </p:spPr>
        <p:txBody>
          <a:bodyPr vert="horz" lIns="91440" tIns="45720" rIns="91440" bIns="45720" rtlCol="0"/>
          <a:lstStyle>
            <a:lvl1pPr algn="r">
              <a:defRPr sz="1200"/>
            </a:lvl1pPr>
          </a:lstStyle>
          <a:p>
            <a:fld id="{9BF652EB-7794-4144-840D-1994119A6451}" type="datetimeFigureOut">
              <a:rPr lang="en-US" smtClean="0"/>
              <a:pPr/>
              <a:t>11/4/2024</a:t>
            </a:fld>
            <a:endParaRPr lang="en-US"/>
          </a:p>
        </p:txBody>
      </p:sp>
      <p:sp>
        <p:nvSpPr>
          <p:cNvPr id="4" name="Footer Placeholder 3"/>
          <p:cNvSpPr>
            <a:spLocks noGrp="1"/>
          </p:cNvSpPr>
          <p:nvPr>
            <p:ph type="ftr" sz="quarter" idx="2"/>
          </p:nvPr>
        </p:nvSpPr>
        <p:spPr>
          <a:xfrm>
            <a:off x="1" y="8956596"/>
            <a:ext cx="3070225" cy="47156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14789" y="8956596"/>
            <a:ext cx="3070225" cy="471566"/>
          </a:xfrm>
          <a:prstGeom prst="rect">
            <a:avLst/>
          </a:prstGeom>
        </p:spPr>
        <p:txBody>
          <a:bodyPr vert="horz" lIns="91440" tIns="45720" rIns="91440" bIns="45720" rtlCol="0" anchor="b"/>
          <a:lstStyle>
            <a:lvl1pPr algn="r">
              <a:defRPr sz="1200"/>
            </a:lvl1pPr>
          </a:lstStyle>
          <a:p>
            <a:fld id="{5D0A0309-3B3F-4BEB-85BF-CA6FAC23C97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471487"/>
          </a:xfrm>
          <a:prstGeom prst="rect">
            <a:avLst/>
          </a:prstGeom>
        </p:spPr>
        <p:txBody>
          <a:bodyPr vert="horz" lIns="94366" tIns="47183" rIns="94366" bIns="47183" rtlCol="0"/>
          <a:lstStyle>
            <a:lvl1pPr algn="l">
              <a:defRPr sz="1200"/>
            </a:lvl1pPr>
          </a:lstStyle>
          <a:p>
            <a:endParaRPr lang="en-US"/>
          </a:p>
        </p:txBody>
      </p:sp>
      <p:sp>
        <p:nvSpPr>
          <p:cNvPr id="3" name="Date Placeholder 2"/>
          <p:cNvSpPr>
            <a:spLocks noGrp="1"/>
          </p:cNvSpPr>
          <p:nvPr>
            <p:ph type="dt" idx="1"/>
          </p:nvPr>
        </p:nvSpPr>
        <p:spPr>
          <a:xfrm>
            <a:off x="4014100" y="0"/>
            <a:ext cx="3070860" cy="471487"/>
          </a:xfrm>
          <a:prstGeom prst="rect">
            <a:avLst/>
          </a:prstGeom>
        </p:spPr>
        <p:txBody>
          <a:bodyPr vert="horz" lIns="94366" tIns="47183" rIns="94366" bIns="47183" rtlCol="0"/>
          <a:lstStyle>
            <a:lvl1pPr algn="r">
              <a:defRPr sz="1200"/>
            </a:lvl1pPr>
          </a:lstStyle>
          <a:p>
            <a:fld id="{8A7E4542-A876-488B-8C7C-8F026A766DCA}" type="datetimeFigureOut">
              <a:rPr lang="en-US" smtClean="0"/>
              <a:pPr/>
              <a:t>11/4/2024</a:t>
            </a:fld>
            <a:endParaRPr lang="en-US"/>
          </a:p>
        </p:txBody>
      </p:sp>
      <p:sp>
        <p:nvSpPr>
          <p:cNvPr id="4" name="Slide Image Placeholder 3"/>
          <p:cNvSpPr>
            <a:spLocks noGrp="1" noRot="1" noChangeAspect="1"/>
          </p:cNvSpPr>
          <p:nvPr>
            <p:ph type="sldImg" idx="2"/>
          </p:nvPr>
        </p:nvSpPr>
        <p:spPr>
          <a:xfrm>
            <a:off x="1185863" y="706438"/>
            <a:ext cx="4714875" cy="3536950"/>
          </a:xfrm>
          <a:prstGeom prst="rect">
            <a:avLst/>
          </a:prstGeom>
          <a:noFill/>
          <a:ln w="12700">
            <a:solidFill>
              <a:prstClr val="black"/>
            </a:solidFill>
          </a:ln>
        </p:spPr>
        <p:txBody>
          <a:bodyPr vert="horz" lIns="94366" tIns="47183" rIns="94366" bIns="47183" rtlCol="0" anchor="ctr"/>
          <a:lstStyle/>
          <a:p>
            <a:endParaRPr lang="en-US"/>
          </a:p>
        </p:txBody>
      </p:sp>
      <p:sp>
        <p:nvSpPr>
          <p:cNvPr id="5" name="Notes Placeholder 4"/>
          <p:cNvSpPr>
            <a:spLocks noGrp="1"/>
          </p:cNvSpPr>
          <p:nvPr>
            <p:ph type="body" sz="quarter" idx="3"/>
          </p:nvPr>
        </p:nvSpPr>
        <p:spPr>
          <a:xfrm>
            <a:off x="708660" y="4479132"/>
            <a:ext cx="5669280" cy="4243387"/>
          </a:xfrm>
          <a:prstGeom prst="rect">
            <a:avLst/>
          </a:prstGeom>
        </p:spPr>
        <p:txBody>
          <a:bodyPr vert="horz" lIns="94366" tIns="47183" rIns="94366" bIns="4718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56627"/>
            <a:ext cx="3070860" cy="471487"/>
          </a:xfrm>
          <a:prstGeom prst="rect">
            <a:avLst/>
          </a:prstGeom>
        </p:spPr>
        <p:txBody>
          <a:bodyPr vert="horz" lIns="94366" tIns="47183" rIns="94366" bIns="47183" rtlCol="0" anchor="b"/>
          <a:lstStyle>
            <a:lvl1pPr algn="l">
              <a:defRPr sz="1200"/>
            </a:lvl1pPr>
          </a:lstStyle>
          <a:p>
            <a:endParaRPr lang="en-US"/>
          </a:p>
        </p:txBody>
      </p:sp>
      <p:sp>
        <p:nvSpPr>
          <p:cNvPr id="7" name="Slide Number Placeholder 6"/>
          <p:cNvSpPr>
            <a:spLocks noGrp="1"/>
          </p:cNvSpPr>
          <p:nvPr>
            <p:ph type="sldNum" sz="quarter" idx="5"/>
          </p:nvPr>
        </p:nvSpPr>
        <p:spPr>
          <a:xfrm>
            <a:off x="4014100" y="8956627"/>
            <a:ext cx="3070860" cy="471487"/>
          </a:xfrm>
          <a:prstGeom prst="rect">
            <a:avLst/>
          </a:prstGeom>
        </p:spPr>
        <p:txBody>
          <a:bodyPr vert="horz" lIns="94366" tIns="47183" rIns="94366" bIns="47183" rtlCol="0" anchor="b"/>
          <a:lstStyle>
            <a:lvl1pPr algn="r">
              <a:defRPr sz="1200"/>
            </a:lvl1pPr>
          </a:lstStyle>
          <a:p>
            <a:fld id="{3394E064-9BF2-46C1-85A1-C996CC4FD2E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585E560-6A73-4EE8-84B2-0B13408610B8}" type="datetime1">
              <a:rPr lang="en-US" smtClean="0"/>
              <a:pPr/>
              <a:t>11/4/2024</a:t>
            </a:fld>
            <a:endParaRPr lang="en-US"/>
          </a:p>
        </p:txBody>
      </p:sp>
      <p:sp>
        <p:nvSpPr>
          <p:cNvPr id="5" name="Footer Placeholder 4"/>
          <p:cNvSpPr>
            <a:spLocks noGrp="1"/>
          </p:cNvSpPr>
          <p:nvPr>
            <p:ph type="ftr" sz="quarter" idx="11"/>
          </p:nvPr>
        </p:nvSpPr>
        <p:spPr/>
        <p:txBody>
          <a:bodyPr/>
          <a:lstStyle/>
          <a:p>
            <a:r>
              <a:rPr lang="en-US"/>
              <a:t>A Service Disable Veteran Owned Samll </a:t>
            </a:r>
          </a:p>
        </p:txBody>
      </p:sp>
      <p:sp>
        <p:nvSpPr>
          <p:cNvPr id="6" name="Slide Number Placeholder 5"/>
          <p:cNvSpPr>
            <a:spLocks noGrp="1"/>
          </p:cNvSpPr>
          <p:nvPr>
            <p:ph type="sldNum" sz="quarter" idx="12"/>
          </p:nvPr>
        </p:nvSpPr>
        <p:spPr/>
        <p:txBody>
          <a:bodyPr/>
          <a:lstStyle/>
          <a:p>
            <a:fld id="{9643E72F-C00A-42A5-A390-BFAFACEF22A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3CB558-A6CB-4BB1-93B6-1BB9E0C48A5C}" type="datetime1">
              <a:rPr lang="en-US" smtClean="0"/>
              <a:pPr/>
              <a:t>11/4/2024</a:t>
            </a:fld>
            <a:endParaRPr lang="en-US"/>
          </a:p>
        </p:txBody>
      </p:sp>
      <p:sp>
        <p:nvSpPr>
          <p:cNvPr id="5" name="Footer Placeholder 4"/>
          <p:cNvSpPr>
            <a:spLocks noGrp="1"/>
          </p:cNvSpPr>
          <p:nvPr>
            <p:ph type="ftr" sz="quarter" idx="11"/>
          </p:nvPr>
        </p:nvSpPr>
        <p:spPr/>
        <p:txBody>
          <a:bodyPr/>
          <a:lstStyle/>
          <a:p>
            <a:r>
              <a:rPr lang="en-US"/>
              <a:t>A Service Disable Veteran Owned Samll </a:t>
            </a:r>
          </a:p>
        </p:txBody>
      </p:sp>
      <p:sp>
        <p:nvSpPr>
          <p:cNvPr id="6" name="Slide Number Placeholder 5"/>
          <p:cNvSpPr>
            <a:spLocks noGrp="1"/>
          </p:cNvSpPr>
          <p:nvPr>
            <p:ph type="sldNum" sz="quarter" idx="12"/>
          </p:nvPr>
        </p:nvSpPr>
        <p:spPr/>
        <p:txBody>
          <a:bodyPr/>
          <a:lstStyle/>
          <a:p>
            <a:fld id="{9643E72F-C00A-42A5-A390-BFAFACEF22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A47350-1057-4F39-A692-0E98E947625F}" type="datetime1">
              <a:rPr lang="en-US" smtClean="0"/>
              <a:pPr/>
              <a:t>11/4/2024</a:t>
            </a:fld>
            <a:endParaRPr lang="en-US"/>
          </a:p>
        </p:txBody>
      </p:sp>
      <p:sp>
        <p:nvSpPr>
          <p:cNvPr id="5" name="Footer Placeholder 4"/>
          <p:cNvSpPr>
            <a:spLocks noGrp="1"/>
          </p:cNvSpPr>
          <p:nvPr>
            <p:ph type="ftr" sz="quarter" idx="11"/>
          </p:nvPr>
        </p:nvSpPr>
        <p:spPr/>
        <p:txBody>
          <a:bodyPr/>
          <a:lstStyle/>
          <a:p>
            <a:r>
              <a:rPr lang="en-US"/>
              <a:t>A Service Disable Veteran Owned Samll </a:t>
            </a:r>
          </a:p>
        </p:txBody>
      </p:sp>
      <p:sp>
        <p:nvSpPr>
          <p:cNvPr id="6" name="Slide Number Placeholder 5"/>
          <p:cNvSpPr>
            <a:spLocks noGrp="1"/>
          </p:cNvSpPr>
          <p:nvPr>
            <p:ph type="sldNum" sz="quarter" idx="12"/>
          </p:nvPr>
        </p:nvSpPr>
        <p:spPr/>
        <p:txBody>
          <a:bodyPr/>
          <a:lstStyle/>
          <a:p>
            <a:fld id="{9643E72F-C00A-42A5-A390-BFAFACEF22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C9D698-2308-42DC-B1A2-972DD80A1887}" type="datetime1">
              <a:rPr lang="en-US" smtClean="0"/>
              <a:pPr/>
              <a:t>11/4/2024</a:t>
            </a:fld>
            <a:endParaRPr lang="en-US"/>
          </a:p>
        </p:txBody>
      </p:sp>
      <p:sp>
        <p:nvSpPr>
          <p:cNvPr id="5" name="Footer Placeholder 4"/>
          <p:cNvSpPr>
            <a:spLocks noGrp="1"/>
          </p:cNvSpPr>
          <p:nvPr>
            <p:ph type="ftr" sz="quarter" idx="11"/>
          </p:nvPr>
        </p:nvSpPr>
        <p:spPr/>
        <p:txBody>
          <a:bodyPr/>
          <a:lstStyle/>
          <a:p>
            <a:r>
              <a:rPr lang="en-US"/>
              <a:t>A Service Disable Veteran Owned Samll </a:t>
            </a:r>
          </a:p>
        </p:txBody>
      </p:sp>
      <p:sp>
        <p:nvSpPr>
          <p:cNvPr id="6" name="Slide Number Placeholder 5"/>
          <p:cNvSpPr>
            <a:spLocks noGrp="1"/>
          </p:cNvSpPr>
          <p:nvPr>
            <p:ph type="sldNum" sz="quarter" idx="12"/>
          </p:nvPr>
        </p:nvSpPr>
        <p:spPr/>
        <p:txBody>
          <a:bodyPr/>
          <a:lstStyle/>
          <a:p>
            <a:fld id="{9643E72F-C00A-42A5-A390-BFAFACEF22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7AFDFD-4E96-45FD-9642-DB4A0A5B2742}" type="datetime1">
              <a:rPr lang="en-US" smtClean="0"/>
              <a:pPr/>
              <a:t>11/4/2024</a:t>
            </a:fld>
            <a:endParaRPr lang="en-US"/>
          </a:p>
        </p:txBody>
      </p:sp>
      <p:sp>
        <p:nvSpPr>
          <p:cNvPr id="5" name="Footer Placeholder 4"/>
          <p:cNvSpPr>
            <a:spLocks noGrp="1"/>
          </p:cNvSpPr>
          <p:nvPr>
            <p:ph type="ftr" sz="quarter" idx="11"/>
          </p:nvPr>
        </p:nvSpPr>
        <p:spPr/>
        <p:txBody>
          <a:bodyPr/>
          <a:lstStyle/>
          <a:p>
            <a:r>
              <a:rPr lang="en-US"/>
              <a:t>A Service Disable Veteran Owned Samll </a:t>
            </a:r>
          </a:p>
        </p:txBody>
      </p:sp>
      <p:sp>
        <p:nvSpPr>
          <p:cNvPr id="6" name="Slide Number Placeholder 5"/>
          <p:cNvSpPr>
            <a:spLocks noGrp="1"/>
          </p:cNvSpPr>
          <p:nvPr>
            <p:ph type="sldNum" sz="quarter" idx="12"/>
          </p:nvPr>
        </p:nvSpPr>
        <p:spPr/>
        <p:txBody>
          <a:bodyPr/>
          <a:lstStyle/>
          <a:p>
            <a:fld id="{9643E72F-C00A-42A5-A390-BFAFACEF22A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836F08-BD3D-4071-8DBA-36EFCDDB4365}" type="datetime1">
              <a:rPr lang="en-US" smtClean="0"/>
              <a:pPr/>
              <a:t>11/4/2024</a:t>
            </a:fld>
            <a:endParaRPr lang="en-US"/>
          </a:p>
        </p:txBody>
      </p:sp>
      <p:sp>
        <p:nvSpPr>
          <p:cNvPr id="6" name="Footer Placeholder 5"/>
          <p:cNvSpPr>
            <a:spLocks noGrp="1"/>
          </p:cNvSpPr>
          <p:nvPr>
            <p:ph type="ftr" sz="quarter" idx="11"/>
          </p:nvPr>
        </p:nvSpPr>
        <p:spPr/>
        <p:txBody>
          <a:bodyPr/>
          <a:lstStyle/>
          <a:p>
            <a:r>
              <a:rPr lang="en-US"/>
              <a:t>A Service Disable Veteran Owned Samll </a:t>
            </a:r>
          </a:p>
        </p:txBody>
      </p:sp>
      <p:sp>
        <p:nvSpPr>
          <p:cNvPr id="7" name="Slide Number Placeholder 6"/>
          <p:cNvSpPr>
            <a:spLocks noGrp="1"/>
          </p:cNvSpPr>
          <p:nvPr>
            <p:ph type="sldNum" sz="quarter" idx="12"/>
          </p:nvPr>
        </p:nvSpPr>
        <p:spPr/>
        <p:txBody>
          <a:bodyPr/>
          <a:lstStyle/>
          <a:p>
            <a:fld id="{9643E72F-C00A-42A5-A390-BFAFACEF22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FAA15F8-A17A-4B34-BB4C-D19948A03B39}" type="datetime1">
              <a:rPr lang="en-US" smtClean="0"/>
              <a:pPr/>
              <a:t>11/4/2024</a:t>
            </a:fld>
            <a:endParaRPr lang="en-US"/>
          </a:p>
        </p:txBody>
      </p:sp>
      <p:sp>
        <p:nvSpPr>
          <p:cNvPr id="8" name="Footer Placeholder 7"/>
          <p:cNvSpPr>
            <a:spLocks noGrp="1"/>
          </p:cNvSpPr>
          <p:nvPr>
            <p:ph type="ftr" sz="quarter" idx="11"/>
          </p:nvPr>
        </p:nvSpPr>
        <p:spPr/>
        <p:txBody>
          <a:bodyPr/>
          <a:lstStyle/>
          <a:p>
            <a:r>
              <a:rPr lang="en-US"/>
              <a:t>A Service Disable Veteran Owned Samll </a:t>
            </a:r>
          </a:p>
        </p:txBody>
      </p:sp>
      <p:sp>
        <p:nvSpPr>
          <p:cNvPr id="9" name="Slide Number Placeholder 8"/>
          <p:cNvSpPr>
            <a:spLocks noGrp="1"/>
          </p:cNvSpPr>
          <p:nvPr>
            <p:ph type="sldNum" sz="quarter" idx="12"/>
          </p:nvPr>
        </p:nvSpPr>
        <p:spPr/>
        <p:txBody>
          <a:bodyPr/>
          <a:lstStyle/>
          <a:p>
            <a:fld id="{9643E72F-C00A-42A5-A390-BFAFACEF22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3A105C-B0F7-4ECE-B040-67FFEF900270}" type="datetime1">
              <a:rPr lang="en-US" smtClean="0"/>
              <a:pPr/>
              <a:t>11/4/2024</a:t>
            </a:fld>
            <a:endParaRPr lang="en-US"/>
          </a:p>
        </p:txBody>
      </p:sp>
      <p:sp>
        <p:nvSpPr>
          <p:cNvPr id="4" name="Footer Placeholder 3"/>
          <p:cNvSpPr>
            <a:spLocks noGrp="1"/>
          </p:cNvSpPr>
          <p:nvPr>
            <p:ph type="ftr" sz="quarter" idx="11"/>
          </p:nvPr>
        </p:nvSpPr>
        <p:spPr/>
        <p:txBody>
          <a:bodyPr/>
          <a:lstStyle/>
          <a:p>
            <a:r>
              <a:rPr lang="en-US"/>
              <a:t>A Service Disable Veteran Owned Samll </a:t>
            </a:r>
          </a:p>
        </p:txBody>
      </p:sp>
      <p:sp>
        <p:nvSpPr>
          <p:cNvPr id="5" name="Slide Number Placeholder 4"/>
          <p:cNvSpPr>
            <a:spLocks noGrp="1"/>
          </p:cNvSpPr>
          <p:nvPr>
            <p:ph type="sldNum" sz="quarter" idx="12"/>
          </p:nvPr>
        </p:nvSpPr>
        <p:spPr/>
        <p:txBody>
          <a:bodyPr/>
          <a:lstStyle/>
          <a:p>
            <a:fld id="{9643E72F-C00A-42A5-A390-BFAFACEF22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AE9201-051D-4BE0-B461-8D0B3694061C}" type="datetime1">
              <a:rPr lang="en-US" smtClean="0"/>
              <a:pPr/>
              <a:t>11/4/2024</a:t>
            </a:fld>
            <a:endParaRPr lang="en-US"/>
          </a:p>
        </p:txBody>
      </p:sp>
      <p:sp>
        <p:nvSpPr>
          <p:cNvPr id="3" name="Footer Placeholder 2"/>
          <p:cNvSpPr>
            <a:spLocks noGrp="1"/>
          </p:cNvSpPr>
          <p:nvPr>
            <p:ph type="ftr" sz="quarter" idx="11"/>
          </p:nvPr>
        </p:nvSpPr>
        <p:spPr/>
        <p:txBody>
          <a:bodyPr/>
          <a:lstStyle/>
          <a:p>
            <a:r>
              <a:rPr lang="en-US"/>
              <a:t>A Service Disable Veteran Owned Samll </a:t>
            </a:r>
          </a:p>
        </p:txBody>
      </p:sp>
      <p:sp>
        <p:nvSpPr>
          <p:cNvPr id="4" name="Slide Number Placeholder 3"/>
          <p:cNvSpPr>
            <a:spLocks noGrp="1"/>
          </p:cNvSpPr>
          <p:nvPr>
            <p:ph type="sldNum" sz="quarter" idx="12"/>
          </p:nvPr>
        </p:nvSpPr>
        <p:spPr/>
        <p:txBody>
          <a:bodyPr/>
          <a:lstStyle/>
          <a:p>
            <a:fld id="{9643E72F-C00A-42A5-A390-BFAFACEF22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288B73-F5A9-4415-9C40-AA3AF7CF95FD}" type="datetime1">
              <a:rPr lang="en-US" smtClean="0"/>
              <a:pPr/>
              <a:t>11/4/2024</a:t>
            </a:fld>
            <a:endParaRPr lang="en-US"/>
          </a:p>
        </p:txBody>
      </p:sp>
      <p:sp>
        <p:nvSpPr>
          <p:cNvPr id="6" name="Footer Placeholder 5"/>
          <p:cNvSpPr>
            <a:spLocks noGrp="1"/>
          </p:cNvSpPr>
          <p:nvPr>
            <p:ph type="ftr" sz="quarter" idx="11"/>
          </p:nvPr>
        </p:nvSpPr>
        <p:spPr/>
        <p:txBody>
          <a:bodyPr/>
          <a:lstStyle/>
          <a:p>
            <a:r>
              <a:rPr lang="en-US"/>
              <a:t>A Service Disable Veteran Owned Samll </a:t>
            </a:r>
          </a:p>
        </p:txBody>
      </p:sp>
      <p:sp>
        <p:nvSpPr>
          <p:cNvPr id="7" name="Slide Number Placeholder 6"/>
          <p:cNvSpPr>
            <a:spLocks noGrp="1"/>
          </p:cNvSpPr>
          <p:nvPr>
            <p:ph type="sldNum" sz="quarter" idx="12"/>
          </p:nvPr>
        </p:nvSpPr>
        <p:spPr/>
        <p:txBody>
          <a:bodyPr/>
          <a:lstStyle/>
          <a:p>
            <a:fld id="{9643E72F-C00A-42A5-A390-BFAFACEF22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16D10D-AB0E-4A12-9561-F5A55CB2B961}" type="datetime1">
              <a:rPr lang="en-US" smtClean="0"/>
              <a:pPr/>
              <a:t>11/4/2024</a:t>
            </a:fld>
            <a:endParaRPr lang="en-US"/>
          </a:p>
        </p:txBody>
      </p:sp>
      <p:sp>
        <p:nvSpPr>
          <p:cNvPr id="6" name="Footer Placeholder 5"/>
          <p:cNvSpPr>
            <a:spLocks noGrp="1"/>
          </p:cNvSpPr>
          <p:nvPr>
            <p:ph type="ftr" sz="quarter" idx="11"/>
          </p:nvPr>
        </p:nvSpPr>
        <p:spPr/>
        <p:txBody>
          <a:bodyPr/>
          <a:lstStyle/>
          <a:p>
            <a:r>
              <a:rPr lang="en-US"/>
              <a:t>A Service Disable Veteran Owned Samll </a:t>
            </a:r>
          </a:p>
        </p:txBody>
      </p:sp>
      <p:sp>
        <p:nvSpPr>
          <p:cNvPr id="7" name="Slide Number Placeholder 6"/>
          <p:cNvSpPr>
            <a:spLocks noGrp="1"/>
          </p:cNvSpPr>
          <p:nvPr>
            <p:ph type="sldNum" sz="quarter" idx="12"/>
          </p:nvPr>
        </p:nvSpPr>
        <p:spPr/>
        <p:txBody>
          <a:bodyPr/>
          <a:lstStyle/>
          <a:p>
            <a:fld id="{9643E72F-C00A-42A5-A390-BFAFACEF22A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5151D-5116-4F4F-B173-C125448BE0D6}" type="datetime1">
              <a:rPr lang="en-US" smtClean="0"/>
              <a:pPr/>
              <a:t>11/4/2024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 Service Disable Veteran Owned Samll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3E72F-C00A-42A5-A390-BFAFACEF22A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gif"/><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ital2.jpg"/>
          <p:cNvPicPr>
            <a:picLocks noChangeAspect="1"/>
          </p:cNvPicPr>
          <p:nvPr/>
        </p:nvPicPr>
        <p:blipFill>
          <a:blip r:embed="rId2" cstate="print"/>
          <a:stretch>
            <a:fillRect/>
          </a:stretch>
        </p:blipFill>
        <p:spPr>
          <a:xfrm>
            <a:off x="228600" y="1670050"/>
            <a:ext cx="4285013" cy="2749550"/>
          </a:xfrm>
          <a:prstGeom prst="rect">
            <a:avLst/>
          </a:prstGeom>
        </p:spPr>
      </p:pic>
      <p:sp>
        <p:nvSpPr>
          <p:cNvPr id="7" name="Rectangle 6"/>
          <p:cNvSpPr/>
          <p:nvPr/>
        </p:nvSpPr>
        <p:spPr>
          <a:xfrm>
            <a:off x="4648200" y="0"/>
            <a:ext cx="4495800" cy="6858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b="1" dirty="0"/>
          </a:p>
          <a:p>
            <a:pPr algn="ctr"/>
            <a:endParaRPr lang="en-US" sz="2400" b="1" dirty="0"/>
          </a:p>
          <a:p>
            <a:pPr algn="ctr"/>
            <a:endParaRPr lang="en-US" sz="2400" b="1" dirty="0"/>
          </a:p>
          <a:p>
            <a:pPr algn="ctr"/>
            <a:endParaRPr lang="en-US" sz="2400" b="1" dirty="0"/>
          </a:p>
          <a:p>
            <a:pPr algn="ctr"/>
            <a:endParaRPr lang="en-US" sz="2400" b="1" dirty="0"/>
          </a:p>
          <a:p>
            <a:pPr algn="ctr"/>
            <a:r>
              <a:rPr lang="en-US" sz="3200" b="1" dirty="0">
                <a:solidFill>
                  <a:schemeClr val="tx1"/>
                </a:solidFill>
              </a:rPr>
              <a:t>Introduction and Capabilities Review</a:t>
            </a:r>
          </a:p>
        </p:txBody>
      </p:sp>
      <p:sp>
        <p:nvSpPr>
          <p:cNvPr id="8" name="TextBox 7"/>
          <p:cNvSpPr txBox="1"/>
          <p:nvPr/>
        </p:nvSpPr>
        <p:spPr>
          <a:xfrm>
            <a:off x="6400800" y="5181600"/>
            <a:ext cx="2376163" cy="1477328"/>
          </a:xfrm>
          <a:prstGeom prst="rect">
            <a:avLst/>
          </a:prstGeom>
          <a:noFill/>
        </p:spPr>
        <p:txBody>
          <a:bodyPr wrap="none" rtlCol="0">
            <a:spAutoFit/>
          </a:bodyPr>
          <a:lstStyle/>
          <a:p>
            <a:r>
              <a:rPr lang="en-US" b="1" dirty="0" err="1"/>
              <a:t>Deceris</a:t>
            </a:r>
            <a:r>
              <a:rPr lang="en-US" b="1" dirty="0"/>
              <a:t> LLC</a:t>
            </a:r>
          </a:p>
          <a:p>
            <a:r>
              <a:rPr lang="en-US" b="1" dirty="0"/>
              <a:t>13284 Osage Drive </a:t>
            </a:r>
          </a:p>
          <a:p>
            <a:r>
              <a:rPr lang="en-US" b="1" dirty="0"/>
              <a:t>Woodbridge, VA 22193</a:t>
            </a:r>
          </a:p>
          <a:p>
            <a:r>
              <a:rPr lang="en-US" b="1" dirty="0">
                <a:latin typeface="Times New Roman" pitchFamily="18" charset="0"/>
              </a:rPr>
              <a:t>703-861-5708</a:t>
            </a:r>
            <a:r>
              <a:rPr lang="en-US" b="1" dirty="0"/>
              <a:t> </a:t>
            </a:r>
          </a:p>
          <a:p>
            <a:endParaRPr lang="en-US" dirty="0"/>
          </a:p>
        </p:txBody>
      </p:sp>
      <p:sp>
        <p:nvSpPr>
          <p:cNvPr id="9" name="Footer Placeholder 8"/>
          <p:cNvSpPr>
            <a:spLocks noGrp="1"/>
          </p:cNvSpPr>
          <p:nvPr>
            <p:ph type="ftr" sz="quarter" idx="11"/>
          </p:nvPr>
        </p:nvSpPr>
        <p:spPr/>
        <p:txBody>
          <a:bodyPr/>
          <a:lstStyle/>
          <a:p>
            <a:r>
              <a:rPr lang="en-US"/>
              <a:t>A Service Disable Veteran Owned Samll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199"/>
            <a:ext cx="7772400" cy="990601"/>
          </a:xfrm>
        </p:spPr>
        <p:txBody>
          <a:bodyPr/>
          <a:lstStyle/>
          <a:p>
            <a:r>
              <a:rPr lang="en-US" dirty="0"/>
              <a:t>Privacy Requirements</a:t>
            </a:r>
          </a:p>
        </p:txBody>
      </p:sp>
      <p:sp>
        <p:nvSpPr>
          <p:cNvPr id="3" name="Subtitle 2"/>
          <p:cNvSpPr>
            <a:spLocks noGrp="1"/>
          </p:cNvSpPr>
          <p:nvPr>
            <p:ph type="subTitle" idx="1"/>
          </p:nvPr>
        </p:nvSpPr>
        <p:spPr>
          <a:xfrm>
            <a:off x="1371600" y="1600200"/>
            <a:ext cx="6400800" cy="4038600"/>
          </a:xfrm>
        </p:spPr>
        <p:txBody>
          <a:bodyPr>
            <a:normAutofit fontScale="92500" lnSpcReduction="10000"/>
          </a:bodyPr>
          <a:lstStyle/>
          <a:p>
            <a:pPr marL="457200" indent="-457200">
              <a:lnSpc>
                <a:spcPct val="80000"/>
              </a:lnSpc>
            </a:pPr>
            <a:r>
              <a:rPr lang="en-US" sz="2400" b="1" dirty="0" err="1">
                <a:solidFill>
                  <a:schemeClr val="tx1"/>
                </a:solidFill>
              </a:rPr>
              <a:t>Deceris</a:t>
            </a:r>
            <a:r>
              <a:rPr lang="en-US" sz="2400" b="1" dirty="0">
                <a:solidFill>
                  <a:schemeClr val="tx1"/>
                </a:solidFill>
              </a:rPr>
              <a:t>’</a:t>
            </a:r>
            <a:r>
              <a:rPr lang="en-US" sz="2400" b="1" dirty="0">
                <a:solidFill>
                  <a:schemeClr val="tx1"/>
                </a:solidFill>
                <a:effectLst/>
              </a:rPr>
              <a:t> Team of Privacy experts are familiar with: </a:t>
            </a:r>
          </a:p>
          <a:p>
            <a:pPr marL="457200" indent="-457200" algn="l">
              <a:lnSpc>
                <a:spcPct val="80000"/>
              </a:lnSpc>
              <a:buFont typeface="Wingdings" pitchFamily="2" charset="2"/>
              <a:buChar char="Ø"/>
            </a:pPr>
            <a:r>
              <a:rPr lang="en-US" sz="2200" dirty="0">
                <a:effectLst/>
              </a:rPr>
              <a:t>Privacy Policies on Agency Websites; Privacy Policies in Machine-Readable Formats; Privacy Policies Incorporated by M-03-22; </a:t>
            </a:r>
          </a:p>
          <a:p>
            <a:pPr marL="457200" indent="-457200" algn="l">
              <a:lnSpc>
                <a:spcPct val="80000"/>
              </a:lnSpc>
              <a:buFont typeface="Wingdings" pitchFamily="2" charset="2"/>
              <a:buChar char="Ø"/>
            </a:pPr>
            <a:r>
              <a:rPr lang="en-US" sz="2200" dirty="0">
                <a:effectLst/>
              </a:rPr>
              <a:t>Agency Privacy Activities/Designation of Responsible Official</a:t>
            </a:r>
          </a:p>
          <a:p>
            <a:pPr marL="857250" lvl="1" algn="l">
              <a:lnSpc>
                <a:spcPct val="80000"/>
              </a:lnSpc>
              <a:buFont typeface="Wingdings" pitchFamily="2" charset="2"/>
              <a:buChar char="§"/>
            </a:pPr>
            <a:r>
              <a:rPr lang="en-US" sz="2000" dirty="0">
                <a:effectLst/>
              </a:rPr>
              <a:t>Which requires all federal employees and contractors 	to remain mindful of privacy and their 		obligation to protect information in 			identifiable form; </a:t>
            </a:r>
          </a:p>
          <a:p>
            <a:pPr marL="457200" indent="-457200" algn="l">
              <a:lnSpc>
                <a:spcPct val="80000"/>
              </a:lnSpc>
              <a:buFont typeface="Wingdings" pitchFamily="2" charset="2"/>
              <a:buChar char="Ø"/>
            </a:pPr>
            <a:r>
              <a:rPr lang="en-US" sz="2200" dirty="0">
                <a:effectLst/>
              </a:rPr>
              <a:t>Reporting Requirements and Sec. 208 Privacy Provisions.</a:t>
            </a:r>
          </a:p>
          <a:p>
            <a:pPr marL="857250" lvl="1" algn="l">
              <a:lnSpc>
                <a:spcPct val="80000"/>
              </a:lnSpc>
              <a:buFont typeface="Wingdings" pitchFamily="2" charset="2"/>
              <a:buChar char="§"/>
            </a:pPr>
            <a:r>
              <a:rPr lang="en-US" sz="2000" dirty="0">
                <a:effectLst/>
              </a:rPr>
              <a:t>Like the officials at the Department of Veterans 	Affairs we are committed to protecting the 		privacy of the American people. </a:t>
            </a:r>
          </a:p>
          <a:p>
            <a:pPr marL="457200" indent="-457200" algn="l">
              <a:lnSpc>
                <a:spcPct val="80000"/>
              </a:lnSpc>
              <a:buFont typeface="Wingdings" pitchFamily="2" charset="2"/>
              <a:buChar char="Ø"/>
            </a:pPr>
            <a:r>
              <a:rPr lang="en-US" sz="2200" dirty="0" err="1">
                <a:effectLst/>
              </a:rPr>
              <a:t>Deceris</a:t>
            </a:r>
            <a:r>
              <a:rPr lang="en-US" sz="2200" dirty="0">
                <a:effectLst/>
              </a:rPr>
              <a:t>’ Team of Privacy experts are very familiar with the Privacy Act of 1974. </a:t>
            </a:r>
          </a:p>
          <a:p>
            <a:endParaRPr lang="en-US" dirty="0"/>
          </a:p>
        </p:txBody>
      </p:sp>
      <p:sp>
        <p:nvSpPr>
          <p:cNvPr id="4" name="Rectangle 8"/>
          <p:cNvSpPr>
            <a:spLocks noChangeArrowheads="1"/>
          </p:cNvSpPr>
          <p:nvPr/>
        </p:nvSpPr>
        <p:spPr bwMode="gray">
          <a:xfrm>
            <a:off x="457200" y="1263650"/>
            <a:ext cx="8226425" cy="31750"/>
          </a:xfrm>
          <a:prstGeom prst="rect">
            <a:avLst/>
          </a:prstGeom>
          <a:gradFill rotWithShape="0">
            <a:gsLst>
              <a:gs pos="0">
                <a:schemeClr val="tx2"/>
              </a:gs>
              <a:gs pos="100000">
                <a:schemeClr val="bg1"/>
              </a:gs>
            </a:gsLst>
            <a:lin ang="0" scaled="1"/>
          </a:gradFill>
          <a:ln w="9525">
            <a:noFill/>
            <a:miter lim="800000"/>
            <a:headEnd/>
            <a:tailEnd/>
          </a:ln>
          <a:effectLst/>
        </p:spPr>
        <p:txBody>
          <a:bodyPr wrap="none" anchor="ctr"/>
          <a:lstStyle/>
          <a:p>
            <a:pPr algn="ctr">
              <a:defRPr/>
            </a:pPr>
            <a:endParaRPr kumimoji="1" lang="en-US" sz="2400" b="0"/>
          </a:p>
        </p:txBody>
      </p:sp>
      <p:pic>
        <p:nvPicPr>
          <p:cNvPr id="5" name="Picture 4" descr="capital2.jpg"/>
          <p:cNvPicPr>
            <a:picLocks noChangeAspect="1"/>
          </p:cNvPicPr>
          <p:nvPr/>
        </p:nvPicPr>
        <p:blipFill>
          <a:blip r:embed="rId2" cstate="print"/>
          <a:stretch>
            <a:fillRect/>
          </a:stretch>
        </p:blipFill>
        <p:spPr>
          <a:xfrm>
            <a:off x="7010400" y="5486400"/>
            <a:ext cx="2137558" cy="1371600"/>
          </a:xfrm>
          <a:prstGeom prst="rect">
            <a:avLst/>
          </a:prstGeom>
        </p:spPr>
      </p:pic>
      <p:sp>
        <p:nvSpPr>
          <p:cNvPr id="6" name="TextBox 5"/>
          <p:cNvSpPr txBox="1"/>
          <p:nvPr/>
        </p:nvSpPr>
        <p:spPr>
          <a:xfrm>
            <a:off x="2362200" y="6336268"/>
            <a:ext cx="4234364" cy="276999"/>
          </a:xfrm>
          <a:prstGeom prst="rect">
            <a:avLst/>
          </a:prstGeom>
          <a:solidFill>
            <a:schemeClr val="bg1">
              <a:lumMod val="85000"/>
            </a:schemeClr>
          </a:solidFill>
        </p:spPr>
        <p:txBody>
          <a:bodyPr wrap="none" rtlCol="0">
            <a:spAutoFit/>
          </a:bodyPr>
          <a:lstStyle/>
          <a:p>
            <a:pPr algn="ctr"/>
            <a:r>
              <a:rPr lang="en-US" sz="1200" dirty="0"/>
              <a:t>A Service Disabled Veteran Owned Disadvantaged Small Business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199"/>
            <a:ext cx="7772400" cy="990601"/>
          </a:xfrm>
        </p:spPr>
        <p:txBody>
          <a:bodyPr/>
          <a:lstStyle/>
          <a:p>
            <a:r>
              <a:rPr lang="en-US" dirty="0"/>
              <a:t>Privacy Past Performance</a:t>
            </a:r>
          </a:p>
        </p:txBody>
      </p:sp>
      <p:sp>
        <p:nvSpPr>
          <p:cNvPr id="3" name="Subtitle 2"/>
          <p:cNvSpPr>
            <a:spLocks noGrp="1"/>
          </p:cNvSpPr>
          <p:nvPr>
            <p:ph type="subTitle" idx="1"/>
          </p:nvPr>
        </p:nvSpPr>
        <p:spPr>
          <a:xfrm>
            <a:off x="1371600" y="1600200"/>
            <a:ext cx="6400800" cy="4038600"/>
          </a:xfrm>
        </p:spPr>
        <p:txBody>
          <a:bodyPr>
            <a:normAutofit lnSpcReduction="10000"/>
          </a:bodyPr>
          <a:lstStyle/>
          <a:p>
            <a:pPr>
              <a:lnSpc>
                <a:spcPct val="90000"/>
              </a:lnSpc>
            </a:pPr>
            <a:r>
              <a:rPr lang="en-US" sz="2400" b="1" dirty="0" err="1">
                <a:solidFill>
                  <a:schemeClr val="tx1"/>
                </a:solidFill>
                <a:effectLst/>
              </a:rPr>
              <a:t>Deceris</a:t>
            </a:r>
            <a:r>
              <a:rPr lang="en-US" sz="2400" b="1" dirty="0">
                <a:solidFill>
                  <a:schemeClr val="tx1"/>
                </a:solidFill>
                <a:effectLst/>
              </a:rPr>
              <a:t>’ Team of Privacy experts have worked with:</a:t>
            </a:r>
          </a:p>
          <a:p>
            <a:pPr lvl="1" indent="-342900" algn="l">
              <a:lnSpc>
                <a:spcPct val="90000"/>
              </a:lnSpc>
              <a:buFont typeface="Wingdings" pitchFamily="2" charset="2"/>
              <a:buChar char="Ø"/>
            </a:pPr>
            <a:r>
              <a:rPr lang="en-US" sz="2000" dirty="0">
                <a:solidFill>
                  <a:schemeClr val="tx1">
                    <a:lumMod val="65000"/>
                    <a:lumOff val="35000"/>
                  </a:schemeClr>
                </a:solidFill>
                <a:effectLst/>
              </a:rPr>
              <a:t>The Department of Veterans Affairs Records Management Program </a:t>
            </a:r>
          </a:p>
          <a:p>
            <a:pPr lvl="1" indent="-342900" algn="l">
              <a:lnSpc>
                <a:spcPct val="90000"/>
              </a:lnSpc>
              <a:buFont typeface="Wingdings" pitchFamily="2" charset="2"/>
              <a:buChar char="Ø"/>
            </a:pPr>
            <a:r>
              <a:rPr lang="en-US" sz="2000" dirty="0">
                <a:solidFill>
                  <a:schemeClr val="tx1">
                    <a:lumMod val="65000"/>
                    <a:lumOff val="35000"/>
                  </a:schemeClr>
                </a:solidFill>
                <a:effectLst/>
              </a:rPr>
              <a:t>The Air Force at RAF </a:t>
            </a:r>
            <a:r>
              <a:rPr lang="en-US" sz="2000" dirty="0" err="1">
                <a:solidFill>
                  <a:schemeClr val="tx1">
                    <a:lumMod val="65000"/>
                    <a:lumOff val="35000"/>
                  </a:schemeClr>
                </a:solidFill>
                <a:effectLst/>
              </a:rPr>
              <a:t>Mildenhall</a:t>
            </a:r>
            <a:r>
              <a:rPr lang="en-US" sz="2000" dirty="0">
                <a:solidFill>
                  <a:schemeClr val="tx1">
                    <a:lumMod val="65000"/>
                    <a:lumOff val="35000"/>
                  </a:schemeClr>
                </a:solidFill>
                <a:effectLst/>
              </a:rPr>
              <a:t>, England </a:t>
            </a:r>
          </a:p>
          <a:p>
            <a:pPr lvl="1" indent="-342900" algn="l">
              <a:lnSpc>
                <a:spcPct val="90000"/>
              </a:lnSpc>
              <a:buFont typeface="Wingdings" pitchFamily="2" charset="2"/>
              <a:buChar char="Ø"/>
            </a:pPr>
            <a:r>
              <a:rPr lang="en-US" sz="2000" dirty="0">
                <a:solidFill>
                  <a:schemeClr val="tx1">
                    <a:lumMod val="65000"/>
                    <a:lumOff val="35000"/>
                  </a:schemeClr>
                </a:solidFill>
                <a:effectLst/>
              </a:rPr>
              <a:t>The White House at the National Security Council, in the Office of Information Policy and Security Review </a:t>
            </a:r>
          </a:p>
          <a:p>
            <a:pPr lvl="1" indent="-342900" algn="l">
              <a:lnSpc>
                <a:spcPct val="90000"/>
              </a:lnSpc>
              <a:buFont typeface="Wingdings" pitchFamily="2" charset="2"/>
              <a:buChar char="Ø"/>
            </a:pPr>
            <a:r>
              <a:rPr lang="en-US" sz="2000" dirty="0">
                <a:solidFill>
                  <a:schemeClr val="tx1">
                    <a:lumMod val="65000"/>
                    <a:lumOff val="35000"/>
                  </a:schemeClr>
                </a:solidFill>
                <a:effectLst/>
              </a:rPr>
              <a:t>The CIA, FBI, </a:t>
            </a:r>
            <a:r>
              <a:rPr lang="en-US" sz="2000" dirty="0" err="1">
                <a:solidFill>
                  <a:schemeClr val="tx1">
                    <a:lumMod val="65000"/>
                    <a:lumOff val="35000"/>
                  </a:schemeClr>
                </a:solidFill>
                <a:effectLst/>
              </a:rPr>
              <a:t>DoD</a:t>
            </a:r>
            <a:r>
              <a:rPr lang="en-US" sz="2000" dirty="0">
                <a:solidFill>
                  <a:schemeClr val="tx1">
                    <a:lumMod val="65000"/>
                    <a:lumOff val="35000"/>
                  </a:schemeClr>
                </a:solidFill>
                <a:effectLst/>
              </a:rPr>
              <a:t>, Information Security Oversight Office (ISOO), </a:t>
            </a:r>
          </a:p>
          <a:p>
            <a:pPr lvl="1" indent="-342900" algn="l">
              <a:lnSpc>
                <a:spcPct val="90000"/>
              </a:lnSpc>
              <a:buFont typeface="Wingdings" pitchFamily="2" charset="2"/>
              <a:buChar char="Ø"/>
            </a:pPr>
            <a:r>
              <a:rPr lang="en-US" sz="2000" dirty="0">
                <a:solidFill>
                  <a:schemeClr val="tx1">
                    <a:lumMod val="65000"/>
                    <a:lumOff val="35000"/>
                  </a:schemeClr>
                </a:solidFill>
                <a:effectLst/>
              </a:rPr>
              <a:t>The National Archives </a:t>
            </a:r>
            <a:endParaRPr lang="en-US" sz="2000" dirty="0">
              <a:solidFill>
                <a:schemeClr val="tx1">
                  <a:lumMod val="65000"/>
                  <a:lumOff val="35000"/>
                </a:schemeClr>
              </a:solidFill>
            </a:endParaRPr>
          </a:p>
          <a:p>
            <a:pPr lvl="1" indent="-342900" algn="l">
              <a:lnSpc>
                <a:spcPct val="90000"/>
              </a:lnSpc>
              <a:buFont typeface="Wingdings" pitchFamily="2" charset="2"/>
              <a:buChar char="Ø"/>
            </a:pPr>
            <a:r>
              <a:rPr lang="en-US" sz="2000" dirty="0">
                <a:solidFill>
                  <a:schemeClr val="tx1">
                    <a:lumMod val="65000"/>
                    <a:lumOff val="35000"/>
                  </a:schemeClr>
                </a:solidFill>
              </a:rPr>
              <a:t>Many other federal agencies in processing public request under the Freedom of Information Act, Privacy Act and Mandatory Review. </a:t>
            </a:r>
          </a:p>
          <a:p>
            <a:endParaRPr lang="en-US" dirty="0"/>
          </a:p>
        </p:txBody>
      </p:sp>
      <p:sp>
        <p:nvSpPr>
          <p:cNvPr id="4" name="Rectangle 8"/>
          <p:cNvSpPr>
            <a:spLocks noChangeArrowheads="1"/>
          </p:cNvSpPr>
          <p:nvPr/>
        </p:nvSpPr>
        <p:spPr bwMode="gray">
          <a:xfrm>
            <a:off x="457200" y="1263650"/>
            <a:ext cx="8226425" cy="31750"/>
          </a:xfrm>
          <a:prstGeom prst="rect">
            <a:avLst/>
          </a:prstGeom>
          <a:gradFill rotWithShape="0">
            <a:gsLst>
              <a:gs pos="0">
                <a:schemeClr val="tx2"/>
              </a:gs>
              <a:gs pos="100000">
                <a:schemeClr val="bg1"/>
              </a:gs>
            </a:gsLst>
            <a:lin ang="0" scaled="1"/>
          </a:gradFill>
          <a:ln w="9525">
            <a:noFill/>
            <a:miter lim="800000"/>
            <a:headEnd/>
            <a:tailEnd/>
          </a:ln>
          <a:effectLst/>
        </p:spPr>
        <p:txBody>
          <a:bodyPr wrap="none" anchor="ctr"/>
          <a:lstStyle/>
          <a:p>
            <a:pPr algn="ctr">
              <a:defRPr/>
            </a:pPr>
            <a:endParaRPr kumimoji="1" lang="en-US" sz="2400" b="0"/>
          </a:p>
        </p:txBody>
      </p:sp>
      <p:pic>
        <p:nvPicPr>
          <p:cNvPr id="5" name="Picture 4" descr="capital2.jpg"/>
          <p:cNvPicPr>
            <a:picLocks noChangeAspect="1"/>
          </p:cNvPicPr>
          <p:nvPr/>
        </p:nvPicPr>
        <p:blipFill>
          <a:blip r:embed="rId2" cstate="print"/>
          <a:stretch>
            <a:fillRect/>
          </a:stretch>
        </p:blipFill>
        <p:spPr>
          <a:xfrm>
            <a:off x="7239000" y="5608320"/>
            <a:ext cx="1828800" cy="1173480"/>
          </a:xfrm>
          <a:prstGeom prst="rect">
            <a:avLst/>
          </a:prstGeom>
        </p:spPr>
      </p:pic>
      <p:sp>
        <p:nvSpPr>
          <p:cNvPr id="6" name="TextBox 5"/>
          <p:cNvSpPr txBox="1"/>
          <p:nvPr/>
        </p:nvSpPr>
        <p:spPr>
          <a:xfrm>
            <a:off x="2362200" y="6336268"/>
            <a:ext cx="4234364" cy="276999"/>
          </a:xfrm>
          <a:prstGeom prst="rect">
            <a:avLst/>
          </a:prstGeom>
          <a:solidFill>
            <a:schemeClr val="bg1">
              <a:lumMod val="85000"/>
            </a:schemeClr>
          </a:solidFill>
        </p:spPr>
        <p:txBody>
          <a:bodyPr wrap="none" rtlCol="0">
            <a:spAutoFit/>
          </a:bodyPr>
          <a:lstStyle/>
          <a:p>
            <a:pPr algn="ctr"/>
            <a:r>
              <a:rPr lang="en-US" sz="1200" dirty="0"/>
              <a:t>A Service Disabled Veteran Owned Disadvantaged Small Business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199"/>
            <a:ext cx="7772400" cy="990601"/>
          </a:xfrm>
        </p:spPr>
        <p:txBody>
          <a:bodyPr>
            <a:normAutofit fontScale="90000"/>
          </a:bodyPr>
          <a:lstStyle/>
          <a:p>
            <a:r>
              <a:rPr lang="en-US" dirty="0"/>
              <a:t>Information Assurance and </a:t>
            </a:r>
            <a:r>
              <a:rPr lang="en-US" dirty="0" err="1"/>
              <a:t>Cybersecurity</a:t>
            </a:r>
            <a:r>
              <a:rPr lang="en-US" dirty="0"/>
              <a:t> Services</a:t>
            </a:r>
          </a:p>
        </p:txBody>
      </p:sp>
      <p:sp>
        <p:nvSpPr>
          <p:cNvPr id="3" name="Subtitle 2"/>
          <p:cNvSpPr>
            <a:spLocks noGrp="1"/>
          </p:cNvSpPr>
          <p:nvPr>
            <p:ph type="subTitle" idx="1"/>
          </p:nvPr>
        </p:nvSpPr>
        <p:spPr>
          <a:xfrm>
            <a:off x="1371600" y="1752600"/>
            <a:ext cx="6400800" cy="3886200"/>
          </a:xfrm>
        </p:spPr>
        <p:txBody>
          <a:bodyPr/>
          <a:lstStyle/>
          <a:p>
            <a:pPr>
              <a:defRPr/>
            </a:pPr>
            <a:r>
              <a:rPr lang="en-US" sz="2400" b="1" dirty="0">
                <a:solidFill>
                  <a:schemeClr val="tx1"/>
                </a:solidFill>
              </a:rPr>
              <a:t>Our Information Assurance and </a:t>
            </a:r>
            <a:r>
              <a:rPr lang="en-US" sz="2400" b="1" dirty="0" err="1">
                <a:solidFill>
                  <a:schemeClr val="tx1"/>
                </a:solidFill>
              </a:rPr>
              <a:t>Cybersecurity</a:t>
            </a:r>
            <a:r>
              <a:rPr lang="en-US" sz="2400" b="1" dirty="0">
                <a:solidFill>
                  <a:schemeClr val="tx1"/>
                </a:solidFill>
              </a:rPr>
              <a:t> Services include:</a:t>
            </a:r>
          </a:p>
          <a:p>
            <a:pPr lvl="1" indent="-342900" algn="l">
              <a:buFont typeface="Wingdings" pitchFamily="2" charset="2"/>
              <a:buChar char="Ø"/>
              <a:defRPr/>
            </a:pPr>
            <a:r>
              <a:rPr lang="en-US" sz="2200" dirty="0">
                <a:solidFill>
                  <a:schemeClr val="tx1">
                    <a:lumMod val="65000"/>
                    <a:lumOff val="35000"/>
                  </a:schemeClr>
                </a:solidFill>
              </a:rPr>
              <a:t>Certification and Accreditation Services</a:t>
            </a:r>
          </a:p>
          <a:p>
            <a:pPr lvl="1" indent="-342900" algn="l">
              <a:buFont typeface="Wingdings" pitchFamily="2" charset="2"/>
              <a:buChar char="Ø"/>
              <a:defRPr/>
            </a:pPr>
            <a:r>
              <a:rPr lang="en-US" sz="2200" dirty="0">
                <a:solidFill>
                  <a:schemeClr val="tx1">
                    <a:lumMod val="65000"/>
                    <a:lumOff val="35000"/>
                  </a:schemeClr>
                </a:solidFill>
              </a:rPr>
              <a:t>Information Assurance</a:t>
            </a:r>
          </a:p>
          <a:p>
            <a:pPr lvl="1" indent="-342900" algn="l">
              <a:buFont typeface="Wingdings" pitchFamily="2" charset="2"/>
              <a:buChar char="Ø"/>
              <a:defRPr/>
            </a:pPr>
            <a:r>
              <a:rPr lang="en-US" sz="2200" dirty="0">
                <a:solidFill>
                  <a:schemeClr val="tx1">
                    <a:lumMod val="65000"/>
                    <a:lumOff val="35000"/>
                  </a:schemeClr>
                </a:solidFill>
              </a:rPr>
              <a:t>Security Audits</a:t>
            </a:r>
          </a:p>
          <a:p>
            <a:pPr lvl="1" indent="-342900" algn="l">
              <a:buFont typeface="Wingdings" pitchFamily="2" charset="2"/>
              <a:buChar char="Ø"/>
              <a:defRPr/>
            </a:pPr>
            <a:r>
              <a:rPr lang="en-US" sz="2200" dirty="0">
                <a:solidFill>
                  <a:schemeClr val="tx1">
                    <a:lumMod val="65000"/>
                    <a:lumOff val="35000"/>
                  </a:schemeClr>
                </a:solidFill>
              </a:rPr>
              <a:t>Incident Response and Security Operations Center Design and Management</a:t>
            </a:r>
          </a:p>
          <a:p>
            <a:pPr lvl="1" indent="-342900" algn="l">
              <a:buFont typeface="Wingdings" pitchFamily="2" charset="2"/>
              <a:buChar char="Ø"/>
              <a:defRPr/>
            </a:pPr>
            <a:r>
              <a:rPr lang="en-US" sz="2200" dirty="0">
                <a:solidFill>
                  <a:schemeClr val="tx1">
                    <a:lumMod val="65000"/>
                    <a:lumOff val="35000"/>
                  </a:schemeClr>
                </a:solidFill>
              </a:rPr>
              <a:t>Contingency Planning</a:t>
            </a:r>
          </a:p>
          <a:p>
            <a:pPr lvl="1" indent="-342900" algn="l">
              <a:buFont typeface="Wingdings" pitchFamily="2" charset="2"/>
              <a:buChar char="Ø"/>
              <a:defRPr/>
            </a:pPr>
            <a:r>
              <a:rPr lang="en-US" sz="2200" dirty="0">
                <a:solidFill>
                  <a:schemeClr val="tx1">
                    <a:lumMod val="65000"/>
                    <a:lumOff val="35000"/>
                  </a:schemeClr>
                </a:solidFill>
              </a:rPr>
              <a:t>Vulnerability Assessments</a:t>
            </a:r>
          </a:p>
          <a:p>
            <a:endParaRPr lang="en-US" dirty="0"/>
          </a:p>
        </p:txBody>
      </p:sp>
      <p:sp>
        <p:nvSpPr>
          <p:cNvPr id="4" name="Rectangle 8"/>
          <p:cNvSpPr>
            <a:spLocks noChangeArrowheads="1"/>
          </p:cNvSpPr>
          <p:nvPr/>
        </p:nvSpPr>
        <p:spPr bwMode="gray">
          <a:xfrm>
            <a:off x="457200" y="1263650"/>
            <a:ext cx="8226425" cy="31750"/>
          </a:xfrm>
          <a:prstGeom prst="rect">
            <a:avLst/>
          </a:prstGeom>
          <a:gradFill rotWithShape="0">
            <a:gsLst>
              <a:gs pos="0">
                <a:schemeClr val="tx2"/>
              </a:gs>
              <a:gs pos="100000">
                <a:schemeClr val="bg1"/>
              </a:gs>
            </a:gsLst>
            <a:lin ang="0" scaled="1"/>
          </a:gradFill>
          <a:ln w="9525">
            <a:noFill/>
            <a:miter lim="800000"/>
            <a:headEnd/>
            <a:tailEnd/>
          </a:ln>
          <a:effectLst/>
        </p:spPr>
        <p:txBody>
          <a:bodyPr wrap="none" anchor="ctr"/>
          <a:lstStyle/>
          <a:p>
            <a:pPr algn="ctr">
              <a:defRPr/>
            </a:pPr>
            <a:endParaRPr kumimoji="1" lang="en-US" sz="2400" b="0"/>
          </a:p>
        </p:txBody>
      </p:sp>
      <p:pic>
        <p:nvPicPr>
          <p:cNvPr id="5" name="Picture 4" descr="capital2.jpg"/>
          <p:cNvPicPr>
            <a:picLocks noChangeAspect="1"/>
          </p:cNvPicPr>
          <p:nvPr/>
        </p:nvPicPr>
        <p:blipFill>
          <a:blip r:embed="rId2" cstate="print"/>
          <a:stretch>
            <a:fillRect/>
          </a:stretch>
        </p:blipFill>
        <p:spPr>
          <a:xfrm>
            <a:off x="7010400" y="5486400"/>
            <a:ext cx="2137558" cy="1371600"/>
          </a:xfrm>
          <a:prstGeom prst="rect">
            <a:avLst/>
          </a:prstGeom>
        </p:spPr>
      </p:pic>
      <p:sp>
        <p:nvSpPr>
          <p:cNvPr id="6" name="TextBox 5"/>
          <p:cNvSpPr txBox="1"/>
          <p:nvPr/>
        </p:nvSpPr>
        <p:spPr>
          <a:xfrm>
            <a:off x="2362200" y="6336268"/>
            <a:ext cx="4234364" cy="276999"/>
          </a:xfrm>
          <a:prstGeom prst="rect">
            <a:avLst/>
          </a:prstGeom>
          <a:solidFill>
            <a:schemeClr val="bg1">
              <a:lumMod val="85000"/>
            </a:schemeClr>
          </a:solidFill>
        </p:spPr>
        <p:txBody>
          <a:bodyPr wrap="none" rtlCol="0">
            <a:spAutoFit/>
          </a:bodyPr>
          <a:lstStyle/>
          <a:p>
            <a:pPr algn="ctr"/>
            <a:r>
              <a:rPr lang="en-US" sz="1200" dirty="0"/>
              <a:t>A Service Disabled Veteran Owned Disadvantaged Small Business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199"/>
            <a:ext cx="7772400" cy="990601"/>
          </a:xfrm>
        </p:spPr>
        <p:txBody>
          <a:bodyPr/>
          <a:lstStyle/>
          <a:p>
            <a:r>
              <a:rPr lang="en-US" dirty="0"/>
              <a:t>Veteran Administration Solutions</a:t>
            </a:r>
          </a:p>
        </p:txBody>
      </p:sp>
      <p:sp>
        <p:nvSpPr>
          <p:cNvPr id="3" name="Subtitle 2"/>
          <p:cNvSpPr>
            <a:spLocks noGrp="1"/>
          </p:cNvSpPr>
          <p:nvPr>
            <p:ph type="subTitle" idx="1"/>
          </p:nvPr>
        </p:nvSpPr>
        <p:spPr>
          <a:xfrm>
            <a:off x="1371600" y="1600200"/>
            <a:ext cx="6400800" cy="4038600"/>
          </a:xfrm>
        </p:spPr>
        <p:txBody>
          <a:bodyPr>
            <a:normAutofit fontScale="77500" lnSpcReduction="20000"/>
          </a:bodyPr>
          <a:lstStyle/>
          <a:p>
            <a:pPr algn="l">
              <a:lnSpc>
                <a:spcPct val="80000"/>
              </a:lnSpc>
              <a:buFont typeface="Wingdings" pitchFamily="2" charset="2"/>
              <a:buChar char="Ø"/>
            </a:pPr>
            <a:r>
              <a:rPr lang="en-US" dirty="0">
                <a:solidFill>
                  <a:schemeClr val="tx1">
                    <a:lumMod val="65000"/>
                    <a:lumOff val="35000"/>
                  </a:schemeClr>
                </a:solidFill>
                <a:effectLst/>
              </a:rPr>
              <a:t>Privacy</a:t>
            </a:r>
          </a:p>
          <a:p>
            <a:pPr algn="l">
              <a:lnSpc>
                <a:spcPct val="80000"/>
              </a:lnSpc>
              <a:buFont typeface="Wingdings" pitchFamily="2" charset="2"/>
              <a:buChar char="Ø"/>
            </a:pPr>
            <a:r>
              <a:rPr lang="en-US" dirty="0">
                <a:solidFill>
                  <a:schemeClr val="tx1">
                    <a:lumMod val="65000"/>
                    <a:lumOff val="35000"/>
                  </a:schemeClr>
                </a:solidFill>
                <a:effectLst/>
              </a:rPr>
              <a:t>FOIA</a:t>
            </a:r>
          </a:p>
          <a:p>
            <a:pPr algn="l">
              <a:lnSpc>
                <a:spcPct val="80000"/>
              </a:lnSpc>
              <a:buFont typeface="Wingdings" pitchFamily="2" charset="2"/>
              <a:buChar char="Ø"/>
            </a:pPr>
            <a:r>
              <a:rPr lang="en-US" dirty="0">
                <a:solidFill>
                  <a:schemeClr val="tx1">
                    <a:lumMod val="65000"/>
                    <a:lumOff val="35000"/>
                  </a:schemeClr>
                </a:solidFill>
                <a:effectLst/>
              </a:rPr>
              <a:t>Web Content Management</a:t>
            </a:r>
          </a:p>
          <a:p>
            <a:pPr algn="l">
              <a:lnSpc>
                <a:spcPct val="80000"/>
              </a:lnSpc>
              <a:buFont typeface="Wingdings" pitchFamily="2" charset="2"/>
              <a:buChar char="Ø"/>
            </a:pPr>
            <a:r>
              <a:rPr lang="en-US" dirty="0">
                <a:solidFill>
                  <a:schemeClr val="tx1">
                    <a:lumMod val="65000"/>
                    <a:lumOff val="35000"/>
                  </a:schemeClr>
                </a:solidFill>
                <a:effectLst/>
              </a:rPr>
              <a:t> Document Repository for knowledge sharing </a:t>
            </a:r>
          </a:p>
          <a:p>
            <a:pPr algn="l">
              <a:lnSpc>
                <a:spcPct val="80000"/>
              </a:lnSpc>
              <a:buFont typeface="Wingdings" pitchFamily="2" charset="2"/>
              <a:buChar char="Ø"/>
            </a:pPr>
            <a:r>
              <a:rPr lang="en-US" dirty="0">
                <a:solidFill>
                  <a:schemeClr val="tx1">
                    <a:lumMod val="65000"/>
                    <a:lumOff val="35000"/>
                  </a:schemeClr>
                </a:solidFill>
                <a:effectLst/>
              </a:rPr>
              <a:t> Electronic Records Management </a:t>
            </a:r>
          </a:p>
          <a:p>
            <a:pPr algn="l">
              <a:lnSpc>
                <a:spcPct val="80000"/>
              </a:lnSpc>
              <a:buFont typeface="Wingdings" pitchFamily="2" charset="2"/>
              <a:buChar char="Ø"/>
            </a:pPr>
            <a:r>
              <a:rPr lang="en-US" dirty="0">
                <a:solidFill>
                  <a:schemeClr val="tx1">
                    <a:lumMod val="65000"/>
                    <a:lumOff val="35000"/>
                  </a:schemeClr>
                </a:solidFill>
                <a:effectLst/>
              </a:rPr>
              <a:t> Email Records Management </a:t>
            </a:r>
          </a:p>
          <a:p>
            <a:pPr algn="l">
              <a:lnSpc>
                <a:spcPct val="80000"/>
              </a:lnSpc>
              <a:buFont typeface="Wingdings" pitchFamily="2" charset="2"/>
              <a:buChar char="Ø"/>
            </a:pPr>
            <a:r>
              <a:rPr lang="en-US" dirty="0">
                <a:solidFill>
                  <a:schemeClr val="tx1">
                    <a:lumMod val="65000"/>
                    <a:lumOff val="35000"/>
                  </a:schemeClr>
                </a:solidFill>
                <a:effectLst/>
              </a:rPr>
              <a:t> Physical Records Management </a:t>
            </a:r>
          </a:p>
          <a:p>
            <a:pPr algn="l">
              <a:lnSpc>
                <a:spcPct val="80000"/>
              </a:lnSpc>
              <a:buFont typeface="Wingdings" pitchFamily="2" charset="2"/>
              <a:buChar char="Ø"/>
            </a:pPr>
            <a:r>
              <a:rPr lang="en-US" dirty="0">
                <a:solidFill>
                  <a:schemeClr val="tx1">
                    <a:lumMod val="65000"/>
                    <a:lumOff val="35000"/>
                  </a:schemeClr>
                </a:solidFill>
                <a:effectLst/>
              </a:rPr>
              <a:t> File Plan Management </a:t>
            </a:r>
          </a:p>
          <a:p>
            <a:pPr algn="l">
              <a:lnSpc>
                <a:spcPct val="80000"/>
              </a:lnSpc>
              <a:buFont typeface="Wingdings" pitchFamily="2" charset="2"/>
              <a:buChar char="Ø"/>
            </a:pPr>
            <a:r>
              <a:rPr lang="en-US" dirty="0">
                <a:solidFill>
                  <a:schemeClr val="tx1">
                    <a:lumMod val="65000"/>
                    <a:lumOff val="35000"/>
                  </a:schemeClr>
                </a:solidFill>
                <a:effectLst/>
              </a:rPr>
              <a:t> Disposition Procession </a:t>
            </a:r>
          </a:p>
          <a:p>
            <a:pPr algn="l">
              <a:lnSpc>
                <a:spcPct val="80000"/>
              </a:lnSpc>
              <a:buFont typeface="Wingdings" pitchFamily="2" charset="2"/>
              <a:buChar char="Ø"/>
            </a:pPr>
            <a:r>
              <a:rPr lang="en-US" dirty="0">
                <a:solidFill>
                  <a:schemeClr val="tx1">
                    <a:lumMod val="65000"/>
                    <a:lumOff val="35000"/>
                  </a:schemeClr>
                </a:solidFill>
                <a:effectLst/>
              </a:rPr>
              <a:t> Security </a:t>
            </a:r>
          </a:p>
          <a:p>
            <a:pPr algn="l">
              <a:lnSpc>
                <a:spcPct val="80000"/>
              </a:lnSpc>
              <a:buFont typeface="Wingdings" pitchFamily="2" charset="2"/>
              <a:buChar char="Ø"/>
            </a:pPr>
            <a:r>
              <a:rPr lang="en-US" dirty="0">
                <a:solidFill>
                  <a:schemeClr val="tx1">
                    <a:lumMod val="65000"/>
                    <a:lumOff val="35000"/>
                  </a:schemeClr>
                </a:solidFill>
                <a:effectLst/>
              </a:rPr>
              <a:t> Compound Records Management </a:t>
            </a:r>
          </a:p>
          <a:p>
            <a:pPr algn="l">
              <a:lnSpc>
                <a:spcPct val="80000"/>
              </a:lnSpc>
              <a:buFont typeface="Wingdings" pitchFamily="2" charset="2"/>
              <a:buChar char="Ø"/>
            </a:pPr>
            <a:r>
              <a:rPr lang="en-US" dirty="0">
                <a:solidFill>
                  <a:schemeClr val="tx1">
                    <a:lumMod val="65000"/>
                    <a:lumOff val="35000"/>
                  </a:schemeClr>
                </a:solidFill>
                <a:effectLst/>
              </a:rPr>
              <a:t> Sophisticated Metadata Management </a:t>
            </a:r>
          </a:p>
          <a:p>
            <a:pPr algn="l">
              <a:buFont typeface="Wingdings" pitchFamily="2" charset="2"/>
              <a:buChar char="Ø"/>
            </a:pPr>
            <a:endParaRPr lang="en-US" dirty="0"/>
          </a:p>
        </p:txBody>
      </p:sp>
      <p:sp>
        <p:nvSpPr>
          <p:cNvPr id="4" name="Rectangle 8"/>
          <p:cNvSpPr>
            <a:spLocks noChangeArrowheads="1"/>
          </p:cNvSpPr>
          <p:nvPr/>
        </p:nvSpPr>
        <p:spPr bwMode="gray">
          <a:xfrm>
            <a:off x="457200" y="1263650"/>
            <a:ext cx="8226425" cy="31750"/>
          </a:xfrm>
          <a:prstGeom prst="rect">
            <a:avLst/>
          </a:prstGeom>
          <a:gradFill rotWithShape="0">
            <a:gsLst>
              <a:gs pos="0">
                <a:schemeClr val="tx2"/>
              </a:gs>
              <a:gs pos="100000">
                <a:schemeClr val="bg1"/>
              </a:gs>
            </a:gsLst>
            <a:lin ang="0" scaled="1"/>
          </a:gradFill>
          <a:ln w="9525">
            <a:noFill/>
            <a:miter lim="800000"/>
            <a:headEnd/>
            <a:tailEnd/>
          </a:ln>
          <a:effectLst/>
        </p:spPr>
        <p:txBody>
          <a:bodyPr wrap="none" anchor="ctr"/>
          <a:lstStyle/>
          <a:p>
            <a:pPr algn="ctr">
              <a:defRPr/>
            </a:pPr>
            <a:endParaRPr kumimoji="1" lang="en-US" sz="2400" b="0"/>
          </a:p>
        </p:txBody>
      </p:sp>
      <p:pic>
        <p:nvPicPr>
          <p:cNvPr id="5" name="Picture 4" descr="capital2.jpg"/>
          <p:cNvPicPr>
            <a:picLocks noChangeAspect="1"/>
          </p:cNvPicPr>
          <p:nvPr/>
        </p:nvPicPr>
        <p:blipFill>
          <a:blip r:embed="rId2" cstate="print"/>
          <a:stretch>
            <a:fillRect/>
          </a:stretch>
        </p:blipFill>
        <p:spPr>
          <a:xfrm>
            <a:off x="7010400" y="5486400"/>
            <a:ext cx="2137558" cy="1371600"/>
          </a:xfrm>
          <a:prstGeom prst="rect">
            <a:avLst/>
          </a:prstGeom>
        </p:spPr>
      </p:pic>
      <p:sp>
        <p:nvSpPr>
          <p:cNvPr id="6" name="TextBox 5"/>
          <p:cNvSpPr txBox="1"/>
          <p:nvPr/>
        </p:nvSpPr>
        <p:spPr>
          <a:xfrm>
            <a:off x="2362200" y="6336268"/>
            <a:ext cx="4234364" cy="276999"/>
          </a:xfrm>
          <a:prstGeom prst="rect">
            <a:avLst/>
          </a:prstGeom>
          <a:solidFill>
            <a:schemeClr val="bg1">
              <a:lumMod val="85000"/>
            </a:schemeClr>
          </a:solidFill>
        </p:spPr>
        <p:txBody>
          <a:bodyPr wrap="none" rtlCol="0">
            <a:spAutoFit/>
          </a:bodyPr>
          <a:lstStyle/>
          <a:p>
            <a:pPr algn="ctr"/>
            <a:r>
              <a:rPr lang="en-US" sz="1200" dirty="0"/>
              <a:t>A Service Disabled Veteran Owned Disadvantaged Small Business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199"/>
            <a:ext cx="7772400" cy="990601"/>
          </a:xfrm>
        </p:spPr>
        <p:txBody>
          <a:bodyPr>
            <a:normAutofit fontScale="90000"/>
          </a:bodyPr>
          <a:lstStyle/>
          <a:p>
            <a:r>
              <a:rPr lang="en-US" dirty="0"/>
              <a:t>Hardware and Acquisition Planning</a:t>
            </a:r>
          </a:p>
        </p:txBody>
      </p:sp>
      <p:sp>
        <p:nvSpPr>
          <p:cNvPr id="3" name="Subtitle 2"/>
          <p:cNvSpPr>
            <a:spLocks noGrp="1"/>
          </p:cNvSpPr>
          <p:nvPr>
            <p:ph type="subTitle" idx="1"/>
          </p:nvPr>
        </p:nvSpPr>
        <p:spPr>
          <a:xfrm>
            <a:off x="1219200" y="1447800"/>
            <a:ext cx="6553200" cy="3505200"/>
          </a:xfrm>
        </p:spPr>
        <p:txBody>
          <a:bodyPr>
            <a:normAutofit lnSpcReduction="10000"/>
          </a:bodyPr>
          <a:lstStyle/>
          <a:p>
            <a:r>
              <a:rPr lang="en-US" sz="2400" b="1" dirty="0" err="1">
                <a:solidFill>
                  <a:schemeClr val="tx1"/>
                </a:solidFill>
              </a:rPr>
              <a:t>Deceris</a:t>
            </a:r>
            <a:r>
              <a:rPr lang="en-US" sz="2400" b="1" dirty="0">
                <a:solidFill>
                  <a:schemeClr val="tx1"/>
                </a:solidFill>
              </a:rPr>
              <a:t> understands the complexity and challenge of effective acquisition planning.  Our services include:</a:t>
            </a:r>
          </a:p>
          <a:p>
            <a:pPr algn="l">
              <a:lnSpc>
                <a:spcPct val="60000"/>
              </a:lnSpc>
              <a:buFont typeface="Wingdings" pitchFamily="2" charset="2"/>
              <a:buChar char="Ø"/>
            </a:pPr>
            <a:r>
              <a:rPr lang="en-US" sz="2500" dirty="0">
                <a:solidFill>
                  <a:schemeClr val="tx1">
                    <a:lumMod val="65000"/>
                    <a:lumOff val="35000"/>
                  </a:schemeClr>
                </a:solidFill>
              </a:rPr>
              <a:t>Life Cycle Cost Estimating, </a:t>
            </a:r>
          </a:p>
          <a:p>
            <a:pPr algn="l">
              <a:lnSpc>
                <a:spcPct val="60000"/>
              </a:lnSpc>
              <a:buFont typeface="Wingdings" pitchFamily="2" charset="2"/>
              <a:buChar char="Ø"/>
            </a:pPr>
            <a:r>
              <a:rPr lang="en-US" sz="2500" dirty="0">
                <a:solidFill>
                  <a:schemeClr val="tx1">
                    <a:lumMod val="65000"/>
                    <a:lumOff val="35000"/>
                  </a:schemeClr>
                </a:solidFill>
              </a:rPr>
              <a:t>Independent Government Estimates;</a:t>
            </a:r>
          </a:p>
          <a:p>
            <a:pPr algn="l">
              <a:lnSpc>
                <a:spcPct val="60000"/>
              </a:lnSpc>
              <a:buFont typeface="Wingdings" pitchFamily="2" charset="2"/>
              <a:buChar char="Ø"/>
            </a:pPr>
            <a:r>
              <a:rPr lang="en-US" sz="2500" dirty="0">
                <a:solidFill>
                  <a:schemeClr val="tx1">
                    <a:lumMod val="65000"/>
                    <a:lumOff val="35000"/>
                  </a:schemeClr>
                </a:solidFill>
              </a:rPr>
              <a:t>Estimate at Completion;</a:t>
            </a:r>
          </a:p>
          <a:p>
            <a:pPr algn="l">
              <a:lnSpc>
                <a:spcPct val="60000"/>
              </a:lnSpc>
              <a:buFont typeface="Wingdings" pitchFamily="2" charset="2"/>
              <a:buChar char="Ø"/>
            </a:pPr>
            <a:r>
              <a:rPr lang="en-US" sz="2500" dirty="0">
                <a:solidFill>
                  <a:schemeClr val="tx1">
                    <a:lumMod val="65000"/>
                    <a:lumOff val="35000"/>
                  </a:schemeClr>
                </a:solidFill>
              </a:rPr>
              <a:t>Analysis of Alternatives, Gap Analysis</a:t>
            </a:r>
          </a:p>
          <a:p>
            <a:pPr algn="l">
              <a:lnSpc>
                <a:spcPct val="60000"/>
              </a:lnSpc>
              <a:buFont typeface="Wingdings" pitchFamily="2" charset="2"/>
              <a:buChar char="Ø"/>
            </a:pPr>
            <a:r>
              <a:rPr lang="en-US" sz="2500" dirty="0">
                <a:solidFill>
                  <a:schemeClr val="tx1">
                    <a:lumMod val="65000"/>
                    <a:lumOff val="35000"/>
                  </a:schemeClr>
                </a:solidFill>
              </a:rPr>
              <a:t>Business Case Analysis, Trade off Analysis</a:t>
            </a:r>
          </a:p>
          <a:p>
            <a:pPr algn="l">
              <a:lnSpc>
                <a:spcPct val="60000"/>
              </a:lnSpc>
              <a:buFont typeface="Wingdings" pitchFamily="2" charset="2"/>
              <a:buChar char="Ø"/>
            </a:pPr>
            <a:r>
              <a:rPr lang="en-US" sz="2500" dirty="0">
                <a:solidFill>
                  <a:schemeClr val="tx1">
                    <a:lumMod val="65000"/>
                    <a:lumOff val="35000"/>
                  </a:schemeClr>
                </a:solidFill>
              </a:rPr>
              <a:t>Requirements Analysis, Use Case Modeling</a:t>
            </a:r>
          </a:p>
          <a:p>
            <a:pPr algn="l">
              <a:lnSpc>
                <a:spcPct val="60000"/>
              </a:lnSpc>
              <a:buFont typeface="Wingdings" pitchFamily="2" charset="2"/>
              <a:buChar char="Ø"/>
            </a:pPr>
            <a:r>
              <a:rPr lang="en-US" sz="2500" dirty="0">
                <a:solidFill>
                  <a:schemeClr val="tx1">
                    <a:lumMod val="65000"/>
                    <a:lumOff val="35000"/>
                  </a:schemeClr>
                </a:solidFill>
              </a:rPr>
              <a:t>Software Size Assessment, IT Capacity Planning</a:t>
            </a:r>
          </a:p>
          <a:p>
            <a:pPr algn="l">
              <a:lnSpc>
                <a:spcPct val="60000"/>
              </a:lnSpc>
              <a:buFont typeface="Wingdings" pitchFamily="2" charset="2"/>
              <a:buChar char="Ø"/>
            </a:pPr>
            <a:r>
              <a:rPr lang="en-US" sz="2500" dirty="0">
                <a:solidFill>
                  <a:schemeClr val="tx1">
                    <a:lumMod val="65000"/>
                    <a:lumOff val="35000"/>
                  </a:schemeClr>
                </a:solidFill>
              </a:rPr>
              <a:t>Hardware Acquisition</a:t>
            </a:r>
          </a:p>
        </p:txBody>
      </p:sp>
      <p:sp>
        <p:nvSpPr>
          <p:cNvPr id="4" name="Rectangle 8"/>
          <p:cNvSpPr>
            <a:spLocks noChangeArrowheads="1"/>
          </p:cNvSpPr>
          <p:nvPr/>
        </p:nvSpPr>
        <p:spPr bwMode="gray">
          <a:xfrm>
            <a:off x="457200" y="1263650"/>
            <a:ext cx="8226425" cy="31750"/>
          </a:xfrm>
          <a:prstGeom prst="rect">
            <a:avLst/>
          </a:prstGeom>
          <a:gradFill rotWithShape="0">
            <a:gsLst>
              <a:gs pos="0">
                <a:schemeClr val="tx2"/>
              </a:gs>
              <a:gs pos="100000">
                <a:schemeClr val="bg1"/>
              </a:gs>
            </a:gsLst>
            <a:lin ang="0" scaled="1"/>
          </a:gradFill>
          <a:ln w="9525">
            <a:noFill/>
            <a:miter lim="800000"/>
            <a:headEnd/>
            <a:tailEnd/>
          </a:ln>
          <a:effectLst/>
        </p:spPr>
        <p:txBody>
          <a:bodyPr wrap="none" anchor="ctr"/>
          <a:lstStyle/>
          <a:p>
            <a:pPr algn="ctr">
              <a:defRPr/>
            </a:pPr>
            <a:endParaRPr kumimoji="1" lang="en-US" sz="2400" b="0"/>
          </a:p>
        </p:txBody>
      </p:sp>
      <p:pic>
        <p:nvPicPr>
          <p:cNvPr id="5" name="Picture 4" descr="capital2.jpg"/>
          <p:cNvPicPr>
            <a:picLocks noChangeAspect="1"/>
          </p:cNvPicPr>
          <p:nvPr/>
        </p:nvPicPr>
        <p:blipFill>
          <a:blip r:embed="rId2" cstate="print"/>
          <a:stretch>
            <a:fillRect/>
          </a:stretch>
        </p:blipFill>
        <p:spPr>
          <a:xfrm>
            <a:off x="7010400" y="5486400"/>
            <a:ext cx="2137558" cy="1371600"/>
          </a:xfrm>
          <a:prstGeom prst="rect">
            <a:avLst/>
          </a:prstGeom>
        </p:spPr>
      </p:pic>
      <p:sp>
        <p:nvSpPr>
          <p:cNvPr id="6" name="TextBox 5"/>
          <p:cNvSpPr txBox="1"/>
          <p:nvPr/>
        </p:nvSpPr>
        <p:spPr>
          <a:xfrm>
            <a:off x="2362200" y="6336268"/>
            <a:ext cx="4234364" cy="276999"/>
          </a:xfrm>
          <a:prstGeom prst="rect">
            <a:avLst/>
          </a:prstGeom>
          <a:solidFill>
            <a:schemeClr val="bg1">
              <a:lumMod val="85000"/>
            </a:schemeClr>
          </a:solidFill>
        </p:spPr>
        <p:txBody>
          <a:bodyPr wrap="none" rtlCol="0">
            <a:spAutoFit/>
          </a:bodyPr>
          <a:lstStyle/>
          <a:p>
            <a:pPr algn="ctr"/>
            <a:r>
              <a:rPr lang="en-US" sz="1200" dirty="0"/>
              <a:t>A Service Disabled Veteran Owned Disadvantaged Small Business</a:t>
            </a:r>
          </a:p>
        </p:txBody>
      </p:sp>
      <p:sp>
        <p:nvSpPr>
          <p:cNvPr id="7" name="TextBox 6"/>
          <p:cNvSpPr txBox="1"/>
          <p:nvPr/>
        </p:nvSpPr>
        <p:spPr>
          <a:xfrm>
            <a:off x="1905000" y="5105400"/>
            <a:ext cx="4914551" cy="461665"/>
          </a:xfrm>
          <a:prstGeom prst="rect">
            <a:avLst/>
          </a:prstGeom>
          <a:noFill/>
          <a:ln w="25400">
            <a:solidFill>
              <a:srgbClr val="0070C0"/>
            </a:solidFill>
          </a:ln>
        </p:spPr>
        <p:txBody>
          <a:bodyPr wrap="none" rtlCol="0">
            <a:spAutoFit/>
          </a:bodyPr>
          <a:lstStyle/>
          <a:p>
            <a:r>
              <a:rPr lang="en-US" sz="2400" b="1" dirty="0" err="1"/>
              <a:t>Deceris</a:t>
            </a:r>
            <a:r>
              <a:rPr lang="en-US" sz="2400" b="1" dirty="0"/>
              <a:t> is an Authorized Dell Reseller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199"/>
            <a:ext cx="7772400" cy="990601"/>
          </a:xfrm>
        </p:spPr>
        <p:txBody>
          <a:bodyPr/>
          <a:lstStyle/>
          <a:p>
            <a:r>
              <a:rPr lang="en-US" dirty="0"/>
              <a:t>Our Management</a:t>
            </a:r>
          </a:p>
        </p:txBody>
      </p:sp>
      <p:sp>
        <p:nvSpPr>
          <p:cNvPr id="4" name="Rectangle 8"/>
          <p:cNvSpPr>
            <a:spLocks noChangeArrowheads="1"/>
          </p:cNvSpPr>
          <p:nvPr/>
        </p:nvSpPr>
        <p:spPr bwMode="gray">
          <a:xfrm>
            <a:off x="457200" y="1263650"/>
            <a:ext cx="8226425" cy="31750"/>
          </a:xfrm>
          <a:prstGeom prst="rect">
            <a:avLst/>
          </a:prstGeom>
          <a:gradFill rotWithShape="0">
            <a:gsLst>
              <a:gs pos="0">
                <a:schemeClr val="tx2"/>
              </a:gs>
              <a:gs pos="100000">
                <a:schemeClr val="bg1"/>
              </a:gs>
            </a:gsLst>
            <a:lin ang="0" scaled="1"/>
          </a:gradFill>
          <a:ln w="9525">
            <a:noFill/>
            <a:miter lim="800000"/>
            <a:headEnd/>
            <a:tailEnd/>
          </a:ln>
          <a:effectLst/>
        </p:spPr>
        <p:txBody>
          <a:bodyPr wrap="none" anchor="ctr"/>
          <a:lstStyle/>
          <a:p>
            <a:pPr algn="ctr">
              <a:defRPr/>
            </a:pPr>
            <a:endParaRPr kumimoji="1" lang="en-US" sz="2400" b="0"/>
          </a:p>
        </p:txBody>
      </p:sp>
      <p:pic>
        <p:nvPicPr>
          <p:cNvPr id="5" name="Picture 4" descr="capital2.jpg"/>
          <p:cNvPicPr>
            <a:picLocks noChangeAspect="1"/>
          </p:cNvPicPr>
          <p:nvPr/>
        </p:nvPicPr>
        <p:blipFill>
          <a:blip r:embed="rId2" cstate="print"/>
          <a:stretch>
            <a:fillRect/>
          </a:stretch>
        </p:blipFill>
        <p:spPr>
          <a:xfrm>
            <a:off x="7010400" y="5486400"/>
            <a:ext cx="2137558" cy="1371600"/>
          </a:xfrm>
          <a:prstGeom prst="rect">
            <a:avLst/>
          </a:prstGeom>
        </p:spPr>
      </p:pic>
      <p:sp>
        <p:nvSpPr>
          <p:cNvPr id="6" name="TextBox 5"/>
          <p:cNvSpPr txBox="1"/>
          <p:nvPr/>
        </p:nvSpPr>
        <p:spPr>
          <a:xfrm>
            <a:off x="2362200" y="6336268"/>
            <a:ext cx="4234364" cy="276999"/>
          </a:xfrm>
          <a:prstGeom prst="rect">
            <a:avLst/>
          </a:prstGeom>
          <a:solidFill>
            <a:schemeClr val="bg1">
              <a:lumMod val="85000"/>
            </a:schemeClr>
          </a:solidFill>
        </p:spPr>
        <p:txBody>
          <a:bodyPr wrap="none" rtlCol="0">
            <a:spAutoFit/>
          </a:bodyPr>
          <a:lstStyle/>
          <a:p>
            <a:pPr algn="ctr"/>
            <a:r>
              <a:rPr lang="en-US" sz="1200" dirty="0"/>
              <a:t>A Service Disabled Veteran Owned Disadvantaged Small Business</a:t>
            </a:r>
          </a:p>
        </p:txBody>
      </p:sp>
      <p:pic>
        <p:nvPicPr>
          <p:cNvPr id="7" name="Picture 5" descr="exec_ben"/>
          <p:cNvPicPr>
            <a:picLocks noChangeAspect="1" noChangeArrowheads="1"/>
          </p:cNvPicPr>
          <p:nvPr/>
        </p:nvPicPr>
        <p:blipFill>
          <a:blip r:embed="rId3" cstate="print"/>
          <a:srcRect/>
          <a:stretch>
            <a:fillRect/>
          </a:stretch>
        </p:blipFill>
        <p:spPr>
          <a:xfrm>
            <a:off x="533400" y="2028825"/>
            <a:ext cx="1847850" cy="2771775"/>
          </a:xfrm>
          <a:prstGeom prst="rect">
            <a:avLst/>
          </a:prstGeom>
          <a:noFill/>
        </p:spPr>
      </p:pic>
      <p:sp>
        <p:nvSpPr>
          <p:cNvPr id="8" name="Rectangle 3"/>
          <p:cNvSpPr txBox="1">
            <a:spLocks noChangeArrowheads="1"/>
          </p:cNvSpPr>
          <p:nvPr/>
        </p:nvSpPr>
        <p:spPr>
          <a:xfrm>
            <a:off x="2743200" y="1676400"/>
            <a:ext cx="5692775" cy="3505200"/>
          </a:xfrm>
          <a:prstGeom prst="rect">
            <a:avLst/>
          </a:prstGeom>
        </p:spPr>
        <p:txBody>
          <a:bodyPr/>
          <a:lstStyle/>
          <a:p>
            <a:pPr marL="342900" marR="0" lvl="0" indent="-342900" algn="ctr" defTabSz="914400" rtl="0" eaLnBrk="1" fontAlgn="auto" latinLnBrk="0" hangingPunct="1">
              <a:lnSpc>
                <a:spcPct val="80000"/>
              </a:lnSpc>
              <a:spcBef>
                <a:spcPct val="20000"/>
              </a:spcBef>
              <a:spcAft>
                <a:spcPts val="0"/>
              </a:spcAft>
              <a:buClrTx/>
              <a:buSzTx/>
              <a:tabLst/>
              <a:defRPr/>
            </a:pPr>
            <a:r>
              <a:rPr kumimoji="0" lang="en-US" b="1" i="0" u="none" strike="noStrike" kern="1200" cap="none" spc="0" normalizeH="0" baseline="0" noProof="0" dirty="0">
                <a:ln>
                  <a:noFill/>
                </a:ln>
                <a:solidFill>
                  <a:schemeClr val="tx1"/>
                </a:solidFill>
                <a:effectLst/>
                <a:uLnTx/>
                <a:uFillTx/>
                <a:latin typeface="+mn-lt"/>
                <a:ea typeface="+mn-ea"/>
                <a:cs typeface="+mn-cs"/>
              </a:rPr>
              <a:t>Benjamin F. McEachin, </a:t>
            </a:r>
            <a:r>
              <a:rPr lang="en-US" b="1" i="1" noProof="0" dirty="0"/>
              <a:t>CEO</a:t>
            </a:r>
            <a:r>
              <a:rPr kumimoji="0" lang="en-US" b="1" i="1" u="none" strike="noStrike" kern="1200" cap="none" spc="0" normalizeH="0" baseline="0" noProof="0" dirty="0">
                <a:ln>
                  <a:noFill/>
                </a:ln>
                <a:solidFill>
                  <a:schemeClr val="tx1"/>
                </a:solidFill>
                <a:effectLst/>
                <a:uLnTx/>
                <a:uFillTx/>
                <a:latin typeface="+mn-lt"/>
                <a:ea typeface="+mn-ea"/>
                <a:cs typeface="+mn-cs"/>
              </a:rPr>
              <a:t>, </a:t>
            </a:r>
            <a:r>
              <a:rPr kumimoji="0" lang="en-US" b="1" i="1" u="none" strike="noStrike" kern="1200" cap="none" spc="0" normalizeH="0" baseline="0" noProof="0" dirty="0" err="1">
                <a:ln>
                  <a:noFill/>
                </a:ln>
                <a:solidFill>
                  <a:schemeClr val="tx1"/>
                </a:solidFill>
                <a:effectLst/>
                <a:uLnTx/>
                <a:uFillTx/>
                <a:latin typeface="+mn-lt"/>
                <a:ea typeface="+mn-ea"/>
                <a:cs typeface="+mn-cs"/>
              </a:rPr>
              <a:t>Deceris</a:t>
            </a:r>
            <a:r>
              <a:rPr kumimoji="0" lang="en-US" b="1" i="1" u="none" strike="noStrike" kern="1200" cap="none" spc="0" normalizeH="0" baseline="0" noProof="0" dirty="0">
                <a:ln>
                  <a:noFill/>
                </a:ln>
                <a:solidFill>
                  <a:schemeClr val="tx1"/>
                </a:solidFill>
                <a:effectLst/>
                <a:uLnTx/>
                <a:uFillTx/>
                <a:latin typeface="+mn-lt"/>
                <a:ea typeface="+mn-ea"/>
                <a:cs typeface="+mn-cs"/>
              </a:rPr>
              <a:t> LLC</a:t>
            </a:r>
            <a:endParaRPr kumimoji="0" lang="en-US" b="0" i="0" u="none" strike="noStrike" kern="1200" cap="none" spc="0" normalizeH="0" baseline="0" noProof="0" dirty="0">
              <a:ln>
                <a:noFill/>
              </a:ln>
              <a:solidFill>
                <a:schemeClr val="tx1">
                  <a:lumMod val="65000"/>
                  <a:lumOff val="35000"/>
                </a:schemeClr>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mn-lt"/>
                <a:ea typeface="+mn-ea"/>
                <a:cs typeface="+mn-cs"/>
              </a:rPr>
              <a:t>Prior to establishing </a:t>
            </a:r>
            <a:r>
              <a:rPr kumimoji="0" lang="en-US" sz="1400" b="0" i="0" u="none" strike="noStrike" kern="1200" cap="none" spc="0" normalizeH="0" baseline="0" noProof="0" dirty="0" err="1">
                <a:ln>
                  <a:noFill/>
                </a:ln>
                <a:solidFill>
                  <a:schemeClr val="tx1">
                    <a:lumMod val="65000"/>
                    <a:lumOff val="35000"/>
                  </a:schemeClr>
                </a:solidFill>
                <a:effectLst/>
                <a:uLnTx/>
                <a:uFillTx/>
                <a:latin typeface="+mn-lt"/>
                <a:ea typeface="+mn-ea"/>
                <a:cs typeface="+mn-cs"/>
              </a:rPr>
              <a:t>Deceris</a:t>
            </a:r>
            <a:r>
              <a:rPr kumimoji="0" lang="en-US" sz="1400" b="0" i="0" u="none" strike="noStrike" kern="1200" cap="none" spc="0" normalizeH="0" baseline="0" noProof="0" dirty="0">
                <a:ln>
                  <a:noFill/>
                </a:ln>
                <a:solidFill>
                  <a:schemeClr val="tx1">
                    <a:lumMod val="65000"/>
                    <a:lumOff val="35000"/>
                  </a:schemeClr>
                </a:solidFill>
                <a:effectLst/>
                <a:uLnTx/>
                <a:uFillTx/>
                <a:latin typeface="+mn-lt"/>
                <a:ea typeface="+mn-ea"/>
                <a:cs typeface="+mn-cs"/>
              </a:rPr>
              <a:t>,</a:t>
            </a:r>
            <a:r>
              <a:rPr kumimoji="0" lang="en-US" sz="1400" b="0" i="0" u="none" strike="noStrike" kern="1200" cap="none" spc="0" normalizeH="0" noProof="0" dirty="0">
                <a:ln>
                  <a:noFill/>
                </a:ln>
                <a:solidFill>
                  <a:schemeClr val="tx1">
                    <a:lumMod val="65000"/>
                    <a:lumOff val="35000"/>
                  </a:schemeClr>
                </a:solidFill>
                <a:effectLst/>
                <a:uLnTx/>
                <a:uFillTx/>
                <a:latin typeface="+mn-lt"/>
                <a:ea typeface="+mn-ea"/>
                <a:cs typeface="+mn-cs"/>
              </a:rPr>
              <a:t> Mr. </a:t>
            </a:r>
            <a:r>
              <a:rPr kumimoji="0" lang="en-US" sz="1400" b="0" i="0" u="none" strike="noStrike" kern="1200" cap="none" spc="0" normalizeH="0" baseline="0" noProof="0" dirty="0">
                <a:ln>
                  <a:noFill/>
                </a:ln>
                <a:solidFill>
                  <a:schemeClr val="tx1">
                    <a:lumMod val="65000"/>
                    <a:lumOff val="35000"/>
                  </a:schemeClr>
                </a:solidFill>
                <a:effectLst/>
                <a:uLnTx/>
                <a:uFillTx/>
                <a:latin typeface="+mn-lt"/>
                <a:ea typeface="+mn-ea"/>
                <a:cs typeface="+mn-cs"/>
              </a:rPr>
              <a:t> McEachin led many key client engagements,</a:t>
            </a:r>
            <a:r>
              <a:rPr kumimoji="0" lang="en-US" sz="1400" b="0" i="0" u="none" strike="noStrike" kern="1200" cap="none" spc="0" normalizeH="0" noProof="0" dirty="0">
                <a:ln>
                  <a:noFill/>
                </a:ln>
                <a:solidFill>
                  <a:schemeClr val="tx1">
                    <a:lumMod val="65000"/>
                    <a:lumOff val="35000"/>
                  </a:schemeClr>
                </a:solidFill>
                <a:effectLst/>
                <a:uLnTx/>
                <a:uFillTx/>
                <a:latin typeface="+mn-lt"/>
                <a:ea typeface="+mn-ea"/>
                <a:cs typeface="+mn-cs"/>
              </a:rPr>
              <a:t> </a:t>
            </a:r>
            <a:r>
              <a:rPr kumimoji="0" lang="en-US" sz="1400" b="0" i="0" u="none" strike="noStrike" kern="1200" cap="none" spc="0" normalizeH="0" baseline="0" noProof="0" dirty="0">
                <a:ln>
                  <a:noFill/>
                </a:ln>
                <a:solidFill>
                  <a:schemeClr val="tx1">
                    <a:lumMod val="65000"/>
                    <a:lumOff val="35000"/>
                  </a:schemeClr>
                </a:solidFill>
                <a:effectLst/>
                <a:uLnTx/>
                <a:uFillTx/>
                <a:latin typeface="+mn-lt"/>
                <a:ea typeface="+mn-ea"/>
                <a:cs typeface="+mn-cs"/>
              </a:rPr>
              <a:t>including work for SAIC, the VA, the Dept of Labor and other corporate clients.  McEachin holds a Top Secret Clearance. </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lang="en-US" sz="1400" dirty="0">
                <a:solidFill>
                  <a:schemeClr val="tx1">
                    <a:lumMod val="65000"/>
                    <a:lumOff val="35000"/>
                  </a:schemeClr>
                </a:solidFill>
              </a:rPr>
              <a:t>Mr. </a:t>
            </a:r>
            <a:r>
              <a:rPr kumimoji="0" lang="en-US" sz="1400" b="0" i="0" u="none" strike="noStrike" kern="1200" cap="none" spc="0" normalizeH="0" baseline="0" noProof="0" dirty="0">
                <a:ln>
                  <a:noFill/>
                </a:ln>
                <a:solidFill>
                  <a:schemeClr val="tx1">
                    <a:lumMod val="65000"/>
                    <a:lumOff val="35000"/>
                  </a:schemeClr>
                </a:solidFill>
                <a:effectLst/>
                <a:uLnTx/>
                <a:uFillTx/>
                <a:latin typeface="+mn-lt"/>
                <a:ea typeface="+mn-ea"/>
                <a:cs typeface="+mn-cs"/>
              </a:rPr>
              <a:t>McEachin served as a Security and Facilities Manager at </a:t>
            </a:r>
            <a:r>
              <a:rPr kumimoji="0" lang="en-US" sz="1400" b="0" i="0" u="none" strike="noStrike" kern="1200" cap="none" spc="0" normalizeH="0" baseline="0" noProof="0" dirty="0" err="1">
                <a:ln>
                  <a:noFill/>
                </a:ln>
                <a:solidFill>
                  <a:schemeClr val="tx1">
                    <a:lumMod val="65000"/>
                    <a:lumOff val="35000"/>
                  </a:schemeClr>
                </a:solidFill>
                <a:effectLst/>
                <a:uLnTx/>
                <a:uFillTx/>
                <a:latin typeface="+mn-lt"/>
                <a:ea typeface="+mn-ea"/>
                <a:cs typeface="+mn-cs"/>
              </a:rPr>
              <a:t>Alion</a:t>
            </a:r>
            <a:r>
              <a:rPr kumimoji="0" lang="en-US" sz="1400" b="0" i="0" u="none" strike="noStrike" kern="1200" cap="none" spc="0" normalizeH="0" baseline="0" noProof="0" dirty="0">
                <a:ln>
                  <a:noFill/>
                </a:ln>
                <a:solidFill>
                  <a:schemeClr val="tx1">
                    <a:lumMod val="65000"/>
                    <a:lumOff val="35000"/>
                  </a:schemeClr>
                </a:solidFill>
                <a:effectLst/>
                <a:uLnTx/>
                <a:uFillTx/>
                <a:latin typeface="+mn-lt"/>
                <a:ea typeface="+mn-ea"/>
                <a:cs typeface="+mn-cs"/>
              </a:rPr>
              <a:t> Science Technologies where he was responsible for all aspects of the security and facilities programs. </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1400" b="0" i="0" u="none" strike="noStrike" kern="1200" cap="none" spc="0" normalizeH="0" baseline="0" noProof="0" dirty="0" err="1">
                <a:ln>
                  <a:noFill/>
                </a:ln>
                <a:solidFill>
                  <a:schemeClr val="tx1">
                    <a:lumMod val="65000"/>
                    <a:lumOff val="35000"/>
                  </a:schemeClr>
                </a:solidFill>
                <a:effectLst/>
                <a:uLnTx/>
                <a:uFillTx/>
                <a:latin typeface="+mn-lt"/>
                <a:ea typeface="+mn-ea"/>
                <a:cs typeface="+mn-cs"/>
              </a:rPr>
              <a:t>McEachin's</a:t>
            </a:r>
            <a:r>
              <a:rPr kumimoji="0" lang="en-US" sz="1400" b="0" i="0" u="none" strike="noStrike" kern="1200" cap="none" spc="0" normalizeH="0" baseline="0" noProof="0" dirty="0">
                <a:ln>
                  <a:noFill/>
                </a:ln>
                <a:solidFill>
                  <a:schemeClr val="tx1">
                    <a:lumMod val="65000"/>
                    <a:lumOff val="35000"/>
                  </a:schemeClr>
                </a:solidFill>
                <a:effectLst/>
                <a:uLnTx/>
                <a:uFillTx/>
                <a:latin typeface="+mn-lt"/>
                <a:ea typeface="+mn-ea"/>
                <a:cs typeface="+mn-cs"/>
              </a:rPr>
              <a:t> expertise is in designing and building out SCIFs, Closed Areas, DITSCAP C&amp;A process and Records Management Services. </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mn-lt"/>
                <a:ea typeface="+mn-ea"/>
                <a:cs typeface="+mn-cs"/>
              </a:rPr>
              <a:t>McEachin is a retired Chief Master Sergeant having spent over 26 years in the United States Air Force serving at the White House, Office of Information Security Policy for National Security Council, and the Pentagon. </a:t>
            </a:r>
          </a:p>
          <a:p>
            <a:pPr marL="342900" marR="0" lvl="0" indent="-342900" algn="l"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1400" b="0" i="0" u="none" strike="noStrike" kern="1200" cap="none" spc="0" normalizeH="0" baseline="0" noProof="0" dirty="0">
                <a:ln>
                  <a:noFill/>
                </a:ln>
                <a:solidFill>
                  <a:schemeClr val="tx1">
                    <a:lumMod val="65000"/>
                    <a:lumOff val="35000"/>
                  </a:schemeClr>
                </a:solidFill>
                <a:effectLst/>
                <a:uLnTx/>
                <a:uFillTx/>
                <a:latin typeface="+mn-lt"/>
                <a:ea typeface="+mn-ea"/>
                <a:cs typeface="+mn-cs"/>
              </a:rPr>
              <a:t>He holds a M.S. degree in Information Technology from the University of Maryland University College and holds the Chief Information Officer (CIO) certification from the University of Maryland University College and a CIO) certification from the General Services Administration.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199"/>
            <a:ext cx="7772400" cy="990601"/>
          </a:xfrm>
        </p:spPr>
        <p:txBody>
          <a:bodyPr/>
          <a:lstStyle/>
          <a:p>
            <a:r>
              <a:rPr lang="en-US" dirty="0"/>
              <a:t>	Corporate Information</a:t>
            </a:r>
          </a:p>
        </p:txBody>
      </p:sp>
      <p:sp>
        <p:nvSpPr>
          <p:cNvPr id="4" name="Rectangle 8"/>
          <p:cNvSpPr>
            <a:spLocks noChangeArrowheads="1"/>
          </p:cNvSpPr>
          <p:nvPr/>
        </p:nvSpPr>
        <p:spPr bwMode="gray">
          <a:xfrm>
            <a:off x="457200" y="1263650"/>
            <a:ext cx="8226425" cy="31750"/>
          </a:xfrm>
          <a:prstGeom prst="rect">
            <a:avLst/>
          </a:prstGeom>
          <a:gradFill rotWithShape="0">
            <a:gsLst>
              <a:gs pos="0">
                <a:schemeClr val="tx2"/>
              </a:gs>
              <a:gs pos="100000">
                <a:schemeClr val="bg1"/>
              </a:gs>
            </a:gsLst>
            <a:lin ang="0" scaled="1"/>
          </a:gradFill>
          <a:ln w="9525">
            <a:noFill/>
            <a:miter lim="800000"/>
            <a:headEnd/>
            <a:tailEnd/>
          </a:ln>
          <a:effectLst/>
        </p:spPr>
        <p:txBody>
          <a:bodyPr wrap="none" anchor="ctr"/>
          <a:lstStyle/>
          <a:p>
            <a:pPr algn="ctr">
              <a:defRPr/>
            </a:pPr>
            <a:endParaRPr kumimoji="1" lang="en-US" sz="2400" b="0"/>
          </a:p>
        </p:txBody>
      </p:sp>
      <p:pic>
        <p:nvPicPr>
          <p:cNvPr id="5" name="Picture 4" descr="capital2.jpg"/>
          <p:cNvPicPr>
            <a:picLocks noChangeAspect="1"/>
          </p:cNvPicPr>
          <p:nvPr/>
        </p:nvPicPr>
        <p:blipFill>
          <a:blip r:embed="rId2" cstate="print"/>
          <a:stretch>
            <a:fillRect/>
          </a:stretch>
        </p:blipFill>
        <p:spPr>
          <a:xfrm>
            <a:off x="7010400" y="5486400"/>
            <a:ext cx="2137558" cy="1371600"/>
          </a:xfrm>
          <a:prstGeom prst="rect">
            <a:avLst/>
          </a:prstGeom>
        </p:spPr>
      </p:pic>
      <p:sp>
        <p:nvSpPr>
          <p:cNvPr id="6" name="TextBox 5"/>
          <p:cNvSpPr txBox="1"/>
          <p:nvPr/>
        </p:nvSpPr>
        <p:spPr>
          <a:xfrm>
            <a:off x="2362200" y="6336268"/>
            <a:ext cx="4234364" cy="276999"/>
          </a:xfrm>
          <a:prstGeom prst="rect">
            <a:avLst/>
          </a:prstGeom>
          <a:solidFill>
            <a:schemeClr val="bg1">
              <a:lumMod val="85000"/>
            </a:schemeClr>
          </a:solidFill>
        </p:spPr>
        <p:txBody>
          <a:bodyPr wrap="none" rtlCol="0">
            <a:spAutoFit/>
          </a:bodyPr>
          <a:lstStyle/>
          <a:p>
            <a:pPr algn="ctr"/>
            <a:r>
              <a:rPr lang="en-US" sz="1200" dirty="0"/>
              <a:t>A Service Disabled Veteran Owned Disadvantaged Small Business</a:t>
            </a:r>
          </a:p>
        </p:txBody>
      </p:sp>
      <p:sp>
        <p:nvSpPr>
          <p:cNvPr id="7" name="Rectangle 6"/>
          <p:cNvSpPr/>
          <p:nvPr/>
        </p:nvSpPr>
        <p:spPr>
          <a:xfrm>
            <a:off x="4267200" y="2057400"/>
            <a:ext cx="3124200" cy="4524315"/>
          </a:xfrm>
          <a:prstGeom prst="rect">
            <a:avLst/>
          </a:prstGeom>
        </p:spPr>
        <p:txBody>
          <a:bodyPr wrap="square">
            <a:spAutoFit/>
          </a:bodyPr>
          <a:lstStyle/>
          <a:p>
            <a:pPr>
              <a:defRPr/>
            </a:pPr>
            <a:r>
              <a:rPr lang="en-US" dirty="0"/>
              <a:t>Duns # 	96-276-2477</a:t>
            </a:r>
            <a:br>
              <a:rPr lang="en-US" dirty="0"/>
            </a:br>
            <a:endParaRPr lang="en-US" dirty="0"/>
          </a:p>
          <a:p>
            <a:pPr>
              <a:defRPr/>
            </a:pPr>
            <a:r>
              <a:rPr lang="en-US" dirty="0"/>
              <a:t>EIN: 	27-2665086</a:t>
            </a:r>
          </a:p>
          <a:p>
            <a:pPr>
              <a:defRPr/>
            </a:pPr>
            <a:endParaRPr lang="en-US" dirty="0"/>
          </a:p>
          <a:p>
            <a:pPr>
              <a:defRPr/>
            </a:pPr>
            <a:r>
              <a:rPr lang="en-US" dirty="0"/>
              <a:t>SIC Codes: 	8742,  8741</a:t>
            </a:r>
          </a:p>
          <a:p>
            <a:pPr>
              <a:defRPr/>
            </a:pPr>
            <a:r>
              <a:rPr lang="en-US" dirty="0"/>
              <a:t>		8011,  9111</a:t>
            </a:r>
          </a:p>
          <a:p>
            <a:pPr>
              <a:defRPr/>
            </a:pPr>
            <a:r>
              <a:rPr lang="en-US" dirty="0"/>
              <a:t>		9451, 9711</a:t>
            </a:r>
          </a:p>
          <a:p>
            <a:pPr>
              <a:defRPr/>
            </a:pPr>
            <a:endParaRPr lang="en-US" dirty="0"/>
          </a:p>
          <a:p>
            <a:pPr>
              <a:defRPr/>
            </a:pPr>
            <a:r>
              <a:rPr lang="en-US" dirty="0"/>
              <a:t>NAICS Codes:	514191</a:t>
            </a:r>
          </a:p>
          <a:p>
            <a:pPr>
              <a:defRPr/>
            </a:pPr>
            <a:r>
              <a:rPr lang="en-US" dirty="0"/>
              <a:t>		514199</a:t>
            </a:r>
          </a:p>
          <a:p>
            <a:pPr>
              <a:defRPr/>
            </a:pPr>
            <a:r>
              <a:rPr lang="en-US" dirty="0"/>
              <a:t>		541611</a:t>
            </a:r>
          </a:p>
          <a:p>
            <a:pPr>
              <a:defRPr/>
            </a:pPr>
            <a:r>
              <a:rPr lang="en-US" dirty="0"/>
              <a:t>		561320</a:t>
            </a:r>
          </a:p>
          <a:p>
            <a:pPr>
              <a:defRPr/>
            </a:pPr>
            <a:r>
              <a:rPr lang="en-US" dirty="0"/>
              <a:t>		611420</a:t>
            </a:r>
          </a:p>
          <a:p>
            <a:pPr>
              <a:defRPr/>
            </a:pPr>
            <a:r>
              <a:rPr lang="en-US" dirty="0"/>
              <a:t>		621999</a:t>
            </a:r>
          </a:p>
          <a:p>
            <a:pPr>
              <a:defRPr/>
            </a:pPr>
            <a:r>
              <a:rPr lang="en-US" dirty="0"/>
              <a:t>		921110</a:t>
            </a:r>
          </a:p>
          <a:p>
            <a:pPr>
              <a:defRPr/>
            </a:pPr>
            <a:endParaRPr lang="en-US" dirty="0"/>
          </a:p>
        </p:txBody>
      </p:sp>
      <p:grpSp>
        <p:nvGrpSpPr>
          <p:cNvPr id="8" name="Group 14"/>
          <p:cNvGrpSpPr>
            <a:grpSpLocks/>
          </p:cNvGrpSpPr>
          <p:nvPr/>
        </p:nvGrpSpPr>
        <p:grpSpPr bwMode="auto">
          <a:xfrm>
            <a:off x="685800" y="1752600"/>
            <a:ext cx="3060700" cy="4213225"/>
            <a:chOff x="317" y="1094"/>
            <a:chExt cx="1928" cy="2654"/>
          </a:xfrm>
        </p:grpSpPr>
        <p:sp>
          <p:nvSpPr>
            <p:cNvPr id="9" name="Rectangle 11"/>
            <p:cNvSpPr>
              <a:spLocks noChangeArrowheads="1"/>
            </p:cNvSpPr>
            <p:nvPr/>
          </p:nvSpPr>
          <p:spPr bwMode="auto">
            <a:xfrm>
              <a:off x="317" y="1094"/>
              <a:ext cx="1928" cy="2654"/>
            </a:xfrm>
            <a:prstGeom prst="rect">
              <a:avLst/>
            </a:prstGeom>
            <a:noFill/>
            <a:ln w="38100" cap="sq">
              <a:solidFill>
                <a:schemeClr val="tx1"/>
              </a:solidFill>
              <a:miter lim="800000"/>
              <a:headEnd type="none" w="sm" len="sm"/>
              <a:tailEnd type="none" w="sm" len="sm"/>
            </a:ln>
          </p:spPr>
          <p:txBody>
            <a:bodyPr wrap="none" anchor="ctr"/>
            <a:lstStyle/>
            <a:p>
              <a:endParaRPr lang="en-US"/>
            </a:p>
          </p:txBody>
        </p:sp>
        <p:pic>
          <p:nvPicPr>
            <p:cNvPr id="10" name="Picture 13"/>
            <p:cNvPicPr>
              <a:picLocks noChangeAspect="1" noChangeArrowheads="1"/>
            </p:cNvPicPr>
            <p:nvPr/>
          </p:nvPicPr>
          <p:blipFill>
            <a:blip r:embed="rId3" cstate="print"/>
            <a:srcRect/>
            <a:stretch>
              <a:fillRect/>
            </a:stretch>
          </p:blipFill>
          <p:spPr bwMode="auto">
            <a:xfrm>
              <a:off x="363" y="1140"/>
              <a:ext cx="1837" cy="2540"/>
            </a:xfrm>
            <a:prstGeom prst="rect">
              <a:avLst/>
            </a:prstGeom>
            <a:noFill/>
            <a:ln w="9525" algn="ctr">
              <a:noFill/>
              <a:miter lim="800000"/>
              <a:headEnd/>
              <a:tailEnd/>
            </a:ln>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199"/>
            <a:ext cx="7772400" cy="990601"/>
          </a:xfrm>
        </p:spPr>
        <p:txBody>
          <a:bodyPr/>
          <a:lstStyle/>
          <a:p>
            <a:r>
              <a:rPr lang="en-US" dirty="0"/>
              <a:t>For More Information</a:t>
            </a:r>
          </a:p>
        </p:txBody>
      </p:sp>
      <p:sp>
        <p:nvSpPr>
          <p:cNvPr id="4" name="Rectangle 8"/>
          <p:cNvSpPr>
            <a:spLocks noChangeArrowheads="1"/>
          </p:cNvSpPr>
          <p:nvPr/>
        </p:nvSpPr>
        <p:spPr bwMode="gray">
          <a:xfrm>
            <a:off x="457200" y="1263650"/>
            <a:ext cx="8226425" cy="31750"/>
          </a:xfrm>
          <a:prstGeom prst="rect">
            <a:avLst/>
          </a:prstGeom>
          <a:gradFill rotWithShape="0">
            <a:gsLst>
              <a:gs pos="0">
                <a:schemeClr val="tx2"/>
              </a:gs>
              <a:gs pos="100000">
                <a:schemeClr val="bg1"/>
              </a:gs>
            </a:gsLst>
            <a:lin ang="0" scaled="1"/>
          </a:gradFill>
          <a:ln w="9525">
            <a:noFill/>
            <a:miter lim="800000"/>
            <a:headEnd/>
            <a:tailEnd/>
          </a:ln>
          <a:effectLst/>
        </p:spPr>
        <p:txBody>
          <a:bodyPr wrap="none" anchor="ctr"/>
          <a:lstStyle/>
          <a:p>
            <a:pPr algn="ctr">
              <a:defRPr/>
            </a:pPr>
            <a:endParaRPr kumimoji="1" lang="en-US" sz="2400" b="0"/>
          </a:p>
        </p:txBody>
      </p:sp>
      <p:pic>
        <p:nvPicPr>
          <p:cNvPr id="5" name="Picture 4" descr="capital2.jpg"/>
          <p:cNvPicPr>
            <a:picLocks noChangeAspect="1"/>
          </p:cNvPicPr>
          <p:nvPr/>
        </p:nvPicPr>
        <p:blipFill>
          <a:blip r:embed="rId2" cstate="print"/>
          <a:stretch>
            <a:fillRect/>
          </a:stretch>
        </p:blipFill>
        <p:spPr>
          <a:xfrm>
            <a:off x="7010400" y="5486400"/>
            <a:ext cx="2137558" cy="1371600"/>
          </a:xfrm>
          <a:prstGeom prst="rect">
            <a:avLst/>
          </a:prstGeom>
        </p:spPr>
      </p:pic>
      <p:sp>
        <p:nvSpPr>
          <p:cNvPr id="6" name="TextBox 5"/>
          <p:cNvSpPr txBox="1"/>
          <p:nvPr/>
        </p:nvSpPr>
        <p:spPr>
          <a:xfrm>
            <a:off x="2362200" y="6336268"/>
            <a:ext cx="4234364" cy="276999"/>
          </a:xfrm>
          <a:prstGeom prst="rect">
            <a:avLst/>
          </a:prstGeom>
          <a:solidFill>
            <a:schemeClr val="bg1">
              <a:lumMod val="85000"/>
            </a:schemeClr>
          </a:solidFill>
        </p:spPr>
        <p:txBody>
          <a:bodyPr wrap="none" rtlCol="0">
            <a:spAutoFit/>
          </a:bodyPr>
          <a:lstStyle/>
          <a:p>
            <a:pPr algn="ctr"/>
            <a:r>
              <a:rPr lang="en-US" sz="1200" dirty="0"/>
              <a:t>A Service Disabled Veteran Owned Disadvantaged Small Business</a:t>
            </a:r>
          </a:p>
        </p:txBody>
      </p:sp>
      <p:sp>
        <p:nvSpPr>
          <p:cNvPr id="7" name="Rectangle 11"/>
          <p:cNvSpPr>
            <a:spLocks noChangeArrowheads="1"/>
          </p:cNvSpPr>
          <p:nvPr/>
        </p:nvSpPr>
        <p:spPr bwMode="auto">
          <a:xfrm>
            <a:off x="3600450" y="2417197"/>
            <a:ext cx="4902200" cy="2677656"/>
          </a:xfrm>
          <a:prstGeom prst="rect">
            <a:avLst/>
          </a:prstGeom>
          <a:solidFill>
            <a:schemeClr val="bg1">
              <a:lumMod val="85000"/>
            </a:schemeClr>
          </a:solidFill>
          <a:ln w="12700" cap="sq">
            <a:noFill/>
            <a:miter lim="800000"/>
            <a:headEnd type="none" w="sm" len="sm"/>
            <a:tailEnd type="none" w="sm" len="sm"/>
          </a:ln>
        </p:spPr>
        <p:txBody>
          <a:bodyPr anchor="ctr">
            <a:spAutoFit/>
          </a:bodyPr>
          <a:lstStyle/>
          <a:p>
            <a:pPr marL="342900" indent="-342900" algn="ctr" eaLnBrk="1" hangingPunct="1"/>
            <a:r>
              <a:rPr lang="en-US" sz="2400" b="1" dirty="0">
                <a:solidFill>
                  <a:schemeClr val="tx1">
                    <a:lumMod val="65000"/>
                    <a:lumOff val="35000"/>
                  </a:schemeClr>
                </a:solidFill>
                <a:latin typeface="Times New Roman" pitchFamily="18" charset="0"/>
              </a:rPr>
              <a:t>Ben McEachin</a:t>
            </a:r>
          </a:p>
          <a:p>
            <a:pPr marL="342900" indent="-342900" algn="ctr" eaLnBrk="1" hangingPunct="1"/>
            <a:r>
              <a:rPr lang="en-US" sz="2400" b="1" dirty="0">
                <a:solidFill>
                  <a:schemeClr val="tx1">
                    <a:lumMod val="65000"/>
                    <a:lumOff val="35000"/>
                  </a:schemeClr>
                </a:solidFill>
                <a:latin typeface="Times New Roman" pitchFamily="18" charset="0"/>
              </a:rPr>
              <a:t>Chief Executive Officer</a:t>
            </a:r>
          </a:p>
          <a:p>
            <a:pPr marL="342900" indent="-342900" algn="ctr" eaLnBrk="1" hangingPunct="1"/>
            <a:r>
              <a:rPr lang="en-US" sz="2400" b="1" dirty="0" err="1">
                <a:solidFill>
                  <a:schemeClr val="tx1">
                    <a:lumMod val="65000"/>
                    <a:lumOff val="35000"/>
                  </a:schemeClr>
                </a:solidFill>
                <a:latin typeface="Times New Roman" pitchFamily="18" charset="0"/>
              </a:rPr>
              <a:t>Deceris</a:t>
            </a:r>
            <a:r>
              <a:rPr lang="en-US" sz="2400" b="1" dirty="0">
                <a:solidFill>
                  <a:schemeClr val="tx1">
                    <a:lumMod val="65000"/>
                    <a:lumOff val="35000"/>
                  </a:schemeClr>
                </a:solidFill>
                <a:latin typeface="Times New Roman" pitchFamily="18" charset="0"/>
              </a:rPr>
              <a:t>, LLC</a:t>
            </a:r>
          </a:p>
          <a:p>
            <a:pPr marL="342900" indent="-342900" algn="ctr" eaLnBrk="1" hangingPunct="1"/>
            <a:r>
              <a:rPr lang="en-US" sz="2400" b="1" dirty="0">
                <a:solidFill>
                  <a:schemeClr val="tx1">
                    <a:lumMod val="65000"/>
                    <a:lumOff val="35000"/>
                  </a:schemeClr>
                </a:solidFill>
                <a:latin typeface="Times New Roman" pitchFamily="18" charset="0"/>
              </a:rPr>
              <a:t>13284 Osage Drive</a:t>
            </a:r>
          </a:p>
          <a:p>
            <a:pPr marL="342900" indent="-342900" algn="ctr" eaLnBrk="1" hangingPunct="1"/>
            <a:r>
              <a:rPr lang="en-US" sz="2400" b="1" dirty="0">
                <a:solidFill>
                  <a:schemeClr val="tx1">
                    <a:lumMod val="65000"/>
                    <a:lumOff val="35000"/>
                  </a:schemeClr>
                </a:solidFill>
                <a:latin typeface="Times New Roman" pitchFamily="18" charset="0"/>
              </a:rPr>
              <a:t>Woodbridge, VA  22193 </a:t>
            </a:r>
          </a:p>
          <a:p>
            <a:pPr marL="342900" indent="-342900" algn="ctr" eaLnBrk="1" hangingPunct="1"/>
            <a:r>
              <a:rPr lang="en-US" sz="2400" b="1" dirty="0">
                <a:solidFill>
                  <a:schemeClr val="tx1">
                    <a:lumMod val="65000"/>
                    <a:lumOff val="35000"/>
                  </a:schemeClr>
                </a:solidFill>
                <a:latin typeface="Times New Roman" pitchFamily="18" charset="0"/>
              </a:rPr>
              <a:t>703-861-5708</a:t>
            </a:r>
          </a:p>
          <a:p>
            <a:pPr marL="342900" indent="-342900" algn="ctr" eaLnBrk="1" hangingPunct="1"/>
            <a:r>
              <a:rPr lang="en-US" sz="2400" b="1" dirty="0">
                <a:solidFill>
                  <a:schemeClr val="tx1">
                    <a:lumMod val="65000"/>
                    <a:lumOff val="35000"/>
                  </a:schemeClr>
                </a:solidFill>
                <a:latin typeface="Times New Roman" pitchFamily="18" charset="0"/>
              </a:rPr>
              <a:t>Ben.mceachin@deceris.com</a:t>
            </a:r>
            <a:endParaRPr kumimoji="1" lang="en-US" sz="2400" dirty="0">
              <a:solidFill>
                <a:schemeClr val="tx1">
                  <a:lumMod val="65000"/>
                  <a:lumOff val="35000"/>
                </a:schemeClr>
              </a:solidFill>
              <a:latin typeface="Times New Roman" pitchFamily="18" charset="0"/>
            </a:endParaRPr>
          </a:p>
        </p:txBody>
      </p:sp>
      <p:grpSp>
        <p:nvGrpSpPr>
          <p:cNvPr id="8" name="Group 12"/>
          <p:cNvGrpSpPr>
            <a:grpSpLocks/>
          </p:cNvGrpSpPr>
          <p:nvPr/>
        </p:nvGrpSpPr>
        <p:grpSpPr bwMode="auto">
          <a:xfrm>
            <a:off x="762000" y="2147888"/>
            <a:ext cx="2484438" cy="2881312"/>
            <a:chOff x="544" y="1071"/>
            <a:chExt cx="1565" cy="1815"/>
          </a:xfrm>
        </p:grpSpPr>
        <p:pic>
          <p:nvPicPr>
            <p:cNvPr id="9" name="Picture 8"/>
            <p:cNvPicPr>
              <a:picLocks noChangeAspect="1" noChangeArrowheads="1"/>
            </p:cNvPicPr>
            <p:nvPr/>
          </p:nvPicPr>
          <p:blipFill>
            <a:blip r:embed="rId3" cstate="print"/>
            <a:srcRect/>
            <a:stretch>
              <a:fillRect/>
            </a:stretch>
          </p:blipFill>
          <p:spPr bwMode="auto">
            <a:xfrm>
              <a:off x="567" y="1407"/>
              <a:ext cx="1519" cy="1456"/>
            </a:xfrm>
            <a:prstGeom prst="rect">
              <a:avLst/>
            </a:prstGeom>
            <a:noFill/>
            <a:ln w="12700" cap="sq">
              <a:noFill/>
              <a:miter lim="800000"/>
              <a:headEnd type="none" w="sm" len="sm"/>
              <a:tailEnd type="none" w="sm" len="sm"/>
            </a:ln>
          </p:spPr>
        </p:pic>
        <p:sp>
          <p:nvSpPr>
            <p:cNvPr id="10" name="Rectangle 9"/>
            <p:cNvSpPr>
              <a:spLocks noChangeArrowheads="1"/>
            </p:cNvSpPr>
            <p:nvPr/>
          </p:nvSpPr>
          <p:spPr bwMode="auto">
            <a:xfrm>
              <a:off x="544" y="1389"/>
              <a:ext cx="1565" cy="1497"/>
            </a:xfrm>
            <a:prstGeom prst="rect">
              <a:avLst/>
            </a:prstGeom>
            <a:noFill/>
            <a:ln w="38100" cap="sq">
              <a:solidFill>
                <a:schemeClr val="tx1"/>
              </a:solidFill>
              <a:miter lim="800000"/>
              <a:headEnd type="none" w="sm" len="sm"/>
              <a:tailEnd type="none" w="sm" len="sm"/>
            </a:ln>
          </p:spPr>
          <p:txBody>
            <a:bodyPr wrap="none" anchor="ctr"/>
            <a:lstStyle/>
            <a:p>
              <a:endParaRPr lang="en-US"/>
            </a:p>
          </p:txBody>
        </p:sp>
        <p:sp>
          <p:nvSpPr>
            <p:cNvPr id="11" name="Text Box 10"/>
            <p:cNvSpPr txBox="1">
              <a:spLocks noChangeArrowheads="1"/>
            </p:cNvSpPr>
            <p:nvPr/>
          </p:nvSpPr>
          <p:spPr bwMode="auto">
            <a:xfrm>
              <a:off x="772" y="1071"/>
              <a:ext cx="1314" cy="442"/>
            </a:xfrm>
            <a:prstGeom prst="rect">
              <a:avLst/>
            </a:prstGeom>
            <a:noFill/>
            <a:ln w="12700" cap="sq">
              <a:noFill/>
              <a:miter lim="800000"/>
              <a:headEnd type="none" w="sm" len="sm"/>
              <a:tailEnd type="none" w="sm" len="sm"/>
            </a:ln>
          </p:spPr>
          <p:txBody>
            <a:bodyPr>
              <a:spAutoFit/>
            </a:bodyPr>
            <a:lstStyle/>
            <a:p>
              <a:pPr eaLnBrk="1" hangingPunct="1">
                <a:spcBef>
                  <a:spcPct val="20000"/>
                </a:spcBef>
                <a:buClr>
                  <a:schemeClr val="tx1"/>
                </a:buClr>
                <a:buSzPct val="90000"/>
                <a:buFont typeface="Wingdings" pitchFamily="2" charset="2"/>
                <a:buNone/>
              </a:pPr>
              <a:r>
                <a:rPr lang="en-US" sz="2000" b="1" i="1">
                  <a:latin typeface="Times New Roman" pitchFamily="18" charset="0"/>
                </a:rPr>
                <a:t>Please contact:</a:t>
              </a:r>
            </a:p>
            <a:p>
              <a:pPr eaLnBrk="1" hangingPunct="1"/>
              <a:endParaRPr lang="en-US" sz="2000" b="1">
                <a:latin typeface="Times New Roman" pitchFamily="18"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199"/>
            <a:ext cx="7772400" cy="990601"/>
          </a:xfrm>
        </p:spPr>
        <p:txBody>
          <a:bodyPr/>
          <a:lstStyle/>
          <a:p>
            <a:r>
              <a:rPr lang="en-US" dirty="0"/>
              <a:t>Table of Contents</a:t>
            </a:r>
          </a:p>
        </p:txBody>
      </p:sp>
      <p:sp>
        <p:nvSpPr>
          <p:cNvPr id="3" name="Subtitle 2"/>
          <p:cNvSpPr>
            <a:spLocks noGrp="1"/>
          </p:cNvSpPr>
          <p:nvPr>
            <p:ph type="subTitle" idx="1"/>
          </p:nvPr>
        </p:nvSpPr>
        <p:spPr>
          <a:xfrm>
            <a:off x="1371600" y="1600200"/>
            <a:ext cx="6400800" cy="4038600"/>
          </a:xfrm>
        </p:spPr>
        <p:txBody>
          <a:bodyPr>
            <a:normAutofit/>
          </a:bodyPr>
          <a:lstStyle/>
          <a:p>
            <a:pPr algn="l">
              <a:lnSpc>
                <a:spcPct val="80000"/>
              </a:lnSpc>
              <a:buFont typeface="Wingdings" pitchFamily="2" charset="2"/>
              <a:buChar char="Ø"/>
              <a:defRPr/>
            </a:pPr>
            <a:r>
              <a:rPr lang="en-US" dirty="0">
                <a:solidFill>
                  <a:schemeClr val="tx1">
                    <a:lumMod val="65000"/>
                    <a:lumOff val="35000"/>
                  </a:schemeClr>
                </a:solidFill>
              </a:rPr>
              <a:t>Our Mission</a:t>
            </a:r>
          </a:p>
          <a:p>
            <a:pPr algn="l">
              <a:lnSpc>
                <a:spcPct val="80000"/>
              </a:lnSpc>
              <a:buFont typeface="Wingdings" pitchFamily="2" charset="2"/>
              <a:buChar char="Ø"/>
              <a:defRPr/>
            </a:pPr>
            <a:r>
              <a:rPr lang="en-US" dirty="0">
                <a:solidFill>
                  <a:schemeClr val="tx1">
                    <a:lumMod val="65000"/>
                    <a:lumOff val="35000"/>
                  </a:schemeClr>
                </a:solidFill>
              </a:rPr>
              <a:t>Core Competencies</a:t>
            </a:r>
          </a:p>
          <a:p>
            <a:pPr algn="l">
              <a:lnSpc>
                <a:spcPct val="80000"/>
              </a:lnSpc>
              <a:buFont typeface="Wingdings" pitchFamily="2" charset="2"/>
              <a:buChar char="Ø"/>
              <a:defRPr/>
            </a:pPr>
            <a:r>
              <a:rPr lang="en-US" dirty="0">
                <a:solidFill>
                  <a:schemeClr val="tx1">
                    <a:lumMod val="65000"/>
                    <a:lumOff val="35000"/>
                  </a:schemeClr>
                </a:solidFill>
              </a:rPr>
              <a:t>Clients</a:t>
            </a:r>
          </a:p>
          <a:p>
            <a:pPr algn="l">
              <a:lnSpc>
                <a:spcPct val="80000"/>
              </a:lnSpc>
              <a:buFont typeface="Wingdings" pitchFamily="2" charset="2"/>
              <a:buChar char="Ø"/>
              <a:defRPr/>
            </a:pPr>
            <a:r>
              <a:rPr lang="en-US" dirty="0">
                <a:solidFill>
                  <a:schemeClr val="tx1">
                    <a:lumMod val="65000"/>
                    <a:lumOff val="35000"/>
                  </a:schemeClr>
                </a:solidFill>
              </a:rPr>
              <a:t>Customer Partnership</a:t>
            </a:r>
          </a:p>
          <a:p>
            <a:pPr algn="l">
              <a:lnSpc>
                <a:spcPct val="80000"/>
              </a:lnSpc>
              <a:buFont typeface="Wingdings" pitchFamily="2" charset="2"/>
              <a:buChar char="Ø"/>
              <a:defRPr/>
            </a:pPr>
            <a:r>
              <a:rPr lang="en-US" dirty="0">
                <a:solidFill>
                  <a:schemeClr val="tx1">
                    <a:lumMod val="65000"/>
                    <a:lumOff val="35000"/>
                  </a:schemeClr>
                </a:solidFill>
              </a:rPr>
              <a:t>Service Offerings</a:t>
            </a:r>
          </a:p>
          <a:p>
            <a:pPr algn="l">
              <a:lnSpc>
                <a:spcPct val="80000"/>
              </a:lnSpc>
              <a:buFont typeface="Wingdings" pitchFamily="2" charset="2"/>
              <a:buChar char="Ø"/>
              <a:defRPr/>
            </a:pPr>
            <a:r>
              <a:rPr lang="en-US" dirty="0">
                <a:solidFill>
                  <a:schemeClr val="tx1">
                    <a:lumMod val="65000"/>
                    <a:lumOff val="35000"/>
                  </a:schemeClr>
                </a:solidFill>
              </a:rPr>
              <a:t>Management</a:t>
            </a:r>
          </a:p>
          <a:p>
            <a:pPr algn="l">
              <a:lnSpc>
                <a:spcPct val="80000"/>
              </a:lnSpc>
              <a:buFont typeface="Wingdings" pitchFamily="2" charset="2"/>
              <a:buChar char="Ø"/>
              <a:defRPr/>
            </a:pPr>
            <a:r>
              <a:rPr lang="en-US" dirty="0">
                <a:solidFill>
                  <a:schemeClr val="tx1">
                    <a:lumMod val="65000"/>
                    <a:lumOff val="35000"/>
                  </a:schemeClr>
                </a:solidFill>
              </a:rPr>
              <a:t>Corporate Information</a:t>
            </a:r>
          </a:p>
          <a:p>
            <a:pPr algn="l">
              <a:lnSpc>
                <a:spcPct val="80000"/>
              </a:lnSpc>
              <a:buFont typeface="Wingdings" pitchFamily="2" charset="2"/>
              <a:buChar char="Ø"/>
              <a:defRPr/>
            </a:pPr>
            <a:r>
              <a:rPr lang="en-US" dirty="0">
                <a:solidFill>
                  <a:schemeClr val="tx1">
                    <a:lumMod val="65000"/>
                    <a:lumOff val="35000"/>
                  </a:schemeClr>
                </a:solidFill>
              </a:rPr>
              <a:t>Contact Us</a:t>
            </a:r>
          </a:p>
          <a:p>
            <a:endParaRPr lang="en-US" dirty="0"/>
          </a:p>
        </p:txBody>
      </p:sp>
      <p:sp>
        <p:nvSpPr>
          <p:cNvPr id="4" name="Rectangle 8"/>
          <p:cNvSpPr>
            <a:spLocks noChangeArrowheads="1"/>
          </p:cNvSpPr>
          <p:nvPr/>
        </p:nvSpPr>
        <p:spPr bwMode="gray">
          <a:xfrm>
            <a:off x="457200" y="1263650"/>
            <a:ext cx="8226425" cy="31750"/>
          </a:xfrm>
          <a:prstGeom prst="rect">
            <a:avLst/>
          </a:prstGeom>
          <a:gradFill rotWithShape="0">
            <a:gsLst>
              <a:gs pos="0">
                <a:schemeClr val="tx2"/>
              </a:gs>
              <a:gs pos="100000">
                <a:schemeClr val="bg1"/>
              </a:gs>
            </a:gsLst>
            <a:lin ang="0" scaled="1"/>
          </a:gradFill>
          <a:ln w="9525">
            <a:noFill/>
            <a:miter lim="800000"/>
            <a:headEnd/>
            <a:tailEnd/>
          </a:ln>
          <a:effectLst/>
        </p:spPr>
        <p:txBody>
          <a:bodyPr wrap="none" anchor="ctr"/>
          <a:lstStyle/>
          <a:p>
            <a:pPr algn="ctr">
              <a:defRPr/>
            </a:pPr>
            <a:endParaRPr kumimoji="1" lang="en-US" sz="2400" b="0"/>
          </a:p>
        </p:txBody>
      </p:sp>
      <p:pic>
        <p:nvPicPr>
          <p:cNvPr id="5" name="Picture 4" descr="capital2.jpg"/>
          <p:cNvPicPr>
            <a:picLocks noChangeAspect="1"/>
          </p:cNvPicPr>
          <p:nvPr/>
        </p:nvPicPr>
        <p:blipFill>
          <a:blip r:embed="rId2" cstate="print"/>
          <a:stretch>
            <a:fillRect/>
          </a:stretch>
        </p:blipFill>
        <p:spPr>
          <a:xfrm>
            <a:off x="7239000" y="5608320"/>
            <a:ext cx="1828800" cy="1173480"/>
          </a:xfrm>
          <a:prstGeom prst="rect">
            <a:avLst/>
          </a:prstGeom>
        </p:spPr>
      </p:pic>
      <p:sp>
        <p:nvSpPr>
          <p:cNvPr id="6" name="TextBox 5"/>
          <p:cNvSpPr txBox="1"/>
          <p:nvPr/>
        </p:nvSpPr>
        <p:spPr>
          <a:xfrm>
            <a:off x="2362200" y="6336268"/>
            <a:ext cx="4234364" cy="276999"/>
          </a:xfrm>
          <a:prstGeom prst="rect">
            <a:avLst/>
          </a:prstGeom>
          <a:solidFill>
            <a:schemeClr val="bg1">
              <a:lumMod val="85000"/>
            </a:schemeClr>
          </a:solidFill>
        </p:spPr>
        <p:txBody>
          <a:bodyPr wrap="none" rtlCol="0">
            <a:spAutoFit/>
          </a:bodyPr>
          <a:lstStyle/>
          <a:p>
            <a:pPr algn="ctr"/>
            <a:r>
              <a:rPr lang="en-US" sz="1200" dirty="0"/>
              <a:t>A Service Disabled Veteran Owned Disadvantaged Small Business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199"/>
            <a:ext cx="7772400" cy="990601"/>
          </a:xfrm>
        </p:spPr>
        <p:txBody>
          <a:bodyPr/>
          <a:lstStyle/>
          <a:p>
            <a:r>
              <a:rPr lang="en-US" dirty="0"/>
              <a:t>Mission Statement</a:t>
            </a:r>
          </a:p>
        </p:txBody>
      </p:sp>
      <p:sp>
        <p:nvSpPr>
          <p:cNvPr id="3" name="Subtitle 2"/>
          <p:cNvSpPr>
            <a:spLocks noGrp="1"/>
          </p:cNvSpPr>
          <p:nvPr>
            <p:ph type="subTitle" idx="1"/>
          </p:nvPr>
        </p:nvSpPr>
        <p:spPr>
          <a:xfrm>
            <a:off x="1371600" y="1752600"/>
            <a:ext cx="6400800" cy="3581400"/>
          </a:xfrm>
          <a:solidFill>
            <a:schemeClr val="bg1">
              <a:lumMod val="85000"/>
            </a:schemeClr>
          </a:solidFill>
        </p:spPr>
        <p:txBody>
          <a:bodyPr>
            <a:normAutofit fontScale="92500" lnSpcReduction="10000"/>
          </a:bodyPr>
          <a:lstStyle/>
          <a:p>
            <a:r>
              <a:rPr lang="en-US" b="1" dirty="0">
                <a:solidFill>
                  <a:schemeClr val="tx1"/>
                </a:solidFill>
              </a:rPr>
              <a:t>Our goal is to integrate our Federal clients’ current human capital, process, strategy and technology into effective solutions that meet all mission requirements with a commitment to outstanding client service, open communication and the growth and development of our employees</a:t>
            </a:r>
          </a:p>
          <a:p>
            <a:endParaRPr lang="en-US" dirty="0"/>
          </a:p>
        </p:txBody>
      </p:sp>
      <p:sp>
        <p:nvSpPr>
          <p:cNvPr id="4" name="Rectangle 8"/>
          <p:cNvSpPr>
            <a:spLocks noChangeArrowheads="1"/>
          </p:cNvSpPr>
          <p:nvPr/>
        </p:nvSpPr>
        <p:spPr bwMode="gray">
          <a:xfrm>
            <a:off x="457200" y="1263650"/>
            <a:ext cx="8226425" cy="31750"/>
          </a:xfrm>
          <a:prstGeom prst="rect">
            <a:avLst/>
          </a:prstGeom>
          <a:gradFill rotWithShape="0">
            <a:gsLst>
              <a:gs pos="0">
                <a:schemeClr val="tx2"/>
              </a:gs>
              <a:gs pos="100000">
                <a:schemeClr val="bg1"/>
              </a:gs>
            </a:gsLst>
            <a:lin ang="0" scaled="1"/>
          </a:gradFill>
          <a:ln w="9525">
            <a:noFill/>
            <a:miter lim="800000"/>
            <a:headEnd/>
            <a:tailEnd/>
          </a:ln>
          <a:effectLst/>
        </p:spPr>
        <p:txBody>
          <a:bodyPr wrap="none" anchor="ctr"/>
          <a:lstStyle/>
          <a:p>
            <a:pPr algn="ctr">
              <a:defRPr/>
            </a:pPr>
            <a:endParaRPr kumimoji="1" lang="en-US" sz="2400" b="0"/>
          </a:p>
        </p:txBody>
      </p:sp>
      <p:pic>
        <p:nvPicPr>
          <p:cNvPr id="5" name="Picture 4" descr="capital2.jpg"/>
          <p:cNvPicPr>
            <a:picLocks noChangeAspect="1"/>
          </p:cNvPicPr>
          <p:nvPr/>
        </p:nvPicPr>
        <p:blipFill>
          <a:blip r:embed="rId2" cstate="print"/>
          <a:stretch>
            <a:fillRect/>
          </a:stretch>
        </p:blipFill>
        <p:spPr>
          <a:xfrm>
            <a:off x="6934200" y="5410200"/>
            <a:ext cx="2137558" cy="1371600"/>
          </a:xfrm>
          <a:prstGeom prst="rect">
            <a:avLst/>
          </a:prstGeom>
        </p:spPr>
      </p:pic>
      <p:sp>
        <p:nvSpPr>
          <p:cNvPr id="6" name="TextBox 5"/>
          <p:cNvSpPr txBox="1"/>
          <p:nvPr/>
        </p:nvSpPr>
        <p:spPr>
          <a:xfrm>
            <a:off x="2362200" y="6336268"/>
            <a:ext cx="4234364" cy="276999"/>
          </a:xfrm>
          <a:prstGeom prst="rect">
            <a:avLst/>
          </a:prstGeom>
          <a:solidFill>
            <a:schemeClr val="bg1">
              <a:lumMod val="85000"/>
            </a:schemeClr>
          </a:solidFill>
        </p:spPr>
        <p:txBody>
          <a:bodyPr wrap="none" rtlCol="0">
            <a:spAutoFit/>
          </a:bodyPr>
          <a:lstStyle/>
          <a:p>
            <a:pPr algn="ctr"/>
            <a:r>
              <a:rPr lang="en-US" sz="1200" dirty="0"/>
              <a:t>A Service Disabled Veteran Owned Disadvantaged Small Business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199"/>
            <a:ext cx="7772400" cy="990601"/>
          </a:xfrm>
        </p:spPr>
        <p:txBody>
          <a:bodyPr/>
          <a:lstStyle/>
          <a:p>
            <a:r>
              <a:rPr lang="en-US" dirty="0"/>
              <a:t>Core Competencies</a:t>
            </a:r>
          </a:p>
        </p:txBody>
      </p:sp>
      <p:sp>
        <p:nvSpPr>
          <p:cNvPr id="3" name="Subtitle 2"/>
          <p:cNvSpPr>
            <a:spLocks noGrp="1"/>
          </p:cNvSpPr>
          <p:nvPr>
            <p:ph type="subTitle" idx="1"/>
          </p:nvPr>
        </p:nvSpPr>
        <p:spPr>
          <a:xfrm>
            <a:off x="1371600" y="1524000"/>
            <a:ext cx="6400800" cy="4114800"/>
          </a:xfrm>
        </p:spPr>
        <p:txBody>
          <a:bodyPr>
            <a:normAutofit fontScale="70000" lnSpcReduction="20000"/>
          </a:bodyPr>
          <a:lstStyle/>
          <a:p>
            <a:pPr>
              <a:lnSpc>
                <a:spcPct val="80000"/>
              </a:lnSpc>
            </a:pPr>
            <a:r>
              <a:rPr lang="en-US" i="1" dirty="0">
                <a:solidFill>
                  <a:schemeClr val="tx1"/>
                </a:solidFill>
                <a:effectLst/>
              </a:rPr>
              <a:t>We provide our clients with Consulting and Support Services in the following areas:</a:t>
            </a:r>
            <a:endParaRPr lang="en-US" sz="1100" dirty="0">
              <a:solidFill>
                <a:schemeClr val="tx1"/>
              </a:solidFill>
              <a:effectLst/>
            </a:endParaRPr>
          </a:p>
          <a:p>
            <a:pPr algn="l">
              <a:lnSpc>
                <a:spcPct val="125000"/>
              </a:lnSpc>
              <a:buFont typeface="Wingdings" pitchFamily="2" charset="2"/>
              <a:buChar char="Ø"/>
            </a:pPr>
            <a:r>
              <a:rPr lang="en-US" sz="2600" dirty="0">
                <a:solidFill>
                  <a:schemeClr val="tx1">
                    <a:lumMod val="65000"/>
                    <a:lumOff val="35000"/>
                  </a:schemeClr>
                </a:solidFill>
                <a:effectLst/>
              </a:rPr>
              <a:t> Privacy </a:t>
            </a:r>
          </a:p>
          <a:p>
            <a:pPr algn="l">
              <a:lnSpc>
                <a:spcPct val="125000"/>
              </a:lnSpc>
              <a:buFont typeface="Wingdings" pitchFamily="2" charset="2"/>
              <a:buChar char="Ø"/>
            </a:pPr>
            <a:r>
              <a:rPr lang="en-US" sz="2600" dirty="0">
                <a:solidFill>
                  <a:schemeClr val="tx1">
                    <a:lumMod val="65000"/>
                    <a:lumOff val="35000"/>
                  </a:schemeClr>
                </a:solidFill>
                <a:effectLst/>
              </a:rPr>
              <a:t> Project Management</a:t>
            </a:r>
          </a:p>
          <a:p>
            <a:pPr algn="l">
              <a:lnSpc>
                <a:spcPct val="125000"/>
              </a:lnSpc>
              <a:buFont typeface="Wingdings" pitchFamily="2" charset="2"/>
              <a:buChar char="Ø"/>
            </a:pPr>
            <a:r>
              <a:rPr lang="en-US" sz="2600" dirty="0">
                <a:solidFill>
                  <a:schemeClr val="tx1">
                    <a:lumMod val="65000"/>
                    <a:lumOff val="35000"/>
                  </a:schemeClr>
                </a:solidFill>
              </a:rPr>
              <a:t>Program Planning</a:t>
            </a:r>
            <a:endParaRPr lang="en-US" sz="2600" dirty="0">
              <a:solidFill>
                <a:schemeClr val="tx1">
                  <a:lumMod val="65000"/>
                  <a:lumOff val="35000"/>
                </a:schemeClr>
              </a:solidFill>
              <a:effectLst/>
            </a:endParaRPr>
          </a:p>
          <a:p>
            <a:pPr algn="l">
              <a:lnSpc>
                <a:spcPct val="125000"/>
              </a:lnSpc>
              <a:buFont typeface="Wingdings" pitchFamily="2" charset="2"/>
              <a:buChar char="Ø"/>
            </a:pPr>
            <a:r>
              <a:rPr lang="en-US" sz="2600" dirty="0">
                <a:solidFill>
                  <a:schemeClr val="tx1">
                    <a:lumMod val="65000"/>
                    <a:lumOff val="35000"/>
                  </a:schemeClr>
                </a:solidFill>
                <a:effectLst/>
              </a:rPr>
              <a:t> Information Technology </a:t>
            </a:r>
          </a:p>
          <a:p>
            <a:pPr algn="l">
              <a:lnSpc>
                <a:spcPct val="125000"/>
              </a:lnSpc>
              <a:buFont typeface="Wingdings" pitchFamily="2" charset="2"/>
              <a:buChar char="Ø"/>
            </a:pPr>
            <a:r>
              <a:rPr lang="en-US" sz="2600" dirty="0">
                <a:solidFill>
                  <a:schemeClr val="tx1">
                    <a:lumMod val="65000"/>
                    <a:lumOff val="35000"/>
                  </a:schemeClr>
                </a:solidFill>
                <a:effectLst/>
              </a:rPr>
              <a:t>Knowledge Management</a:t>
            </a:r>
          </a:p>
          <a:p>
            <a:pPr algn="l">
              <a:lnSpc>
                <a:spcPct val="125000"/>
              </a:lnSpc>
              <a:buFont typeface="Wingdings" pitchFamily="2" charset="2"/>
              <a:buChar char="Ø"/>
            </a:pPr>
            <a:r>
              <a:rPr lang="en-US" sz="2600" dirty="0">
                <a:solidFill>
                  <a:schemeClr val="tx1">
                    <a:lumMod val="65000"/>
                    <a:lumOff val="35000"/>
                  </a:schemeClr>
                </a:solidFill>
                <a:effectLst/>
              </a:rPr>
              <a:t>Records and Document Management</a:t>
            </a:r>
          </a:p>
          <a:p>
            <a:pPr algn="l">
              <a:lnSpc>
                <a:spcPct val="125000"/>
              </a:lnSpc>
              <a:buFont typeface="Wingdings" pitchFamily="2" charset="2"/>
              <a:buChar char="Ø"/>
            </a:pPr>
            <a:r>
              <a:rPr lang="en-US" sz="2600" dirty="0">
                <a:solidFill>
                  <a:schemeClr val="tx1">
                    <a:lumMod val="65000"/>
                    <a:lumOff val="35000"/>
                  </a:schemeClr>
                </a:solidFill>
              </a:rPr>
              <a:t>Hardware Acquisition &amp; Acquisition Planning</a:t>
            </a:r>
            <a:endParaRPr lang="en-US" sz="2600" dirty="0">
              <a:solidFill>
                <a:schemeClr val="tx1">
                  <a:lumMod val="65000"/>
                  <a:lumOff val="35000"/>
                </a:schemeClr>
              </a:solidFill>
              <a:effectLst/>
            </a:endParaRPr>
          </a:p>
          <a:p>
            <a:pPr algn="l">
              <a:lnSpc>
                <a:spcPct val="125000"/>
              </a:lnSpc>
              <a:buFont typeface="Wingdings" pitchFamily="2" charset="2"/>
              <a:buChar char="Ø"/>
            </a:pPr>
            <a:r>
              <a:rPr lang="en-US" sz="2600" dirty="0">
                <a:solidFill>
                  <a:schemeClr val="tx1">
                    <a:lumMod val="65000"/>
                    <a:lumOff val="35000"/>
                  </a:schemeClr>
                </a:solidFill>
                <a:effectLst/>
              </a:rPr>
              <a:t> Information Assurance and Cyber Security Services</a:t>
            </a:r>
          </a:p>
          <a:p>
            <a:pPr algn="l">
              <a:lnSpc>
                <a:spcPct val="125000"/>
              </a:lnSpc>
              <a:buFont typeface="Wingdings" pitchFamily="2" charset="2"/>
              <a:buChar char="Ø"/>
            </a:pPr>
            <a:r>
              <a:rPr lang="en-US" sz="2600" dirty="0">
                <a:solidFill>
                  <a:schemeClr val="tx1">
                    <a:lumMod val="65000"/>
                    <a:lumOff val="35000"/>
                  </a:schemeClr>
                </a:solidFill>
              </a:rPr>
              <a:t>Business Consulting</a:t>
            </a:r>
            <a:endParaRPr lang="en-US" sz="2600" dirty="0">
              <a:solidFill>
                <a:schemeClr val="tx1">
                  <a:lumMod val="65000"/>
                  <a:lumOff val="35000"/>
                </a:schemeClr>
              </a:solidFill>
              <a:effectLst/>
            </a:endParaRPr>
          </a:p>
          <a:p>
            <a:pPr algn="l">
              <a:lnSpc>
                <a:spcPct val="125000"/>
              </a:lnSpc>
              <a:buFont typeface="Wingdings" pitchFamily="2" charset="2"/>
              <a:buChar char="Ø"/>
            </a:pPr>
            <a:r>
              <a:rPr lang="en-US" sz="2600" dirty="0">
                <a:solidFill>
                  <a:schemeClr val="tx1">
                    <a:lumMod val="65000"/>
                    <a:lumOff val="35000"/>
                  </a:schemeClr>
                </a:solidFill>
                <a:effectLst/>
              </a:rPr>
              <a:t> Training</a:t>
            </a:r>
          </a:p>
          <a:p>
            <a:endParaRPr lang="en-US" dirty="0"/>
          </a:p>
        </p:txBody>
      </p:sp>
      <p:sp>
        <p:nvSpPr>
          <p:cNvPr id="4" name="Rectangle 8"/>
          <p:cNvSpPr>
            <a:spLocks noChangeArrowheads="1"/>
          </p:cNvSpPr>
          <p:nvPr/>
        </p:nvSpPr>
        <p:spPr bwMode="gray">
          <a:xfrm>
            <a:off x="457200" y="1263650"/>
            <a:ext cx="8226425" cy="31750"/>
          </a:xfrm>
          <a:prstGeom prst="rect">
            <a:avLst/>
          </a:prstGeom>
          <a:gradFill rotWithShape="0">
            <a:gsLst>
              <a:gs pos="0">
                <a:schemeClr val="tx2"/>
              </a:gs>
              <a:gs pos="100000">
                <a:schemeClr val="bg1"/>
              </a:gs>
            </a:gsLst>
            <a:lin ang="0" scaled="1"/>
          </a:gradFill>
          <a:ln w="9525">
            <a:noFill/>
            <a:miter lim="800000"/>
            <a:headEnd/>
            <a:tailEnd/>
          </a:ln>
          <a:effectLst/>
        </p:spPr>
        <p:txBody>
          <a:bodyPr wrap="none" anchor="ctr"/>
          <a:lstStyle/>
          <a:p>
            <a:pPr algn="ctr">
              <a:defRPr/>
            </a:pPr>
            <a:endParaRPr kumimoji="1" lang="en-US" sz="2400" b="0"/>
          </a:p>
        </p:txBody>
      </p:sp>
      <p:pic>
        <p:nvPicPr>
          <p:cNvPr id="5" name="Picture 4" descr="capital2.jpg"/>
          <p:cNvPicPr>
            <a:picLocks noChangeAspect="1"/>
          </p:cNvPicPr>
          <p:nvPr/>
        </p:nvPicPr>
        <p:blipFill>
          <a:blip r:embed="rId2" cstate="print"/>
          <a:stretch>
            <a:fillRect/>
          </a:stretch>
        </p:blipFill>
        <p:spPr>
          <a:xfrm>
            <a:off x="7010400" y="5486400"/>
            <a:ext cx="2137558" cy="1371600"/>
          </a:xfrm>
          <a:prstGeom prst="rect">
            <a:avLst/>
          </a:prstGeom>
        </p:spPr>
      </p:pic>
      <p:sp>
        <p:nvSpPr>
          <p:cNvPr id="6" name="TextBox 5"/>
          <p:cNvSpPr txBox="1"/>
          <p:nvPr/>
        </p:nvSpPr>
        <p:spPr>
          <a:xfrm>
            <a:off x="2362200" y="6336268"/>
            <a:ext cx="4234364" cy="276999"/>
          </a:xfrm>
          <a:prstGeom prst="rect">
            <a:avLst/>
          </a:prstGeom>
          <a:solidFill>
            <a:schemeClr val="bg1">
              <a:lumMod val="85000"/>
            </a:schemeClr>
          </a:solidFill>
        </p:spPr>
        <p:txBody>
          <a:bodyPr wrap="none" rtlCol="0">
            <a:spAutoFit/>
          </a:bodyPr>
          <a:lstStyle/>
          <a:p>
            <a:pPr algn="ctr"/>
            <a:r>
              <a:rPr lang="en-US" sz="1200" dirty="0"/>
              <a:t>A Service Disabled Veteran Owned Disadvantaged Small Business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199"/>
            <a:ext cx="7772400" cy="990601"/>
          </a:xfrm>
        </p:spPr>
        <p:txBody>
          <a:bodyPr/>
          <a:lstStyle/>
          <a:p>
            <a:r>
              <a:rPr lang="en-US" dirty="0"/>
              <a:t>Among our Clients</a:t>
            </a:r>
          </a:p>
        </p:txBody>
      </p:sp>
      <p:sp>
        <p:nvSpPr>
          <p:cNvPr id="4" name="Rectangle 8"/>
          <p:cNvSpPr>
            <a:spLocks noChangeArrowheads="1"/>
          </p:cNvSpPr>
          <p:nvPr/>
        </p:nvSpPr>
        <p:spPr bwMode="gray">
          <a:xfrm>
            <a:off x="457200" y="1263650"/>
            <a:ext cx="8226425" cy="31750"/>
          </a:xfrm>
          <a:prstGeom prst="rect">
            <a:avLst/>
          </a:prstGeom>
          <a:gradFill rotWithShape="0">
            <a:gsLst>
              <a:gs pos="0">
                <a:schemeClr val="tx2"/>
              </a:gs>
              <a:gs pos="100000">
                <a:schemeClr val="bg1"/>
              </a:gs>
            </a:gsLst>
            <a:lin ang="0" scaled="1"/>
          </a:gradFill>
          <a:ln w="9525">
            <a:noFill/>
            <a:miter lim="800000"/>
            <a:headEnd/>
            <a:tailEnd/>
          </a:ln>
          <a:effectLst/>
        </p:spPr>
        <p:txBody>
          <a:bodyPr wrap="none" anchor="ctr"/>
          <a:lstStyle/>
          <a:p>
            <a:pPr algn="ctr">
              <a:defRPr/>
            </a:pPr>
            <a:endParaRPr kumimoji="1" lang="en-US" sz="2400" b="0"/>
          </a:p>
        </p:txBody>
      </p:sp>
      <p:pic>
        <p:nvPicPr>
          <p:cNvPr id="5" name="Picture 4" descr="capital2.jpg"/>
          <p:cNvPicPr>
            <a:picLocks noChangeAspect="1"/>
          </p:cNvPicPr>
          <p:nvPr/>
        </p:nvPicPr>
        <p:blipFill>
          <a:blip r:embed="rId2" cstate="print"/>
          <a:stretch>
            <a:fillRect/>
          </a:stretch>
        </p:blipFill>
        <p:spPr>
          <a:xfrm>
            <a:off x="7010400" y="5486400"/>
            <a:ext cx="2137558" cy="1371600"/>
          </a:xfrm>
          <a:prstGeom prst="rect">
            <a:avLst/>
          </a:prstGeom>
        </p:spPr>
      </p:pic>
      <p:sp>
        <p:nvSpPr>
          <p:cNvPr id="6" name="TextBox 5"/>
          <p:cNvSpPr txBox="1"/>
          <p:nvPr/>
        </p:nvSpPr>
        <p:spPr>
          <a:xfrm>
            <a:off x="2362200" y="6336268"/>
            <a:ext cx="4234364" cy="276999"/>
          </a:xfrm>
          <a:prstGeom prst="rect">
            <a:avLst/>
          </a:prstGeom>
          <a:solidFill>
            <a:schemeClr val="bg1">
              <a:lumMod val="85000"/>
            </a:schemeClr>
          </a:solidFill>
        </p:spPr>
        <p:txBody>
          <a:bodyPr wrap="none" rtlCol="0">
            <a:spAutoFit/>
          </a:bodyPr>
          <a:lstStyle/>
          <a:p>
            <a:pPr algn="ctr"/>
            <a:r>
              <a:rPr lang="en-US" sz="1200" dirty="0"/>
              <a:t>A Service Disabled Veteran Owned Disadvantaged Small Business</a:t>
            </a:r>
          </a:p>
        </p:txBody>
      </p:sp>
      <p:grpSp>
        <p:nvGrpSpPr>
          <p:cNvPr id="7" name="Group 4"/>
          <p:cNvGrpSpPr>
            <a:grpSpLocks/>
          </p:cNvGrpSpPr>
          <p:nvPr/>
        </p:nvGrpSpPr>
        <p:grpSpPr bwMode="auto">
          <a:xfrm>
            <a:off x="914400" y="1447800"/>
            <a:ext cx="1143000" cy="1066800"/>
            <a:chOff x="3893" y="1968"/>
            <a:chExt cx="1022" cy="1022"/>
          </a:xfrm>
        </p:grpSpPr>
        <p:sp>
          <p:nvSpPr>
            <p:cNvPr id="8" name="Oval 5"/>
            <p:cNvSpPr>
              <a:spLocks noChangeAspect="1" noChangeArrowheads="1"/>
            </p:cNvSpPr>
            <p:nvPr/>
          </p:nvSpPr>
          <p:spPr bwMode="auto">
            <a:xfrm>
              <a:off x="3904" y="1980"/>
              <a:ext cx="1000" cy="998"/>
            </a:xfrm>
            <a:prstGeom prst="ellipse">
              <a:avLst/>
            </a:prstGeom>
            <a:solidFill>
              <a:srgbClr val="FFFFFF"/>
            </a:solidFill>
            <a:ln w="19050">
              <a:noFill/>
              <a:round/>
              <a:headEnd/>
              <a:tailEnd/>
            </a:ln>
            <a:effectLst/>
          </p:spPr>
          <p:txBody>
            <a:bodyPr lIns="73152" tIns="18288" rIns="73152" bIns="18288" anchor="ctr">
              <a:spAutoFit/>
            </a:bodyPr>
            <a:lstStyle/>
            <a:p>
              <a:endParaRPr lang="en-US"/>
            </a:p>
          </p:txBody>
        </p:sp>
        <p:pic>
          <p:nvPicPr>
            <p:cNvPr id="9" name="Picture 6" descr="USAF logo"/>
            <p:cNvPicPr preferRelativeResize="0">
              <a:picLocks noChangeAspect="1" noChangeArrowheads="1"/>
            </p:cNvPicPr>
            <p:nvPr/>
          </p:nvPicPr>
          <p:blipFill>
            <a:blip r:embed="rId3" cstate="print">
              <a:clrChange>
                <a:clrFrom>
                  <a:srgbClr val="FFFFFF"/>
                </a:clrFrom>
                <a:clrTo>
                  <a:srgbClr val="FFFFFF">
                    <a:alpha val="0"/>
                  </a:srgbClr>
                </a:clrTo>
              </a:clrChange>
              <a:lum bright="-6000" contrast="-18000"/>
            </a:blip>
            <a:srcRect l="12048" t="642" r="15422" b="536"/>
            <a:stretch>
              <a:fillRect/>
            </a:stretch>
          </p:blipFill>
          <p:spPr bwMode="auto">
            <a:xfrm>
              <a:off x="3893" y="1968"/>
              <a:ext cx="1022" cy="1022"/>
            </a:xfrm>
            <a:prstGeom prst="rect">
              <a:avLst/>
            </a:prstGeom>
            <a:noFill/>
          </p:spPr>
        </p:pic>
      </p:grpSp>
      <p:sp>
        <p:nvSpPr>
          <p:cNvPr id="10" name="Rectangle 2"/>
          <p:cNvSpPr txBox="1">
            <a:spLocks noChangeArrowheads="1"/>
          </p:cNvSpPr>
          <p:nvPr/>
        </p:nvSpPr>
        <p:spPr>
          <a:xfrm>
            <a:off x="1676400" y="1752600"/>
            <a:ext cx="3200400" cy="3048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90000"/>
              </a:lnSpc>
              <a:spcBef>
                <a:spcPct val="20000"/>
              </a:spcBef>
              <a:spcAft>
                <a:spcPts val="0"/>
              </a:spcAft>
              <a:buClrTx/>
              <a:buSzTx/>
              <a:buFont typeface="Wingdings" pitchFamily="2" charset="2"/>
              <a:buNone/>
              <a:tabLst/>
              <a:defRPr/>
            </a:pPr>
            <a:r>
              <a:rPr kumimoji="0" lang="en-US" sz="1000" b="1" i="0" u="none" strike="noStrike" kern="1200" cap="none" spc="0" normalizeH="0" baseline="0" noProof="0" dirty="0">
                <a:ln>
                  <a:noFill/>
                </a:ln>
                <a:solidFill>
                  <a:schemeClr val="tx1">
                    <a:tint val="75000"/>
                  </a:schemeClr>
                </a:solidFill>
                <a:effectLst/>
                <a:uLnTx/>
                <a:uFillTx/>
                <a:latin typeface="+mn-lt"/>
                <a:ea typeface="+mn-ea"/>
                <a:cs typeface="+mn-cs"/>
              </a:rPr>
              <a:t>      </a:t>
            </a:r>
            <a:r>
              <a:rPr kumimoji="0" lang="en-US" sz="1400" b="1" i="0" strike="noStrike" kern="1200" cap="none" spc="0" normalizeH="0" baseline="0" noProof="0" dirty="0">
                <a:ln>
                  <a:noFill/>
                </a:ln>
                <a:solidFill>
                  <a:srgbClr val="0000FF"/>
                </a:solidFill>
                <a:effectLst/>
                <a:uLnTx/>
                <a:uFillTx/>
                <a:latin typeface="Arial" pitchFamily="34" charset="0"/>
                <a:cs typeface="Arial" pitchFamily="34" charset="0"/>
              </a:rPr>
              <a:t>UNITED STATES AIR FORCE</a:t>
            </a:r>
            <a:endParaRPr kumimoji="0" lang="en-US" sz="1400" b="1" i="0" strike="noStrike" kern="1200" cap="none" spc="0" normalizeH="0" baseline="0" noProof="0" dirty="0">
              <a:ln>
                <a:noFill/>
              </a:ln>
              <a:solidFill>
                <a:schemeClr val="tx1">
                  <a:tint val="75000"/>
                </a:schemeClr>
              </a:solidFill>
              <a:effectLst/>
              <a:uLnTx/>
              <a:uFillTx/>
              <a:latin typeface="Arial" pitchFamily="34" charset="0"/>
              <a:cs typeface="Arial" pitchFamily="34" charset="0"/>
            </a:endParaRPr>
          </a:p>
          <a:p>
            <a:pPr marL="0" marR="0" lvl="0" indent="0" algn="ctr" defTabSz="914400" rtl="0" eaLnBrk="1" fontAlgn="auto" latinLnBrk="0" hangingPunct="1">
              <a:lnSpc>
                <a:spcPct val="90000"/>
              </a:lnSpc>
              <a:spcBef>
                <a:spcPct val="20000"/>
              </a:spcBef>
              <a:spcAft>
                <a:spcPts val="0"/>
              </a:spcAft>
              <a:buClrTx/>
              <a:buSzTx/>
              <a:buFont typeface="Arial" pitchFamily="34" charset="0"/>
              <a:buNone/>
              <a:tabLst/>
              <a:defRPr/>
            </a:pPr>
            <a:endParaRPr kumimoji="0" lang="en-US" sz="1200" b="1"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Rectangle 16"/>
          <p:cNvSpPr>
            <a:spLocks noChangeArrowheads="1"/>
          </p:cNvSpPr>
          <p:nvPr/>
        </p:nvSpPr>
        <p:spPr bwMode="auto">
          <a:xfrm>
            <a:off x="4419600" y="5332412"/>
            <a:ext cx="2057400" cy="306388"/>
          </a:xfrm>
          <a:prstGeom prst="rect">
            <a:avLst/>
          </a:prstGeom>
          <a:noFill/>
          <a:ln w="9525">
            <a:noFill/>
            <a:miter lim="800000"/>
            <a:headEnd/>
            <a:tailEnd/>
          </a:ln>
          <a:effectLst/>
        </p:spPr>
        <p:txBody>
          <a:bodyPr>
            <a:spAutoFit/>
          </a:bodyPr>
          <a:lstStyle/>
          <a:p>
            <a:pPr>
              <a:spcBef>
                <a:spcPct val="20000"/>
              </a:spcBef>
              <a:buClr>
                <a:schemeClr val="folHlink"/>
              </a:buClr>
              <a:buSzPct val="60000"/>
              <a:buFont typeface="Wingdings" pitchFamily="2" charset="2"/>
              <a:buNone/>
            </a:pPr>
            <a:r>
              <a:rPr lang="en-US" sz="1400" b="1" dirty="0">
                <a:solidFill>
                  <a:srgbClr val="0000FF"/>
                </a:solidFill>
                <a:latin typeface="Arial" pitchFamily="34" charset="0"/>
                <a:cs typeface="Arial" pitchFamily="34" charset="0"/>
              </a:rPr>
              <a:t>VETERANS AFFAIRS</a:t>
            </a:r>
          </a:p>
        </p:txBody>
      </p:sp>
      <p:pic>
        <p:nvPicPr>
          <p:cNvPr id="12" name="Picture 15" descr="va logo"/>
          <p:cNvPicPr>
            <a:picLocks noChangeAspect="1" noChangeArrowheads="1"/>
          </p:cNvPicPr>
          <p:nvPr/>
        </p:nvPicPr>
        <p:blipFill>
          <a:blip r:embed="rId4" cstate="print"/>
          <a:srcRect/>
          <a:stretch>
            <a:fillRect/>
          </a:stretch>
        </p:blipFill>
        <p:spPr bwMode="auto">
          <a:xfrm>
            <a:off x="3124200" y="4953000"/>
            <a:ext cx="1143000" cy="1143000"/>
          </a:xfrm>
          <a:prstGeom prst="rect">
            <a:avLst/>
          </a:prstGeom>
          <a:noFill/>
        </p:spPr>
      </p:pic>
      <p:grpSp>
        <p:nvGrpSpPr>
          <p:cNvPr id="13" name="Group 11"/>
          <p:cNvGrpSpPr>
            <a:grpSpLocks noChangeAspect="1"/>
          </p:cNvGrpSpPr>
          <p:nvPr/>
        </p:nvGrpSpPr>
        <p:grpSpPr bwMode="auto">
          <a:xfrm>
            <a:off x="990600" y="3657600"/>
            <a:ext cx="1219200" cy="1169988"/>
            <a:chOff x="1138" y="2301"/>
            <a:chExt cx="723" cy="721"/>
          </a:xfrm>
        </p:grpSpPr>
        <p:sp>
          <p:nvSpPr>
            <p:cNvPr id="14" name="Oval 12"/>
            <p:cNvSpPr>
              <a:spLocks noChangeAspect="1" noChangeArrowheads="1"/>
            </p:cNvSpPr>
            <p:nvPr/>
          </p:nvSpPr>
          <p:spPr bwMode="auto">
            <a:xfrm>
              <a:off x="1164" y="2325"/>
              <a:ext cx="672" cy="672"/>
            </a:xfrm>
            <a:prstGeom prst="ellipse">
              <a:avLst/>
            </a:prstGeom>
            <a:solidFill>
              <a:srgbClr val="FFFFFF"/>
            </a:solidFill>
            <a:ln w="19050">
              <a:noFill/>
              <a:round/>
              <a:headEnd/>
              <a:tailEnd/>
            </a:ln>
            <a:effectLst/>
          </p:spPr>
          <p:txBody>
            <a:bodyPr lIns="73152" tIns="18288" rIns="73152" bIns="18288" anchor="ctr">
              <a:spAutoFit/>
            </a:bodyPr>
            <a:lstStyle/>
            <a:p>
              <a:endParaRPr lang="en-US"/>
            </a:p>
          </p:txBody>
        </p:sp>
        <p:pic>
          <p:nvPicPr>
            <p:cNvPr id="15" name="Picture 13" descr="USA logo"/>
            <p:cNvPicPr preferRelativeResize="0">
              <a:picLocks noChangeAspect="1" noChangeArrowheads="1"/>
            </p:cNvPicPr>
            <p:nvPr/>
          </p:nvPicPr>
          <p:blipFill>
            <a:blip r:embed="rId5" cstate="print">
              <a:clrChange>
                <a:clrFrom>
                  <a:srgbClr val="FFFFFF"/>
                </a:clrFrom>
                <a:clrTo>
                  <a:srgbClr val="FFFFFF">
                    <a:alpha val="0"/>
                  </a:srgbClr>
                </a:clrTo>
              </a:clrChange>
            </a:blip>
            <a:srcRect l="14030" t="2258" r="14030" b="1991"/>
            <a:stretch>
              <a:fillRect/>
            </a:stretch>
          </p:blipFill>
          <p:spPr bwMode="auto">
            <a:xfrm>
              <a:off x="1138" y="2301"/>
              <a:ext cx="723" cy="721"/>
            </a:xfrm>
            <a:prstGeom prst="rect">
              <a:avLst/>
            </a:prstGeom>
            <a:noFill/>
          </p:spPr>
        </p:pic>
      </p:grpSp>
      <p:sp>
        <p:nvSpPr>
          <p:cNvPr id="16" name="Rectangle 14"/>
          <p:cNvSpPr>
            <a:spLocks noChangeArrowheads="1"/>
          </p:cNvSpPr>
          <p:nvPr/>
        </p:nvSpPr>
        <p:spPr bwMode="auto">
          <a:xfrm>
            <a:off x="2286000" y="4143375"/>
            <a:ext cx="3429000" cy="307777"/>
          </a:xfrm>
          <a:prstGeom prst="rect">
            <a:avLst/>
          </a:prstGeom>
          <a:noFill/>
          <a:ln w="9525">
            <a:noFill/>
            <a:miter lim="800000"/>
            <a:headEnd/>
            <a:tailEnd/>
          </a:ln>
          <a:effectLst/>
        </p:spPr>
        <p:txBody>
          <a:bodyPr wrap="square">
            <a:spAutoFit/>
          </a:bodyPr>
          <a:lstStyle/>
          <a:p>
            <a:pPr>
              <a:spcBef>
                <a:spcPct val="20000"/>
              </a:spcBef>
              <a:buClr>
                <a:schemeClr val="folHlink"/>
              </a:buClr>
              <a:buSzPct val="60000"/>
              <a:buFont typeface="Wingdings" pitchFamily="2" charset="2"/>
              <a:buNone/>
            </a:pPr>
            <a:r>
              <a:rPr lang="en-US" sz="1400" b="1" dirty="0">
                <a:solidFill>
                  <a:srgbClr val="0000FF"/>
                </a:solidFill>
                <a:latin typeface="Arial" pitchFamily="34" charset="0"/>
                <a:cs typeface="Arial" pitchFamily="34" charset="0"/>
              </a:rPr>
              <a:t>US ARMY MEDICAL SERVICE</a:t>
            </a:r>
          </a:p>
        </p:txBody>
      </p:sp>
      <p:pic>
        <p:nvPicPr>
          <p:cNvPr id="1026" name="Picture 2" descr="C:\Documents and Settings\doug.stock\My Documents\My Pictures\labor_dep_seal_n5028.gif"/>
          <p:cNvPicPr>
            <a:picLocks noChangeAspect="1" noChangeArrowheads="1"/>
          </p:cNvPicPr>
          <p:nvPr/>
        </p:nvPicPr>
        <p:blipFill>
          <a:blip r:embed="rId6" cstate="print"/>
          <a:srcRect/>
          <a:stretch>
            <a:fillRect/>
          </a:stretch>
        </p:blipFill>
        <p:spPr bwMode="auto">
          <a:xfrm>
            <a:off x="2971800" y="2209800"/>
            <a:ext cx="1409700" cy="1409700"/>
          </a:xfrm>
          <a:prstGeom prst="rect">
            <a:avLst/>
          </a:prstGeom>
          <a:noFill/>
        </p:spPr>
      </p:pic>
      <p:sp>
        <p:nvSpPr>
          <p:cNvPr id="18" name="TextBox 17"/>
          <p:cNvSpPr txBox="1"/>
          <p:nvPr/>
        </p:nvSpPr>
        <p:spPr>
          <a:xfrm>
            <a:off x="4572000" y="2817168"/>
            <a:ext cx="3176486" cy="230832"/>
          </a:xfrm>
          <a:prstGeom prst="rect">
            <a:avLst/>
          </a:prstGeom>
        </p:spPr>
        <p:txBody>
          <a:bodyPr vert="horz" lIns="91440" tIns="45720" rIns="91440" bIns="45720" rtlCol="0">
            <a:noAutofit/>
          </a:bodyPr>
          <a:lstStyle/>
          <a:p>
            <a:pPr algn="ctr">
              <a:lnSpc>
                <a:spcPct val="90000"/>
              </a:lnSpc>
              <a:spcBef>
                <a:spcPct val="20000"/>
              </a:spcBef>
            </a:pPr>
            <a:r>
              <a:rPr lang="en-US" sz="1400" b="1" dirty="0">
                <a:solidFill>
                  <a:srgbClr val="0000FF"/>
                </a:solidFill>
                <a:latin typeface="Arial" pitchFamily="34" charset="0"/>
                <a:cs typeface="Arial" pitchFamily="34" charset="0"/>
              </a:rPr>
              <a:t>United States Department of Labor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199"/>
            <a:ext cx="7772400" cy="990601"/>
          </a:xfrm>
        </p:spPr>
        <p:txBody>
          <a:bodyPr/>
          <a:lstStyle/>
          <a:p>
            <a:r>
              <a:rPr lang="en-US" dirty="0"/>
              <a:t>Customer Partnership</a:t>
            </a:r>
          </a:p>
        </p:txBody>
      </p:sp>
      <p:sp>
        <p:nvSpPr>
          <p:cNvPr id="3" name="Subtitle 2"/>
          <p:cNvSpPr>
            <a:spLocks noGrp="1"/>
          </p:cNvSpPr>
          <p:nvPr>
            <p:ph type="subTitle" idx="1"/>
          </p:nvPr>
        </p:nvSpPr>
        <p:spPr>
          <a:xfrm>
            <a:off x="1371600" y="1676400"/>
            <a:ext cx="6400800" cy="3962400"/>
          </a:xfrm>
        </p:spPr>
        <p:txBody>
          <a:bodyPr>
            <a:normAutofit/>
          </a:bodyPr>
          <a:lstStyle/>
          <a:p>
            <a:pPr algn="l">
              <a:lnSpc>
                <a:spcPct val="90000"/>
              </a:lnSpc>
            </a:pPr>
            <a:r>
              <a:rPr lang="en-US" sz="2400" i="1" dirty="0">
                <a:solidFill>
                  <a:schemeClr val="tx1"/>
                </a:solidFill>
                <a:effectLst/>
              </a:rPr>
              <a:t>We partner with you to improve your business:</a:t>
            </a:r>
            <a:endParaRPr lang="en-US" sz="1200" i="1" dirty="0">
              <a:solidFill>
                <a:schemeClr val="tx1"/>
              </a:solidFill>
              <a:effectLst/>
            </a:endParaRPr>
          </a:p>
          <a:p>
            <a:pPr algn="l">
              <a:lnSpc>
                <a:spcPct val="90000"/>
              </a:lnSpc>
            </a:pPr>
            <a:endParaRPr lang="en-US" sz="1200" i="1" dirty="0">
              <a:effectLst/>
            </a:endParaRPr>
          </a:p>
          <a:p>
            <a:pPr marL="571500" lvl="1" indent="-457200" algn="l">
              <a:lnSpc>
                <a:spcPct val="90000"/>
              </a:lnSpc>
              <a:buFont typeface="Wingdings" pitchFamily="2" charset="2"/>
              <a:buChar char="Ø"/>
            </a:pPr>
            <a:r>
              <a:rPr lang="en-US" sz="2200" dirty="0">
                <a:solidFill>
                  <a:schemeClr val="tx1">
                    <a:lumMod val="65000"/>
                    <a:lumOff val="35000"/>
                  </a:schemeClr>
                </a:solidFill>
                <a:effectLst/>
              </a:rPr>
              <a:t>We go above and beyond to look for the opportunities to save you money, improve your operational efficiency, and leverage newer technologies to improve customer service</a:t>
            </a:r>
            <a:br>
              <a:rPr lang="en-US" sz="1200" dirty="0">
                <a:solidFill>
                  <a:schemeClr val="tx1">
                    <a:lumMod val="65000"/>
                    <a:lumOff val="35000"/>
                  </a:schemeClr>
                </a:solidFill>
                <a:effectLst/>
              </a:rPr>
            </a:br>
            <a:endParaRPr lang="en-US" sz="2200" dirty="0">
              <a:solidFill>
                <a:schemeClr val="tx1">
                  <a:lumMod val="65000"/>
                  <a:lumOff val="35000"/>
                </a:schemeClr>
              </a:solidFill>
              <a:effectLst/>
            </a:endParaRPr>
          </a:p>
          <a:p>
            <a:pPr marL="571500" lvl="1" indent="-457200" algn="l">
              <a:lnSpc>
                <a:spcPct val="90000"/>
              </a:lnSpc>
              <a:buFont typeface="Wingdings" pitchFamily="2" charset="2"/>
              <a:buChar char="Ø"/>
            </a:pPr>
            <a:r>
              <a:rPr lang="en-US" sz="2200" dirty="0">
                <a:solidFill>
                  <a:schemeClr val="tx1">
                    <a:lumMod val="65000"/>
                    <a:lumOff val="35000"/>
                  </a:schemeClr>
                </a:solidFill>
                <a:effectLst/>
              </a:rPr>
              <a:t>Success breeds long-term relationships</a:t>
            </a:r>
            <a:r>
              <a:rPr lang="en-US" sz="2400" dirty="0">
                <a:solidFill>
                  <a:schemeClr val="tx1">
                    <a:lumMod val="65000"/>
                    <a:lumOff val="35000"/>
                  </a:schemeClr>
                </a:solidFill>
                <a:effectLst/>
              </a:rPr>
              <a:t> </a:t>
            </a:r>
          </a:p>
          <a:p>
            <a:pPr algn="l"/>
            <a:endParaRPr lang="en-US" dirty="0"/>
          </a:p>
        </p:txBody>
      </p:sp>
      <p:sp>
        <p:nvSpPr>
          <p:cNvPr id="4" name="Rectangle 8"/>
          <p:cNvSpPr>
            <a:spLocks noChangeArrowheads="1"/>
          </p:cNvSpPr>
          <p:nvPr/>
        </p:nvSpPr>
        <p:spPr bwMode="gray">
          <a:xfrm>
            <a:off x="457200" y="1263650"/>
            <a:ext cx="8226425" cy="31750"/>
          </a:xfrm>
          <a:prstGeom prst="rect">
            <a:avLst/>
          </a:prstGeom>
          <a:gradFill rotWithShape="0">
            <a:gsLst>
              <a:gs pos="0">
                <a:schemeClr val="tx2"/>
              </a:gs>
              <a:gs pos="100000">
                <a:schemeClr val="bg1"/>
              </a:gs>
            </a:gsLst>
            <a:lin ang="0" scaled="1"/>
          </a:gradFill>
          <a:ln w="9525">
            <a:noFill/>
            <a:miter lim="800000"/>
            <a:headEnd/>
            <a:tailEnd/>
          </a:ln>
          <a:effectLst/>
        </p:spPr>
        <p:txBody>
          <a:bodyPr wrap="none" anchor="ctr"/>
          <a:lstStyle/>
          <a:p>
            <a:pPr algn="ctr">
              <a:defRPr/>
            </a:pPr>
            <a:endParaRPr kumimoji="1" lang="en-US" sz="2400" b="0"/>
          </a:p>
        </p:txBody>
      </p:sp>
      <p:pic>
        <p:nvPicPr>
          <p:cNvPr id="5" name="Picture 4" descr="capital2.jpg"/>
          <p:cNvPicPr>
            <a:picLocks noChangeAspect="1"/>
          </p:cNvPicPr>
          <p:nvPr/>
        </p:nvPicPr>
        <p:blipFill>
          <a:blip r:embed="rId2" cstate="print"/>
          <a:stretch>
            <a:fillRect/>
          </a:stretch>
        </p:blipFill>
        <p:spPr>
          <a:xfrm>
            <a:off x="7010400" y="5486400"/>
            <a:ext cx="2137558" cy="1371600"/>
          </a:xfrm>
          <a:prstGeom prst="rect">
            <a:avLst/>
          </a:prstGeom>
        </p:spPr>
      </p:pic>
      <p:sp>
        <p:nvSpPr>
          <p:cNvPr id="6" name="TextBox 5"/>
          <p:cNvSpPr txBox="1"/>
          <p:nvPr/>
        </p:nvSpPr>
        <p:spPr>
          <a:xfrm>
            <a:off x="2362200" y="6336268"/>
            <a:ext cx="4234364" cy="276999"/>
          </a:xfrm>
          <a:prstGeom prst="rect">
            <a:avLst/>
          </a:prstGeom>
          <a:solidFill>
            <a:schemeClr val="bg1">
              <a:lumMod val="85000"/>
            </a:schemeClr>
          </a:solidFill>
        </p:spPr>
        <p:txBody>
          <a:bodyPr wrap="none" rtlCol="0">
            <a:spAutoFit/>
          </a:bodyPr>
          <a:lstStyle/>
          <a:p>
            <a:pPr algn="ctr"/>
            <a:r>
              <a:rPr lang="en-US" sz="1200" dirty="0"/>
              <a:t>A Service Disabled Veteran Owned Disadvantaged Small Business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199"/>
            <a:ext cx="7772400" cy="990601"/>
          </a:xfrm>
        </p:spPr>
        <p:txBody>
          <a:bodyPr/>
          <a:lstStyle/>
          <a:p>
            <a:r>
              <a:rPr lang="en-US" dirty="0"/>
              <a:t>Technology Solutions</a:t>
            </a:r>
          </a:p>
        </p:txBody>
      </p:sp>
      <p:sp>
        <p:nvSpPr>
          <p:cNvPr id="3" name="Subtitle 2"/>
          <p:cNvSpPr>
            <a:spLocks noGrp="1"/>
          </p:cNvSpPr>
          <p:nvPr>
            <p:ph type="subTitle" idx="1"/>
          </p:nvPr>
        </p:nvSpPr>
        <p:spPr>
          <a:xfrm>
            <a:off x="1371600" y="1524000"/>
            <a:ext cx="6400800" cy="4114800"/>
          </a:xfrm>
        </p:spPr>
        <p:txBody>
          <a:bodyPr>
            <a:normAutofit lnSpcReduction="10000"/>
          </a:bodyPr>
          <a:lstStyle/>
          <a:p>
            <a:pPr marL="114300" lvl="1">
              <a:lnSpc>
                <a:spcPct val="90000"/>
              </a:lnSpc>
            </a:pPr>
            <a:r>
              <a:rPr lang="en-US" sz="2400" i="1" dirty="0">
                <a:solidFill>
                  <a:schemeClr val="tx1"/>
                </a:solidFill>
                <a:effectLst/>
              </a:rPr>
              <a:t>Specific IT Services that support our Core Competencies:</a:t>
            </a:r>
          </a:p>
          <a:p>
            <a:pPr marL="114300" lvl="1">
              <a:lnSpc>
                <a:spcPct val="90000"/>
              </a:lnSpc>
              <a:buFont typeface="Wingdings" pitchFamily="2" charset="2"/>
              <a:buChar char="Ø"/>
            </a:pPr>
            <a:endParaRPr lang="en-US" sz="1600" i="1" dirty="0">
              <a:effectLst/>
            </a:endParaRPr>
          </a:p>
          <a:p>
            <a:pPr marL="571500" lvl="2" indent="-342900" algn="l">
              <a:lnSpc>
                <a:spcPct val="90000"/>
              </a:lnSpc>
              <a:buFont typeface="Wingdings" pitchFamily="2" charset="2"/>
              <a:buChar char="Ø"/>
            </a:pPr>
            <a:r>
              <a:rPr lang="en-US" sz="2000" dirty="0">
                <a:solidFill>
                  <a:schemeClr val="tx1">
                    <a:lumMod val="65000"/>
                    <a:lumOff val="35000"/>
                  </a:schemeClr>
                </a:solidFill>
                <a:effectLst/>
              </a:rPr>
              <a:t>Privacy </a:t>
            </a:r>
          </a:p>
          <a:p>
            <a:pPr marL="571500" lvl="2" indent="-342900" algn="l">
              <a:lnSpc>
                <a:spcPct val="90000"/>
              </a:lnSpc>
              <a:buFont typeface="Wingdings" pitchFamily="2" charset="2"/>
              <a:buChar char="Ø"/>
            </a:pPr>
            <a:r>
              <a:rPr lang="en-US" sz="2000" dirty="0">
                <a:solidFill>
                  <a:schemeClr val="tx1">
                    <a:lumMod val="65000"/>
                    <a:lumOff val="35000"/>
                  </a:schemeClr>
                </a:solidFill>
                <a:effectLst/>
              </a:rPr>
              <a:t>Records Management</a:t>
            </a:r>
          </a:p>
          <a:p>
            <a:pPr marL="571500" lvl="2" indent="-342900" algn="l">
              <a:lnSpc>
                <a:spcPct val="90000"/>
              </a:lnSpc>
              <a:buFont typeface="Wingdings" pitchFamily="2" charset="2"/>
              <a:buChar char="Ø"/>
            </a:pPr>
            <a:r>
              <a:rPr lang="en-US" sz="2000" dirty="0">
                <a:solidFill>
                  <a:schemeClr val="tx1">
                    <a:lumMod val="65000"/>
                    <a:lumOff val="35000"/>
                  </a:schemeClr>
                </a:solidFill>
                <a:effectLst/>
              </a:rPr>
              <a:t>Documentation Management</a:t>
            </a:r>
          </a:p>
          <a:p>
            <a:pPr marL="571500" lvl="2" indent="-342900" algn="l">
              <a:lnSpc>
                <a:spcPct val="90000"/>
              </a:lnSpc>
              <a:buFont typeface="Wingdings" pitchFamily="2" charset="2"/>
              <a:buChar char="Ø"/>
            </a:pPr>
            <a:r>
              <a:rPr lang="en-US" sz="2000" dirty="0">
                <a:solidFill>
                  <a:schemeClr val="tx1">
                    <a:lumMod val="65000"/>
                    <a:lumOff val="35000"/>
                  </a:schemeClr>
                </a:solidFill>
                <a:effectLst/>
              </a:rPr>
              <a:t>IT Strategic Planning </a:t>
            </a:r>
          </a:p>
          <a:p>
            <a:pPr marL="571500" lvl="2" indent="-342900" algn="l">
              <a:lnSpc>
                <a:spcPct val="90000"/>
              </a:lnSpc>
              <a:buFont typeface="Wingdings" pitchFamily="2" charset="2"/>
              <a:buChar char="Ø"/>
            </a:pPr>
            <a:r>
              <a:rPr lang="en-US" sz="2000" dirty="0">
                <a:solidFill>
                  <a:schemeClr val="tx1">
                    <a:lumMod val="65000"/>
                    <a:lumOff val="35000"/>
                  </a:schemeClr>
                </a:solidFill>
                <a:effectLst/>
              </a:rPr>
              <a:t>Information Security</a:t>
            </a:r>
          </a:p>
          <a:p>
            <a:pPr marL="571500" lvl="2" indent="-342900" algn="l">
              <a:lnSpc>
                <a:spcPct val="90000"/>
              </a:lnSpc>
              <a:buFont typeface="Wingdings" pitchFamily="2" charset="2"/>
              <a:buChar char="Ø"/>
            </a:pPr>
            <a:r>
              <a:rPr lang="en-US" sz="2000" dirty="0">
                <a:solidFill>
                  <a:schemeClr val="tx1">
                    <a:lumMod val="65000"/>
                    <a:lumOff val="35000"/>
                  </a:schemeClr>
                </a:solidFill>
                <a:effectLst/>
              </a:rPr>
              <a:t>Intranet and Internet Solutions</a:t>
            </a:r>
          </a:p>
          <a:p>
            <a:pPr marL="571500" lvl="2" indent="-342900" algn="l">
              <a:lnSpc>
                <a:spcPct val="90000"/>
              </a:lnSpc>
              <a:buFont typeface="Wingdings" pitchFamily="2" charset="2"/>
              <a:buChar char="Ø"/>
            </a:pPr>
            <a:r>
              <a:rPr lang="en-US" sz="2000" dirty="0" err="1">
                <a:solidFill>
                  <a:schemeClr val="tx1">
                    <a:lumMod val="65000"/>
                    <a:lumOff val="35000"/>
                  </a:schemeClr>
                </a:solidFill>
              </a:rPr>
              <a:t>Sharepoint</a:t>
            </a:r>
            <a:r>
              <a:rPr lang="en-US" sz="2000" dirty="0">
                <a:solidFill>
                  <a:schemeClr val="tx1">
                    <a:lumMod val="65000"/>
                    <a:lumOff val="35000"/>
                  </a:schemeClr>
                </a:solidFill>
              </a:rPr>
              <a:t> design and implementation</a:t>
            </a:r>
            <a:r>
              <a:rPr lang="en-US" sz="2000" dirty="0">
                <a:solidFill>
                  <a:schemeClr val="tx1">
                    <a:lumMod val="65000"/>
                    <a:lumOff val="35000"/>
                  </a:schemeClr>
                </a:solidFill>
                <a:effectLst/>
              </a:rPr>
              <a:t> </a:t>
            </a:r>
          </a:p>
          <a:p>
            <a:pPr marL="571500" lvl="2" indent="-342900" algn="l">
              <a:lnSpc>
                <a:spcPct val="90000"/>
              </a:lnSpc>
              <a:buFont typeface="Wingdings" pitchFamily="2" charset="2"/>
              <a:buChar char="Ø"/>
            </a:pPr>
            <a:r>
              <a:rPr lang="en-US" sz="2000" dirty="0">
                <a:solidFill>
                  <a:schemeClr val="tx1">
                    <a:lumMod val="65000"/>
                    <a:lumOff val="35000"/>
                  </a:schemeClr>
                </a:solidFill>
                <a:effectLst/>
              </a:rPr>
              <a:t>Systems and Integration Engineering Application and Web Development</a:t>
            </a:r>
          </a:p>
          <a:p>
            <a:pPr marL="571500" lvl="2" indent="-342900" algn="l">
              <a:lnSpc>
                <a:spcPct val="90000"/>
              </a:lnSpc>
              <a:buFont typeface="Wingdings" pitchFamily="2" charset="2"/>
              <a:buChar char="Ø"/>
            </a:pPr>
            <a:r>
              <a:rPr lang="en-US" sz="2000" dirty="0">
                <a:solidFill>
                  <a:schemeClr val="tx1">
                    <a:lumMod val="65000"/>
                    <a:lumOff val="35000"/>
                  </a:schemeClr>
                </a:solidFill>
                <a:effectLst/>
              </a:rPr>
              <a:t>Training</a:t>
            </a:r>
          </a:p>
          <a:p>
            <a:endParaRPr lang="en-US" dirty="0"/>
          </a:p>
        </p:txBody>
      </p:sp>
      <p:sp>
        <p:nvSpPr>
          <p:cNvPr id="4" name="Rectangle 8"/>
          <p:cNvSpPr>
            <a:spLocks noChangeArrowheads="1"/>
          </p:cNvSpPr>
          <p:nvPr/>
        </p:nvSpPr>
        <p:spPr bwMode="gray">
          <a:xfrm>
            <a:off x="457200" y="1263650"/>
            <a:ext cx="8226425" cy="31750"/>
          </a:xfrm>
          <a:prstGeom prst="rect">
            <a:avLst/>
          </a:prstGeom>
          <a:gradFill rotWithShape="0">
            <a:gsLst>
              <a:gs pos="0">
                <a:schemeClr val="tx2"/>
              </a:gs>
              <a:gs pos="100000">
                <a:schemeClr val="bg1"/>
              </a:gs>
            </a:gsLst>
            <a:lin ang="0" scaled="1"/>
          </a:gradFill>
          <a:ln w="9525">
            <a:noFill/>
            <a:miter lim="800000"/>
            <a:headEnd/>
            <a:tailEnd/>
          </a:ln>
          <a:effectLst/>
        </p:spPr>
        <p:txBody>
          <a:bodyPr wrap="none" anchor="ctr"/>
          <a:lstStyle/>
          <a:p>
            <a:pPr algn="ctr">
              <a:defRPr/>
            </a:pPr>
            <a:endParaRPr kumimoji="1" lang="en-US" sz="2400" b="0"/>
          </a:p>
        </p:txBody>
      </p:sp>
      <p:pic>
        <p:nvPicPr>
          <p:cNvPr id="5" name="Picture 4" descr="capital2.jpg"/>
          <p:cNvPicPr>
            <a:picLocks noChangeAspect="1"/>
          </p:cNvPicPr>
          <p:nvPr/>
        </p:nvPicPr>
        <p:blipFill>
          <a:blip r:embed="rId2" cstate="print"/>
          <a:stretch>
            <a:fillRect/>
          </a:stretch>
        </p:blipFill>
        <p:spPr>
          <a:xfrm>
            <a:off x="7010400" y="5486400"/>
            <a:ext cx="2137558" cy="1371600"/>
          </a:xfrm>
          <a:prstGeom prst="rect">
            <a:avLst/>
          </a:prstGeom>
        </p:spPr>
      </p:pic>
      <p:sp>
        <p:nvSpPr>
          <p:cNvPr id="6" name="TextBox 5"/>
          <p:cNvSpPr txBox="1"/>
          <p:nvPr/>
        </p:nvSpPr>
        <p:spPr>
          <a:xfrm>
            <a:off x="2362200" y="6336268"/>
            <a:ext cx="4234364" cy="276999"/>
          </a:xfrm>
          <a:prstGeom prst="rect">
            <a:avLst/>
          </a:prstGeom>
          <a:solidFill>
            <a:schemeClr val="bg1">
              <a:lumMod val="85000"/>
            </a:schemeClr>
          </a:solidFill>
        </p:spPr>
        <p:txBody>
          <a:bodyPr wrap="none" rtlCol="0">
            <a:spAutoFit/>
          </a:bodyPr>
          <a:lstStyle/>
          <a:p>
            <a:pPr algn="ctr"/>
            <a:r>
              <a:rPr lang="en-US" sz="1200" dirty="0"/>
              <a:t>A Service Disabled Veteran Owned Disadvantaged Small Business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199"/>
            <a:ext cx="7772400" cy="990601"/>
          </a:xfrm>
        </p:spPr>
        <p:txBody>
          <a:bodyPr/>
          <a:lstStyle/>
          <a:p>
            <a:r>
              <a:rPr lang="en-US" dirty="0"/>
              <a:t>Records Management Services</a:t>
            </a:r>
          </a:p>
        </p:txBody>
      </p:sp>
      <p:sp>
        <p:nvSpPr>
          <p:cNvPr id="3" name="Subtitle 2"/>
          <p:cNvSpPr>
            <a:spLocks noGrp="1"/>
          </p:cNvSpPr>
          <p:nvPr>
            <p:ph type="subTitle" idx="1"/>
          </p:nvPr>
        </p:nvSpPr>
        <p:spPr>
          <a:xfrm>
            <a:off x="1371600" y="1828800"/>
            <a:ext cx="6400800" cy="3810000"/>
          </a:xfrm>
        </p:spPr>
        <p:txBody>
          <a:bodyPr/>
          <a:lstStyle/>
          <a:p>
            <a:pPr>
              <a:lnSpc>
                <a:spcPct val="125000"/>
              </a:lnSpc>
            </a:pPr>
            <a:r>
              <a:rPr lang="en-US" sz="2400" dirty="0">
                <a:solidFill>
                  <a:schemeClr val="tx1"/>
                </a:solidFill>
                <a:effectLst/>
              </a:rPr>
              <a:t>Our Records Management Services include:</a:t>
            </a:r>
          </a:p>
          <a:p>
            <a:pPr lvl="1" indent="-342900" algn="l">
              <a:lnSpc>
                <a:spcPct val="125000"/>
              </a:lnSpc>
              <a:buFont typeface="Wingdings" pitchFamily="2" charset="2"/>
              <a:buChar char="Ø"/>
            </a:pPr>
            <a:r>
              <a:rPr lang="en-US" sz="2200" dirty="0">
                <a:solidFill>
                  <a:schemeClr val="tx1">
                    <a:lumMod val="65000"/>
                    <a:lumOff val="35000"/>
                  </a:schemeClr>
                </a:solidFill>
                <a:effectLst/>
              </a:rPr>
              <a:t>Records Management Support</a:t>
            </a:r>
          </a:p>
          <a:p>
            <a:pPr lvl="1" indent="-342900" algn="l">
              <a:lnSpc>
                <a:spcPct val="125000"/>
              </a:lnSpc>
              <a:buFont typeface="Wingdings" pitchFamily="2" charset="2"/>
              <a:buChar char="Ø"/>
            </a:pPr>
            <a:r>
              <a:rPr lang="en-US" sz="2200" dirty="0">
                <a:solidFill>
                  <a:schemeClr val="tx1">
                    <a:lumMod val="65000"/>
                    <a:lumOff val="35000"/>
                  </a:schemeClr>
                </a:solidFill>
                <a:effectLst/>
              </a:rPr>
              <a:t>Freedom of Information Act</a:t>
            </a:r>
          </a:p>
          <a:p>
            <a:pPr lvl="1" indent="-342900" algn="l">
              <a:lnSpc>
                <a:spcPct val="125000"/>
              </a:lnSpc>
              <a:buFont typeface="Wingdings" pitchFamily="2" charset="2"/>
              <a:buChar char="Ø"/>
            </a:pPr>
            <a:r>
              <a:rPr lang="en-US" sz="2200" dirty="0">
                <a:solidFill>
                  <a:schemeClr val="tx1">
                    <a:lumMod val="65000"/>
                    <a:lumOff val="35000"/>
                  </a:schemeClr>
                </a:solidFill>
                <a:effectLst/>
              </a:rPr>
              <a:t>Directives Management</a:t>
            </a:r>
          </a:p>
          <a:p>
            <a:pPr lvl="1" indent="-342900" algn="l">
              <a:lnSpc>
                <a:spcPct val="125000"/>
              </a:lnSpc>
              <a:buFont typeface="Wingdings" pitchFamily="2" charset="2"/>
              <a:buChar char="Ø"/>
            </a:pPr>
            <a:r>
              <a:rPr lang="en-US" sz="2200" dirty="0">
                <a:solidFill>
                  <a:schemeClr val="tx1">
                    <a:lumMod val="65000"/>
                    <a:lumOff val="35000"/>
                  </a:schemeClr>
                </a:solidFill>
                <a:effectLst/>
              </a:rPr>
              <a:t>Paperwork Reduction Act</a:t>
            </a:r>
          </a:p>
          <a:p>
            <a:pPr lvl="1" indent="-342900" algn="l">
              <a:lnSpc>
                <a:spcPct val="125000"/>
              </a:lnSpc>
              <a:buFont typeface="Wingdings" pitchFamily="2" charset="2"/>
              <a:buChar char="Ø"/>
            </a:pPr>
            <a:r>
              <a:rPr lang="en-US" sz="2200" dirty="0">
                <a:solidFill>
                  <a:schemeClr val="tx1">
                    <a:lumMod val="65000"/>
                    <a:lumOff val="35000"/>
                  </a:schemeClr>
                </a:solidFill>
                <a:effectLst/>
              </a:rPr>
              <a:t>Conduct Records Management and FOIA Audits </a:t>
            </a:r>
          </a:p>
          <a:p>
            <a:pPr lvl="1" indent="-342900" algn="l">
              <a:lnSpc>
                <a:spcPct val="125000"/>
              </a:lnSpc>
              <a:buFont typeface="Wingdings" pitchFamily="2" charset="2"/>
              <a:buChar char="Ø"/>
            </a:pPr>
            <a:r>
              <a:rPr lang="en-US" sz="2200" dirty="0">
                <a:solidFill>
                  <a:schemeClr val="tx1">
                    <a:lumMod val="65000"/>
                    <a:lumOff val="35000"/>
                  </a:schemeClr>
                </a:solidFill>
                <a:effectLst/>
              </a:rPr>
              <a:t>Conduct FOIA and Records Management Training</a:t>
            </a:r>
          </a:p>
          <a:p>
            <a:endParaRPr lang="en-US" dirty="0"/>
          </a:p>
        </p:txBody>
      </p:sp>
      <p:sp>
        <p:nvSpPr>
          <p:cNvPr id="4" name="Rectangle 8"/>
          <p:cNvSpPr>
            <a:spLocks noChangeArrowheads="1"/>
          </p:cNvSpPr>
          <p:nvPr/>
        </p:nvSpPr>
        <p:spPr bwMode="gray">
          <a:xfrm>
            <a:off x="457200" y="1263650"/>
            <a:ext cx="8226425" cy="31750"/>
          </a:xfrm>
          <a:prstGeom prst="rect">
            <a:avLst/>
          </a:prstGeom>
          <a:gradFill rotWithShape="0">
            <a:gsLst>
              <a:gs pos="0">
                <a:schemeClr val="tx2"/>
              </a:gs>
              <a:gs pos="100000">
                <a:schemeClr val="bg1"/>
              </a:gs>
            </a:gsLst>
            <a:lin ang="0" scaled="1"/>
          </a:gradFill>
          <a:ln w="9525">
            <a:noFill/>
            <a:miter lim="800000"/>
            <a:headEnd/>
            <a:tailEnd/>
          </a:ln>
          <a:effectLst/>
        </p:spPr>
        <p:txBody>
          <a:bodyPr wrap="none" anchor="ctr"/>
          <a:lstStyle/>
          <a:p>
            <a:pPr algn="ctr">
              <a:defRPr/>
            </a:pPr>
            <a:endParaRPr kumimoji="1" lang="en-US" sz="2400" b="0"/>
          </a:p>
        </p:txBody>
      </p:sp>
      <p:pic>
        <p:nvPicPr>
          <p:cNvPr id="5" name="Picture 4" descr="capital2.jpg"/>
          <p:cNvPicPr>
            <a:picLocks noChangeAspect="1"/>
          </p:cNvPicPr>
          <p:nvPr/>
        </p:nvPicPr>
        <p:blipFill>
          <a:blip r:embed="rId2" cstate="print"/>
          <a:stretch>
            <a:fillRect/>
          </a:stretch>
        </p:blipFill>
        <p:spPr>
          <a:xfrm>
            <a:off x="7010400" y="5486400"/>
            <a:ext cx="2137558" cy="1371600"/>
          </a:xfrm>
          <a:prstGeom prst="rect">
            <a:avLst/>
          </a:prstGeom>
        </p:spPr>
      </p:pic>
      <p:sp>
        <p:nvSpPr>
          <p:cNvPr id="6" name="TextBox 5"/>
          <p:cNvSpPr txBox="1"/>
          <p:nvPr/>
        </p:nvSpPr>
        <p:spPr>
          <a:xfrm>
            <a:off x="2362200" y="6336268"/>
            <a:ext cx="4234364" cy="276999"/>
          </a:xfrm>
          <a:prstGeom prst="rect">
            <a:avLst/>
          </a:prstGeom>
          <a:solidFill>
            <a:schemeClr val="bg1">
              <a:lumMod val="85000"/>
            </a:schemeClr>
          </a:solidFill>
        </p:spPr>
        <p:txBody>
          <a:bodyPr wrap="none" rtlCol="0">
            <a:spAutoFit/>
          </a:bodyPr>
          <a:lstStyle/>
          <a:p>
            <a:pPr algn="ctr"/>
            <a:r>
              <a:rPr lang="en-US" sz="1200" dirty="0"/>
              <a:t>A Service Disabled Veteran Owned Disadvantaged Small Business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199"/>
            <a:ext cx="7772400" cy="990601"/>
          </a:xfrm>
        </p:spPr>
        <p:txBody>
          <a:bodyPr/>
          <a:lstStyle/>
          <a:p>
            <a:r>
              <a:rPr lang="en-US" dirty="0"/>
              <a:t>Privacy Services</a:t>
            </a:r>
          </a:p>
        </p:txBody>
      </p:sp>
      <p:sp>
        <p:nvSpPr>
          <p:cNvPr id="3" name="Subtitle 2"/>
          <p:cNvSpPr>
            <a:spLocks noGrp="1"/>
          </p:cNvSpPr>
          <p:nvPr>
            <p:ph type="subTitle" idx="1"/>
          </p:nvPr>
        </p:nvSpPr>
        <p:spPr>
          <a:xfrm>
            <a:off x="1371600" y="1524000"/>
            <a:ext cx="6400800" cy="4114800"/>
          </a:xfrm>
        </p:spPr>
        <p:txBody>
          <a:bodyPr>
            <a:normAutofit lnSpcReduction="10000"/>
          </a:bodyPr>
          <a:lstStyle/>
          <a:p>
            <a:pPr algn="l">
              <a:lnSpc>
                <a:spcPct val="80000"/>
              </a:lnSpc>
              <a:buFont typeface="Wingdings" pitchFamily="2" charset="2"/>
              <a:buChar char="Ø"/>
            </a:pPr>
            <a:r>
              <a:rPr lang="en-US" sz="1600" dirty="0" err="1">
                <a:solidFill>
                  <a:schemeClr val="tx1">
                    <a:lumMod val="65000"/>
                    <a:lumOff val="35000"/>
                  </a:schemeClr>
                </a:solidFill>
              </a:rPr>
              <a:t>Deceris</a:t>
            </a:r>
            <a:r>
              <a:rPr lang="en-US" sz="1600" dirty="0">
                <a:solidFill>
                  <a:schemeClr val="tx1">
                    <a:lumMod val="65000"/>
                    <a:lumOff val="35000"/>
                  </a:schemeClr>
                </a:solidFill>
              </a:rPr>
              <a:t>’</a:t>
            </a:r>
            <a:r>
              <a:rPr lang="en-US" sz="1600" dirty="0">
                <a:solidFill>
                  <a:schemeClr val="tx1">
                    <a:lumMod val="65000"/>
                    <a:lumOff val="35000"/>
                  </a:schemeClr>
                </a:solidFill>
                <a:effectLst/>
              </a:rPr>
              <a:t> Team of Privacy experts is familiar with M-03-22. </a:t>
            </a:r>
          </a:p>
          <a:p>
            <a:pPr algn="l">
              <a:lnSpc>
                <a:spcPct val="80000"/>
              </a:lnSpc>
              <a:buFont typeface="Wingdings" pitchFamily="2" charset="2"/>
              <a:buChar char="Ø"/>
            </a:pPr>
            <a:r>
              <a:rPr lang="en-US" sz="1600" dirty="0">
                <a:solidFill>
                  <a:schemeClr val="tx1">
                    <a:lumMod val="65000"/>
                    <a:lumOff val="35000"/>
                  </a:schemeClr>
                </a:solidFill>
                <a:effectLst/>
              </a:rPr>
              <a:t>We understand that a Privacy Impact Assessment (PIA) is an analysis of 	how information is handled to ensure that it conforms to the 	applicable legal, regulatory, and policy requirements </a:t>
            </a:r>
          </a:p>
          <a:p>
            <a:pPr algn="l">
              <a:lnSpc>
                <a:spcPct val="80000"/>
              </a:lnSpc>
              <a:buFont typeface="Wingdings" pitchFamily="2" charset="2"/>
              <a:buChar char="Ø"/>
            </a:pPr>
            <a:r>
              <a:rPr lang="en-US" sz="1600" dirty="0" err="1">
                <a:solidFill>
                  <a:schemeClr val="tx1">
                    <a:lumMod val="65000"/>
                    <a:lumOff val="35000"/>
                  </a:schemeClr>
                </a:solidFill>
              </a:rPr>
              <a:t>Deceris</a:t>
            </a:r>
            <a:r>
              <a:rPr lang="en-US" sz="1600" dirty="0">
                <a:solidFill>
                  <a:schemeClr val="tx1">
                    <a:lumMod val="65000"/>
                    <a:lumOff val="35000"/>
                  </a:schemeClr>
                </a:solidFill>
                <a:effectLst/>
              </a:rPr>
              <a:t> understands that mitigating potential privacy risks requires:</a:t>
            </a:r>
          </a:p>
          <a:p>
            <a:pPr lvl="1" algn="l">
              <a:lnSpc>
                <a:spcPct val="80000"/>
              </a:lnSpc>
              <a:buFont typeface="Wingdings" pitchFamily="2" charset="2"/>
              <a:buChar char="§"/>
            </a:pPr>
            <a:r>
              <a:rPr lang="en-US" sz="1600" dirty="0">
                <a:solidFill>
                  <a:schemeClr val="tx1">
                    <a:lumMod val="65000"/>
                    <a:lumOff val="35000"/>
                  </a:schemeClr>
                </a:solidFill>
                <a:effectLst/>
              </a:rPr>
              <a:t>Determining the risks and effects of collecting, maintaining and 	disseminating information in an identifiable form, and </a:t>
            </a:r>
          </a:p>
          <a:p>
            <a:pPr lvl="1" algn="l">
              <a:lnSpc>
                <a:spcPct val="80000"/>
              </a:lnSpc>
              <a:buFont typeface="Wingdings" pitchFamily="2" charset="2"/>
              <a:buChar char="§"/>
            </a:pPr>
            <a:r>
              <a:rPr lang="en-US" sz="1600" dirty="0">
                <a:solidFill>
                  <a:schemeClr val="tx1">
                    <a:lumMod val="65000"/>
                    <a:lumOff val="35000"/>
                  </a:schemeClr>
                </a:solidFill>
                <a:effectLst/>
              </a:rPr>
              <a:t>Examining and evaluating protections and alternative processes for 	handling the information</a:t>
            </a:r>
          </a:p>
          <a:p>
            <a:pPr algn="l">
              <a:lnSpc>
                <a:spcPct val="80000"/>
              </a:lnSpc>
              <a:buFont typeface="Wingdings" pitchFamily="2" charset="2"/>
              <a:buChar char="Ø"/>
            </a:pPr>
            <a:r>
              <a:rPr lang="en-US" sz="1600" dirty="0" err="1">
                <a:solidFill>
                  <a:schemeClr val="tx1">
                    <a:lumMod val="65000"/>
                    <a:lumOff val="35000"/>
                  </a:schemeClr>
                </a:solidFill>
              </a:rPr>
              <a:t>Deceris</a:t>
            </a:r>
            <a:r>
              <a:rPr lang="en-US" sz="1600" dirty="0">
                <a:solidFill>
                  <a:schemeClr val="tx1">
                    <a:lumMod val="65000"/>
                    <a:lumOff val="35000"/>
                  </a:schemeClr>
                </a:solidFill>
                <a:effectLst/>
              </a:rPr>
              <a:t> knows that the E-Government Act requires agencies to conduct a 	PIA before: </a:t>
            </a:r>
          </a:p>
          <a:p>
            <a:pPr lvl="1" algn="l">
              <a:lnSpc>
                <a:spcPct val="80000"/>
              </a:lnSpc>
              <a:buFont typeface="Wingdings" pitchFamily="2" charset="2"/>
              <a:buChar char="§"/>
            </a:pPr>
            <a:r>
              <a:rPr lang="en-US" sz="1600" dirty="0">
                <a:solidFill>
                  <a:schemeClr val="tx1">
                    <a:lumMod val="65000"/>
                    <a:lumOff val="35000"/>
                  </a:schemeClr>
                </a:solidFill>
                <a:effectLst/>
              </a:rPr>
              <a:t>Developing or procuring IT systems or projects that collect, 	maintain 	or disseminate information in identifiable form from or about 	members of the public; or </a:t>
            </a:r>
          </a:p>
          <a:p>
            <a:pPr lvl="1" algn="l">
              <a:lnSpc>
                <a:spcPct val="80000"/>
              </a:lnSpc>
              <a:buFont typeface="Wingdings" pitchFamily="2" charset="2"/>
              <a:buChar char="§"/>
            </a:pPr>
            <a:r>
              <a:rPr lang="en-US" sz="1600" dirty="0">
                <a:solidFill>
                  <a:schemeClr val="tx1">
                    <a:lumMod val="65000"/>
                    <a:lumOff val="35000"/>
                  </a:schemeClr>
                </a:solidFill>
                <a:effectLst/>
              </a:rPr>
              <a:t>Initiating a new electronic collection of information in identifiable 	form; or</a:t>
            </a:r>
          </a:p>
          <a:p>
            <a:pPr lvl="1" algn="l">
              <a:lnSpc>
                <a:spcPct val="80000"/>
              </a:lnSpc>
              <a:buFont typeface="Wingdings" pitchFamily="2" charset="2"/>
              <a:buChar char="§"/>
            </a:pPr>
            <a:r>
              <a:rPr lang="en-US" sz="1600" dirty="0">
                <a:solidFill>
                  <a:schemeClr val="tx1">
                    <a:lumMod val="65000"/>
                    <a:lumOff val="35000"/>
                  </a:schemeClr>
                </a:solidFill>
                <a:effectLst/>
              </a:rPr>
              <a:t>Where a system change creates new privacy risks; and</a:t>
            </a:r>
          </a:p>
          <a:p>
            <a:pPr lvl="1" algn="l">
              <a:lnSpc>
                <a:spcPct val="80000"/>
              </a:lnSpc>
              <a:buFont typeface="Wingdings" pitchFamily="2" charset="2"/>
              <a:buChar char="§"/>
            </a:pPr>
            <a:r>
              <a:rPr lang="en-US" sz="1600" dirty="0">
                <a:solidFill>
                  <a:schemeClr val="tx1">
                    <a:lumMod val="65000"/>
                    <a:lumOff val="35000"/>
                  </a:schemeClr>
                </a:solidFill>
                <a:effectLst/>
              </a:rPr>
              <a:t>That no PIA is required if information relates to internal 	government operations, has been previously assessed under 	an evaluation similar to a PIA, or where privacy issues are 	unchanged.</a:t>
            </a:r>
          </a:p>
          <a:p>
            <a:endParaRPr lang="en-US" dirty="0"/>
          </a:p>
        </p:txBody>
      </p:sp>
      <p:sp>
        <p:nvSpPr>
          <p:cNvPr id="4" name="Rectangle 8"/>
          <p:cNvSpPr>
            <a:spLocks noChangeArrowheads="1"/>
          </p:cNvSpPr>
          <p:nvPr/>
        </p:nvSpPr>
        <p:spPr bwMode="gray">
          <a:xfrm>
            <a:off x="457200" y="1263650"/>
            <a:ext cx="8226425" cy="31750"/>
          </a:xfrm>
          <a:prstGeom prst="rect">
            <a:avLst/>
          </a:prstGeom>
          <a:gradFill rotWithShape="0">
            <a:gsLst>
              <a:gs pos="0">
                <a:schemeClr val="tx2"/>
              </a:gs>
              <a:gs pos="100000">
                <a:schemeClr val="bg1"/>
              </a:gs>
            </a:gsLst>
            <a:lin ang="0" scaled="1"/>
          </a:gradFill>
          <a:ln w="9525">
            <a:noFill/>
            <a:miter lim="800000"/>
            <a:headEnd/>
            <a:tailEnd/>
          </a:ln>
          <a:effectLst/>
        </p:spPr>
        <p:txBody>
          <a:bodyPr wrap="none" anchor="ctr"/>
          <a:lstStyle/>
          <a:p>
            <a:pPr algn="ctr">
              <a:defRPr/>
            </a:pPr>
            <a:endParaRPr kumimoji="1" lang="en-US" sz="2400" b="0"/>
          </a:p>
        </p:txBody>
      </p:sp>
      <p:pic>
        <p:nvPicPr>
          <p:cNvPr id="5" name="Picture 4" descr="capital2.jpg"/>
          <p:cNvPicPr>
            <a:picLocks noChangeAspect="1"/>
          </p:cNvPicPr>
          <p:nvPr/>
        </p:nvPicPr>
        <p:blipFill>
          <a:blip r:embed="rId2" cstate="print"/>
          <a:stretch>
            <a:fillRect/>
          </a:stretch>
        </p:blipFill>
        <p:spPr>
          <a:xfrm>
            <a:off x="6930242" y="5410200"/>
            <a:ext cx="2137558" cy="1371600"/>
          </a:xfrm>
          <a:prstGeom prst="rect">
            <a:avLst/>
          </a:prstGeom>
        </p:spPr>
      </p:pic>
      <p:sp>
        <p:nvSpPr>
          <p:cNvPr id="6" name="TextBox 5"/>
          <p:cNvSpPr txBox="1"/>
          <p:nvPr/>
        </p:nvSpPr>
        <p:spPr>
          <a:xfrm>
            <a:off x="2362200" y="6336268"/>
            <a:ext cx="4234364" cy="276999"/>
          </a:xfrm>
          <a:prstGeom prst="rect">
            <a:avLst/>
          </a:prstGeom>
          <a:solidFill>
            <a:schemeClr val="bg1">
              <a:lumMod val="85000"/>
            </a:schemeClr>
          </a:solidFill>
        </p:spPr>
        <p:txBody>
          <a:bodyPr wrap="none" rtlCol="0">
            <a:spAutoFit/>
          </a:bodyPr>
          <a:lstStyle/>
          <a:p>
            <a:pPr algn="ctr"/>
            <a:r>
              <a:rPr lang="en-US" sz="1200" dirty="0"/>
              <a:t>A Service Disabled Veteran Owned Disadvantaged Small Business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1191</Words>
  <Application>Microsoft Office PowerPoint</Application>
  <PresentationFormat>On-screen Show (4:3)</PresentationFormat>
  <Paragraphs>170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Wingdings</vt:lpstr>
      <vt:lpstr>Office Theme</vt:lpstr>
      <vt:lpstr>PowerPoint Presentation</vt:lpstr>
      <vt:lpstr>Table of Contents</vt:lpstr>
      <vt:lpstr>Mission Statement</vt:lpstr>
      <vt:lpstr>Core Competencies</vt:lpstr>
      <vt:lpstr>Among our Clients</vt:lpstr>
      <vt:lpstr>Customer Partnership</vt:lpstr>
      <vt:lpstr>Technology Solutions</vt:lpstr>
      <vt:lpstr>Records Management Services</vt:lpstr>
      <vt:lpstr>Privacy Services</vt:lpstr>
      <vt:lpstr>Privacy Requirements</vt:lpstr>
      <vt:lpstr>Privacy Past Performance</vt:lpstr>
      <vt:lpstr>Information Assurance and Cybersecurity Services</vt:lpstr>
      <vt:lpstr>Veteran Administration Solutions</vt:lpstr>
      <vt:lpstr>Hardware and Acquisition Planning</vt:lpstr>
      <vt:lpstr>Our Management</vt:lpstr>
      <vt:lpstr> Corporate Information</vt:lpstr>
      <vt:lpstr>For More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doug.stock</dc:creator>
  <cp:lastModifiedBy>Ben McEachin</cp:lastModifiedBy>
  <cp:revision>17</cp:revision>
  <dcterms:created xsi:type="dcterms:W3CDTF">2010-07-06T18:24:19Z</dcterms:created>
  <dcterms:modified xsi:type="dcterms:W3CDTF">2024-11-05T03:32:04Z</dcterms:modified>
</cp:coreProperties>
</file>