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pectra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bold.fntdata"/><Relationship Id="rId11" Type="http://schemas.openxmlformats.org/officeDocument/2006/relationships/slide" Target="slides/slide6.xml"/><Relationship Id="rId22" Type="http://schemas.openxmlformats.org/officeDocument/2006/relationships/font" Target="fonts/Spectral-boldItalic.fntdata"/><Relationship Id="rId10" Type="http://schemas.openxmlformats.org/officeDocument/2006/relationships/slide" Target="slides/slide5.xml"/><Relationship Id="rId21" Type="http://schemas.openxmlformats.org/officeDocument/2006/relationships/font" Target="fonts/Spectral-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pectral-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2a6ba2f6c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2a6ba2f6c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aac8e7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aac8e7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2aac8e7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2aac8e7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a6ba2f6c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a6ba2f6c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a6ba2f6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a6ba2f6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a6ba2f6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a6ba2f6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2a6ba2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2a6ba2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a6ba2f6c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a6ba2f6c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2a6ba2f6c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a6ba2f6c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2a6ba2f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2a6ba2f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2a6ba2f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2a6ba2f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2a6ba2f6c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2a6ba2f6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lay.google.com/store/apps/details?id=com.hp.pregnancy.lite&amp;hl=en_US" TargetMode="External"/><Relationship Id="rId4" Type="http://schemas.openxmlformats.org/officeDocument/2006/relationships/hyperlink" Target="https://apps.apple.com/us/app/pregnancy-food-guide/id10160720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iencedaily.com/releases/2008/06/080630200951.htm" TargetMode="External"/><Relationship Id="rId4" Type="http://schemas.openxmlformats.org/officeDocument/2006/relationships/hyperlink" Target="https://www.ncbi.nlm.nih.gov/pmc/articles/PMC4163795/" TargetMode="External"/><Relationship Id="rId9" Type="http://schemas.openxmlformats.org/officeDocument/2006/relationships/hyperlink" Target="https://www.parents.com/pregnancy/my-body/nutrition/what-pregnant-women-really-eat/" TargetMode="External"/><Relationship Id="rId5" Type="http://schemas.openxmlformats.org/officeDocument/2006/relationships/hyperlink" Target="https://www.cdc.gov/nchs/fastats/births.htm" TargetMode="External"/><Relationship Id="rId6" Type="http://schemas.openxmlformats.org/officeDocument/2006/relationships/hyperlink" Target="https://www.agri-pulse.com/articles/6952-most-people-read-nutrition-facts-label-at-least-some-of-the-time" TargetMode="External"/><Relationship Id="rId7" Type="http://schemas.openxmlformats.org/officeDocument/2006/relationships/hyperlink" Target="https://nypost.com/2018/06/07/most-people-think-food-labels-are-misleading/" TargetMode="External"/><Relationship Id="rId8" Type="http://schemas.openxmlformats.org/officeDocument/2006/relationships/hyperlink" Target="https://www.ncbi.nlm.nih.gov/pmc/articles/PMC267940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968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latin typeface="Amatica SC"/>
                <a:ea typeface="Amatica SC"/>
                <a:cs typeface="Amatica SC"/>
                <a:sym typeface="Amatica SC"/>
              </a:rPr>
              <a:t>Healthy Belly</a:t>
            </a:r>
            <a:endParaRPr sz="7200">
              <a:latin typeface="Amatica SC"/>
              <a:ea typeface="Amatica SC"/>
              <a:cs typeface="Amatica SC"/>
              <a:sym typeface="Amatica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Spectral"/>
                <a:ea typeface="Spectral"/>
                <a:cs typeface="Spectral"/>
                <a:sym typeface="Spectral"/>
              </a:rPr>
              <a:t>Mohammad Bharoocha</a:t>
            </a:r>
            <a:endParaRPr sz="1800">
              <a:latin typeface="Spectral"/>
              <a:ea typeface="Spectral"/>
              <a:cs typeface="Spectral"/>
              <a:sym typeface="Spectral"/>
            </a:endParaRPr>
          </a:p>
          <a:p>
            <a:pPr indent="0" lvl="0" marL="0" rtl="0" algn="ctr">
              <a:spcBef>
                <a:spcPts val="0"/>
              </a:spcBef>
              <a:spcAft>
                <a:spcPts val="0"/>
              </a:spcAft>
              <a:buNone/>
            </a:pPr>
            <a:r>
              <a:rPr lang="en" sz="1800">
                <a:latin typeface="Spectral"/>
                <a:ea typeface="Spectral"/>
                <a:cs typeface="Spectral"/>
                <a:sym typeface="Spectral"/>
              </a:rPr>
              <a:t>Josue Rodriguez</a:t>
            </a:r>
            <a:endParaRPr sz="1800">
              <a:latin typeface="Spectral"/>
              <a:ea typeface="Spectral"/>
              <a:cs typeface="Spectral"/>
              <a:sym typeface="Spectral"/>
            </a:endParaRPr>
          </a:p>
          <a:p>
            <a:pPr indent="0" lvl="0" marL="0" rtl="0" algn="ctr">
              <a:spcBef>
                <a:spcPts val="0"/>
              </a:spcBef>
              <a:spcAft>
                <a:spcPts val="0"/>
              </a:spcAft>
              <a:buNone/>
            </a:pPr>
            <a:r>
              <a:rPr lang="en" sz="1800">
                <a:latin typeface="Spectral"/>
                <a:ea typeface="Spectral"/>
                <a:cs typeface="Spectral"/>
                <a:sym typeface="Spectral"/>
              </a:rPr>
              <a:t>Mateo Perez</a:t>
            </a:r>
            <a:endParaRPr sz="1800">
              <a:latin typeface="Spectral"/>
              <a:ea typeface="Spectral"/>
              <a:cs typeface="Spectral"/>
              <a:sym typeface="Spectral"/>
            </a:endParaRPr>
          </a:p>
          <a:p>
            <a:pPr indent="0" lvl="0" marL="0" rtl="0" algn="ctr">
              <a:spcBef>
                <a:spcPts val="0"/>
              </a:spcBef>
              <a:spcAft>
                <a:spcPts val="0"/>
              </a:spcAft>
              <a:buNone/>
            </a:pPr>
            <a:r>
              <a:rPr lang="en" sz="1800">
                <a:latin typeface="Spectral"/>
                <a:ea typeface="Spectral"/>
                <a:cs typeface="Spectral"/>
                <a:sym typeface="Spectral"/>
              </a:rPr>
              <a:t>Hassan Ishmam</a:t>
            </a:r>
            <a:endParaRPr sz="1800">
              <a:latin typeface="Spectral"/>
              <a:ea typeface="Spectral"/>
              <a:cs typeface="Spectral"/>
              <a:sym typeface="Spectral"/>
            </a:endParaRPr>
          </a:p>
          <a:p>
            <a:pPr indent="0" lvl="0" marL="0" rtl="0" algn="ctr">
              <a:spcBef>
                <a:spcPts val="0"/>
              </a:spcBef>
              <a:spcAft>
                <a:spcPts val="0"/>
              </a:spcAft>
              <a:buNone/>
            </a:pPr>
            <a:r>
              <a:rPr lang="en" sz="1800">
                <a:latin typeface="Spectral"/>
                <a:ea typeface="Spectral"/>
                <a:cs typeface="Spectral"/>
                <a:sym typeface="Spectral"/>
              </a:rPr>
              <a:t>Priyanshi Vaishnav</a:t>
            </a:r>
            <a:endParaRPr sz="1800">
              <a:latin typeface="Spectral"/>
              <a:ea typeface="Spectral"/>
              <a:cs typeface="Spectral"/>
              <a:sym typeface="Spectral"/>
            </a:endParaRPr>
          </a:p>
          <a:p>
            <a:pPr indent="0" lvl="0" marL="0" rtl="0" algn="ctr">
              <a:spcBef>
                <a:spcPts val="0"/>
              </a:spcBef>
              <a:spcAft>
                <a:spcPts val="0"/>
              </a:spcAft>
              <a:buNone/>
            </a:pPr>
            <a:r>
              <a:rPr lang="en" sz="1800">
                <a:latin typeface="Spectral"/>
                <a:ea typeface="Spectral"/>
                <a:cs typeface="Spectral"/>
                <a:sym typeface="Spectral"/>
              </a:rPr>
              <a:t>Nisal Gamage</a:t>
            </a:r>
            <a:endParaRPr sz="1800">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1549500" y="131975"/>
            <a:ext cx="8520600" cy="88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400"/>
              <a:t>Based on Secondary Market Research </a:t>
            </a:r>
            <a:endParaRPr i="1" sz="2400"/>
          </a:p>
          <a:p>
            <a:pPr indent="0" lvl="0" marL="0" rtl="0" algn="ctr">
              <a:spcBef>
                <a:spcPts val="0"/>
              </a:spcBef>
              <a:spcAft>
                <a:spcPts val="0"/>
              </a:spcAft>
              <a:buNone/>
            </a:pPr>
            <a:r>
              <a:rPr i="1" lang="en" sz="1800"/>
              <a:t>PERSONAS</a:t>
            </a:r>
            <a:endParaRPr i="1" sz="1800"/>
          </a:p>
        </p:txBody>
      </p:sp>
      <p:sp>
        <p:nvSpPr>
          <p:cNvPr id="109" name="Google Shape;109;p22"/>
          <p:cNvSpPr txBox="1"/>
          <p:nvPr>
            <p:ph idx="1" type="body"/>
          </p:nvPr>
        </p:nvSpPr>
        <p:spPr>
          <a:xfrm>
            <a:off x="311700" y="1152475"/>
            <a:ext cx="4798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800">
                <a:solidFill>
                  <a:schemeClr val="dk1"/>
                </a:solidFill>
              </a:rPr>
              <a:t>Emily Wilkerson</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457200" rtl="0" algn="l">
              <a:spcBef>
                <a:spcPts val="0"/>
              </a:spcBef>
              <a:spcAft>
                <a:spcPts val="0"/>
              </a:spcAft>
              <a:buNone/>
            </a:pPr>
            <a:r>
              <a:rPr lang="en">
                <a:solidFill>
                  <a:srgbClr val="FFFFFF"/>
                </a:solidFill>
              </a:rPr>
              <a:t>She’s a pregnant woman, conceiving for the first time, looking for assistance with her proper dietary intake to ensure a healthy baby, but at the same time she has little to no time to read or consult with a professional every now and then.</a:t>
            </a:r>
            <a:endParaRPr>
              <a:solidFill>
                <a:srgbClr val="FFFFFF"/>
              </a:solidFill>
            </a:endParaRPr>
          </a:p>
        </p:txBody>
      </p:sp>
      <p:pic>
        <p:nvPicPr>
          <p:cNvPr id="110" name="Google Shape;110;p22"/>
          <p:cNvPicPr preferRelativeResize="0"/>
          <p:nvPr/>
        </p:nvPicPr>
        <p:blipFill>
          <a:blip r:embed="rId3">
            <a:alphaModFix/>
          </a:blip>
          <a:stretch>
            <a:fillRect/>
          </a:stretch>
        </p:blipFill>
        <p:spPr>
          <a:xfrm>
            <a:off x="5411378" y="131975"/>
            <a:ext cx="3732625" cy="4712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1152475"/>
            <a:ext cx="4675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800">
                <a:solidFill>
                  <a:schemeClr val="dk1"/>
                </a:solidFill>
              </a:rPr>
              <a:t>Kevin Smith</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457200" rtl="0" algn="l">
              <a:spcBef>
                <a:spcPts val="0"/>
              </a:spcBef>
              <a:spcAft>
                <a:spcPts val="0"/>
              </a:spcAft>
              <a:buNone/>
            </a:pPr>
            <a:r>
              <a:rPr lang="en">
                <a:solidFill>
                  <a:srgbClr val="FFFFFF"/>
                </a:solidFill>
              </a:rPr>
              <a:t>He’s the husband of a pregnant woman looking for assistance with taking care of his wife and his baby. He constantly has to ask his wife what she can and can’t eat and make sure it’s good for the baby.</a:t>
            </a:r>
            <a:endParaRPr>
              <a:solidFill>
                <a:srgbClr val="FFFFFF"/>
              </a:solidFill>
            </a:endParaRPr>
          </a:p>
        </p:txBody>
      </p:sp>
      <p:pic>
        <p:nvPicPr>
          <p:cNvPr id="116" name="Google Shape;116;p23"/>
          <p:cNvPicPr preferRelativeResize="0"/>
          <p:nvPr/>
        </p:nvPicPr>
        <p:blipFill>
          <a:blip r:embed="rId3">
            <a:alphaModFix/>
          </a:blip>
          <a:stretch>
            <a:fillRect/>
          </a:stretch>
        </p:blipFill>
        <p:spPr>
          <a:xfrm>
            <a:off x="5129951" y="2"/>
            <a:ext cx="3702348" cy="4674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357800"/>
            <a:ext cx="4260300" cy="421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800">
                <a:solidFill>
                  <a:schemeClr val="dk1"/>
                </a:solidFill>
              </a:rPr>
              <a:t>Alan Grant</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457200" rtl="0" algn="l">
              <a:spcBef>
                <a:spcPts val="0"/>
              </a:spcBef>
              <a:spcAft>
                <a:spcPts val="0"/>
              </a:spcAft>
              <a:buNone/>
            </a:pPr>
            <a:r>
              <a:rPr lang="en">
                <a:solidFill>
                  <a:srgbClr val="FFFFFF"/>
                </a:solidFill>
              </a:rPr>
              <a:t>He’s a doctor and his goal is to help women who are expecting soon.</a:t>
            </a:r>
            <a:endParaRPr>
              <a:solidFill>
                <a:srgbClr val="FFFFFF"/>
              </a:solidFill>
            </a:endParaRPr>
          </a:p>
          <a:p>
            <a:pPr indent="0" lvl="0" marL="457200" rtl="0" algn="l">
              <a:spcBef>
                <a:spcPts val="0"/>
              </a:spcBef>
              <a:spcAft>
                <a:spcPts val="0"/>
              </a:spcAft>
              <a:buNone/>
            </a:pPr>
            <a:r>
              <a:rPr lang="en">
                <a:solidFill>
                  <a:srgbClr val="FFFFFF"/>
                </a:solidFill>
              </a:rPr>
              <a:t>He can’t be there personally to answer any ambiguity a patient might have about their diet preferences.</a:t>
            </a:r>
            <a:endParaRPr>
              <a:solidFill>
                <a:srgbClr val="FFFFFF"/>
              </a:solidFill>
            </a:endParaRPr>
          </a:p>
        </p:txBody>
      </p:sp>
      <p:pic>
        <p:nvPicPr>
          <p:cNvPr id="122" name="Google Shape;122;p24"/>
          <p:cNvPicPr preferRelativeResize="0"/>
          <p:nvPr/>
        </p:nvPicPr>
        <p:blipFill>
          <a:blip r:embed="rId3">
            <a:alphaModFix/>
          </a:blip>
          <a:stretch>
            <a:fillRect/>
          </a:stretch>
        </p:blipFill>
        <p:spPr>
          <a:xfrm>
            <a:off x="4974225" y="75575"/>
            <a:ext cx="4046775" cy="49923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1140525"/>
            <a:ext cx="44739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So talking about the </a:t>
            </a:r>
            <a:r>
              <a:rPr i="1" lang="en" sz="2400">
                <a:solidFill>
                  <a:srgbClr val="FFFFFF"/>
                </a:solidFill>
              </a:rPr>
              <a:t>main persona</a:t>
            </a:r>
            <a:r>
              <a:rPr lang="en">
                <a:solidFill>
                  <a:srgbClr val="FFFFFF"/>
                </a:solidFill>
              </a:rPr>
              <a:t>, let’s see how our app will help emily simplify her pregnancy.</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Due to the simplicity of our app, emily wouldn’t need to spend time reading about everything she’s eating because of easy access that our app will grant to her about the dietary specifications.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28" name="Google Shape;128;p25"/>
          <p:cNvPicPr preferRelativeResize="0"/>
          <p:nvPr/>
        </p:nvPicPr>
        <p:blipFill>
          <a:blip r:embed="rId3">
            <a:alphaModFix/>
          </a:blip>
          <a:stretch>
            <a:fillRect/>
          </a:stretch>
        </p:blipFill>
        <p:spPr>
          <a:xfrm>
            <a:off x="5069950" y="0"/>
            <a:ext cx="407404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000"/>
              <a:t>Problem</a:t>
            </a:r>
            <a:endParaRPr i="1"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Malnutrition is one of the leading causes of Stillborns and Miscarriages</a:t>
            </a:r>
            <a:endParaRPr/>
          </a:p>
          <a:p>
            <a:pPr indent="-317500" lvl="1" marL="914400" rtl="0" algn="l">
              <a:spcBef>
                <a:spcPts val="0"/>
              </a:spcBef>
              <a:spcAft>
                <a:spcPts val="0"/>
              </a:spcAft>
              <a:buSzPts val="1400"/>
              <a:buChar char="○"/>
            </a:pPr>
            <a:r>
              <a:rPr lang="en"/>
              <a:t>About 34% of Stillborns are due to bad diet (Reducing stillbirths: behavioural and nutritional interventions before and during pregnancy)</a:t>
            </a:r>
            <a:endParaRPr/>
          </a:p>
          <a:p>
            <a:pPr indent="-342900" lvl="0" marL="457200" rtl="0" algn="l">
              <a:spcBef>
                <a:spcPts val="0"/>
              </a:spcBef>
              <a:spcAft>
                <a:spcPts val="0"/>
              </a:spcAft>
              <a:buSzPts val="1800"/>
              <a:buChar char="➢"/>
            </a:pPr>
            <a:r>
              <a:rPr lang="en"/>
              <a:t>Shoppers tend to buy food without looking at Nutritional Label</a:t>
            </a:r>
            <a:endParaRPr/>
          </a:p>
          <a:p>
            <a:pPr indent="-317500" lvl="1" marL="914400" rtl="0" algn="l">
              <a:spcBef>
                <a:spcPts val="0"/>
              </a:spcBef>
              <a:spcAft>
                <a:spcPts val="0"/>
              </a:spcAft>
              <a:buSzPts val="1400"/>
              <a:buChar char="○"/>
            </a:pPr>
            <a:r>
              <a:rPr lang="en"/>
              <a:t>Agri-Pulse Article shows 57 percent said they buy what their family likes; 49 percent said they’re satisfied with their diet or health;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Introducing the </a:t>
            </a:r>
            <a:r>
              <a:rPr i="1" lang="en" sz="3000">
                <a:latin typeface="Amatica SC"/>
                <a:ea typeface="Amatica SC"/>
                <a:cs typeface="Amatica SC"/>
                <a:sym typeface="Amatica SC"/>
              </a:rPr>
              <a:t>Healthy Belly</a:t>
            </a:r>
            <a:r>
              <a:rPr i="1" lang="en"/>
              <a:t> Application</a:t>
            </a:r>
            <a:endParaRPr i="1"/>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Scan and go, no need to carry a list!</a:t>
            </a:r>
            <a:endParaRPr/>
          </a:p>
          <a:p>
            <a:pPr indent="-317500" lvl="1" marL="914400" rtl="0" algn="l">
              <a:spcBef>
                <a:spcPts val="0"/>
              </a:spcBef>
              <a:spcAft>
                <a:spcPts val="0"/>
              </a:spcAft>
              <a:buSzPts val="1400"/>
              <a:buChar char="○"/>
            </a:pPr>
            <a:r>
              <a:rPr lang="en"/>
              <a:t>How it works:</a:t>
            </a:r>
            <a:endParaRPr/>
          </a:p>
          <a:p>
            <a:pPr indent="-317500" lvl="2" marL="1371600" rtl="0" algn="l">
              <a:spcBef>
                <a:spcPts val="0"/>
              </a:spcBef>
              <a:spcAft>
                <a:spcPts val="0"/>
              </a:spcAft>
              <a:buSzPts val="1400"/>
              <a:buChar char="■"/>
            </a:pPr>
            <a:r>
              <a:rPr lang="en"/>
              <a:t>Match keywords with ingredients</a:t>
            </a:r>
            <a:endParaRPr/>
          </a:p>
          <a:p>
            <a:pPr indent="-317500" lvl="2" marL="1371600" rtl="0" algn="l">
              <a:spcBef>
                <a:spcPts val="0"/>
              </a:spcBef>
              <a:spcAft>
                <a:spcPts val="0"/>
              </a:spcAft>
              <a:buSzPts val="1400"/>
              <a:buChar char="■"/>
            </a:pPr>
            <a:r>
              <a:rPr lang="en"/>
              <a:t>Use database “Open Food Facts”</a:t>
            </a:r>
            <a:endParaRPr/>
          </a:p>
          <a:p>
            <a:pPr indent="-317500" lvl="1" marL="914400" rtl="0" algn="l">
              <a:spcBef>
                <a:spcPts val="0"/>
              </a:spcBef>
              <a:spcAft>
                <a:spcPts val="0"/>
              </a:spcAft>
              <a:buSzPts val="1400"/>
              <a:buChar char="○"/>
            </a:pPr>
            <a:r>
              <a:rPr lang="en"/>
              <a:t>Result:</a:t>
            </a:r>
            <a:endParaRPr/>
          </a:p>
          <a:p>
            <a:pPr indent="-317500" lvl="2" marL="1371600" rtl="0" algn="l">
              <a:spcBef>
                <a:spcPts val="0"/>
              </a:spcBef>
              <a:spcAft>
                <a:spcPts val="0"/>
              </a:spcAft>
              <a:buSzPts val="1400"/>
              <a:buChar char="■"/>
            </a:pPr>
            <a:r>
              <a:rPr lang="en"/>
              <a:t>Red: Cannot eat at all</a:t>
            </a:r>
            <a:endParaRPr/>
          </a:p>
          <a:p>
            <a:pPr indent="-317500" lvl="2" marL="1371600" rtl="0" algn="l">
              <a:spcBef>
                <a:spcPts val="0"/>
              </a:spcBef>
              <a:spcAft>
                <a:spcPts val="0"/>
              </a:spcAft>
              <a:buSzPts val="1400"/>
              <a:buChar char="■"/>
            </a:pPr>
            <a:r>
              <a:rPr lang="en"/>
              <a:t>Yellow: Can eat but not too much</a:t>
            </a:r>
            <a:endParaRPr/>
          </a:p>
          <a:p>
            <a:pPr indent="-317500" lvl="2" marL="1371600" rtl="0" algn="l">
              <a:spcBef>
                <a:spcPts val="0"/>
              </a:spcBef>
              <a:spcAft>
                <a:spcPts val="0"/>
              </a:spcAft>
              <a:buSzPts val="1400"/>
              <a:buChar char="■"/>
            </a:pPr>
            <a:r>
              <a:rPr lang="en"/>
              <a:t>Green: Can eat as much as they want</a:t>
            </a:r>
            <a:endParaRPr/>
          </a:p>
          <a:p>
            <a:pPr indent="-342900" lvl="0" marL="457200" rtl="0" algn="l">
              <a:spcBef>
                <a:spcPts val="0"/>
              </a:spcBef>
              <a:spcAft>
                <a:spcPts val="0"/>
              </a:spcAft>
              <a:buSzPts val="1800"/>
              <a:buChar char="➢"/>
            </a:pPr>
            <a:r>
              <a:rPr lang="en"/>
              <a:t>Show more accurate result depending on user’s trimester</a:t>
            </a:r>
            <a:endParaRPr/>
          </a:p>
          <a:p>
            <a:pPr indent="-342900" lvl="0" marL="457200" rtl="0" algn="l">
              <a:spcBef>
                <a:spcPts val="0"/>
              </a:spcBef>
              <a:spcAft>
                <a:spcPts val="0"/>
              </a:spcAft>
              <a:buSzPts val="1800"/>
              <a:buChar char="➢"/>
            </a:pPr>
            <a:r>
              <a:rPr lang="en"/>
              <a:t>Consult doctors for verification of the unsafe items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Are There Other Apps That Do This?</a:t>
            </a:r>
            <a:endParaRPr i="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apps where you can look up products and find out their contents.</a:t>
            </a:r>
            <a:endParaRPr/>
          </a:p>
          <a:p>
            <a:pPr indent="-342900" lvl="0" marL="457200" rtl="0" algn="l">
              <a:spcBef>
                <a:spcPts val="0"/>
              </a:spcBef>
              <a:spcAft>
                <a:spcPts val="0"/>
              </a:spcAft>
              <a:buSzPts val="1800"/>
              <a:buChar char="➢"/>
            </a:pPr>
            <a:r>
              <a:rPr lang="en"/>
              <a:t>Apps that do have a scanner app that show </a:t>
            </a:r>
            <a:r>
              <a:rPr lang="en"/>
              <a:t>nutritional</a:t>
            </a:r>
            <a:r>
              <a:rPr lang="en"/>
              <a:t> values but the user still has to figure out if the food is hazardous for them or not</a:t>
            </a:r>
            <a:endParaRPr/>
          </a:p>
          <a:p>
            <a:pPr indent="-342900" lvl="0" marL="457200" rtl="0" algn="l">
              <a:spcBef>
                <a:spcPts val="0"/>
              </a:spcBef>
              <a:spcAft>
                <a:spcPts val="0"/>
              </a:spcAft>
              <a:buSzPts val="1800"/>
              <a:buChar char="➢"/>
            </a:pPr>
            <a:r>
              <a:rPr lang="en"/>
              <a:t>Other pregnancy apps also give the user a lot of information at once causing users to feel overwhelmed</a:t>
            </a:r>
            <a:endParaRPr/>
          </a:p>
          <a:p>
            <a:pPr indent="-317500" lvl="1" marL="914400" rtl="0" algn="l">
              <a:spcBef>
                <a:spcPts val="0"/>
              </a:spcBef>
              <a:spcAft>
                <a:spcPts val="0"/>
              </a:spcAft>
              <a:buSzPts val="1400"/>
              <a:buChar char="○"/>
            </a:pPr>
            <a:r>
              <a:rPr lang="en"/>
              <a:t>Pregnancy +: </a:t>
            </a:r>
            <a:r>
              <a:rPr lang="en" sz="1100" u="sng">
                <a:solidFill>
                  <a:schemeClr val="hlink"/>
                </a:solidFill>
                <a:hlinkClick r:id="rId3"/>
              </a:rPr>
              <a:t>https://play.google.com/store/apps/details?id=com.hp.pregnancy.lite&amp;hl=en_US</a:t>
            </a:r>
            <a:endParaRPr/>
          </a:p>
          <a:p>
            <a:pPr indent="-317500" lvl="1" marL="914400" rtl="0" algn="l">
              <a:spcBef>
                <a:spcPts val="0"/>
              </a:spcBef>
              <a:spcAft>
                <a:spcPts val="0"/>
              </a:spcAft>
              <a:buSzPts val="1400"/>
              <a:buChar char="○"/>
            </a:pPr>
            <a:r>
              <a:rPr lang="en"/>
              <a:t>Pregnancy food guide! :</a:t>
            </a:r>
            <a:r>
              <a:rPr lang="en" sz="1100" u="sng">
                <a:solidFill>
                  <a:schemeClr val="hlink"/>
                </a:solidFill>
                <a:hlinkClick r:id="rId4"/>
              </a:rPr>
              <a:t>https://apps.apple.com/us/app/pregnancy-food-guide/id1016072001</a:t>
            </a:r>
            <a:endParaRPr/>
          </a:p>
          <a:p>
            <a:pPr indent="-342900" lvl="0" marL="457200" rtl="0" algn="l">
              <a:spcBef>
                <a:spcPts val="0"/>
              </a:spcBef>
              <a:spcAft>
                <a:spcPts val="0"/>
              </a:spcAft>
              <a:buSzPts val="1800"/>
              <a:buChar char="➢"/>
            </a:pPr>
            <a:r>
              <a:rPr lang="en" sz="1800"/>
              <a:t>Pregnancy Food Guide</a:t>
            </a:r>
            <a:r>
              <a:rPr lang="en"/>
              <a:t>:</a:t>
            </a:r>
            <a:r>
              <a:rPr lang="en" sz="1800"/>
              <a:t> Informs the user of what is considered healthy and give</a:t>
            </a:r>
            <a:r>
              <a:rPr lang="en"/>
              <a:t>s pages of background information</a:t>
            </a:r>
            <a:endParaRPr/>
          </a:p>
          <a:p>
            <a:pPr indent="-342900" lvl="0" marL="457200" rtl="0" algn="l">
              <a:spcBef>
                <a:spcPts val="0"/>
              </a:spcBef>
              <a:spcAft>
                <a:spcPts val="0"/>
              </a:spcAft>
              <a:buSzPts val="1800"/>
              <a:buChar char="➢"/>
            </a:pPr>
            <a:r>
              <a:rPr lang="en"/>
              <a:t>Our app you just scan, get fast and simple feedback and you move on</a:t>
            </a:r>
            <a:endParaRPr/>
          </a:p>
          <a:p>
            <a:pPr indent="-342900" lvl="0" marL="457200" rtl="0" algn="l">
              <a:spcBef>
                <a:spcPts val="0"/>
              </a:spcBef>
              <a:spcAft>
                <a:spcPts val="0"/>
              </a:spcAft>
              <a:buSzPts val="1800"/>
              <a:buChar char="➢"/>
            </a:pPr>
            <a:r>
              <a:rPr lang="en"/>
              <a:t>T</a:t>
            </a:r>
            <a:r>
              <a:rPr lang="en"/>
              <a:t>here are no other apps that does what our app does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Secondary Market Research</a:t>
            </a:r>
            <a:endParaRPr i="1"/>
          </a:p>
        </p:txBody>
      </p:sp>
      <p:sp>
        <p:nvSpPr>
          <p:cNvPr id="79" name="Google Shape;79;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How Does </a:t>
            </a:r>
            <a:r>
              <a:rPr lang="en" sz="1400"/>
              <a:t>P</a:t>
            </a:r>
            <a:r>
              <a:rPr lang="en" sz="1400"/>
              <a:t>oor </a:t>
            </a:r>
            <a:r>
              <a:rPr lang="en" sz="1400"/>
              <a:t>D</a:t>
            </a:r>
            <a:r>
              <a:rPr lang="en" sz="1400"/>
              <a:t>iet </a:t>
            </a:r>
            <a:r>
              <a:rPr lang="en" sz="1400"/>
              <a:t>D</a:t>
            </a:r>
            <a:r>
              <a:rPr lang="en" sz="1400"/>
              <a:t>uring Pregnancy May Have Long Term Impact On Child's Health?</a:t>
            </a:r>
            <a:endParaRPr sz="1400"/>
          </a:p>
          <a:p>
            <a:pPr indent="-304800" lvl="1" marL="914400" rtl="0" algn="l">
              <a:spcBef>
                <a:spcPts val="0"/>
              </a:spcBef>
              <a:spcAft>
                <a:spcPts val="0"/>
              </a:spcAft>
              <a:buSzPts val="1200"/>
              <a:buChar char="○"/>
            </a:pPr>
            <a:r>
              <a:rPr lang="en" sz="1200" u="sng">
                <a:solidFill>
                  <a:schemeClr val="hlink"/>
                </a:solidFill>
                <a:hlinkClick r:id="rId3"/>
              </a:rPr>
              <a:t>https://www.sciencedaily.com/releases/2008/06/080630200951.htm</a:t>
            </a:r>
            <a:endParaRPr sz="1200"/>
          </a:p>
          <a:p>
            <a:pPr indent="-317500" lvl="0" marL="457200" rtl="0" algn="l">
              <a:spcBef>
                <a:spcPts val="0"/>
              </a:spcBef>
              <a:spcAft>
                <a:spcPts val="0"/>
              </a:spcAft>
              <a:buSzPts val="1400"/>
              <a:buChar char="➢"/>
            </a:pPr>
            <a:r>
              <a:rPr lang="en" sz="1400"/>
              <a:t>Malnutrition that can cause miscarriages? (Miscarriages due to malnutrition)</a:t>
            </a:r>
            <a:endParaRPr sz="1400"/>
          </a:p>
          <a:p>
            <a:pPr indent="-304800" lvl="1" marL="914400" rtl="0" algn="l">
              <a:spcBef>
                <a:spcPts val="0"/>
              </a:spcBef>
              <a:spcAft>
                <a:spcPts val="0"/>
              </a:spcAft>
              <a:buSzPts val="1200"/>
              <a:buChar char="○"/>
            </a:pPr>
            <a:r>
              <a:rPr lang="en" sz="1200" u="sng">
                <a:solidFill>
                  <a:schemeClr val="hlink"/>
                </a:solidFill>
                <a:hlinkClick r:id="rId4"/>
              </a:rPr>
              <a:t>https://www.ncbi.nlm.nih.gov/pmc/articles/PMC4163795/</a:t>
            </a:r>
            <a:endParaRPr sz="1200"/>
          </a:p>
          <a:p>
            <a:pPr indent="-317500" lvl="0" marL="457200" rtl="0" algn="l">
              <a:spcBef>
                <a:spcPts val="0"/>
              </a:spcBef>
              <a:spcAft>
                <a:spcPts val="0"/>
              </a:spcAft>
              <a:buSzPts val="1400"/>
              <a:buChar char="➢"/>
            </a:pPr>
            <a:r>
              <a:rPr lang="en" sz="1400"/>
              <a:t>How many people in the United States are pregnant per year?</a:t>
            </a:r>
            <a:endParaRPr sz="1400"/>
          </a:p>
          <a:p>
            <a:pPr indent="-317500" lvl="1" marL="914400" rtl="0" algn="l">
              <a:spcBef>
                <a:spcPts val="0"/>
              </a:spcBef>
              <a:spcAft>
                <a:spcPts val="0"/>
              </a:spcAft>
              <a:buSzPts val="1400"/>
              <a:buChar char="○"/>
            </a:pPr>
            <a:r>
              <a:rPr lang="en"/>
              <a:t> </a:t>
            </a:r>
            <a:r>
              <a:rPr lang="en" sz="1200" u="sng">
                <a:solidFill>
                  <a:schemeClr val="hlink"/>
                </a:solidFill>
                <a:hlinkClick r:id="rId5"/>
              </a:rPr>
              <a:t>https://www.cdc.gov/nchs/fastats/births.htm</a:t>
            </a:r>
            <a:endParaRPr sz="1200"/>
          </a:p>
          <a:p>
            <a:pPr indent="-317500" lvl="0" marL="457200" rtl="0" algn="l">
              <a:spcBef>
                <a:spcPts val="0"/>
              </a:spcBef>
              <a:spcAft>
                <a:spcPts val="0"/>
              </a:spcAft>
              <a:buSzPts val="1400"/>
              <a:buChar char="➢"/>
            </a:pPr>
            <a:r>
              <a:rPr lang="en" sz="1400"/>
              <a:t>How many people actually read the nutritional information</a:t>
            </a:r>
            <a:endParaRPr sz="1400"/>
          </a:p>
          <a:p>
            <a:pPr indent="-304800" lvl="1" marL="914400" rtl="0" algn="l">
              <a:spcBef>
                <a:spcPts val="0"/>
              </a:spcBef>
              <a:spcAft>
                <a:spcPts val="0"/>
              </a:spcAft>
              <a:buSzPts val="1200"/>
              <a:buChar char="○"/>
            </a:pPr>
            <a:r>
              <a:rPr lang="en" sz="1200" u="sng">
                <a:solidFill>
                  <a:schemeClr val="hlink"/>
                </a:solidFill>
                <a:hlinkClick r:id="rId6"/>
              </a:rPr>
              <a:t>https://www.agri-pulse.com/articles/6952-most-people-read-nutrition-facts-label-at-least-some-of-the-time</a:t>
            </a:r>
            <a:endParaRPr sz="1200"/>
          </a:p>
          <a:p>
            <a:pPr indent="-317500" lvl="0" marL="457200" rtl="0" algn="l">
              <a:spcBef>
                <a:spcPts val="0"/>
              </a:spcBef>
              <a:spcAft>
                <a:spcPts val="0"/>
              </a:spcAft>
              <a:buSzPts val="1400"/>
              <a:buChar char="➢"/>
            </a:pPr>
            <a:r>
              <a:rPr lang="en" sz="1400"/>
              <a:t>Customer trust on information on label</a:t>
            </a:r>
            <a:endParaRPr sz="1400"/>
          </a:p>
          <a:p>
            <a:pPr indent="-304800" lvl="1" marL="914400" rtl="0" algn="l">
              <a:spcBef>
                <a:spcPts val="0"/>
              </a:spcBef>
              <a:spcAft>
                <a:spcPts val="0"/>
              </a:spcAft>
              <a:buSzPts val="1200"/>
              <a:buChar char="○"/>
            </a:pPr>
            <a:r>
              <a:rPr lang="en" sz="1200" u="sng">
                <a:solidFill>
                  <a:schemeClr val="hlink"/>
                </a:solidFill>
                <a:hlinkClick r:id="rId7"/>
              </a:rPr>
              <a:t>https://nypost.com/2018/06/07/most-people-think-food-labels-are-misleading/</a:t>
            </a:r>
            <a:endParaRPr sz="1200"/>
          </a:p>
          <a:p>
            <a:pPr indent="-317500" lvl="0" marL="457200" rtl="0" algn="l">
              <a:spcBef>
                <a:spcPts val="0"/>
              </a:spcBef>
              <a:spcAft>
                <a:spcPts val="0"/>
              </a:spcAft>
              <a:buSzPts val="1400"/>
              <a:buChar char="➢"/>
            </a:pPr>
            <a:r>
              <a:rPr lang="en" sz="1400"/>
              <a:t>Percentile of Stillborns and miscarriages leading to miscarriages</a:t>
            </a:r>
            <a:endParaRPr sz="1400"/>
          </a:p>
          <a:p>
            <a:pPr indent="-304800" lvl="1" marL="914400" rtl="0" algn="l">
              <a:spcBef>
                <a:spcPts val="0"/>
              </a:spcBef>
              <a:spcAft>
                <a:spcPts val="0"/>
              </a:spcAft>
              <a:buSzPts val="1200"/>
              <a:buChar char="○"/>
            </a:pPr>
            <a:r>
              <a:rPr lang="en" sz="1200" u="sng">
                <a:solidFill>
                  <a:schemeClr val="hlink"/>
                </a:solidFill>
                <a:hlinkClick r:id="rId8"/>
              </a:rPr>
              <a:t>https://www.ncbi.nlm.nih.gov/pmc/articles/PMC2679409/</a:t>
            </a:r>
            <a:endParaRPr sz="1200"/>
          </a:p>
          <a:p>
            <a:pPr indent="-317500" lvl="0" marL="457200" rtl="0" algn="l">
              <a:spcBef>
                <a:spcPts val="0"/>
              </a:spcBef>
              <a:spcAft>
                <a:spcPts val="0"/>
              </a:spcAft>
              <a:buSzPts val="1400"/>
              <a:buChar char="➢"/>
            </a:pPr>
            <a:r>
              <a:rPr lang="en" sz="1400"/>
              <a:t>What percentage of pregnant women are concerned about what they eat? To what level is that concern?</a:t>
            </a:r>
            <a:endParaRPr sz="1400"/>
          </a:p>
          <a:p>
            <a:pPr indent="-304800" lvl="1" marL="914400" rtl="0" algn="l">
              <a:spcBef>
                <a:spcPts val="0"/>
              </a:spcBef>
              <a:spcAft>
                <a:spcPts val="0"/>
              </a:spcAft>
              <a:buSzPts val="1200"/>
              <a:buChar char="○"/>
            </a:pPr>
            <a:r>
              <a:rPr lang="en" sz="1200" u="sng">
                <a:solidFill>
                  <a:schemeClr val="hlink"/>
                </a:solidFill>
                <a:hlinkClick r:id="rId9"/>
              </a:rPr>
              <a:t>https://www.parents.com/pregnancy/my-body/nutrition/what-pregnant-women-really-eat/</a:t>
            </a:r>
            <a:endParaRPr sz="1200"/>
          </a:p>
          <a:p>
            <a:pPr indent="-304800" lvl="0" marL="457200" rtl="0" algn="l">
              <a:spcBef>
                <a:spcPts val="0"/>
              </a:spcBef>
              <a:spcAft>
                <a:spcPts val="0"/>
              </a:spcAft>
              <a:buSzPts val="1200"/>
              <a:buChar char="➢"/>
            </a:pPr>
            <a:r>
              <a:rPr lang="en" sz="1200"/>
              <a:t>And many more sources!</a:t>
            </a:r>
            <a:endParaRPr sz="12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Primary Market Research</a:t>
            </a:r>
            <a:endParaRPr i="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Created a set of questions for our connections in the medical field (specifically Pediatricians) to interview </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Are you willing to use/test our App to see if it meets standards and if the information is accurate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many mothers/families contact you in regards to nutrition?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are some great sources to use to gain a better understanding of what is considered healthy, what is not considered healthy, and what is something that is considered in between?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are malnutrition and miscarriages connected? In other words, how important is nutrition for pregnancy?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Different needs during different trimesters?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do you think should be on the app?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do you think would be the most important feature for this app?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Based on the information that is given do you believe that you would be okay with recommending this app to a patient.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Primary Market Research</a:t>
            </a:r>
            <a:endParaRPr i="1"/>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Create a survey for families and friends to gauge at their shopping habits</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often do you read the ingredients or nutritional label?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often do you google an item before buying it?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long does it take to shop?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you trust an application to tell you what food is hazardous/not hazardous?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If answered no then what could we do to make you trust this app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you rather pay for the app or would you rather have ads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you rather want the app to be simple or have in depth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Do you use any health/nutrition app</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Sample Response</a:t>
            </a:r>
            <a:r>
              <a:rPr lang="en"/>
              <a:t>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Create a survey for families and friends to gauge at their shopping habits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How often do you read the ingredients or nutritional label?</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Sometimes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How often do you google an item before buying it?</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Sometimes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How long does it take to shop?</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1-2 Hours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Would you trust an application to tell you what food is hazardous/not hazardous?</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Yes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If answered no then what could we do to make you trust this app</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N/A</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Would you rather pay for the app or would you rather have ads</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Have ads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Would you rather want the app to be simple or have in depth information</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Simple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Do you use any health/nutrition app</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No</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What Does This Tell Us?</a:t>
            </a:r>
            <a:endParaRPr i="1"/>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our results we see:</a:t>
            </a:r>
            <a:endParaRPr/>
          </a:p>
          <a:p>
            <a:pPr indent="-342900" lvl="0" marL="457200" rtl="0" algn="l">
              <a:spcBef>
                <a:spcPts val="0"/>
              </a:spcBef>
              <a:spcAft>
                <a:spcPts val="0"/>
              </a:spcAft>
              <a:buSzPts val="1800"/>
              <a:buChar char="➢"/>
            </a:pPr>
            <a:r>
              <a:rPr lang="en"/>
              <a:t>A lot of people don’t have the time or the drive to check through all the ingredients and look up if they are hazardous for them.</a:t>
            </a:r>
            <a:endParaRPr/>
          </a:p>
          <a:p>
            <a:pPr indent="-342900" lvl="0" marL="457200" rtl="0" algn="l">
              <a:spcBef>
                <a:spcPts val="0"/>
              </a:spcBef>
              <a:spcAft>
                <a:spcPts val="0"/>
              </a:spcAft>
              <a:buSzPts val="1800"/>
              <a:buChar char="➢"/>
            </a:pPr>
            <a:r>
              <a:rPr lang="en"/>
              <a:t>However there still seems to be a desire to know if something is hazardous.</a:t>
            </a:r>
            <a:endParaRPr/>
          </a:p>
          <a:p>
            <a:pPr indent="-342900" lvl="0" marL="457200" rtl="0" algn="l">
              <a:spcBef>
                <a:spcPts val="0"/>
              </a:spcBef>
              <a:spcAft>
                <a:spcPts val="0"/>
              </a:spcAft>
              <a:buSzPts val="1800"/>
              <a:buChar char="➢"/>
            </a:pPr>
            <a:r>
              <a:rPr lang="en"/>
              <a:t>Our app aims to solve these problems so we believe a market exist.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