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
      <p:font typeface="Spectral"/>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7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27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pectral-italic.fntdata"/><Relationship Id="rId20" Type="http://schemas.openxmlformats.org/officeDocument/2006/relationships/slide" Target="slides/slide15.xml"/><Relationship Id="rId41" Type="http://schemas.openxmlformats.org/officeDocument/2006/relationships/font" Target="fonts/Spectral-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Spectral-bold.fntdata"/><Relationship Id="rId16" Type="http://schemas.openxmlformats.org/officeDocument/2006/relationships/slide" Target="slides/slide11.xml"/><Relationship Id="rId38" Type="http://schemas.openxmlformats.org/officeDocument/2006/relationships/font" Target="fonts/Spectral-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3e2cbdf6f_3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3e2cbdf6f_3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3e2cbdf6f_3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3e2cbdf6f_3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3e2cbdf6f_3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3e2cbdf6f_3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3e2cbdf6f_3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3e2cbdf6f_3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3e2cbdf6f_3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3e2cbdf6f_3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3e2cbdf6f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3e2cbdf6f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3f27bda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3f27bda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3de98199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3de98199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3e2cbdf6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3e2cbdf6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3de9819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3de9819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3a037f25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3a037f25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3e5ba4c0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3e5ba4c0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3f27bda2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3f27bda2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3b2e00b6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3b2e00b6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3f27bda2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3f27bda2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3f27bda2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3f27bda2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3f27bda2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3f27bda2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3f27bd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3f27bd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user stories does this persona hit? Make sure to link the user stories to it.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f27bda2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f27bda2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3f27bda2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3f27bda2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3de98199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3de98199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Hassanhassan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3e2cbdf6f_3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3e2cbdf6f_3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3e2cbdf6f_3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3e2cbdf6f_3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Arial"/>
              <a:buNone/>
              <a:defRPr i="1" sz="3000">
                <a:latin typeface="Arial"/>
                <a:ea typeface="Arial"/>
                <a:cs typeface="Arial"/>
                <a:sym typeface="Aria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Arial"/>
              <a:buChar char="●"/>
              <a:defRPr sz="1800">
                <a:latin typeface="Arial"/>
                <a:ea typeface="Arial"/>
                <a:cs typeface="Arial"/>
                <a:sym typeface="Arial"/>
              </a:defRPr>
            </a:lvl1pPr>
            <a:lvl2pPr indent="-317500" lvl="1" marL="914400">
              <a:spcBef>
                <a:spcPts val="1600"/>
              </a:spcBef>
              <a:spcAft>
                <a:spcPts val="0"/>
              </a:spcAft>
              <a:buSzPts val="1400"/>
              <a:buFont typeface="Arial"/>
              <a:buChar char="○"/>
              <a:defRPr sz="1400">
                <a:latin typeface="Arial"/>
                <a:ea typeface="Arial"/>
                <a:cs typeface="Arial"/>
                <a:sym typeface="Arial"/>
              </a:defRPr>
            </a:lvl2pPr>
            <a:lvl3pPr indent="-317500" lvl="2" marL="1371600">
              <a:spcBef>
                <a:spcPts val="1600"/>
              </a:spcBef>
              <a:spcAft>
                <a:spcPts val="0"/>
              </a:spcAft>
              <a:buSzPts val="1400"/>
              <a:buFont typeface="Arial"/>
              <a:buChar char="■"/>
              <a:defRPr sz="1400">
                <a:latin typeface="Arial"/>
                <a:ea typeface="Arial"/>
                <a:cs typeface="Arial"/>
                <a:sym typeface="Arial"/>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njdCIFIZGvSGfsQYb81QW-TM-MDKqLtv/view" TargetMode="External"/><Relationship Id="rId4" Type="http://schemas.openxmlformats.org/officeDocument/2006/relationships/image" Target="../media/image7.jpg"/><Relationship Id="rId5"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S_1On_b3rmS9wjSg0kaVvhDdCFh7JZEA/view"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8" y="781525"/>
            <a:ext cx="8520600" cy="20526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en">
                <a:solidFill>
                  <a:srgbClr val="F3F3F3"/>
                </a:solidFill>
              </a:rPr>
              <a:t>  Healthy Belly</a:t>
            </a:r>
            <a:endParaRPr>
              <a:solidFill>
                <a:srgbClr val="F3F3F3"/>
              </a:solidFill>
            </a:endParaRPr>
          </a:p>
        </p:txBody>
      </p:sp>
      <p:sp>
        <p:nvSpPr>
          <p:cNvPr id="135" name="Google Shape;135;p13"/>
          <p:cNvSpPr txBox="1"/>
          <p:nvPr>
            <p:ph idx="1" type="subTitle"/>
          </p:nvPr>
        </p:nvSpPr>
        <p:spPr>
          <a:xfrm>
            <a:off x="311700" y="2834125"/>
            <a:ext cx="8520600" cy="571200"/>
          </a:xfrm>
          <a:prstGeom prst="rect">
            <a:avLst/>
          </a:prstGeom>
        </p:spPr>
        <p:txBody>
          <a:bodyPr anchorCtr="0" anchor="t" bIns="91425" lIns="91425" spcFirstLastPara="1" rIns="91425" wrap="square" tIns="91425">
            <a:noAutofit/>
          </a:bodyPr>
          <a:lstStyle/>
          <a:p>
            <a:pPr indent="0" lvl="0" marL="5943600" rtl="0" algn="l">
              <a:spcBef>
                <a:spcPts val="0"/>
              </a:spcBef>
              <a:spcAft>
                <a:spcPts val="0"/>
              </a:spcAft>
              <a:buClr>
                <a:schemeClr val="dk1"/>
              </a:buClr>
              <a:buSzPts val="1100"/>
              <a:buFont typeface="Arial"/>
              <a:buNone/>
            </a:pPr>
            <a:r>
              <a:rPr lang="en" sz="1800">
                <a:solidFill>
                  <a:srgbClr val="F3F3F3"/>
                </a:solidFill>
                <a:latin typeface="Spectral"/>
                <a:ea typeface="Spectral"/>
                <a:cs typeface="Spectral"/>
                <a:sym typeface="Spectral"/>
              </a:rPr>
              <a:t>Mohammad Bharoocha</a:t>
            </a:r>
            <a:endParaRPr sz="1800">
              <a:solidFill>
                <a:srgbClr val="F3F3F3"/>
              </a:solidFill>
              <a:latin typeface="Spectral"/>
              <a:ea typeface="Spectral"/>
              <a:cs typeface="Spectral"/>
              <a:sym typeface="Spectral"/>
            </a:endParaRPr>
          </a:p>
          <a:p>
            <a:pPr indent="0" lvl="0" marL="5943600" rtl="0" algn="l">
              <a:spcBef>
                <a:spcPts val="0"/>
              </a:spcBef>
              <a:spcAft>
                <a:spcPts val="0"/>
              </a:spcAft>
              <a:buClr>
                <a:schemeClr val="dk1"/>
              </a:buClr>
              <a:buSzPts val="1100"/>
              <a:buFont typeface="Arial"/>
              <a:buNone/>
            </a:pPr>
            <a:r>
              <a:rPr lang="en" sz="1800">
                <a:solidFill>
                  <a:srgbClr val="F3F3F3"/>
                </a:solidFill>
                <a:latin typeface="Spectral"/>
                <a:ea typeface="Spectral"/>
                <a:cs typeface="Spectral"/>
                <a:sym typeface="Spectral"/>
              </a:rPr>
              <a:t>Josue Rodriguez</a:t>
            </a:r>
            <a:endParaRPr sz="1800">
              <a:solidFill>
                <a:srgbClr val="F3F3F3"/>
              </a:solidFill>
              <a:latin typeface="Spectral"/>
              <a:ea typeface="Spectral"/>
              <a:cs typeface="Spectral"/>
              <a:sym typeface="Spectral"/>
            </a:endParaRPr>
          </a:p>
          <a:p>
            <a:pPr indent="0" lvl="0" marL="5943600" rtl="0" algn="l">
              <a:spcBef>
                <a:spcPts val="0"/>
              </a:spcBef>
              <a:spcAft>
                <a:spcPts val="0"/>
              </a:spcAft>
              <a:buClr>
                <a:schemeClr val="dk1"/>
              </a:buClr>
              <a:buSzPts val="1100"/>
              <a:buFont typeface="Arial"/>
              <a:buNone/>
            </a:pPr>
            <a:r>
              <a:rPr lang="en" sz="1800">
                <a:solidFill>
                  <a:srgbClr val="F3F3F3"/>
                </a:solidFill>
                <a:latin typeface="Spectral"/>
                <a:ea typeface="Spectral"/>
                <a:cs typeface="Spectral"/>
                <a:sym typeface="Spectral"/>
              </a:rPr>
              <a:t>Mateo Perez</a:t>
            </a:r>
            <a:endParaRPr sz="1800">
              <a:solidFill>
                <a:srgbClr val="F3F3F3"/>
              </a:solidFill>
              <a:latin typeface="Spectral"/>
              <a:ea typeface="Spectral"/>
              <a:cs typeface="Spectral"/>
              <a:sym typeface="Spectral"/>
            </a:endParaRPr>
          </a:p>
          <a:p>
            <a:pPr indent="0" lvl="0" marL="5943600" rtl="0" algn="l">
              <a:spcBef>
                <a:spcPts val="0"/>
              </a:spcBef>
              <a:spcAft>
                <a:spcPts val="0"/>
              </a:spcAft>
              <a:buClr>
                <a:schemeClr val="dk1"/>
              </a:buClr>
              <a:buSzPts val="1100"/>
              <a:buFont typeface="Arial"/>
              <a:buNone/>
            </a:pPr>
            <a:r>
              <a:rPr lang="en" sz="1800">
                <a:solidFill>
                  <a:srgbClr val="F3F3F3"/>
                </a:solidFill>
                <a:latin typeface="Spectral"/>
                <a:ea typeface="Spectral"/>
                <a:cs typeface="Spectral"/>
                <a:sym typeface="Spectral"/>
              </a:rPr>
              <a:t>Hassan Ishmam</a:t>
            </a:r>
            <a:endParaRPr sz="1800">
              <a:solidFill>
                <a:srgbClr val="F3F3F3"/>
              </a:solidFill>
              <a:latin typeface="Spectral"/>
              <a:ea typeface="Spectral"/>
              <a:cs typeface="Spectral"/>
              <a:sym typeface="Spectral"/>
            </a:endParaRPr>
          </a:p>
          <a:p>
            <a:pPr indent="0" lvl="0" marL="5943600" rtl="0" algn="l">
              <a:spcBef>
                <a:spcPts val="0"/>
              </a:spcBef>
              <a:spcAft>
                <a:spcPts val="0"/>
              </a:spcAft>
              <a:buClr>
                <a:schemeClr val="dk1"/>
              </a:buClr>
              <a:buSzPts val="1100"/>
              <a:buFont typeface="Arial"/>
              <a:buNone/>
            </a:pPr>
            <a:r>
              <a:rPr lang="en" sz="1800">
                <a:solidFill>
                  <a:srgbClr val="F3F3F3"/>
                </a:solidFill>
                <a:latin typeface="Spectral"/>
                <a:ea typeface="Spectral"/>
                <a:cs typeface="Spectral"/>
                <a:sym typeface="Spectral"/>
              </a:rPr>
              <a:t>Priyanshi Vaishnav</a:t>
            </a:r>
            <a:endParaRPr sz="1800">
              <a:solidFill>
                <a:srgbClr val="F3F3F3"/>
              </a:solidFill>
              <a:latin typeface="Spectral"/>
              <a:ea typeface="Spectral"/>
              <a:cs typeface="Spectral"/>
              <a:sym typeface="Spectral"/>
            </a:endParaRPr>
          </a:p>
          <a:p>
            <a:pPr indent="0" lvl="0" marL="5943600" rtl="0" algn="l">
              <a:spcBef>
                <a:spcPts val="0"/>
              </a:spcBef>
              <a:spcAft>
                <a:spcPts val="0"/>
              </a:spcAft>
              <a:buClr>
                <a:schemeClr val="dk1"/>
              </a:buClr>
              <a:buSzPts val="1100"/>
              <a:buFont typeface="Arial"/>
              <a:buNone/>
            </a:pPr>
            <a:r>
              <a:rPr lang="en" sz="1800">
                <a:solidFill>
                  <a:srgbClr val="F3F3F3"/>
                </a:solidFill>
                <a:latin typeface="Spectral"/>
                <a:ea typeface="Spectral"/>
                <a:cs typeface="Spectral"/>
                <a:sym typeface="Spectral"/>
              </a:rPr>
              <a:t>Nisal Gamage</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Login Sequence</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22"/>
          <p:cNvPicPr preferRelativeResize="0"/>
          <p:nvPr/>
        </p:nvPicPr>
        <p:blipFill>
          <a:blip r:embed="rId3">
            <a:alphaModFix/>
          </a:blip>
          <a:stretch>
            <a:fillRect/>
          </a:stretch>
        </p:blipFill>
        <p:spPr>
          <a:xfrm>
            <a:off x="1297500" y="1307850"/>
            <a:ext cx="7038899" cy="347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Scanner Informational Flow</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1" name="Google Shape;201;p23"/>
          <p:cNvPicPr preferRelativeResize="0"/>
          <p:nvPr/>
        </p:nvPicPr>
        <p:blipFill>
          <a:blip r:embed="rId3">
            <a:alphaModFix/>
          </a:blip>
          <a:stretch>
            <a:fillRect/>
          </a:stretch>
        </p:blipFill>
        <p:spPr>
          <a:xfrm>
            <a:off x="1089850" y="1307850"/>
            <a:ext cx="7246550" cy="317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Scanning Sequence Diagram</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8" name="Google Shape;208;p24"/>
          <p:cNvPicPr preferRelativeResize="0"/>
          <p:nvPr/>
        </p:nvPicPr>
        <p:blipFill>
          <a:blip r:embed="rId3">
            <a:alphaModFix/>
          </a:blip>
          <a:stretch>
            <a:fillRect/>
          </a:stretch>
        </p:blipFill>
        <p:spPr>
          <a:xfrm>
            <a:off x="1223125" y="1520950"/>
            <a:ext cx="7038899" cy="315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Profile Change Informational Flow</a:t>
            </a:r>
            <a:endParaRPr/>
          </a:p>
        </p:txBody>
      </p:sp>
      <p:sp>
        <p:nvSpPr>
          <p:cNvPr id="214" name="Google Shape;214;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5" name="Google Shape;215;p25"/>
          <p:cNvPicPr preferRelativeResize="0"/>
          <p:nvPr/>
        </p:nvPicPr>
        <p:blipFill>
          <a:blip r:embed="rId3">
            <a:alphaModFix/>
          </a:blip>
          <a:stretch>
            <a:fillRect/>
          </a:stretch>
        </p:blipFill>
        <p:spPr>
          <a:xfrm>
            <a:off x="1297500" y="1567550"/>
            <a:ext cx="7038901" cy="317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sp>
        <p:nvSpPr>
          <p:cNvPr id="221" name="Google Shape;221;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2" name="Google Shape;222;p26"/>
          <p:cNvPicPr preferRelativeResize="0"/>
          <p:nvPr/>
        </p:nvPicPr>
        <p:blipFill>
          <a:blip r:embed="rId3">
            <a:alphaModFix/>
          </a:blip>
          <a:stretch>
            <a:fillRect/>
          </a:stretch>
        </p:blipFill>
        <p:spPr>
          <a:xfrm>
            <a:off x="1297500" y="1147375"/>
            <a:ext cx="7038900" cy="345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201025" y="2237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structure</a:t>
            </a:r>
            <a:endParaRPr/>
          </a:p>
        </p:txBody>
      </p:sp>
      <p:pic>
        <p:nvPicPr>
          <p:cNvPr id="228" name="Google Shape;228;p27"/>
          <p:cNvPicPr preferRelativeResize="0"/>
          <p:nvPr/>
        </p:nvPicPr>
        <p:blipFill>
          <a:blip r:embed="rId3">
            <a:alphaModFix/>
          </a:blip>
          <a:stretch>
            <a:fillRect/>
          </a:stretch>
        </p:blipFill>
        <p:spPr>
          <a:xfrm>
            <a:off x="3745850" y="0"/>
            <a:ext cx="5398150"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Architectural Patterns Alternatives</a:t>
            </a:r>
            <a:endParaRPr/>
          </a:p>
        </p:txBody>
      </p:sp>
      <p:sp>
        <p:nvSpPr>
          <p:cNvPr id="234" name="Google Shape;234;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a:solidFill>
                  <a:srgbClr val="F3F3F3"/>
                </a:solidFill>
              </a:rPr>
              <a:t>A recap from last sprint:</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We selected Layered Architectural Pattern and Client-Server Pattern</a:t>
            </a:r>
            <a:endParaRPr>
              <a:solidFill>
                <a:srgbClr val="F3F3F3"/>
              </a:solidFill>
            </a:endParaRPr>
          </a:p>
          <a:p>
            <a:pPr indent="-317500" lvl="2" marL="1371600" rtl="0" algn="l">
              <a:spcBef>
                <a:spcPts val="0"/>
              </a:spcBef>
              <a:spcAft>
                <a:spcPts val="0"/>
              </a:spcAft>
              <a:buClr>
                <a:srgbClr val="F3F3F3"/>
              </a:buClr>
              <a:buSzPts val="1400"/>
              <a:buChar char="■"/>
            </a:pPr>
            <a:r>
              <a:rPr lang="en">
                <a:solidFill>
                  <a:srgbClr val="F3F3F3"/>
                </a:solidFill>
              </a:rPr>
              <a:t>LAP: Breaks down tasks into subtasks. Each layer provides services to the next layer. </a:t>
            </a:r>
            <a:endParaRPr>
              <a:solidFill>
                <a:srgbClr val="F3F3F3"/>
              </a:solidFill>
            </a:endParaRPr>
          </a:p>
          <a:p>
            <a:pPr indent="-317500" lvl="2" marL="1371600" rtl="0" algn="l">
              <a:spcBef>
                <a:spcPts val="0"/>
              </a:spcBef>
              <a:spcAft>
                <a:spcPts val="0"/>
              </a:spcAft>
              <a:buClr>
                <a:srgbClr val="F3F3F3"/>
              </a:buClr>
              <a:buSzPts val="1400"/>
              <a:buChar char="■"/>
            </a:pPr>
            <a:r>
              <a:rPr lang="en">
                <a:solidFill>
                  <a:srgbClr val="F3F3F3"/>
                </a:solidFill>
              </a:rPr>
              <a:t>C-S: Our Servers will provide services to multiple Clients. </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We considered Model-View-Controller</a:t>
            </a:r>
            <a:endParaRPr>
              <a:solidFill>
                <a:srgbClr val="F3F3F3"/>
              </a:solidFill>
            </a:endParaRPr>
          </a:p>
          <a:p>
            <a:pPr indent="-317500" lvl="2" marL="1371600" rtl="0" algn="l">
              <a:spcBef>
                <a:spcPts val="0"/>
              </a:spcBef>
              <a:spcAft>
                <a:spcPts val="0"/>
              </a:spcAft>
              <a:buClr>
                <a:srgbClr val="F3F3F3"/>
              </a:buClr>
              <a:buSzPts val="1400"/>
              <a:buChar char="■"/>
            </a:pPr>
            <a:r>
              <a:rPr lang="en">
                <a:solidFill>
                  <a:srgbClr val="F3F3F3"/>
                </a:solidFill>
              </a:rPr>
              <a:t>Model would handle Core functionalities and data, View handles the information displayed to the user, and Controller handles user input.</a:t>
            </a:r>
            <a:endParaRPr>
              <a:solidFill>
                <a:srgbClr val="F3F3F3"/>
              </a:solidFill>
            </a:endParaRPr>
          </a:p>
          <a:p>
            <a:pPr indent="-317500" lvl="2" marL="1371600" rtl="0" algn="l">
              <a:spcBef>
                <a:spcPts val="0"/>
              </a:spcBef>
              <a:spcAft>
                <a:spcPts val="0"/>
              </a:spcAft>
              <a:buClr>
                <a:srgbClr val="F3F3F3"/>
              </a:buClr>
              <a:buSzPts val="1400"/>
              <a:buChar char="■"/>
            </a:pPr>
            <a:r>
              <a:rPr lang="en">
                <a:solidFill>
                  <a:srgbClr val="F3F3F3"/>
                </a:solidFill>
              </a:rPr>
              <a:t>We did not pursue this Pattern since MVC is outdated, has development issues, and is complex </a:t>
            </a:r>
            <a:endParaRPr>
              <a:solidFill>
                <a:srgbClr val="F3F3F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Choice</a:t>
            </a:r>
            <a:endParaRPr/>
          </a:p>
        </p:txBody>
      </p:sp>
      <p:sp>
        <p:nvSpPr>
          <p:cNvPr id="240" name="Google Shape;240;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F3F3F3"/>
              </a:solidFill>
            </a:endParaRPr>
          </a:p>
        </p:txBody>
      </p:sp>
      <p:pic>
        <p:nvPicPr>
          <p:cNvPr id="241" name="Google Shape;241;p29"/>
          <p:cNvPicPr preferRelativeResize="0"/>
          <p:nvPr/>
        </p:nvPicPr>
        <p:blipFill>
          <a:blip r:embed="rId3">
            <a:alphaModFix/>
          </a:blip>
          <a:stretch>
            <a:fillRect/>
          </a:stretch>
        </p:blipFill>
        <p:spPr>
          <a:xfrm>
            <a:off x="628650" y="1589625"/>
            <a:ext cx="7886700" cy="2867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Choice</a:t>
            </a:r>
            <a:endParaRPr/>
          </a:p>
        </p:txBody>
      </p:sp>
      <p:sp>
        <p:nvSpPr>
          <p:cNvPr id="247" name="Google Shape;247;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F3F3F3"/>
              </a:solidFill>
            </a:endParaRPr>
          </a:p>
        </p:txBody>
      </p:sp>
      <p:pic>
        <p:nvPicPr>
          <p:cNvPr id="248" name="Google Shape;248;p30"/>
          <p:cNvPicPr preferRelativeResize="0"/>
          <p:nvPr/>
        </p:nvPicPr>
        <p:blipFill>
          <a:blip r:embed="rId3">
            <a:alphaModFix/>
          </a:blip>
          <a:stretch>
            <a:fillRect/>
          </a:stretch>
        </p:blipFill>
        <p:spPr>
          <a:xfrm>
            <a:off x="628650" y="1589625"/>
            <a:ext cx="7886700" cy="2867025"/>
          </a:xfrm>
          <a:prstGeom prst="rect">
            <a:avLst/>
          </a:prstGeom>
          <a:noFill/>
          <a:ln>
            <a:noFill/>
          </a:ln>
        </p:spPr>
      </p:pic>
      <p:pic>
        <p:nvPicPr>
          <p:cNvPr id="249" name="Google Shape;249;p30"/>
          <p:cNvPicPr preferRelativeResize="0"/>
          <p:nvPr/>
        </p:nvPicPr>
        <p:blipFill>
          <a:blip r:embed="rId4">
            <a:alphaModFix/>
          </a:blip>
          <a:stretch>
            <a:fillRect/>
          </a:stretch>
        </p:blipFill>
        <p:spPr>
          <a:xfrm>
            <a:off x="628650" y="1545450"/>
            <a:ext cx="7886700" cy="291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AWS for Serverless</a:t>
            </a:r>
            <a:endParaRPr/>
          </a:p>
        </p:txBody>
      </p:sp>
      <p:sp>
        <p:nvSpPr>
          <p:cNvPr id="255" name="Google Shape;255;p31"/>
          <p:cNvSpPr txBox="1"/>
          <p:nvPr>
            <p:ph idx="1" type="body"/>
          </p:nvPr>
        </p:nvSpPr>
        <p:spPr>
          <a:xfrm>
            <a:off x="1297500" y="12130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3F3F3"/>
              </a:buClr>
              <a:buSzPts val="1700"/>
              <a:buChar char="➢"/>
            </a:pPr>
            <a:r>
              <a:rPr lang="en" sz="1700">
                <a:solidFill>
                  <a:srgbClr val="F3F3F3"/>
                </a:solidFill>
              </a:rPr>
              <a:t>Ease of Use: </a:t>
            </a:r>
            <a:endParaRPr sz="1700">
              <a:solidFill>
                <a:srgbClr val="F3F3F3"/>
              </a:solidFill>
            </a:endParaRPr>
          </a:p>
          <a:p>
            <a:pPr indent="-311150" lvl="1" marL="914400" rtl="0" algn="l">
              <a:spcBef>
                <a:spcPts val="0"/>
              </a:spcBef>
              <a:spcAft>
                <a:spcPts val="0"/>
              </a:spcAft>
              <a:buClr>
                <a:srgbClr val="F3F3F3"/>
              </a:buClr>
              <a:buSzPts val="1300"/>
              <a:buChar char="○"/>
            </a:pPr>
            <a:r>
              <a:rPr lang="en" sz="1300">
                <a:solidFill>
                  <a:srgbClr val="F3F3F3"/>
                </a:solidFill>
              </a:rPr>
              <a:t>Amazon Web Services is the easiest to learn and use due to the many resources provided by Amazon</a:t>
            </a:r>
            <a:endParaRPr sz="1300">
              <a:solidFill>
                <a:srgbClr val="F3F3F3"/>
              </a:solidFill>
            </a:endParaRPr>
          </a:p>
          <a:p>
            <a:pPr indent="-336550" lvl="0" marL="457200" rtl="0" algn="l">
              <a:spcBef>
                <a:spcPts val="0"/>
              </a:spcBef>
              <a:spcAft>
                <a:spcPts val="0"/>
              </a:spcAft>
              <a:buClr>
                <a:srgbClr val="F3F3F3"/>
              </a:buClr>
              <a:buSzPts val="1700"/>
              <a:buChar char="➢"/>
            </a:pPr>
            <a:r>
              <a:rPr lang="en" sz="1700">
                <a:solidFill>
                  <a:srgbClr val="F3F3F3"/>
                </a:solidFill>
              </a:rPr>
              <a:t>No Capacity Limits</a:t>
            </a:r>
            <a:endParaRPr sz="1700">
              <a:solidFill>
                <a:srgbClr val="F3F3F3"/>
              </a:solidFill>
            </a:endParaRPr>
          </a:p>
          <a:p>
            <a:pPr indent="-311150" lvl="1" marL="914400" rtl="0" algn="l">
              <a:spcBef>
                <a:spcPts val="0"/>
              </a:spcBef>
              <a:spcAft>
                <a:spcPts val="0"/>
              </a:spcAft>
              <a:buClr>
                <a:srgbClr val="F3F3F3"/>
              </a:buClr>
              <a:buSzPts val="1300"/>
              <a:buChar char="○"/>
            </a:pPr>
            <a:r>
              <a:rPr lang="en" sz="1300">
                <a:solidFill>
                  <a:srgbClr val="F3F3F3"/>
                </a:solidFill>
              </a:rPr>
              <a:t>Can change your capacity based on what you need. If more, increase capacity, if less, go less! You pay for what you use</a:t>
            </a:r>
            <a:endParaRPr sz="1300">
              <a:solidFill>
                <a:srgbClr val="F3F3F3"/>
              </a:solidFill>
            </a:endParaRPr>
          </a:p>
          <a:p>
            <a:pPr indent="-336550" lvl="0" marL="457200" rtl="0" algn="l">
              <a:spcBef>
                <a:spcPts val="0"/>
              </a:spcBef>
              <a:spcAft>
                <a:spcPts val="0"/>
              </a:spcAft>
              <a:buClr>
                <a:srgbClr val="F3F3F3"/>
              </a:buClr>
              <a:buSzPts val="1700"/>
              <a:buChar char="➢"/>
            </a:pPr>
            <a:r>
              <a:rPr lang="en" sz="1700">
                <a:solidFill>
                  <a:srgbClr val="F3F3F3"/>
                </a:solidFill>
              </a:rPr>
              <a:t>Provides Speed and Agility</a:t>
            </a:r>
            <a:endParaRPr sz="1700">
              <a:solidFill>
                <a:srgbClr val="F3F3F3"/>
              </a:solidFill>
            </a:endParaRPr>
          </a:p>
          <a:p>
            <a:pPr indent="-311150" lvl="1" marL="914400" rtl="0" algn="l">
              <a:spcBef>
                <a:spcPts val="0"/>
              </a:spcBef>
              <a:spcAft>
                <a:spcPts val="0"/>
              </a:spcAft>
              <a:buClr>
                <a:srgbClr val="F3F3F3"/>
              </a:buClr>
              <a:buSzPts val="1300"/>
              <a:buChar char="○"/>
            </a:pPr>
            <a:r>
              <a:rPr lang="en" sz="1300">
                <a:solidFill>
                  <a:srgbClr val="F3F3F3"/>
                </a:solidFill>
              </a:rPr>
              <a:t>Provides tools which helps to reduce the time we spend on a task such as Auto Scaling, AWS Tools and Elastic Load Balancing you can select them on the basis of your demand. </a:t>
            </a:r>
            <a:endParaRPr sz="1300">
              <a:solidFill>
                <a:srgbClr val="F3F3F3"/>
              </a:solidFill>
            </a:endParaRPr>
          </a:p>
          <a:p>
            <a:pPr indent="-336550" lvl="0" marL="457200" rtl="0" algn="l">
              <a:spcBef>
                <a:spcPts val="0"/>
              </a:spcBef>
              <a:spcAft>
                <a:spcPts val="0"/>
              </a:spcAft>
              <a:buClr>
                <a:srgbClr val="F3F3F3"/>
              </a:buClr>
              <a:buSzPts val="1700"/>
              <a:buChar char="➢"/>
            </a:pPr>
            <a:r>
              <a:rPr lang="en" sz="1700">
                <a:solidFill>
                  <a:srgbClr val="F3F3F3"/>
                </a:solidFill>
              </a:rPr>
              <a:t>Secure and Reliable</a:t>
            </a:r>
            <a:endParaRPr sz="1700">
              <a:solidFill>
                <a:srgbClr val="F3F3F3"/>
              </a:solidFill>
            </a:endParaRPr>
          </a:p>
          <a:p>
            <a:pPr indent="-311150" lvl="1" marL="914400" rtl="0" algn="l">
              <a:spcBef>
                <a:spcPts val="0"/>
              </a:spcBef>
              <a:spcAft>
                <a:spcPts val="0"/>
              </a:spcAft>
              <a:buClr>
                <a:srgbClr val="F3F3F3"/>
              </a:buClr>
              <a:buSzPts val="1300"/>
              <a:buChar char="○"/>
            </a:pPr>
            <a:r>
              <a:rPr lang="en" sz="1300">
                <a:solidFill>
                  <a:srgbClr val="F3F3F3"/>
                </a:solidFill>
              </a:rPr>
              <a:t>Protects the privacy by storing in AWS data centres. AWS infrastructure is designed to keep your data safe no matter what size of your data is. It just scales with your AWS cloud usage</a:t>
            </a:r>
            <a:endParaRPr sz="130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Updates</a:t>
            </a:r>
            <a:endParaRPr/>
          </a:p>
        </p:txBody>
      </p:sp>
      <p:sp>
        <p:nvSpPr>
          <p:cNvPr id="141" name="Google Shape;141;p14"/>
          <p:cNvSpPr txBox="1"/>
          <p:nvPr>
            <p:ph idx="1" type="body"/>
          </p:nvPr>
        </p:nvSpPr>
        <p:spPr>
          <a:xfrm>
            <a:off x="463250" y="1420025"/>
            <a:ext cx="4539600" cy="328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a:solidFill>
                  <a:srgbClr val="F3F3F3"/>
                </a:solidFill>
              </a:rPr>
              <a:t>Business Requirement Document:</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New Persona to match our User Stories in reference to simple UI</a:t>
            </a:r>
            <a:endParaRPr>
              <a:solidFill>
                <a:srgbClr val="F3F3F3"/>
              </a:solidFill>
            </a:endParaRPr>
          </a:p>
          <a:p>
            <a:pPr indent="0" lvl="0" marL="0" rtl="0" algn="l">
              <a:spcBef>
                <a:spcPts val="1600"/>
              </a:spcBef>
              <a:spcAft>
                <a:spcPts val="0"/>
              </a:spcAft>
              <a:buNone/>
            </a:pPr>
            <a:r>
              <a:t/>
            </a:r>
            <a:endParaRPr>
              <a:solidFill>
                <a:srgbClr val="F3F3F3"/>
              </a:solidFill>
            </a:endParaRPr>
          </a:p>
          <a:p>
            <a:pPr indent="-342900" lvl="0" marL="457200" rtl="0" algn="l">
              <a:spcBef>
                <a:spcPts val="1600"/>
              </a:spcBef>
              <a:spcAft>
                <a:spcPts val="0"/>
              </a:spcAft>
              <a:buClr>
                <a:srgbClr val="F3F3F3"/>
              </a:buClr>
              <a:buSzPts val="1800"/>
              <a:buChar char="➢"/>
            </a:pPr>
            <a:r>
              <a:rPr lang="en">
                <a:solidFill>
                  <a:srgbClr val="F3F3F3"/>
                </a:solidFill>
              </a:rPr>
              <a:t>Management Plan:</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No Updates</a:t>
            </a:r>
            <a:endParaRPr>
              <a:solidFill>
                <a:srgbClr val="F3F3F3"/>
              </a:solidFill>
            </a:endParaRPr>
          </a:p>
          <a:p>
            <a:pPr indent="0" lvl="0" marL="0" rtl="0" algn="l">
              <a:spcBef>
                <a:spcPts val="1600"/>
              </a:spcBef>
              <a:spcAft>
                <a:spcPts val="1600"/>
              </a:spcAft>
              <a:buNone/>
            </a:pPr>
            <a:r>
              <a:t/>
            </a:r>
            <a:endParaRPr>
              <a:solidFill>
                <a:srgbClr val="F3F3F3"/>
              </a:solidFill>
            </a:endParaRPr>
          </a:p>
        </p:txBody>
      </p:sp>
      <p:pic>
        <p:nvPicPr>
          <p:cNvPr id="142" name="Google Shape;142;p14"/>
          <p:cNvPicPr preferRelativeResize="0"/>
          <p:nvPr/>
        </p:nvPicPr>
        <p:blipFill>
          <a:blip r:embed="rId3">
            <a:alphaModFix/>
          </a:blip>
          <a:stretch>
            <a:fillRect/>
          </a:stretch>
        </p:blipFill>
        <p:spPr>
          <a:xfrm>
            <a:off x="5002850" y="1196262"/>
            <a:ext cx="3599526" cy="35060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Databases testing</a:t>
            </a:r>
            <a:endParaRPr/>
          </a:p>
        </p:txBody>
      </p:sp>
      <p:pic>
        <p:nvPicPr>
          <p:cNvPr id="261" name="Google Shape;261;p32"/>
          <p:cNvPicPr preferRelativeResize="0"/>
          <p:nvPr/>
        </p:nvPicPr>
        <p:blipFill>
          <a:blip r:embed="rId3">
            <a:alphaModFix/>
          </a:blip>
          <a:stretch>
            <a:fillRect/>
          </a:stretch>
        </p:blipFill>
        <p:spPr>
          <a:xfrm>
            <a:off x="0" y="2259625"/>
            <a:ext cx="9143998" cy="1050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Retrospective/Future Goals</a:t>
            </a:r>
            <a:endParaRPr/>
          </a:p>
        </p:txBody>
      </p:sp>
      <p:sp>
        <p:nvSpPr>
          <p:cNvPr id="267" name="Google Shape;267;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Sprint was a tad bit slow, primarily due to the Machine Learning Homework. The goals we set were met but we could not go </a:t>
            </a:r>
            <a:r>
              <a:rPr b="1" lang="en" u="sng"/>
              <a:t>above and beyond</a:t>
            </a:r>
            <a:endParaRPr b="1" u="sng"/>
          </a:p>
          <a:p>
            <a:pPr indent="-342900" lvl="0" marL="457200" rtl="0" algn="l">
              <a:spcBef>
                <a:spcPts val="0"/>
              </a:spcBef>
              <a:spcAft>
                <a:spcPts val="0"/>
              </a:spcAft>
              <a:buSzPts val="1800"/>
              <a:buChar char="➢"/>
            </a:pPr>
            <a:r>
              <a:rPr lang="en"/>
              <a:t>Future:</a:t>
            </a:r>
            <a:endParaRPr/>
          </a:p>
          <a:p>
            <a:pPr indent="-317500" lvl="1" marL="914400" rtl="0" algn="l">
              <a:spcBef>
                <a:spcPts val="0"/>
              </a:spcBef>
              <a:spcAft>
                <a:spcPts val="0"/>
              </a:spcAft>
              <a:buSzPts val="1400"/>
              <a:buChar char="○"/>
            </a:pPr>
            <a:r>
              <a:rPr lang="en"/>
              <a:t>Continue working and developing UI, Plan on completing the UI by end of Semester</a:t>
            </a:r>
            <a:endParaRPr/>
          </a:p>
          <a:p>
            <a:pPr indent="-317500" lvl="1" marL="914400" rtl="0" algn="l">
              <a:spcBef>
                <a:spcPts val="0"/>
              </a:spcBef>
              <a:spcAft>
                <a:spcPts val="0"/>
              </a:spcAft>
              <a:buSzPts val="1400"/>
              <a:buChar char="○"/>
            </a:pPr>
            <a:r>
              <a:rPr lang="en"/>
              <a:t>Complete a Dummy Database so we can implement a small scale database with our UI and start testing with data.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of Presentation!</a:t>
            </a:r>
            <a:endParaRPr/>
          </a:p>
        </p:txBody>
      </p:sp>
      <p:sp>
        <p:nvSpPr>
          <p:cNvPr id="273" name="Google Shape;273;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rgbClr val="FFFFFF"/>
                </a:solidFill>
              </a:rPr>
              <a:t>Thank you for your time!</a:t>
            </a:r>
            <a:endParaRPr sz="2400">
              <a:solidFill>
                <a:srgbClr val="FFFFFF"/>
              </a:solidFill>
            </a:endParaRPr>
          </a:p>
          <a:p>
            <a:pPr indent="0" lvl="0" marL="0" marR="0" rtl="0" algn="l">
              <a:lnSpc>
                <a:spcPct val="115000"/>
              </a:lnSpc>
              <a:spcBef>
                <a:spcPts val="0"/>
              </a:spcBef>
              <a:spcAft>
                <a:spcPts val="0"/>
              </a:spcAft>
              <a:buNone/>
            </a:pPr>
            <a:r>
              <a:t/>
            </a:r>
            <a:endParaRPr sz="2400">
              <a:solidFill>
                <a:srgbClr val="FFFFFF"/>
              </a:solidFill>
            </a:endParaRPr>
          </a:p>
          <a:p>
            <a:pPr indent="0" lvl="0" marL="0" marR="0" rtl="0" algn="l">
              <a:lnSpc>
                <a:spcPct val="115000"/>
              </a:lnSpc>
              <a:spcBef>
                <a:spcPts val="0"/>
              </a:spcBef>
              <a:spcAft>
                <a:spcPts val="0"/>
              </a:spcAft>
              <a:buNone/>
            </a:pPr>
            <a:r>
              <a:rPr lang="en" sz="7200">
                <a:solidFill>
                  <a:srgbClr val="FFFFFF"/>
                </a:solidFill>
              </a:rPr>
              <a:t> QUESTIONS??</a:t>
            </a:r>
            <a:endParaRPr sz="72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5"/>
          <p:cNvSpPr txBox="1"/>
          <p:nvPr>
            <p:ph idx="1" type="body"/>
          </p:nvPr>
        </p:nvSpPr>
        <p:spPr>
          <a:xfrm>
            <a:off x="992375" y="1567550"/>
            <a:ext cx="7038900" cy="2911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800">
                <a:solidFill>
                  <a:srgbClr val="FFFFFF"/>
                </a:solidFill>
              </a:rPr>
              <a:t>WE BACK AT IT </a:t>
            </a:r>
            <a:br>
              <a:rPr b="1" lang="en" sz="4800">
                <a:solidFill>
                  <a:srgbClr val="FFFFFF"/>
                </a:solidFill>
              </a:rPr>
            </a:br>
            <a:r>
              <a:rPr b="1" lang="en" sz="4800">
                <a:solidFill>
                  <a:srgbClr val="FFFFFF"/>
                </a:solidFill>
              </a:rPr>
              <a:t>AGAIN WITH </a:t>
            </a:r>
            <a:br>
              <a:rPr b="1" lang="en" sz="4800">
                <a:solidFill>
                  <a:srgbClr val="FFFFFF"/>
                </a:solidFill>
              </a:rPr>
            </a:br>
            <a:r>
              <a:rPr b="1" lang="en" sz="4800">
                <a:solidFill>
                  <a:srgbClr val="FFFFFF"/>
                </a:solidFill>
              </a:rPr>
              <a:t>ANOTHER </a:t>
            </a:r>
            <a:br>
              <a:rPr b="1" lang="en" sz="4800">
                <a:solidFill>
                  <a:srgbClr val="FFFFFF"/>
                </a:solidFill>
              </a:rPr>
            </a:br>
            <a:r>
              <a:rPr b="1" lang="en" sz="4800">
                <a:solidFill>
                  <a:srgbClr val="FFFFFF"/>
                </a:solidFill>
              </a:rPr>
              <a:t>SURPRISE!</a:t>
            </a:r>
            <a:endParaRPr b="1" sz="4800">
              <a:solidFill>
                <a:srgbClr val="FFFFFF"/>
              </a:solidFill>
            </a:endParaRPr>
          </a:p>
        </p:txBody>
      </p:sp>
      <p:pic>
        <p:nvPicPr>
          <p:cNvPr id="279" name="Google Shape;279;p35" title="UIv1.5.mp4">
            <a:hlinkClick r:id="rId3"/>
          </p:cNvPr>
          <p:cNvPicPr preferRelativeResize="0"/>
          <p:nvPr/>
        </p:nvPicPr>
        <p:blipFill>
          <a:blip r:embed="rId4">
            <a:alphaModFix/>
          </a:blip>
          <a:stretch>
            <a:fillRect/>
          </a:stretch>
        </p:blipFill>
        <p:spPr>
          <a:xfrm>
            <a:off x="6611251" y="0"/>
            <a:ext cx="2320847" cy="5143499"/>
          </a:xfrm>
          <a:prstGeom prst="rect">
            <a:avLst/>
          </a:prstGeom>
          <a:noFill/>
          <a:ln>
            <a:noFill/>
          </a:ln>
        </p:spPr>
      </p:pic>
      <p:pic>
        <p:nvPicPr>
          <p:cNvPr id="280" name="Google Shape;280;p35"/>
          <p:cNvPicPr preferRelativeResize="0"/>
          <p:nvPr/>
        </p:nvPicPr>
        <p:blipFill>
          <a:blip r:embed="rId5">
            <a:alphaModFix/>
          </a:blip>
          <a:stretch>
            <a:fillRect/>
          </a:stretch>
        </p:blipFill>
        <p:spPr>
          <a:xfrm>
            <a:off x="2389725" y="102300"/>
            <a:ext cx="1953675" cy="1465250"/>
          </a:xfrm>
          <a:prstGeom prst="rect">
            <a:avLst/>
          </a:prstGeom>
          <a:noFill/>
          <a:ln>
            <a:noFill/>
          </a:ln>
        </p:spPr>
      </p:pic>
    </p:spTree>
  </p:cSld>
  <p:clrMapOvr>
    <a:masterClrMapping/>
  </p:clrMapOvr>
  <mc:AlternateContent>
    <mc:Choice Requires="p14">
      <p:transition spd="slow" p14:dur="26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1000"/>
                                        <p:tgtEl>
                                          <p:spTgt spid="2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of Presentation!</a:t>
            </a:r>
            <a:endParaRPr/>
          </a:p>
        </p:txBody>
      </p:sp>
      <p:sp>
        <p:nvSpPr>
          <p:cNvPr id="286" name="Google Shape;286;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rgbClr val="FFFFFF"/>
                </a:solidFill>
              </a:rPr>
              <a:t>Now it truly ended...</a:t>
            </a:r>
            <a:endParaRPr sz="2400">
              <a:solidFill>
                <a:srgbClr val="FFFFFF"/>
              </a:solidFill>
            </a:endParaRPr>
          </a:p>
          <a:p>
            <a:pPr indent="0" lvl="0" marL="0" marR="0" rtl="0" algn="l">
              <a:lnSpc>
                <a:spcPct val="115000"/>
              </a:lnSpc>
              <a:spcBef>
                <a:spcPts val="0"/>
              </a:spcBef>
              <a:spcAft>
                <a:spcPts val="0"/>
              </a:spcAft>
              <a:buNone/>
            </a:pPr>
            <a:r>
              <a:t/>
            </a:r>
            <a:endParaRPr sz="2400">
              <a:solidFill>
                <a:srgbClr val="FFFFFF"/>
              </a:solidFill>
            </a:endParaRPr>
          </a:p>
          <a:p>
            <a:pPr indent="0" lvl="0" marL="0" marR="0" rtl="0" algn="l">
              <a:lnSpc>
                <a:spcPct val="115000"/>
              </a:lnSpc>
              <a:spcBef>
                <a:spcPts val="0"/>
              </a:spcBef>
              <a:spcAft>
                <a:spcPts val="0"/>
              </a:spcAft>
              <a:buNone/>
            </a:pPr>
            <a:r>
              <a:rPr lang="en" sz="7200">
                <a:solidFill>
                  <a:srgbClr val="FFFFFF"/>
                </a:solidFill>
              </a:rPr>
              <a:t> QUESTIONS??</a:t>
            </a:r>
            <a:endParaRPr sz="7200">
              <a:solidFill>
                <a:srgbClr val="FFFFFF"/>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#2 Overview </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a:solidFill>
                  <a:srgbClr val="F3F3F3"/>
                </a:solidFill>
              </a:rPr>
              <a:t>Sprint Objective of Spring #2: To complete user manual and continue working UI and working with our AWS</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Updated our Epic 3 by adding a new User Story that correlates to the UI</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Continued to work and develop our UI</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Continued to work on Backend Servers and Cloud</a:t>
            </a:r>
            <a:endParaRPr>
              <a:solidFill>
                <a:srgbClr val="F3F3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significant user story</a:t>
            </a:r>
            <a:endParaRPr/>
          </a:p>
        </p:txBody>
      </p:sp>
      <p:sp>
        <p:nvSpPr>
          <p:cNvPr id="154" name="Google Shape;154;p16"/>
          <p:cNvSpPr txBox="1"/>
          <p:nvPr/>
        </p:nvSpPr>
        <p:spPr>
          <a:xfrm>
            <a:off x="2762375" y="2638813"/>
            <a:ext cx="7194900" cy="28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155" name="Google Shape;155;p16"/>
          <p:cNvPicPr preferRelativeResize="0"/>
          <p:nvPr/>
        </p:nvPicPr>
        <p:blipFill>
          <a:blip r:embed="rId3">
            <a:alphaModFix/>
          </a:blip>
          <a:stretch>
            <a:fillRect/>
          </a:stretch>
        </p:blipFill>
        <p:spPr>
          <a:xfrm>
            <a:off x="5083450" y="1176150"/>
            <a:ext cx="3682851" cy="3587251"/>
          </a:xfrm>
          <a:prstGeom prst="rect">
            <a:avLst/>
          </a:prstGeom>
          <a:noFill/>
          <a:ln>
            <a:noFill/>
          </a:ln>
        </p:spPr>
      </p:pic>
      <p:sp>
        <p:nvSpPr>
          <p:cNvPr id="156" name="Google Shape;156;p16"/>
          <p:cNvSpPr txBox="1"/>
          <p:nvPr/>
        </p:nvSpPr>
        <p:spPr>
          <a:xfrm>
            <a:off x="447250" y="1241150"/>
            <a:ext cx="42702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As a user I want a simple application that isn’t as complicated in terms of technology and simple to use but efficient at the same time.</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Healthy Belly’s simple UI enables the user even with little/no knowledge of technology to access the app and use it efficiently. Our UI really comes in handy because of it simple layout easy to understand and use.</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This persona hits our Epic #3 : Information</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This corresponds to the code of UI.</a:t>
            </a:r>
            <a:endParaRPr>
              <a:solidFill>
                <a:srgbClr val="FFFFFF"/>
              </a:solidFill>
            </a:endParaRPr>
          </a:p>
          <a:p>
            <a:pPr indent="0" lvl="0" marL="457200" rtl="0" algn="l">
              <a:spcBef>
                <a:spcPts val="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62" name="Google Shape;162;p17" title="UIV1.mp4">
            <a:hlinkClick r:id="rId3"/>
          </p:cNvPr>
          <p:cNvPicPr preferRelativeResize="0"/>
          <p:nvPr/>
        </p:nvPicPr>
        <p:blipFill>
          <a:blip r:embed="rId4">
            <a:alphaModFix/>
          </a:blip>
          <a:stretch>
            <a:fillRect/>
          </a:stretch>
        </p:blipFill>
        <p:spPr>
          <a:xfrm>
            <a:off x="3996375" y="1012500"/>
            <a:ext cx="1765426" cy="3530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Accessibility</a:t>
            </a:r>
            <a:endParaRPr/>
          </a:p>
        </p:txBody>
      </p:sp>
      <p:sp>
        <p:nvSpPr>
          <p:cNvPr id="168" name="Google Shape;168;p18"/>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a:solidFill>
                  <a:srgbClr val="F3F3F3"/>
                </a:solidFill>
              </a:rPr>
              <a:t>User requires 3 clicks maximum</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Register: If the user wants to register, they will simply click on the register button which will redirect them to google login page. After the user logs in, it will ask the user for permission to grant us access, which will require 3 clicks</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Login: If an existing user wants to login, it will redirect them to google’s login page. Once they put the username and password, they will be good to go (2 clicks)</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Scan: This is the most significant task of this app. As soon as they open the app, it will launch the camera and the user can click on the scan button, which will require just 1 click.</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Edit info: The user will go to their profile and click edit info. Then they edit whatever they want and hit save, which will require 3 clicks.</a:t>
            </a:r>
            <a:endParaRPr>
              <a:solidFill>
                <a:srgbClr val="F3F3F3"/>
              </a:solidFill>
            </a:endParaRPr>
          </a:p>
          <a:p>
            <a:pPr indent="0" lvl="0" marL="0" rtl="0" algn="l">
              <a:spcBef>
                <a:spcPts val="1600"/>
              </a:spcBef>
              <a:spcAft>
                <a:spcPts val="1600"/>
              </a:spcAft>
              <a:buNone/>
            </a:pPr>
            <a:r>
              <a:t/>
            </a:r>
            <a:endParaRPr>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a:solidFill>
                  <a:srgbClr val="F3F3F3"/>
                </a:solidFill>
              </a:rPr>
              <a:t>Platform:</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Android</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Coding Language for Main Server:</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Javascript</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Database:</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MySQL</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Front-End Language</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Java</a:t>
            </a:r>
            <a:endParaRPr>
              <a:solidFill>
                <a:srgbClr val="F3F3F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Diagram</a:t>
            </a:r>
            <a:endParaRPr/>
          </a:p>
        </p:txBody>
      </p:sp>
      <p:pic>
        <p:nvPicPr>
          <p:cNvPr id="180" name="Google Shape;180;p20"/>
          <p:cNvPicPr preferRelativeResize="0"/>
          <p:nvPr/>
        </p:nvPicPr>
        <p:blipFill>
          <a:blip r:embed="rId3">
            <a:alphaModFix/>
          </a:blip>
          <a:stretch>
            <a:fillRect/>
          </a:stretch>
        </p:blipFill>
        <p:spPr>
          <a:xfrm>
            <a:off x="1874738" y="1627325"/>
            <a:ext cx="5394524" cy="285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139550" y="452975"/>
            <a:ext cx="5228400" cy="27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Login informational flow</a:t>
            </a:r>
            <a:endParaRPr/>
          </a:p>
        </p:txBody>
      </p:sp>
      <p:pic>
        <p:nvPicPr>
          <p:cNvPr id="186" name="Google Shape;186;p21"/>
          <p:cNvPicPr preferRelativeResize="0"/>
          <p:nvPr/>
        </p:nvPicPr>
        <p:blipFill>
          <a:blip r:embed="rId3">
            <a:alphaModFix/>
          </a:blip>
          <a:stretch>
            <a:fillRect/>
          </a:stretch>
        </p:blipFill>
        <p:spPr>
          <a:xfrm>
            <a:off x="6526000" y="116725"/>
            <a:ext cx="2517450" cy="4958826"/>
          </a:xfrm>
          <a:prstGeom prst="rect">
            <a:avLst/>
          </a:prstGeom>
          <a:noFill/>
          <a:ln>
            <a:noFill/>
          </a:ln>
        </p:spPr>
      </p:pic>
      <p:sp>
        <p:nvSpPr>
          <p:cNvPr id="187" name="Google Shape;187;p21"/>
          <p:cNvSpPr txBox="1"/>
          <p:nvPr/>
        </p:nvSpPr>
        <p:spPr>
          <a:xfrm>
            <a:off x="1056250" y="1546100"/>
            <a:ext cx="4760700" cy="2433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lang="en" sz="1200">
                <a:solidFill>
                  <a:srgbClr val="FFFFFF"/>
                </a:solidFill>
              </a:rPr>
              <a:t>Where it all begins...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We want to make sure our users are able to access their own personalized profile in a fast and smooth way</a:t>
            </a:r>
            <a:endParaRPr sz="12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