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Lst>
  <p:sldSz cy="5143500" cx="9144000"/>
  <p:notesSz cx="6858000" cy="9144000"/>
  <p:embeddedFontLst>
    <p:embeddedFont>
      <p:font typeface="Montserrat"/>
      <p:regular r:id="rId37"/>
      <p:bold r:id="rId38"/>
      <p:italic r:id="rId39"/>
      <p:boldItalic r:id="rId40"/>
    </p:embeddedFont>
    <p:embeddedFont>
      <p:font typeface="Lato"/>
      <p:regular r:id="rId41"/>
      <p:bold r:id="rId42"/>
      <p:italic r:id="rId43"/>
      <p:boldItalic r:id="rId44"/>
    </p:embeddedFont>
    <p:embeddedFont>
      <p:font typeface="Spectral"/>
      <p:regular r:id="rId45"/>
      <p:bold r:id="rId46"/>
      <p:italic r:id="rId47"/>
      <p:boldItalic r:id="rId4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guide id="3" pos="2736">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 pos="2736"/>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Montserrat-boldItalic.fntdata"/><Relationship Id="rId20" Type="http://schemas.openxmlformats.org/officeDocument/2006/relationships/slide" Target="slides/slide15.xml"/><Relationship Id="rId42" Type="http://schemas.openxmlformats.org/officeDocument/2006/relationships/font" Target="fonts/Lato-bold.fntdata"/><Relationship Id="rId41" Type="http://schemas.openxmlformats.org/officeDocument/2006/relationships/font" Target="fonts/Lato-regular.fntdata"/><Relationship Id="rId22" Type="http://schemas.openxmlformats.org/officeDocument/2006/relationships/slide" Target="slides/slide17.xml"/><Relationship Id="rId44" Type="http://schemas.openxmlformats.org/officeDocument/2006/relationships/font" Target="fonts/Lato-boldItalic.fntdata"/><Relationship Id="rId21" Type="http://schemas.openxmlformats.org/officeDocument/2006/relationships/slide" Target="slides/slide16.xml"/><Relationship Id="rId43" Type="http://schemas.openxmlformats.org/officeDocument/2006/relationships/font" Target="fonts/Lato-italic.fntdata"/><Relationship Id="rId24" Type="http://schemas.openxmlformats.org/officeDocument/2006/relationships/slide" Target="slides/slide19.xml"/><Relationship Id="rId46" Type="http://schemas.openxmlformats.org/officeDocument/2006/relationships/font" Target="fonts/Spectral-bold.fntdata"/><Relationship Id="rId23" Type="http://schemas.openxmlformats.org/officeDocument/2006/relationships/slide" Target="slides/slide18.xml"/><Relationship Id="rId45" Type="http://schemas.openxmlformats.org/officeDocument/2006/relationships/font" Target="fonts/Spectral-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48" Type="http://schemas.openxmlformats.org/officeDocument/2006/relationships/font" Target="fonts/Spectral-boldItalic.fntdata"/><Relationship Id="rId25" Type="http://schemas.openxmlformats.org/officeDocument/2006/relationships/slide" Target="slides/slide20.xml"/><Relationship Id="rId47" Type="http://schemas.openxmlformats.org/officeDocument/2006/relationships/font" Target="fonts/Spectral-italic.fntdata"/><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font" Target="fonts/Montserrat-regular.fntdata"/><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font" Target="fonts/Montserrat-italic.fntdata"/><Relationship Id="rId16" Type="http://schemas.openxmlformats.org/officeDocument/2006/relationships/slide" Target="slides/slide11.xml"/><Relationship Id="rId38" Type="http://schemas.openxmlformats.org/officeDocument/2006/relationships/font" Target="fonts/Montserrat-bold.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 name="Shape 186"/>
        <p:cNvGrpSpPr/>
        <p:nvPr/>
      </p:nvGrpSpPr>
      <p:grpSpPr>
        <a:xfrm>
          <a:off x="0" y="0"/>
          <a:ext cx="0" cy="0"/>
          <a:chOff x="0" y="0"/>
          <a:chExt cx="0" cy="0"/>
        </a:xfrm>
      </p:grpSpPr>
      <p:sp>
        <p:nvSpPr>
          <p:cNvPr id="187" name="Google Shape;187;g73e2cbdf6f_3_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73e2cbdf6f_3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Hassan</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2" name="Shape 192"/>
        <p:cNvGrpSpPr/>
        <p:nvPr/>
      </p:nvGrpSpPr>
      <p:grpSpPr>
        <a:xfrm>
          <a:off x="0" y="0"/>
          <a:ext cx="0" cy="0"/>
          <a:chOff x="0" y="0"/>
          <a:chExt cx="0" cy="0"/>
        </a:xfrm>
      </p:grpSpPr>
      <p:sp>
        <p:nvSpPr>
          <p:cNvPr id="193" name="Google Shape;193;g73e2cbdf6f_3_1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73e2cbdf6f_3_1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Mateo</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9" name="Shape 199"/>
        <p:cNvGrpSpPr/>
        <p:nvPr/>
      </p:nvGrpSpPr>
      <p:grpSpPr>
        <a:xfrm>
          <a:off x="0" y="0"/>
          <a:ext cx="0" cy="0"/>
          <a:chOff x="0" y="0"/>
          <a:chExt cx="0" cy="0"/>
        </a:xfrm>
      </p:grpSpPr>
      <p:sp>
        <p:nvSpPr>
          <p:cNvPr id="200" name="Google Shape;200;g73e2cbdf6f_3_1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73e2cbdf6f_3_1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Mateo</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6" name="Shape 206"/>
        <p:cNvGrpSpPr/>
        <p:nvPr/>
      </p:nvGrpSpPr>
      <p:grpSpPr>
        <a:xfrm>
          <a:off x="0" y="0"/>
          <a:ext cx="0" cy="0"/>
          <a:chOff x="0" y="0"/>
          <a:chExt cx="0" cy="0"/>
        </a:xfrm>
      </p:grpSpPr>
      <p:sp>
        <p:nvSpPr>
          <p:cNvPr id="207" name="Google Shape;207;g73e2cbdf6f_3_1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73e2cbdf6f_3_1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Mateo</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3" name="Shape 213"/>
        <p:cNvGrpSpPr/>
        <p:nvPr/>
      </p:nvGrpSpPr>
      <p:grpSpPr>
        <a:xfrm>
          <a:off x="0" y="0"/>
          <a:ext cx="0" cy="0"/>
          <a:chOff x="0" y="0"/>
          <a:chExt cx="0" cy="0"/>
        </a:xfrm>
      </p:grpSpPr>
      <p:sp>
        <p:nvSpPr>
          <p:cNvPr id="214" name="Google Shape;214;g73e2cbdf6f_3_2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73e2cbdf6f_3_2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Mateo</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0" name="Shape 220"/>
        <p:cNvGrpSpPr/>
        <p:nvPr/>
      </p:nvGrpSpPr>
      <p:grpSpPr>
        <a:xfrm>
          <a:off x="0" y="0"/>
          <a:ext cx="0" cy="0"/>
          <a:chOff x="0" y="0"/>
          <a:chExt cx="0" cy="0"/>
        </a:xfrm>
      </p:grpSpPr>
      <p:sp>
        <p:nvSpPr>
          <p:cNvPr id="221" name="Google Shape;221;g73e2cbdf6f_3_2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73e2cbdf6f_3_2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Mateo</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7" name="Shape 227"/>
        <p:cNvGrpSpPr/>
        <p:nvPr/>
      </p:nvGrpSpPr>
      <p:grpSpPr>
        <a:xfrm>
          <a:off x="0" y="0"/>
          <a:ext cx="0" cy="0"/>
          <a:chOff x="0" y="0"/>
          <a:chExt cx="0" cy="0"/>
        </a:xfrm>
      </p:grpSpPr>
      <p:sp>
        <p:nvSpPr>
          <p:cNvPr id="228" name="Google Shape;228;g73f27bda2c_2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73f27bda2c_2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Pri</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3" name="Shape 233"/>
        <p:cNvGrpSpPr/>
        <p:nvPr/>
      </p:nvGrpSpPr>
      <p:grpSpPr>
        <a:xfrm>
          <a:off x="0" y="0"/>
          <a:ext cx="0" cy="0"/>
          <a:chOff x="0" y="0"/>
          <a:chExt cx="0" cy="0"/>
        </a:xfrm>
      </p:grpSpPr>
      <p:sp>
        <p:nvSpPr>
          <p:cNvPr id="234" name="Google Shape;234;g73e2cbdf6f_3_2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73e2cbdf6f_3_2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Mateo</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0" name="Shape 240"/>
        <p:cNvGrpSpPr/>
        <p:nvPr/>
      </p:nvGrpSpPr>
      <p:grpSpPr>
        <a:xfrm>
          <a:off x="0" y="0"/>
          <a:ext cx="0" cy="0"/>
          <a:chOff x="0" y="0"/>
          <a:chExt cx="0" cy="0"/>
        </a:xfrm>
      </p:grpSpPr>
      <p:sp>
        <p:nvSpPr>
          <p:cNvPr id="241" name="Google Shape;241;g73e2cbdf6f_3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73e2cbdf6f_3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Mateo</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6" name="Shape 246"/>
        <p:cNvGrpSpPr/>
        <p:nvPr/>
      </p:nvGrpSpPr>
      <p:grpSpPr>
        <a:xfrm>
          <a:off x="0" y="0"/>
          <a:ext cx="0" cy="0"/>
          <a:chOff x="0" y="0"/>
          <a:chExt cx="0" cy="0"/>
        </a:xfrm>
      </p:grpSpPr>
      <p:sp>
        <p:nvSpPr>
          <p:cNvPr id="247" name="Google Shape;247;g73f27bda2c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73f27bda2c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MHB</a:t>
            </a:r>
            <a:endParaRPr/>
          </a:p>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73f27bda2c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73f27bda2c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Hassan</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2" name="Shape 252"/>
        <p:cNvGrpSpPr/>
        <p:nvPr/>
      </p:nvGrpSpPr>
      <p:grpSpPr>
        <a:xfrm>
          <a:off x="0" y="0"/>
          <a:ext cx="0" cy="0"/>
          <a:chOff x="0" y="0"/>
          <a:chExt cx="0" cy="0"/>
        </a:xfrm>
      </p:grpSpPr>
      <p:sp>
        <p:nvSpPr>
          <p:cNvPr id="253" name="Google Shape;253;g73de981991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73de981991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MHB</a:t>
            </a:r>
            <a:endParaRPr/>
          </a:p>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9" name="Shape 259"/>
        <p:cNvGrpSpPr/>
        <p:nvPr/>
      </p:nvGrpSpPr>
      <p:grpSpPr>
        <a:xfrm>
          <a:off x="0" y="0"/>
          <a:ext cx="0" cy="0"/>
          <a:chOff x="0" y="0"/>
          <a:chExt cx="0" cy="0"/>
        </a:xfrm>
      </p:grpSpPr>
      <p:sp>
        <p:nvSpPr>
          <p:cNvPr id="260" name="Google Shape;260;g73e2cbdf6f_2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73e2cbdf6f_2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MHB</a:t>
            </a:r>
            <a:endParaRPr/>
          </a:p>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7" name="Shape 267"/>
        <p:cNvGrpSpPr/>
        <p:nvPr/>
      </p:nvGrpSpPr>
      <p:grpSpPr>
        <a:xfrm>
          <a:off x="0" y="0"/>
          <a:ext cx="0" cy="0"/>
          <a:chOff x="0" y="0"/>
          <a:chExt cx="0" cy="0"/>
        </a:xfrm>
      </p:grpSpPr>
      <p:sp>
        <p:nvSpPr>
          <p:cNvPr id="268" name="Google Shape;268;g73de981991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73de98199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MHB</a:t>
            </a:r>
            <a:endParaRPr/>
          </a:p>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3" name="Shape 273"/>
        <p:cNvGrpSpPr/>
        <p:nvPr/>
      </p:nvGrpSpPr>
      <p:grpSpPr>
        <a:xfrm>
          <a:off x="0" y="0"/>
          <a:ext cx="0" cy="0"/>
          <a:chOff x="0" y="0"/>
          <a:chExt cx="0" cy="0"/>
        </a:xfrm>
      </p:grpSpPr>
      <p:sp>
        <p:nvSpPr>
          <p:cNvPr id="274" name="Google Shape;274;g73e2cbdf6f_1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73e2cbdf6f_1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NISAL</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9" name="Shape 279"/>
        <p:cNvGrpSpPr/>
        <p:nvPr/>
      </p:nvGrpSpPr>
      <p:grpSpPr>
        <a:xfrm>
          <a:off x="0" y="0"/>
          <a:ext cx="0" cy="0"/>
          <a:chOff x="0" y="0"/>
          <a:chExt cx="0" cy="0"/>
        </a:xfrm>
      </p:grpSpPr>
      <p:sp>
        <p:nvSpPr>
          <p:cNvPr id="280" name="Google Shape;280;g73e5ba4c07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73e5ba4c07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NISAL</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5" name="Shape 285"/>
        <p:cNvGrpSpPr/>
        <p:nvPr/>
      </p:nvGrpSpPr>
      <p:grpSpPr>
        <a:xfrm>
          <a:off x="0" y="0"/>
          <a:ext cx="0" cy="0"/>
          <a:chOff x="0" y="0"/>
          <a:chExt cx="0" cy="0"/>
        </a:xfrm>
      </p:grpSpPr>
      <p:sp>
        <p:nvSpPr>
          <p:cNvPr id="286" name="Google Shape;286;g73e2cbdf6f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73e2cbdf6f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NISAL</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1" name="Shape 291"/>
        <p:cNvGrpSpPr/>
        <p:nvPr/>
      </p:nvGrpSpPr>
      <p:grpSpPr>
        <a:xfrm>
          <a:off x="0" y="0"/>
          <a:ext cx="0" cy="0"/>
          <a:chOff x="0" y="0"/>
          <a:chExt cx="0" cy="0"/>
        </a:xfrm>
      </p:grpSpPr>
      <p:sp>
        <p:nvSpPr>
          <p:cNvPr id="292" name="Google Shape;292;g73e2cbdf6f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73e2cbdf6f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NISAL</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7" name="Shape 297"/>
        <p:cNvGrpSpPr/>
        <p:nvPr/>
      </p:nvGrpSpPr>
      <p:grpSpPr>
        <a:xfrm>
          <a:off x="0" y="0"/>
          <a:ext cx="0" cy="0"/>
          <a:chOff x="0" y="0"/>
          <a:chExt cx="0" cy="0"/>
        </a:xfrm>
      </p:grpSpPr>
      <p:sp>
        <p:nvSpPr>
          <p:cNvPr id="298" name="Google Shape;298;g73e2cbdf6f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73e2cbdf6f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NISAL</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4" name="Shape 304"/>
        <p:cNvGrpSpPr/>
        <p:nvPr/>
      </p:nvGrpSpPr>
      <p:grpSpPr>
        <a:xfrm>
          <a:off x="0" y="0"/>
          <a:ext cx="0" cy="0"/>
          <a:chOff x="0" y="0"/>
          <a:chExt cx="0" cy="0"/>
        </a:xfrm>
      </p:grpSpPr>
      <p:sp>
        <p:nvSpPr>
          <p:cNvPr id="305" name="Google Shape;305;g73f27bda2c_6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73f27bda2c_6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MHB</a:t>
            </a:r>
            <a:endParaRPr/>
          </a:p>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0" name="Shape 310"/>
        <p:cNvGrpSpPr/>
        <p:nvPr/>
      </p:nvGrpSpPr>
      <p:grpSpPr>
        <a:xfrm>
          <a:off x="0" y="0"/>
          <a:ext cx="0" cy="0"/>
          <a:chOff x="0" y="0"/>
          <a:chExt cx="0" cy="0"/>
        </a:xfrm>
      </p:grpSpPr>
      <p:sp>
        <p:nvSpPr>
          <p:cNvPr id="311" name="Google Shape;311;g63b2e00b60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63b2e00b60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MHB</a:t>
            </a:r>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63a037f254_2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63a037f254_2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Priyanshi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6" name="Shape 316"/>
        <p:cNvGrpSpPr/>
        <p:nvPr/>
      </p:nvGrpSpPr>
      <p:grpSpPr>
        <a:xfrm>
          <a:off x="0" y="0"/>
          <a:ext cx="0" cy="0"/>
          <a:chOff x="0" y="0"/>
          <a:chExt cx="0" cy="0"/>
        </a:xfrm>
      </p:grpSpPr>
      <p:sp>
        <p:nvSpPr>
          <p:cNvPr id="317" name="Google Shape;317;g73f27bda2c_1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73f27bda2c_1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MHB</a:t>
            </a:r>
            <a:endParaRPr/>
          </a:p>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3" name="Shape 323"/>
        <p:cNvGrpSpPr/>
        <p:nvPr/>
      </p:nvGrpSpPr>
      <p:grpSpPr>
        <a:xfrm>
          <a:off x="0" y="0"/>
          <a:ext cx="0" cy="0"/>
          <a:chOff x="0" y="0"/>
          <a:chExt cx="0" cy="0"/>
        </a:xfrm>
      </p:grpSpPr>
      <p:sp>
        <p:nvSpPr>
          <p:cNvPr id="324" name="Google Shape;324;g73f27bda2c_1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73f27bda2c_1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MHB</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73f27bda2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73f27bda2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Pri</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Google Shape;157;g73f27bda2c_2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73f27bda2c_2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Priyanshi</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Google Shape;163;g73f27bda2c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73f27bda2c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Josue</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Google Shape;169;g73f27bda2c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73f27bda2c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Hassan</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Google Shape;175;g73de981991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73de981991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Hassanhassan</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Google Shape;181;g73f27bda2c_6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73f27bda2c_6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Hassan</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3000"/>
              <a:buFont typeface="Arial"/>
              <a:buNone/>
              <a:defRPr i="1" sz="3000">
                <a:latin typeface="Arial"/>
                <a:ea typeface="Arial"/>
                <a:cs typeface="Arial"/>
                <a:sym typeface="Arial"/>
              </a:defRPr>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Font typeface="Arial"/>
              <a:buChar char="●"/>
              <a:defRPr sz="1800">
                <a:latin typeface="Arial"/>
                <a:ea typeface="Arial"/>
                <a:cs typeface="Arial"/>
                <a:sym typeface="Arial"/>
              </a:defRPr>
            </a:lvl1pPr>
            <a:lvl2pPr indent="-317500" lvl="1" marL="914400">
              <a:spcBef>
                <a:spcPts val="1600"/>
              </a:spcBef>
              <a:spcAft>
                <a:spcPts val="0"/>
              </a:spcAft>
              <a:buSzPts val="1400"/>
              <a:buFont typeface="Arial"/>
              <a:buChar char="○"/>
              <a:defRPr sz="1400">
                <a:latin typeface="Arial"/>
                <a:ea typeface="Arial"/>
                <a:cs typeface="Arial"/>
                <a:sym typeface="Arial"/>
              </a:defRPr>
            </a:lvl2pPr>
            <a:lvl3pPr indent="-317500" lvl="2" marL="1371600">
              <a:spcBef>
                <a:spcPts val="1600"/>
              </a:spcBef>
              <a:spcAft>
                <a:spcPts val="0"/>
              </a:spcAft>
              <a:buSzPts val="1400"/>
              <a:buFont typeface="Arial"/>
              <a:buChar char="■"/>
              <a:defRPr sz="1400">
                <a:latin typeface="Arial"/>
                <a:ea typeface="Arial"/>
                <a:cs typeface="Arial"/>
                <a:sym typeface="Arial"/>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0.png"/><Relationship Id="rId4" Type="http://schemas.openxmlformats.org/officeDocument/2006/relationships/image" Target="../media/image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2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hyperlink" Target="http://drive.google.com/file/d/1njdCIFIZGvSGfsQYb81QW-TM-MDKqLtv/view" TargetMode="External"/><Relationship Id="rId4" Type="http://schemas.openxmlformats.org/officeDocument/2006/relationships/image" Target="../media/image11.jpg"/><Relationship Id="rId5" Type="http://schemas.openxmlformats.org/officeDocument/2006/relationships/image" Target="../media/image12.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drive.google.com/file/d/1S_1On_b3rmS9wjSg0kaVvhDdCFh7JZEA/view" TargetMode="External"/><Relationship Id="rId4" Type="http://schemas.openxmlformats.org/officeDocument/2006/relationships/image" Target="../media/image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11708" y="781525"/>
            <a:ext cx="8520600" cy="2052600"/>
          </a:xfrm>
          <a:prstGeom prst="rect">
            <a:avLst/>
          </a:prstGeom>
        </p:spPr>
        <p:txBody>
          <a:bodyPr anchorCtr="0" anchor="t" bIns="91425" lIns="91425" spcFirstLastPara="1" rIns="91425" wrap="square" tIns="91425">
            <a:noAutofit/>
          </a:bodyPr>
          <a:lstStyle/>
          <a:p>
            <a:pPr indent="0" lvl="0" marL="2286000" rtl="0" algn="l">
              <a:spcBef>
                <a:spcPts val="0"/>
              </a:spcBef>
              <a:spcAft>
                <a:spcPts val="0"/>
              </a:spcAft>
              <a:buNone/>
            </a:pPr>
            <a:r>
              <a:rPr lang="en">
                <a:solidFill>
                  <a:srgbClr val="F3F3F3"/>
                </a:solidFill>
              </a:rPr>
              <a:t>  Healthy Belly</a:t>
            </a:r>
            <a:endParaRPr>
              <a:solidFill>
                <a:srgbClr val="F3F3F3"/>
              </a:solidFill>
            </a:endParaRPr>
          </a:p>
        </p:txBody>
      </p:sp>
      <p:sp>
        <p:nvSpPr>
          <p:cNvPr id="135" name="Google Shape;135;p13"/>
          <p:cNvSpPr txBox="1"/>
          <p:nvPr>
            <p:ph idx="1" type="subTitle"/>
          </p:nvPr>
        </p:nvSpPr>
        <p:spPr>
          <a:xfrm>
            <a:off x="311700" y="2834125"/>
            <a:ext cx="8520600" cy="571200"/>
          </a:xfrm>
          <a:prstGeom prst="rect">
            <a:avLst/>
          </a:prstGeom>
        </p:spPr>
        <p:txBody>
          <a:bodyPr anchorCtr="0" anchor="t" bIns="91425" lIns="91425" spcFirstLastPara="1" rIns="91425" wrap="square" tIns="91425">
            <a:noAutofit/>
          </a:bodyPr>
          <a:lstStyle/>
          <a:p>
            <a:pPr indent="0" lvl="0" marL="5943600" rtl="0" algn="l">
              <a:spcBef>
                <a:spcPts val="0"/>
              </a:spcBef>
              <a:spcAft>
                <a:spcPts val="0"/>
              </a:spcAft>
              <a:buClr>
                <a:schemeClr val="dk1"/>
              </a:buClr>
              <a:buSzPts val="1100"/>
              <a:buFont typeface="Arial"/>
              <a:buNone/>
            </a:pPr>
            <a:r>
              <a:rPr lang="en" sz="1800">
                <a:solidFill>
                  <a:srgbClr val="F3F3F3"/>
                </a:solidFill>
                <a:latin typeface="Spectral"/>
                <a:ea typeface="Spectral"/>
                <a:cs typeface="Spectral"/>
                <a:sym typeface="Spectral"/>
              </a:rPr>
              <a:t>Mohammad Bharoocha</a:t>
            </a:r>
            <a:endParaRPr sz="1800">
              <a:solidFill>
                <a:srgbClr val="F3F3F3"/>
              </a:solidFill>
              <a:latin typeface="Spectral"/>
              <a:ea typeface="Spectral"/>
              <a:cs typeface="Spectral"/>
              <a:sym typeface="Spectral"/>
            </a:endParaRPr>
          </a:p>
          <a:p>
            <a:pPr indent="0" lvl="0" marL="5943600" rtl="0" algn="l">
              <a:spcBef>
                <a:spcPts val="0"/>
              </a:spcBef>
              <a:spcAft>
                <a:spcPts val="0"/>
              </a:spcAft>
              <a:buClr>
                <a:schemeClr val="dk1"/>
              </a:buClr>
              <a:buSzPts val="1100"/>
              <a:buFont typeface="Arial"/>
              <a:buNone/>
            </a:pPr>
            <a:r>
              <a:rPr lang="en" sz="1800">
                <a:solidFill>
                  <a:srgbClr val="F3F3F3"/>
                </a:solidFill>
                <a:latin typeface="Spectral"/>
                <a:ea typeface="Spectral"/>
                <a:cs typeface="Spectral"/>
                <a:sym typeface="Spectral"/>
              </a:rPr>
              <a:t>Josue Rodriguez</a:t>
            </a:r>
            <a:endParaRPr sz="1800">
              <a:solidFill>
                <a:srgbClr val="F3F3F3"/>
              </a:solidFill>
              <a:latin typeface="Spectral"/>
              <a:ea typeface="Spectral"/>
              <a:cs typeface="Spectral"/>
              <a:sym typeface="Spectral"/>
            </a:endParaRPr>
          </a:p>
          <a:p>
            <a:pPr indent="0" lvl="0" marL="5943600" rtl="0" algn="l">
              <a:spcBef>
                <a:spcPts val="0"/>
              </a:spcBef>
              <a:spcAft>
                <a:spcPts val="0"/>
              </a:spcAft>
              <a:buClr>
                <a:schemeClr val="dk1"/>
              </a:buClr>
              <a:buSzPts val="1100"/>
              <a:buFont typeface="Arial"/>
              <a:buNone/>
            </a:pPr>
            <a:r>
              <a:rPr lang="en" sz="1800">
                <a:solidFill>
                  <a:srgbClr val="F3F3F3"/>
                </a:solidFill>
                <a:latin typeface="Spectral"/>
                <a:ea typeface="Spectral"/>
                <a:cs typeface="Spectral"/>
                <a:sym typeface="Spectral"/>
              </a:rPr>
              <a:t>Mateo Perez</a:t>
            </a:r>
            <a:endParaRPr sz="1800">
              <a:solidFill>
                <a:srgbClr val="F3F3F3"/>
              </a:solidFill>
              <a:latin typeface="Spectral"/>
              <a:ea typeface="Spectral"/>
              <a:cs typeface="Spectral"/>
              <a:sym typeface="Spectral"/>
            </a:endParaRPr>
          </a:p>
          <a:p>
            <a:pPr indent="0" lvl="0" marL="5943600" rtl="0" algn="l">
              <a:spcBef>
                <a:spcPts val="0"/>
              </a:spcBef>
              <a:spcAft>
                <a:spcPts val="0"/>
              </a:spcAft>
              <a:buClr>
                <a:schemeClr val="dk1"/>
              </a:buClr>
              <a:buSzPts val="1100"/>
              <a:buFont typeface="Arial"/>
              <a:buNone/>
            </a:pPr>
            <a:r>
              <a:rPr lang="en" sz="1800">
                <a:solidFill>
                  <a:srgbClr val="F3F3F3"/>
                </a:solidFill>
                <a:latin typeface="Spectral"/>
                <a:ea typeface="Spectral"/>
                <a:cs typeface="Spectral"/>
                <a:sym typeface="Spectral"/>
              </a:rPr>
              <a:t>Hassan Ishmam</a:t>
            </a:r>
            <a:endParaRPr sz="1800">
              <a:solidFill>
                <a:srgbClr val="F3F3F3"/>
              </a:solidFill>
              <a:latin typeface="Spectral"/>
              <a:ea typeface="Spectral"/>
              <a:cs typeface="Spectral"/>
              <a:sym typeface="Spectral"/>
            </a:endParaRPr>
          </a:p>
          <a:p>
            <a:pPr indent="0" lvl="0" marL="5943600" rtl="0" algn="l">
              <a:spcBef>
                <a:spcPts val="0"/>
              </a:spcBef>
              <a:spcAft>
                <a:spcPts val="0"/>
              </a:spcAft>
              <a:buClr>
                <a:schemeClr val="dk1"/>
              </a:buClr>
              <a:buSzPts val="1100"/>
              <a:buFont typeface="Arial"/>
              <a:buNone/>
            </a:pPr>
            <a:r>
              <a:rPr lang="en" sz="1800">
                <a:solidFill>
                  <a:srgbClr val="F3F3F3"/>
                </a:solidFill>
                <a:latin typeface="Spectral"/>
                <a:ea typeface="Spectral"/>
                <a:cs typeface="Spectral"/>
                <a:sym typeface="Spectral"/>
              </a:rPr>
              <a:t>Priyanshi Vaishnav</a:t>
            </a:r>
            <a:endParaRPr sz="1800">
              <a:solidFill>
                <a:srgbClr val="F3F3F3"/>
              </a:solidFill>
              <a:latin typeface="Spectral"/>
              <a:ea typeface="Spectral"/>
              <a:cs typeface="Spectral"/>
              <a:sym typeface="Spectral"/>
            </a:endParaRPr>
          </a:p>
          <a:p>
            <a:pPr indent="0" lvl="0" marL="5943600" rtl="0" algn="l">
              <a:spcBef>
                <a:spcPts val="0"/>
              </a:spcBef>
              <a:spcAft>
                <a:spcPts val="0"/>
              </a:spcAft>
              <a:buClr>
                <a:schemeClr val="dk1"/>
              </a:buClr>
              <a:buSzPts val="1100"/>
              <a:buFont typeface="Arial"/>
              <a:buNone/>
            </a:pPr>
            <a:r>
              <a:rPr lang="en" sz="1800">
                <a:solidFill>
                  <a:srgbClr val="F3F3F3"/>
                </a:solidFill>
                <a:latin typeface="Spectral"/>
                <a:ea typeface="Spectral"/>
                <a:cs typeface="Spectral"/>
                <a:sym typeface="Spectral"/>
              </a:rPr>
              <a:t>Nisal Gamage</a:t>
            </a:r>
            <a:endParaRPr>
              <a:solidFill>
                <a:srgbClr val="F3F3F3"/>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9" name="Shape 189"/>
        <p:cNvGrpSpPr/>
        <p:nvPr/>
      </p:nvGrpSpPr>
      <p:grpSpPr>
        <a:xfrm>
          <a:off x="0" y="0"/>
          <a:ext cx="0" cy="0"/>
          <a:chOff x="0" y="0"/>
          <a:chExt cx="0" cy="0"/>
        </a:xfrm>
      </p:grpSpPr>
      <p:sp>
        <p:nvSpPr>
          <p:cNvPr id="190" name="Google Shape;190;p22"/>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Component Diagram</a:t>
            </a:r>
            <a:endParaRPr/>
          </a:p>
        </p:txBody>
      </p:sp>
      <p:pic>
        <p:nvPicPr>
          <p:cNvPr id="191" name="Google Shape;191;p22"/>
          <p:cNvPicPr preferRelativeResize="0"/>
          <p:nvPr/>
        </p:nvPicPr>
        <p:blipFill>
          <a:blip r:embed="rId3">
            <a:alphaModFix/>
          </a:blip>
          <a:stretch>
            <a:fillRect/>
          </a:stretch>
        </p:blipFill>
        <p:spPr>
          <a:xfrm>
            <a:off x="1874738" y="1627325"/>
            <a:ext cx="5394524" cy="28501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5" name="Shape 195"/>
        <p:cNvGrpSpPr/>
        <p:nvPr/>
      </p:nvGrpSpPr>
      <p:grpSpPr>
        <a:xfrm>
          <a:off x="0" y="0"/>
          <a:ext cx="0" cy="0"/>
          <a:chOff x="0" y="0"/>
          <a:chExt cx="0" cy="0"/>
        </a:xfrm>
      </p:grpSpPr>
      <p:sp>
        <p:nvSpPr>
          <p:cNvPr id="196" name="Google Shape;196;p23"/>
          <p:cNvSpPr txBox="1"/>
          <p:nvPr>
            <p:ph type="title"/>
          </p:nvPr>
        </p:nvSpPr>
        <p:spPr>
          <a:xfrm>
            <a:off x="1139550" y="452975"/>
            <a:ext cx="5228400" cy="27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User Login informational flow</a:t>
            </a:r>
            <a:endParaRPr/>
          </a:p>
        </p:txBody>
      </p:sp>
      <p:pic>
        <p:nvPicPr>
          <p:cNvPr id="197" name="Google Shape;197;p23"/>
          <p:cNvPicPr preferRelativeResize="0"/>
          <p:nvPr/>
        </p:nvPicPr>
        <p:blipFill>
          <a:blip r:embed="rId3">
            <a:alphaModFix/>
          </a:blip>
          <a:stretch>
            <a:fillRect/>
          </a:stretch>
        </p:blipFill>
        <p:spPr>
          <a:xfrm>
            <a:off x="6526000" y="116725"/>
            <a:ext cx="2517450" cy="4958826"/>
          </a:xfrm>
          <a:prstGeom prst="rect">
            <a:avLst/>
          </a:prstGeom>
          <a:noFill/>
          <a:ln>
            <a:noFill/>
          </a:ln>
        </p:spPr>
      </p:pic>
      <p:sp>
        <p:nvSpPr>
          <p:cNvPr id="198" name="Google Shape;198;p23"/>
          <p:cNvSpPr txBox="1"/>
          <p:nvPr/>
        </p:nvSpPr>
        <p:spPr>
          <a:xfrm>
            <a:off x="1056250" y="1546100"/>
            <a:ext cx="4760700" cy="2433900"/>
          </a:xfrm>
          <a:prstGeom prst="rect">
            <a:avLst/>
          </a:prstGeom>
          <a:noFill/>
          <a:ln>
            <a:noFill/>
          </a:ln>
        </p:spPr>
        <p:txBody>
          <a:bodyPr anchorCtr="0" anchor="t" bIns="91425" lIns="91425" spcFirstLastPara="1" rIns="91425" wrap="square" tIns="91425">
            <a:noAutofit/>
          </a:bodyPr>
          <a:lstStyle/>
          <a:p>
            <a:pPr indent="-304800" lvl="0" marL="457200" rtl="0" algn="l">
              <a:spcBef>
                <a:spcPts val="0"/>
              </a:spcBef>
              <a:spcAft>
                <a:spcPts val="0"/>
              </a:spcAft>
              <a:buClr>
                <a:srgbClr val="FFFFFF"/>
              </a:buClr>
              <a:buSzPts val="1200"/>
              <a:buChar char="➢"/>
            </a:pPr>
            <a:r>
              <a:rPr lang="en" sz="1200">
                <a:solidFill>
                  <a:srgbClr val="FFFFFF"/>
                </a:solidFill>
              </a:rPr>
              <a:t>Where it all begins...</a:t>
            </a:r>
            <a:endParaRPr sz="1200">
              <a:solidFill>
                <a:srgbClr val="FFFFFF"/>
              </a:solidFill>
            </a:endParaRPr>
          </a:p>
          <a:p>
            <a:pPr indent="-304800" lvl="0" marL="457200" rtl="0" algn="l">
              <a:spcBef>
                <a:spcPts val="0"/>
              </a:spcBef>
              <a:spcAft>
                <a:spcPts val="0"/>
              </a:spcAft>
              <a:buClr>
                <a:srgbClr val="FFFFFF"/>
              </a:buClr>
              <a:buSzPts val="1200"/>
              <a:buChar char="➢"/>
            </a:pPr>
            <a:r>
              <a:rPr lang="en" sz="1200">
                <a:solidFill>
                  <a:srgbClr val="FFFFFF"/>
                </a:solidFill>
              </a:rPr>
              <a:t>We want to make sure our users are able to access their own personalized profile in a fast and smooth way</a:t>
            </a:r>
            <a:endParaRPr sz="1200">
              <a:solidFill>
                <a:srgbClr val="FFFFFF"/>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2" name="Shape 202"/>
        <p:cNvGrpSpPr/>
        <p:nvPr/>
      </p:nvGrpSpPr>
      <p:grpSpPr>
        <a:xfrm>
          <a:off x="0" y="0"/>
          <a:ext cx="0" cy="0"/>
          <a:chOff x="0" y="0"/>
          <a:chExt cx="0" cy="0"/>
        </a:xfrm>
      </p:grpSpPr>
      <p:sp>
        <p:nvSpPr>
          <p:cNvPr id="203" name="Google Shape;203;p2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User Login Sequence</a:t>
            </a:r>
            <a:endParaRPr/>
          </a:p>
        </p:txBody>
      </p:sp>
      <p:sp>
        <p:nvSpPr>
          <p:cNvPr id="204" name="Google Shape;204;p2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05" name="Google Shape;205;p24"/>
          <p:cNvPicPr preferRelativeResize="0"/>
          <p:nvPr/>
        </p:nvPicPr>
        <p:blipFill>
          <a:blip r:embed="rId3">
            <a:alphaModFix/>
          </a:blip>
          <a:stretch>
            <a:fillRect/>
          </a:stretch>
        </p:blipFill>
        <p:spPr>
          <a:xfrm>
            <a:off x="1297500" y="1307850"/>
            <a:ext cx="7038899" cy="34797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9" name="Shape 209"/>
        <p:cNvGrpSpPr/>
        <p:nvPr/>
      </p:nvGrpSpPr>
      <p:grpSpPr>
        <a:xfrm>
          <a:off x="0" y="0"/>
          <a:ext cx="0" cy="0"/>
          <a:chOff x="0" y="0"/>
          <a:chExt cx="0" cy="0"/>
        </a:xfrm>
      </p:grpSpPr>
      <p:sp>
        <p:nvSpPr>
          <p:cNvPr id="210" name="Google Shape;210;p2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Scanner Informational Flow</a:t>
            </a:r>
            <a:endParaRPr/>
          </a:p>
        </p:txBody>
      </p:sp>
      <p:sp>
        <p:nvSpPr>
          <p:cNvPr id="211" name="Google Shape;211;p25"/>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12" name="Google Shape;212;p25"/>
          <p:cNvPicPr preferRelativeResize="0"/>
          <p:nvPr/>
        </p:nvPicPr>
        <p:blipFill>
          <a:blip r:embed="rId3">
            <a:alphaModFix/>
          </a:blip>
          <a:stretch>
            <a:fillRect/>
          </a:stretch>
        </p:blipFill>
        <p:spPr>
          <a:xfrm>
            <a:off x="1089850" y="1307850"/>
            <a:ext cx="7246550" cy="31709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6" name="Shape 216"/>
        <p:cNvGrpSpPr/>
        <p:nvPr/>
      </p:nvGrpSpPr>
      <p:grpSpPr>
        <a:xfrm>
          <a:off x="0" y="0"/>
          <a:ext cx="0" cy="0"/>
          <a:chOff x="0" y="0"/>
          <a:chExt cx="0" cy="0"/>
        </a:xfrm>
      </p:grpSpPr>
      <p:sp>
        <p:nvSpPr>
          <p:cNvPr id="217" name="Google Shape;217;p2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Scanning Sequence Diagram</a:t>
            </a:r>
            <a:endParaRPr/>
          </a:p>
        </p:txBody>
      </p:sp>
      <p:sp>
        <p:nvSpPr>
          <p:cNvPr id="218" name="Google Shape;218;p26"/>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19" name="Google Shape;219;p26"/>
          <p:cNvPicPr preferRelativeResize="0"/>
          <p:nvPr/>
        </p:nvPicPr>
        <p:blipFill>
          <a:blip r:embed="rId3">
            <a:alphaModFix/>
          </a:blip>
          <a:stretch>
            <a:fillRect/>
          </a:stretch>
        </p:blipFill>
        <p:spPr>
          <a:xfrm>
            <a:off x="1223125" y="1520950"/>
            <a:ext cx="7038899" cy="31515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3" name="Shape 223"/>
        <p:cNvGrpSpPr/>
        <p:nvPr/>
      </p:nvGrpSpPr>
      <p:grpSpPr>
        <a:xfrm>
          <a:off x="0" y="0"/>
          <a:ext cx="0" cy="0"/>
          <a:chOff x="0" y="0"/>
          <a:chExt cx="0" cy="0"/>
        </a:xfrm>
      </p:grpSpPr>
      <p:sp>
        <p:nvSpPr>
          <p:cNvPr id="224" name="Google Shape;224;p2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User Profile Change Informational Flow</a:t>
            </a:r>
            <a:endParaRPr/>
          </a:p>
        </p:txBody>
      </p:sp>
      <p:sp>
        <p:nvSpPr>
          <p:cNvPr id="225" name="Google Shape;225;p27"/>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26" name="Google Shape;226;p27"/>
          <p:cNvPicPr preferRelativeResize="0"/>
          <p:nvPr/>
        </p:nvPicPr>
        <p:blipFill>
          <a:blip r:embed="rId3">
            <a:alphaModFix/>
          </a:blip>
          <a:stretch>
            <a:fillRect/>
          </a:stretch>
        </p:blipFill>
        <p:spPr>
          <a:xfrm>
            <a:off x="1297500" y="1567550"/>
            <a:ext cx="7038901" cy="31709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0" name="Shape 230"/>
        <p:cNvGrpSpPr/>
        <p:nvPr/>
      </p:nvGrpSpPr>
      <p:grpSpPr>
        <a:xfrm>
          <a:off x="0" y="0"/>
          <a:ext cx="0" cy="0"/>
          <a:chOff x="0" y="0"/>
          <a:chExt cx="0" cy="0"/>
        </a:xfrm>
      </p:grpSpPr>
      <p:sp>
        <p:nvSpPr>
          <p:cNvPr id="231" name="Google Shape;231;p28"/>
          <p:cNvSpPr txBox="1"/>
          <p:nvPr>
            <p:ph type="title"/>
          </p:nvPr>
        </p:nvSpPr>
        <p:spPr>
          <a:xfrm>
            <a:off x="1172200" y="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Activity Diagram</a:t>
            </a:r>
            <a:endParaRPr/>
          </a:p>
        </p:txBody>
      </p:sp>
      <p:pic>
        <p:nvPicPr>
          <p:cNvPr id="232" name="Google Shape;232;p28"/>
          <p:cNvPicPr preferRelativeResize="0"/>
          <p:nvPr/>
        </p:nvPicPr>
        <p:blipFill>
          <a:blip r:embed="rId3">
            <a:alphaModFix/>
          </a:blip>
          <a:stretch>
            <a:fillRect/>
          </a:stretch>
        </p:blipFill>
        <p:spPr>
          <a:xfrm>
            <a:off x="1172200" y="586100"/>
            <a:ext cx="7786050" cy="43161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6" name="Shape 236"/>
        <p:cNvGrpSpPr/>
        <p:nvPr/>
      </p:nvGrpSpPr>
      <p:grpSpPr>
        <a:xfrm>
          <a:off x="0" y="0"/>
          <a:ext cx="0" cy="0"/>
          <a:chOff x="0" y="0"/>
          <a:chExt cx="0" cy="0"/>
        </a:xfrm>
      </p:grpSpPr>
      <p:sp>
        <p:nvSpPr>
          <p:cNvPr id="237" name="Google Shape;237;p2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 Case Diagram</a:t>
            </a:r>
            <a:endParaRPr/>
          </a:p>
        </p:txBody>
      </p:sp>
      <p:sp>
        <p:nvSpPr>
          <p:cNvPr id="238" name="Google Shape;238;p29"/>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39" name="Google Shape;239;p29"/>
          <p:cNvPicPr preferRelativeResize="0"/>
          <p:nvPr/>
        </p:nvPicPr>
        <p:blipFill>
          <a:blip r:embed="rId3">
            <a:alphaModFix/>
          </a:blip>
          <a:stretch>
            <a:fillRect/>
          </a:stretch>
        </p:blipFill>
        <p:spPr>
          <a:xfrm>
            <a:off x="1297500" y="1147375"/>
            <a:ext cx="7038900" cy="34520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3" name="Shape 243"/>
        <p:cNvGrpSpPr/>
        <p:nvPr/>
      </p:nvGrpSpPr>
      <p:grpSpPr>
        <a:xfrm>
          <a:off x="0" y="0"/>
          <a:ext cx="0" cy="0"/>
          <a:chOff x="0" y="0"/>
          <a:chExt cx="0" cy="0"/>
        </a:xfrm>
      </p:grpSpPr>
      <p:sp>
        <p:nvSpPr>
          <p:cNvPr id="244" name="Google Shape;244;p30"/>
          <p:cNvSpPr txBox="1"/>
          <p:nvPr>
            <p:ph type="title"/>
          </p:nvPr>
        </p:nvSpPr>
        <p:spPr>
          <a:xfrm>
            <a:off x="201025" y="22378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Backend structure</a:t>
            </a:r>
            <a:endParaRPr/>
          </a:p>
        </p:txBody>
      </p:sp>
      <p:pic>
        <p:nvPicPr>
          <p:cNvPr id="245" name="Google Shape;245;p30"/>
          <p:cNvPicPr preferRelativeResize="0"/>
          <p:nvPr/>
        </p:nvPicPr>
        <p:blipFill>
          <a:blip r:embed="rId3">
            <a:alphaModFix/>
          </a:blip>
          <a:stretch>
            <a:fillRect/>
          </a:stretch>
        </p:blipFill>
        <p:spPr>
          <a:xfrm>
            <a:off x="3745850" y="0"/>
            <a:ext cx="5398150" cy="5143499"/>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9" name="Shape 249"/>
        <p:cNvGrpSpPr/>
        <p:nvPr/>
      </p:nvGrpSpPr>
      <p:grpSpPr>
        <a:xfrm>
          <a:off x="0" y="0"/>
          <a:ext cx="0" cy="0"/>
          <a:chOff x="0" y="0"/>
          <a:chExt cx="0" cy="0"/>
        </a:xfrm>
      </p:grpSpPr>
      <p:sp>
        <p:nvSpPr>
          <p:cNvPr id="250" name="Google Shape;250;p31"/>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Architectural Patterns Alternatives</a:t>
            </a:r>
            <a:endParaRPr/>
          </a:p>
        </p:txBody>
      </p:sp>
      <p:sp>
        <p:nvSpPr>
          <p:cNvPr id="251" name="Google Shape;251;p31"/>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3F3F3"/>
              </a:buClr>
              <a:buSzPts val="1800"/>
              <a:buChar char="➢"/>
            </a:pPr>
            <a:r>
              <a:rPr lang="en">
                <a:solidFill>
                  <a:srgbClr val="F3F3F3"/>
                </a:solidFill>
              </a:rPr>
              <a:t>A recap from last sprint:</a:t>
            </a:r>
            <a:endParaRPr>
              <a:solidFill>
                <a:srgbClr val="F3F3F3"/>
              </a:solidFill>
            </a:endParaRPr>
          </a:p>
          <a:p>
            <a:pPr indent="-317500" lvl="1" marL="914400" rtl="0" algn="l">
              <a:spcBef>
                <a:spcPts val="0"/>
              </a:spcBef>
              <a:spcAft>
                <a:spcPts val="0"/>
              </a:spcAft>
              <a:buClr>
                <a:srgbClr val="F3F3F3"/>
              </a:buClr>
              <a:buSzPts val="1400"/>
              <a:buChar char="○"/>
            </a:pPr>
            <a:r>
              <a:rPr lang="en">
                <a:solidFill>
                  <a:srgbClr val="F3F3F3"/>
                </a:solidFill>
              </a:rPr>
              <a:t>We selected Layered Architectural Pattern and Client-Server Pattern</a:t>
            </a:r>
            <a:endParaRPr>
              <a:solidFill>
                <a:srgbClr val="F3F3F3"/>
              </a:solidFill>
            </a:endParaRPr>
          </a:p>
          <a:p>
            <a:pPr indent="-317500" lvl="2" marL="1371600" rtl="0" algn="l">
              <a:spcBef>
                <a:spcPts val="0"/>
              </a:spcBef>
              <a:spcAft>
                <a:spcPts val="0"/>
              </a:spcAft>
              <a:buClr>
                <a:srgbClr val="F3F3F3"/>
              </a:buClr>
              <a:buSzPts val="1400"/>
              <a:buChar char="■"/>
            </a:pPr>
            <a:r>
              <a:rPr lang="en">
                <a:solidFill>
                  <a:srgbClr val="F3F3F3"/>
                </a:solidFill>
              </a:rPr>
              <a:t>LAP: Breaks down tasks into subtasks. Each layer provides services to the next layer. </a:t>
            </a:r>
            <a:endParaRPr>
              <a:solidFill>
                <a:srgbClr val="F3F3F3"/>
              </a:solidFill>
            </a:endParaRPr>
          </a:p>
          <a:p>
            <a:pPr indent="-317500" lvl="2" marL="1371600" rtl="0" algn="l">
              <a:spcBef>
                <a:spcPts val="0"/>
              </a:spcBef>
              <a:spcAft>
                <a:spcPts val="0"/>
              </a:spcAft>
              <a:buClr>
                <a:srgbClr val="F3F3F3"/>
              </a:buClr>
              <a:buSzPts val="1400"/>
              <a:buChar char="■"/>
            </a:pPr>
            <a:r>
              <a:rPr lang="en">
                <a:solidFill>
                  <a:srgbClr val="F3F3F3"/>
                </a:solidFill>
              </a:rPr>
              <a:t>C-S: Our Servers will provide services to multiple Clients. </a:t>
            </a:r>
            <a:endParaRPr>
              <a:solidFill>
                <a:srgbClr val="F3F3F3"/>
              </a:solidFill>
            </a:endParaRPr>
          </a:p>
          <a:p>
            <a:pPr indent="-317500" lvl="1" marL="914400" rtl="0" algn="l">
              <a:spcBef>
                <a:spcPts val="0"/>
              </a:spcBef>
              <a:spcAft>
                <a:spcPts val="0"/>
              </a:spcAft>
              <a:buClr>
                <a:srgbClr val="F3F3F3"/>
              </a:buClr>
              <a:buSzPts val="1400"/>
              <a:buChar char="○"/>
            </a:pPr>
            <a:r>
              <a:rPr lang="en">
                <a:solidFill>
                  <a:srgbClr val="F3F3F3"/>
                </a:solidFill>
              </a:rPr>
              <a:t>We considered Model-View-Controller</a:t>
            </a:r>
            <a:endParaRPr>
              <a:solidFill>
                <a:srgbClr val="F3F3F3"/>
              </a:solidFill>
            </a:endParaRPr>
          </a:p>
          <a:p>
            <a:pPr indent="-317500" lvl="2" marL="1371600" rtl="0" algn="l">
              <a:spcBef>
                <a:spcPts val="0"/>
              </a:spcBef>
              <a:spcAft>
                <a:spcPts val="0"/>
              </a:spcAft>
              <a:buClr>
                <a:srgbClr val="F3F3F3"/>
              </a:buClr>
              <a:buSzPts val="1400"/>
              <a:buChar char="■"/>
            </a:pPr>
            <a:r>
              <a:rPr lang="en">
                <a:solidFill>
                  <a:srgbClr val="F3F3F3"/>
                </a:solidFill>
              </a:rPr>
              <a:t>Model would handle Core functionalities and data, View handles the information displayed to the user, and Controller handles user input.</a:t>
            </a:r>
            <a:endParaRPr>
              <a:solidFill>
                <a:srgbClr val="F3F3F3"/>
              </a:solidFill>
            </a:endParaRPr>
          </a:p>
          <a:p>
            <a:pPr indent="-317500" lvl="2" marL="1371600" rtl="0" algn="l">
              <a:spcBef>
                <a:spcPts val="0"/>
              </a:spcBef>
              <a:spcAft>
                <a:spcPts val="0"/>
              </a:spcAft>
              <a:buClr>
                <a:srgbClr val="F3F3F3"/>
              </a:buClr>
              <a:buSzPts val="1400"/>
              <a:buChar char="■"/>
            </a:pPr>
            <a:r>
              <a:rPr lang="en">
                <a:solidFill>
                  <a:srgbClr val="F3F3F3"/>
                </a:solidFill>
              </a:rPr>
              <a:t>We did not pursue this Pattern since MVC is outdated, has development issues, and is complex </a:t>
            </a:r>
            <a:endParaRPr>
              <a:solidFill>
                <a:srgbClr val="F3F3F3"/>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Sprint #2 Overview </a:t>
            </a:r>
            <a:endParaRPr/>
          </a:p>
        </p:txBody>
      </p:sp>
      <p:sp>
        <p:nvSpPr>
          <p:cNvPr id="141" name="Google Shape;141;p14"/>
          <p:cNvSpPr txBox="1"/>
          <p:nvPr>
            <p:ph idx="1" type="body"/>
          </p:nvPr>
        </p:nvSpPr>
        <p:spPr>
          <a:xfrm>
            <a:off x="1353400" y="1464800"/>
            <a:ext cx="5881200" cy="29916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3F3F3"/>
              </a:buClr>
              <a:buSzPts val="1800"/>
              <a:buChar char="➢"/>
            </a:pPr>
            <a:r>
              <a:rPr lang="en">
                <a:solidFill>
                  <a:srgbClr val="F3F3F3"/>
                </a:solidFill>
              </a:rPr>
              <a:t>Completed user manual </a:t>
            </a:r>
            <a:endParaRPr>
              <a:solidFill>
                <a:srgbClr val="F3F3F3"/>
              </a:solidFill>
            </a:endParaRPr>
          </a:p>
          <a:p>
            <a:pPr indent="-342900" lvl="0" marL="457200" rtl="0" algn="l">
              <a:spcBef>
                <a:spcPts val="0"/>
              </a:spcBef>
              <a:spcAft>
                <a:spcPts val="0"/>
              </a:spcAft>
              <a:buClr>
                <a:srgbClr val="F3F3F3"/>
              </a:buClr>
              <a:buSzPts val="1800"/>
              <a:buChar char="➢"/>
            </a:pPr>
            <a:r>
              <a:rPr lang="en">
                <a:solidFill>
                  <a:srgbClr val="F3F3F3"/>
                </a:solidFill>
              </a:rPr>
              <a:t>Updated our Epic 3 by adding a new User Story that correlates to the UI</a:t>
            </a:r>
            <a:endParaRPr>
              <a:solidFill>
                <a:srgbClr val="F3F3F3"/>
              </a:solidFill>
            </a:endParaRPr>
          </a:p>
          <a:p>
            <a:pPr indent="-342900" lvl="0" marL="457200" rtl="0" algn="l">
              <a:spcBef>
                <a:spcPts val="0"/>
              </a:spcBef>
              <a:spcAft>
                <a:spcPts val="0"/>
              </a:spcAft>
              <a:buClr>
                <a:srgbClr val="F3F3F3"/>
              </a:buClr>
              <a:buSzPts val="1800"/>
              <a:buChar char="➢"/>
            </a:pPr>
            <a:r>
              <a:rPr lang="en">
                <a:solidFill>
                  <a:srgbClr val="F3F3F3"/>
                </a:solidFill>
              </a:rPr>
              <a:t>Continued to work and develop our UI</a:t>
            </a:r>
            <a:endParaRPr>
              <a:solidFill>
                <a:srgbClr val="F3F3F3"/>
              </a:solidFill>
            </a:endParaRPr>
          </a:p>
          <a:p>
            <a:pPr indent="-342900" lvl="0" marL="457200" rtl="0" algn="l">
              <a:spcBef>
                <a:spcPts val="0"/>
              </a:spcBef>
              <a:spcAft>
                <a:spcPts val="0"/>
              </a:spcAft>
              <a:buClr>
                <a:srgbClr val="F3F3F3"/>
              </a:buClr>
              <a:buSzPts val="1800"/>
              <a:buChar char="➢"/>
            </a:pPr>
            <a:r>
              <a:rPr lang="en">
                <a:solidFill>
                  <a:srgbClr val="F3F3F3"/>
                </a:solidFill>
              </a:rPr>
              <a:t>Continued to work on Backend Servers and Cloud</a:t>
            </a:r>
            <a:endParaRPr>
              <a:solidFill>
                <a:srgbClr val="F3F3F3"/>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5" name="Shape 255"/>
        <p:cNvGrpSpPr/>
        <p:nvPr/>
      </p:nvGrpSpPr>
      <p:grpSpPr>
        <a:xfrm>
          <a:off x="0" y="0"/>
          <a:ext cx="0" cy="0"/>
          <a:chOff x="0" y="0"/>
          <a:chExt cx="0" cy="0"/>
        </a:xfrm>
      </p:grpSpPr>
      <p:sp>
        <p:nvSpPr>
          <p:cNvPr id="256" name="Google Shape;256;p32"/>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Server Choice</a:t>
            </a:r>
            <a:endParaRPr/>
          </a:p>
        </p:txBody>
      </p:sp>
      <p:sp>
        <p:nvSpPr>
          <p:cNvPr id="257" name="Google Shape;257;p32"/>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solidFill>
                <a:srgbClr val="F3F3F3"/>
              </a:solidFill>
            </a:endParaRPr>
          </a:p>
        </p:txBody>
      </p:sp>
      <p:pic>
        <p:nvPicPr>
          <p:cNvPr id="258" name="Google Shape;258;p32"/>
          <p:cNvPicPr preferRelativeResize="0"/>
          <p:nvPr/>
        </p:nvPicPr>
        <p:blipFill>
          <a:blip r:embed="rId3">
            <a:alphaModFix/>
          </a:blip>
          <a:stretch>
            <a:fillRect/>
          </a:stretch>
        </p:blipFill>
        <p:spPr>
          <a:xfrm>
            <a:off x="628650" y="1589625"/>
            <a:ext cx="7886700" cy="28670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2" name="Shape 262"/>
        <p:cNvGrpSpPr/>
        <p:nvPr/>
      </p:nvGrpSpPr>
      <p:grpSpPr>
        <a:xfrm>
          <a:off x="0" y="0"/>
          <a:ext cx="0" cy="0"/>
          <a:chOff x="0" y="0"/>
          <a:chExt cx="0" cy="0"/>
        </a:xfrm>
      </p:grpSpPr>
      <p:sp>
        <p:nvSpPr>
          <p:cNvPr id="263" name="Google Shape;263;p33"/>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Server Choice</a:t>
            </a:r>
            <a:endParaRPr/>
          </a:p>
        </p:txBody>
      </p:sp>
      <p:sp>
        <p:nvSpPr>
          <p:cNvPr id="264" name="Google Shape;264;p33"/>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solidFill>
                <a:srgbClr val="F3F3F3"/>
              </a:solidFill>
            </a:endParaRPr>
          </a:p>
        </p:txBody>
      </p:sp>
      <p:pic>
        <p:nvPicPr>
          <p:cNvPr id="265" name="Google Shape;265;p33"/>
          <p:cNvPicPr preferRelativeResize="0"/>
          <p:nvPr/>
        </p:nvPicPr>
        <p:blipFill>
          <a:blip r:embed="rId3">
            <a:alphaModFix/>
          </a:blip>
          <a:stretch>
            <a:fillRect/>
          </a:stretch>
        </p:blipFill>
        <p:spPr>
          <a:xfrm>
            <a:off x="628650" y="1589625"/>
            <a:ext cx="7886700" cy="2867025"/>
          </a:xfrm>
          <a:prstGeom prst="rect">
            <a:avLst/>
          </a:prstGeom>
          <a:noFill/>
          <a:ln>
            <a:noFill/>
          </a:ln>
        </p:spPr>
      </p:pic>
      <p:pic>
        <p:nvPicPr>
          <p:cNvPr id="266" name="Google Shape;266;p33"/>
          <p:cNvPicPr preferRelativeResize="0"/>
          <p:nvPr/>
        </p:nvPicPr>
        <p:blipFill>
          <a:blip r:embed="rId4">
            <a:alphaModFix/>
          </a:blip>
          <a:stretch>
            <a:fillRect/>
          </a:stretch>
        </p:blipFill>
        <p:spPr>
          <a:xfrm>
            <a:off x="628650" y="1545450"/>
            <a:ext cx="7886700" cy="29112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0" name="Shape 270"/>
        <p:cNvGrpSpPr/>
        <p:nvPr/>
      </p:nvGrpSpPr>
      <p:grpSpPr>
        <a:xfrm>
          <a:off x="0" y="0"/>
          <a:ext cx="0" cy="0"/>
          <a:chOff x="0" y="0"/>
          <a:chExt cx="0" cy="0"/>
        </a:xfrm>
      </p:grpSpPr>
      <p:sp>
        <p:nvSpPr>
          <p:cNvPr id="271" name="Google Shape;271;p3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Why AWS for Serverless</a:t>
            </a:r>
            <a:endParaRPr/>
          </a:p>
        </p:txBody>
      </p:sp>
      <p:sp>
        <p:nvSpPr>
          <p:cNvPr id="272" name="Google Shape;272;p34"/>
          <p:cNvSpPr txBox="1"/>
          <p:nvPr>
            <p:ph idx="1" type="body"/>
          </p:nvPr>
        </p:nvSpPr>
        <p:spPr>
          <a:xfrm>
            <a:off x="1297500" y="1213050"/>
            <a:ext cx="7038900" cy="29112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Clr>
                <a:srgbClr val="F3F3F3"/>
              </a:buClr>
              <a:buSzPts val="1700"/>
              <a:buChar char="➢"/>
            </a:pPr>
            <a:r>
              <a:rPr lang="en" sz="1700">
                <a:solidFill>
                  <a:srgbClr val="F3F3F3"/>
                </a:solidFill>
              </a:rPr>
              <a:t>Ease of Use: </a:t>
            </a:r>
            <a:endParaRPr sz="1700">
              <a:solidFill>
                <a:srgbClr val="F3F3F3"/>
              </a:solidFill>
            </a:endParaRPr>
          </a:p>
          <a:p>
            <a:pPr indent="-311150" lvl="1" marL="914400" rtl="0" algn="l">
              <a:spcBef>
                <a:spcPts val="0"/>
              </a:spcBef>
              <a:spcAft>
                <a:spcPts val="0"/>
              </a:spcAft>
              <a:buClr>
                <a:srgbClr val="F3F3F3"/>
              </a:buClr>
              <a:buSzPts val="1300"/>
              <a:buChar char="○"/>
            </a:pPr>
            <a:r>
              <a:rPr lang="en" sz="1300">
                <a:solidFill>
                  <a:srgbClr val="F3F3F3"/>
                </a:solidFill>
              </a:rPr>
              <a:t>Amazon Web Services is the easiest to learn and use due to the many resources provided by Amazon</a:t>
            </a:r>
            <a:endParaRPr sz="1300">
              <a:solidFill>
                <a:srgbClr val="F3F3F3"/>
              </a:solidFill>
            </a:endParaRPr>
          </a:p>
          <a:p>
            <a:pPr indent="-336550" lvl="0" marL="457200" rtl="0" algn="l">
              <a:spcBef>
                <a:spcPts val="0"/>
              </a:spcBef>
              <a:spcAft>
                <a:spcPts val="0"/>
              </a:spcAft>
              <a:buClr>
                <a:srgbClr val="F3F3F3"/>
              </a:buClr>
              <a:buSzPts val="1700"/>
              <a:buChar char="➢"/>
            </a:pPr>
            <a:r>
              <a:rPr lang="en" sz="1700">
                <a:solidFill>
                  <a:srgbClr val="F3F3F3"/>
                </a:solidFill>
              </a:rPr>
              <a:t>No Capacity Limits</a:t>
            </a:r>
            <a:endParaRPr sz="1700">
              <a:solidFill>
                <a:srgbClr val="F3F3F3"/>
              </a:solidFill>
            </a:endParaRPr>
          </a:p>
          <a:p>
            <a:pPr indent="-311150" lvl="1" marL="914400" rtl="0" algn="l">
              <a:spcBef>
                <a:spcPts val="0"/>
              </a:spcBef>
              <a:spcAft>
                <a:spcPts val="0"/>
              </a:spcAft>
              <a:buClr>
                <a:srgbClr val="F3F3F3"/>
              </a:buClr>
              <a:buSzPts val="1300"/>
              <a:buChar char="○"/>
            </a:pPr>
            <a:r>
              <a:rPr lang="en" sz="1300">
                <a:solidFill>
                  <a:srgbClr val="F3F3F3"/>
                </a:solidFill>
              </a:rPr>
              <a:t>Can change your capacity based on what you need. If more, increase capacity, if less, go less! You pay for what you use</a:t>
            </a:r>
            <a:endParaRPr sz="1300">
              <a:solidFill>
                <a:srgbClr val="F3F3F3"/>
              </a:solidFill>
            </a:endParaRPr>
          </a:p>
          <a:p>
            <a:pPr indent="-336550" lvl="0" marL="457200" rtl="0" algn="l">
              <a:spcBef>
                <a:spcPts val="0"/>
              </a:spcBef>
              <a:spcAft>
                <a:spcPts val="0"/>
              </a:spcAft>
              <a:buClr>
                <a:srgbClr val="F3F3F3"/>
              </a:buClr>
              <a:buSzPts val="1700"/>
              <a:buChar char="➢"/>
            </a:pPr>
            <a:r>
              <a:rPr lang="en" sz="1700">
                <a:solidFill>
                  <a:srgbClr val="F3F3F3"/>
                </a:solidFill>
              </a:rPr>
              <a:t>Provides Speed and Agility</a:t>
            </a:r>
            <a:endParaRPr sz="1700">
              <a:solidFill>
                <a:srgbClr val="F3F3F3"/>
              </a:solidFill>
            </a:endParaRPr>
          </a:p>
          <a:p>
            <a:pPr indent="-311150" lvl="1" marL="914400" rtl="0" algn="l">
              <a:spcBef>
                <a:spcPts val="0"/>
              </a:spcBef>
              <a:spcAft>
                <a:spcPts val="0"/>
              </a:spcAft>
              <a:buClr>
                <a:srgbClr val="F3F3F3"/>
              </a:buClr>
              <a:buSzPts val="1300"/>
              <a:buChar char="○"/>
            </a:pPr>
            <a:r>
              <a:rPr lang="en" sz="1300">
                <a:solidFill>
                  <a:srgbClr val="F3F3F3"/>
                </a:solidFill>
              </a:rPr>
              <a:t>Provides tools which helps to reduce the time we spend on a task such as Auto Scaling, AWS Tools and Elastic Load Balancing you can select them on the basis of your demand. </a:t>
            </a:r>
            <a:endParaRPr sz="1300">
              <a:solidFill>
                <a:srgbClr val="F3F3F3"/>
              </a:solidFill>
            </a:endParaRPr>
          </a:p>
          <a:p>
            <a:pPr indent="-336550" lvl="0" marL="457200" rtl="0" algn="l">
              <a:spcBef>
                <a:spcPts val="0"/>
              </a:spcBef>
              <a:spcAft>
                <a:spcPts val="0"/>
              </a:spcAft>
              <a:buClr>
                <a:srgbClr val="F3F3F3"/>
              </a:buClr>
              <a:buSzPts val="1700"/>
              <a:buChar char="➢"/>
            </a:pPr>
            <a:r>
              <a:rPr lang="en" sz="1700">
                <a:solidFill>
                  <a:srgbClr val="F3F3F3"/>
                </a:solidFill>
              </a:rPr>
              <a:t>Secure and Reliable</a:t>
            </a:r>
            <a:endParaRPr sz="1700">
              <a:solidFill>
                <a:srgbClr val="F3F3F3"/>
              </a:solidFill>
            </a:endParaRPr>
          </a:p>
          <a:p>
            <a:pPr indent="-311150" lvl="1" marL="914400" rtl="0" algn="l">
              <a:spcBef>
                <a:spcPts val="0"/>
              </a:spcBef>
              <a:spcAft>
                <a:spcPts val="0"/>
              </a:spcAft>
              <a:buClr>
                <a:srgbClr val="F3F3F3"/>
              </a:buClr>
              <a:buSzPts val="1300"/>
              <a:buChar char="○"/>
            </a:pPr>
            <a:r>
              <a:rPr lang="en" sz="1300">
                <a:solidFill>
                  <a:srgbClr val="F3F3F3"/>
                </a:solidFill>
              </a:rPr>
              <a:t>Protects the privacy by storing in AWS data centres. AWS infrastructure is designed to keep your data safe no matter what size of your data is. It just scales with your AWS cloud usage</a:t>
            </a:r>
            <a:endParaRPr sz="1300">
              <a:solidFill>
                <a:srgbClr val="F3F3F3"/>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6" name="Shape 276"/>
        <p:cNvGrpSpPr/>
        <p:nvPr/>
      </p:nvGrpSpPr>
      <p:grpSpPr>
        <a:xfrm>
          <a:off x="0" y="0"/>
          <a:ext cx="0" cy="0"/>
          <a:chOff x="0" y="0"/>
          <a:chExt cx="0" cy="0"/>
        </a:xfrm>
      </p:grpSpPr>
      <p:sp>
        <p:nvSpPr>
          <p:cNvPr id="277" name="Google Shape;277;p3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SSL Report</a:t>
            </a:r>
            <a:endParaRPr/>
          </a:p>
        </p:txBody>
      </p:sp>
      <p:pic>
        <p:nvPicPr>
          <p:cNvPr id="278" name="Google Shape;278;p35"/>
          <p:cNvPicPr preferRelativeResize="0"/>
          <p:nvPr/>
        </p:nvPicPr>
        <p:blipFill>
          <a:blip r:embed="rId3">
            <a:alphaModFix/>
          </a:blip>
          <a:stretch>
            <a:fillRect/>
          </a:stretch>
        </p:blipFill>
        <p:spPr>
          <a:xfrm>
            <a:off x="143700" y="1363100"/>
            <a:ext cx="9000302" cy="3459674"/>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2" name="Shape 282"/>
        <p:cNvGrpSpPr/>
        <p:nvPr/>
      </p:nvGrpSpPr>
      <p:grpSpPr>
        <a:xfrm>
          <a:off x="0" y="0"/>
          <a:ext cx="0" cy="0"/>
          <a:chOff x="0" y="0"/>
          <a:chExt cx="0" cy="0"/>
        </a:xfrm>
      </p:grpSpPr>
      <p:sp>
        <p:nvSpPr>
          <p:cNvPr id="283" name="Google Shape;283;p3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Databases testing</a:t>
            </a:r>
            <a:endParaRPr/>
          </a:p>
        </p:txBody>
      </p:sp>
      <p:pic>
        <p:nvPicPr>
          <p:cNvPr id="284" name="Google Shape;284;p36"/>
          <p:cNvPicPr preferRelativeResize="0"/>
          <p:nvPr/>
        </p:nvPicPr>
        <p:blipFill>
          <a:blip r:embed="rId3">
            <a:alphaModFix/>
          </a:blip>
          <a:stretch>
            <a:fillRect/>
          </a:stretch>
        </p:blipFill>
        <p:spPr>
          <a:xfrm>
            <a:off x="1287838" y="1307850"/>
            <a:ext cx="6568326" cy="36832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8" name="Shape 288"/>
        <p:cNvGrpSpPr/>
        <p:nvPr/>
      </p:nvGrpSpPr>
      <p:grpSpPr>
        <a:xfrm>
          <a:off x="0" y="0"/>
          <a:ext cx="0" cy="0"/>
          <a:chOff x="0" y="0"/>
          <a:chExt cx="0" cy="0"/>
        </a:xfrm>
      </p:grpSpPr>
      <p:sp>
        <p:nvSpPr>
          <p:cNvPr id="289" name="Google Shape;289;p3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Database table</a:t>
            </a:r>
            <a:endParaRPr/>
          </a:p>
        </p:txBody>
      </p:sp>
      <p:pic>
        <p:nvPicPr>
          <p:cNvPr id="290" name="Google Shape;290;p37"/>
          <p:cNvPicPr preferRelativeResize="0"/>
          <p:nvPr/>
        </p:nvPicPr>
        <p:blipFill>
          <a:blip r:embed="rId3">
            <a:alphaModFix/>
          </a:blip>
          <a:stretch>
            <a:fillRect/>
          </a:stretch>
        </p:blipFill>
        <p:spPr>
          <a:xfrm>
            <a:off x="464825" y="2209200"/>
            <a:ext cx="8472600" cy="176595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4" name="Shape 294"/>
        <p:cNvGrpSpPr/>
        <p:nvPr/>
      </p:nvGrpSpPr>
      <p:grpSpPr>
        <a:xfrm>
          <a:off x="0" y="0"/>
          <a:ext cx="0" cy="0"/>
          <a:chOff x="0" y="0"/>
          <a:chExt cx="0" cy="0"/>
        </a:xfrm>
      </p:grpSpPr>
      <p:sp>
        <p:nvSpPr>
          <p:cNvPr id="295" name="Google Shape;295;p38"/>
          <p:cNvSpPr txBox="1"/>
          <p:nvPr>
            <p:ph type="title"/>
          </p:nvPr>
        </p:nvSpPr>
        <p:spPr>
          <a:xfrm>
            <a:off x="883175" y="211470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Cloud system</a:t>
            </a:r>
            <a:endParaRPr/>
          </a:p>
        </p:txBody>
      </p:sp>
      <p:pic>
        <p:nvPicPr>
          <p:cNvPr id="296" name="Google Shape;296;p38"/>
          <p:cNvPicPr preferRelativeResize="0"/>
          <p:nvPr/>
        </p:nvPicPr>
        <p:blipFill>
          <a:blip r:embed="rId3">
            <a:alphaModFix/>
          </a:blip>
          <a:stretch>
            <a:fillRect/>
          </a:stretch>
        </p:blipFill>
        <p:spPr>
          <a:xfrm>
            <a:off x="4880800" y="49894"/>
            <a:ext cx="2768450" cy="5043706"/>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0" name="Shape 300"/>
        <p:cNvGrpSpPr/>
        <p:nvPr/>
      </p:nvGrpSpPr>
      <p:grpSpPr>
        <a:xfrm>
          <a:off x="0" y="0"/>
          <a:ext cx="0" cy="0"/>
          <a:chOff x="0" y="0"/>
          <a:chExt cx="0" cy="0"/>
        </a:xfrm>
      </p:grpSpPr>
      <p:sp>
        <p:nvSpPr>
          <p:cNvPr id="301" name="Google Shape;301;p3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Implementation</a:t>
            </a:r>
            <a:endParaRPr/>
          </a:p>
        </p:txBody>
      </p:sp>
      <p:sp>
        <p:nvSpPr>
          <p:cNvPr id="302" name="Google Shape;302;p39"/>
          <p:cNvSpPr txBox="1"/>
          <p:nvPr/>
        </p:nvSpPr>
        <p:spPr>
          <a:xfrm>
            <a:off x="1343400" y="1500750"/>
            <a:ext cx="6457200" cy="107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chemeClr val="lt1"/>
                </a:solidFill>
                <a:latin typeface="Lato"/>
                <a:ea typeface="Lato"/>
                <a:cs typeface="Lato"/>
                <a:sym typeface="Lato"/>
              </a:rPr>
              <a:t>https://fashionexperts.today</a:t>
            </a:r>
            <a:endParaRPr sz="2400">
              <a:solidFill>
                <a:schemeClr val="lt1"/>
              </a:solidFill>
              <a:latin typeface="Lato"/>
              <a:ea typeface="Lato"/>
              <a:cs typeface="Lato"/>
              <a:sym typeface="Lato"/>
            </a:endParaRPr>
          </a:p>
        </p:txBody>
      </p:sp>
      <p:sp>
        <p:nvSpPr>
          <p:cNvPr id="303" name="Google Shape;303;p39"/>
          <p:cNvSpPr txBox="1"/>
          <p:nvPr/>
        </p:nvSpPr>
        <p:spPr>
          <a:xfrm>
            <a:off x="1343400" y="2991950"/>
            <a:ext cx="6457200" cy="107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chemeClr val="lt1"/>
                </a:solidFill>
                <a:latin typeface="Lato"/>
                <a:ea typeface="Lato"/>
                <a:cs typeface="Lato"/>
                <a:sym typeface="Lato"/>
              </a:rPr>
              <a:t>https://fashionexperts.today/uNp</a:t>
            </a:r>
            <a:endParaRPr sz="2400">
              <a:solidFill>
                <a:schemeClr val="lt1"/>
              </a:solidFill>
              <a:latin typeface="Lato"/>
              <a:ea typeface="Lato"/>
              <a:cs typeface="Lato"/>
              <a:sym typeface="Lato"/>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7" name="Shape 307"/>
        <p:cNvGrpSpPr/>
        <p:nvPr/>
      </p:nvGrpSpPr>
      <p:grpSpPr>
        <a:xfrm>
          <a:off x="0" y="0"/>
          <a:ext cx="0" cy="0"/>
          <a:chOff x="0" y="0"/>
          <a:chExt cx="0" cy="0"/>
        </a:xfrm>
      </p:grpSpPr>
      <p:sp>
        <p:nvSpPr>
          <p:cNvPr id="308" name="Google Shape;308;p4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Sprint Retrospective/Future Goals</a:t>
            </a:r>
            <a:endParaRPr/>
          </a:p>
        </p:txBody>
      </p:sp>
      <p:sp>
        <p:nvSpPr>
          <p:cNvPr id="309" name="Google Shape;309;p40"/>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This Sprint was a tad bit slow, primarily due to the Machine Learning Homework. The goals we set were met but we could not go </a:t>
            </a:r>
            <a:r>
              <a:rPr b="1" lang="en" u="sng"/>
              <a:t>above and beyond</a:t>
            </a:r>
            <a:endParaRPr b="1" u="sng"/>
          </a:p>
          <a:p>
            <a:pPr indent="-342900" lvl="0" marL="457200" rtl="0" algn="l">
              <a:spcBef>
                <a:spcPts val="0"/>
              </a:spcBef>
              <a:spcAft>
                <a:spcPts val="0"/>
              </a:spcAft>
              <a:buSzPts val="1800"/>
              <a:buChar char="➢"/>
            </a:pPr>
            <a:r>
              <a:rPr lang="en"/>
              <a:t>Future:</a:t>
            </a:r>
            <a:endParaRPr/>
          </a:p>
          <a:p>
            <a:pPr indent="-317500" lvl="1" marL="914400" rtl="0" algn="l">
              <a:spcBef>
                <a:spcPts val="0"/>
              </a:spcBef>
              <a:spcAft>
                <a:spcPts val="0"/>
              </a:spcAft>
              <a:buSzPts val="1400"/>
              <a:buChar char="○"/>
            </a:pPr>
            <a:r>
              <a:rPr lang="en"/>
              <a:t>Continue working and developing UI, Plan on completing the UI by end of Semester</a:t>
            </a:r>
            <a:endParaRPr/>
          </a:p>
          <a:p>
            <a:pPr indent="-317500" lvl="1" marL="914400" rtl="0" algn="l">
              <a:spcBef>
                <a:spcPts val="0"/>
              </a:spcBef>
              <a:spcAft>
                <a:spcPts val="0"/>
              </a:spcAft>
              <a:buSzPts val="1400"/>
              <a:buChar char="○"/>
            </a:pPr>
            <a:r>
              <a:rPr lang="en"/>
              <a:t>Complete a Dummy Database so we can implement a small scale database with our UI and start testing with data.</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3" name="Shape 313"/>
        <p:cNvGrpSpPr/>
        <p:nvPr/>
      </p:nvGrpSpPr>
      <p:grpSpPr>
        <a:xfrm>
          <a:off x="0" y="0"/>
          <a:ext cx="0" cy="0"/>
          <a:chOff x="0" y="0"/>
          <a:chExt cx="0" cy="0"/>
        </a:xfrm>
      </p:grpSpPr>
      <p:sp>
        <p:nvSpPr>
          <p:cNvPr id="314" name="Google Shape;314;p41"/>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End of Presentation!</a:t>
            </a:r>
            <a:endParaRPr/>
          </a:p>
        </p:txBody>
      </p:sp>
      <p:sp>
        <p:nvSpPr>
          <p:cNvPr id="315" name="Google Shape;315;p41"/>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lang="en" sz="2400">
                <a:solidFill>
                  <a:srgbClr val="FFFFFF"/>
                </a:solidFill>
              </a:rPr>
              <a:t>Thank you for your time!</a:t>
            </a:r>
            <a:endParaRPr sz="2400">
              <a:solidFill>
                <a:srgbClr val="FFFFFF"/>
              </a:solidFill>
            </a:endParaRPr>
          </a:p>
          <a:p>
            <a:pPr indent="0" lvl="0" marL="0" marR="0" rtl="0" algn="l">
              <a:lnSpc>
                <a:spcPct val="115000"/>
              </a:lnSpc>
              <a:spcBef>
                <a:spcPts val="0"/>
              </a:spcBef>
              <a:spcAft>
                <a:spcPts val="0"/>
              </a:spcAft>
              <a:buNone/>
            </a:pPr>
            <a:r>
              <a:t/>
            </a:r>
            <a:endParaRPr sz="2400">
              <a:solidFill>
                <a:srgbClr val="FFFFFF"/>
              </a:solidFill>
            </a:endParaRPr>
          </a:p>
          <a:p>
            <a:pPr indent="0" lvl="0" marL="0" marR="0" rtl="0" algn="l">
              <a:lnSpc>
                <a:spcPct val="115000"/>
              </a:lnSpc>
              <a:spcBef>
                <a:spcPts val="0"/>
              </a:spcBef>
              <a:spcAft>
                <a:spcPts val="0"/>
              </a:spcAft>
              <a:buNone/>
            </a:pPr>
            <a:r>
              <a:rPr lang="en" sz="7200">
                <a:solidFill>
                  <a:srgbClr val="FFFFFF"/>
                </a:solidFill>
              </a:rPr>
              <a:t> QUESTIONS??</a:t>
            </a:r>
            <a:endParaRPr sz="7200">
              <a:solidFill>
                <a:srgbClr val="FFFFFF"/>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Document Updates</a:t>
            </a:r>
            <a:endParaRPr/>
          </a:p>
        </p:txBody>
      </p:sp>
      <p:sp>
        <p:nvSpPr>
          <p:cNvPr id="147" name="Google Shape;147;p15"/>
          <p:cNvSpPr txBox="1"/>
          <p:nvPr>
            <p:ph idx="1" type="body"/>
          </p:nvPr>
        </p:nvSpPr>
        <p:spPr>
          <a:xfrm>
            <a:off x="1462475" y="1133475"/>
            <a:ext cx="7397400" cy="319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rgbClr val="F3F3F3"/>
              </a:solidFill>
            </a:endParaRPr>
          </a:p>
          <a:p>
            <a:pPr indent="-342900" lvl="0" marL="457200" rtl="0" algn="l">
              <a:lnSpc>
                <a:spcPct val="150000"/>
              </a:lnSpc>
              <a:spcBef>
                <a:spcPts val="1600"/>
              </a:spcBef>
              <a:spcAft>
                <a:spcPts val="0"/>
              </a:spcAft>
              <a:buClr>
                <a:srgbClr val="F3F3F3"/>
              </a:buClr>
              <a:buSzPts val="1800"/>
              <a:buChar char="➢"/>
            </a:pPr>
            <a:r>
              <a:rPr lang="en">
                <a:solidFill>
                  <a:srgbClr val="F3F3F3"/>
                </a:solidFill>
              </a:rPr>
              <a:t>Business Requirement Document:</a:t>
            </a:r>
            <a:endParaRPr>
              <a:solidFill>
                <a:srgbClr val="F3F3F3"/>
              </a:solidFill>
            </a:endParaRPr>
          </a:p>
          <a:p>
            <a:pPr indent="-317500" lvl="1" marL="914400" rtl="0" algn="l">
              <a:lnSpc>
                <a:spcPct val="150000"/>
              </a:lnSpc>
              <a:spcBef>
                <a:spcPts val="0"/>
              </a:spcBef>
              <a:spcAft>
                <a:spcPts val="0"/>
              </a:spcAft>
              <a:buClr>
                <a:srgbClr val="F3F3F3"/>
              </a:buClr>
              <a:buSzPts val="1400"/>
              <a:buChar char="○"/>
            </a:pPr>
            <a:r>
              <a:rPr lang="en">
                <a:solidFill>
                  <a:srgbClr val="F3F3F3"/>
                </a:solidFill>
              </a:rPr>
              <a:t>New Persona to match our User Stories in reference to simple UI</a:t>
            </a:r>
            <a:endParaRPr>
              <a:solidFill>
                <a:srgbClr val="F3F3F3"/>
              </a:solidFill>
            </a:endParaRPr>
          </a:p>
          <a:p>
            <a:pPr indent="-342900" lvl="0" marL="457200" rtl="0" algn="l">
              <a:lnSpc>
                <a:spcPct val="150000"/>
              </a:lnSpc>
              <a:spcBef>
                <a:spcPts val="0"/>
              </a:spcBef>
              <a:spcAft>
                <a:spcPts val="0"/>
              </a:spcAft>
              <a:buClr>
                <a:srgbClr val="F3F3F3"/>
              </a:buClr>
              <a:buSzPts val="1800"/>
              <a:buChar char="➢"/>
            </a:pPr>
            <a:r>
              <a:rPr lang="en">
                <a:solidFill>
                  <a:srgbClr val="F3F3F3"/>
                </a:solidFill>
              </a:rPr>
              <a:t>Management Plan:</a:t>
            </a:r>
            <a:endParaRPr>
              <a:solidFill>
                <a:srgbClr val="F3F3F3"/>
              </a:solidFill>
            </a:endParaRPr>
          </a:p>
          <a:p>
            <a:pPr indent="-317500" lvl="1" marL="914400" rtl="0" algn="l">
              <a:lnSpc>
                <a:spcPct val="150000"/>
              </a:lnSpc>
              <a:spcBef>
                <a:spcPts val="0"/>
              </a:spcBef>
              <a:spcAft>
                <a:spcPts val="0"/>
              </a:spcAft>
              <a:buClr>
                <a:srgbClr val="F3F3F3"/>
              </a:buClr>
              <a:buSzPts val="1400"/>
              <a:buChar char="○"/>
            </a:pPr>
            <a:r>
              <a:rPr lang="en">
                <a:solidFill>
                  <a:srgbClr val="F3F3F3"/>
                </a:solidFill>
              </a:rPr>
              <a:t>No Updates</a:t>
            </a:r>
            <a:endParaRPr>
              <a:solidFill>
                <a:srgbClr val="F3F3F3"/>
              </a:solidFill>
            </a:endParaRPr>
          </a:p>
          <a:p>
            <a:pPr indent="-342900" lvl="0" marL="457200" rtl="0" algn="l">
              <a:lnSpc>
                <a:spcPct val="115000"/>
              </a:lnSpc>
              <a:spcBef>
                <a:spcPts val="0"/>
              </a:spcBef>
              <a:spcAft>
                <a:spcPts val="0"/>
              </a:spcAft>
              <a:buClr>
                <a:srgbClr val="F3F3F3"/>
              </a:buClr>
              <a:buSzPts val="1800"/>
              <a:buChar char="➢"/>
            </a:pPr>
            <a:r>
              <a:rPr lang="en">
                <a:solidFill>
                  <a:srgbClr val="F3F3F3"/>
                </a:solidFill>
              </a:rPr>
              <a:t>Project Requirement Document</a:t>
            </a:r>
            <a:endParaRPr>
              <a:solidFill>
                <a:srgbClr val="F3F3F3"/>
              </a:solidFill>
            </a:endParaRPr>
          </a:p>
          <a:p>
            <a:pPr indent="-317500" lvl="1" marL="914400" rtl="0" algn="l">
              <a:lnSpc>
                <a:spcPct val="115000"/>
              </a:lnSpc>
              <a:spcBef>
                <a:spcPts val="1600"/>
              </a:spcBef>
              <a:spcAft>
                <a:spcPts val="0"/>
              </a:spcAft>
              <a:buClr>
                <a:srgbClr val="F3F3F3"/>
              </a:buClr>
              <a:buSzPts val="1400"/>
              <a:buChar char="○"/>
            </a:pPr>
            <a:r>
              <a:rPr lang="en">
                <a:solidFill>
                  <a:srgbClr val="F3F3F3"/>
                </a:solidFill>
              </a:rPr>
              <a:t>Added a new user story “Simplicity of UI” to Epic 3</a:t>
            </a:r>
            <a:endParaRPr>
              <a:solidFill>
                <a:srgbClr val="F3F3F3"/>
              </a:solidFill>
            </a:endParaRPr>
          </a:p>
          <a:p>
            <a:pPr indent="0" lvl="0" marL="0" rtl="0" algn="l">
              <a:spcBef>
                <a:spcPts val="1600"/>
              </a:spcBef>
              <a:spcAft>
                <a:spcPts val="0"/>
              </a:spcAft>
              <a:buNone/>
            </a:pPr>
            <a:r>
              <a:t/>
            </a:r>
            <a:endParaRPr>
              <a:solidFill>
                <a:srgbClr val="F3F3F3"/>
              </a:solidFill>
            </a:endParaRPr>
          </a:p>
          <a:p>
            <a:pPr indent="0" lvl="0" marL="0" rtl="0" algn="l">
              <a:spcBef>
                <a:spcPts val="1600"/>
              </a:spcBef>
              <a:spcAft>
                <a:spcPts val="0"/>
              </a:spcAft>
              <a:buNone/>
            </a:pPr>
            <a:r>
              <a:t/>
            </a:r>
            <a:endParaRPr>
              <a:solidFill>
                <a:srgbClr val="F3F3F3"/>
              </a:solidFill>
            </a:endParaRPr>
          </a:p>
          <a:p>
            <a:pPr indent="0" lvl="0" marL="0" rtl="0" algn="l">
              <a:spcBef>
                <a:spcPts val="1600"/>
              </a:spcBef>
              <a:spcAft>
                <a:spcPts val="0"/>
              </a:spcAft>
              <a:buNone/>
            </a:pPr>
            <a:r>
              <a:t/>
            </a:r>
            <a:endParaRPr>
              <a:solidFill>
                <a:srgbClr val="F3F3F3"/>
              </a:solidFill>
            </a:endParaRPr>
          </a:p>
          <a:p>
            <a:pPr indent="0" lvl="0" marL="0" rtl="0" algn="l">
              <a:spcBef>
                <a:spcPts val="1600"/>
              </a:spcBef>
              <a:spcAft>
                <a:spcPts val="1600"/>
              </a:spcAft>
              <a:buNone/>
            </a:pPr>
            <a:r>
              <a:t/>
            </a:r>
            <a:endParaRPr>
              <a:solidFill>
                <a:srgbClr val="F3F3F3"/>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9" name="Shape 319"/>
        <p:cNvGrpSpPr/>
        <p:nvPr/>
      </p:nvGrpSpPr>
      <p:grpSpPr>
        <a:xfrm>
          <a:off x="0" y="0"/>
          <a:ext cx="0" cy="0"/>
          <a:chOff x="0" y="0"/>
          <a:chExt cx="0" cy="0"/>
        </a:xfrm>
      </p:grpSpPr>
      <p:sp>
        <p:nvSpPr>
          <p:cNvPr id="320" name="Google Shape;320;p42"/>
          <p:cNvSpPr txBox="1"/>
          <p:nvPr>
            <p:ph idx="1" type="body"/>
          </p:nvPr>
        </p:nvSpPr>
        <p:spPr>
          <a:xfrm>
            <a:off x="992375" y="1567550"/>
            <a:ext cx="7038900" cy="29112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b="1" lang="en" sz="4800">
                <a:solidFill>
                  <a:srgbClr val="FFFFFF"/>
                </a:solidFill>
              </a:rPr>
              <a:t>WE BACK AT IT </a:t>
            </a:r>
            <a:br>
              <a:rPr b="1" lang="en" sz="4800">
                <a:solidFill>
                  <a:srgbClr val="FFFFFF"/>
                </a:solidFill>
              </a:rPr>
            </a:br>
            <a:r>
              <a:rPr b="1" lang="en" sz="4800">
                <a:solidFill>
                  <a:srgbClr val="FFFFFF"/>
                </a:solidFill>
              </a:rPr>
              <a:t>AGAIN WITH </a:t>
            </a:r>
            <a:br>
              <a:rPr b="1" lang="en" sz="4800">
                <a:solidFill>
                  <a:srgbClr val="FFFFFF"/>
                </a:solidFill>
              </a:rPr>
            </a:br>
            <a:r>
              <a:rPr b="1" lang="en" sz="4800">
                <a:solidFill>
                  <a:srgbClr val="FFFFFF"/>
                </a:solidFill>
              </a:rPr>
              <a:t>ANOTHER </a:t>
            </a:r>
            <a:br>
              <a:rPr b="1" lang="en" sz="4800">
                <a:solidFill>
                  <a:srgbClr val="FFFFFF"/>
                </a:solidFill>
              </a:rPr>
            </a:br>
            <a:r>
              <a:rPr b="1" lang="en" sz="4800">
                <a:solidFill>
                  <a:srgbClr val="FFFFFF"/>
                </a:solidFill>
              </a:rPr>
              <a:t>SURPRISE!</a:t>
            </a:r>
            <a:endParaRPr b="1" sz="4800">
              <a:solidFill>
                <a:srgbClr val="FFFFFF"/>
              </a:solidFill>
            </a:endParaRPr>
          </a:p>
        </p:txBody>
      </p:sp>
      <p:pic>
        <p:nvPicPr>
          <p:cNvPr id="321" name="Google Shape;321;p42" title="UIv1.5.mp4">
            <a:hlinkClick r:id="rId3"/>
          </p:cNvPr>
          <p:cNvPicPr preferRelativeResize="0"/>
          <p:nvPr/>
        </p:nvPicPr>
        <p:blipFill>
          <a:blip r:embed="rId4">
            <a:alphaModFix/>
          </a:blip>
          <a:stretch>
            <a:fillRect/>
          </a:stretch>
        </p:blipFill>
        <p:spPr>
          <a:xfrm>
            <a:off x="6611251" y="0"/>
            <a:ext cx="2320847" cy="5143499"/>
          </a:xfrm>
          <a:prstGeom prst="rect">
            <a:avLst/>
          </a:prstGeom>
          <a:noFill/>
          <a:ln>
            <a:noFill/>
          </a:ln>
        </p:spPr>
      </p:pic>
      <p:pic>
        <p:nvPicPr>
          <p:cNvPr id="322" name="Google Shape;322;p42"/>
          <p:cNvPicPr preferRelativeResize="0"/>
          <p:nvPr/>
        </p:nvPicPr>
        <p:blipFill>
          <a:blip r:embed="rId5">
            <a:alphaModFix/>
          </a:blip>
          <a:stretch>
            <a:fillRect/>
          </a:stretch>
        </p:blipFill>
        <p:spPr>
          <a:xfrm>
            <a:off x="2389725" y="102300"/>
            <a:ext cx="1953675" cy="1465250"/>
          </a:xfrm>
          <a:prstGeom prst="rect">
            <a:avLst/>
          </a:prstGeom>
          <a:noFill/>
          <a:ln>
            <a:noFill/>
          </a:ln>
        </p:spPr>
      </p:pic>
    </p:spTree>
  </p:cSld>
  <p:clrMapOvr>
    <a:masterClrMapping/>
  </p:clrMapOvr>
  <mc:AlternateContent>
    <mc:Choice Requires="p14">
      <p:transition spd="slow" p14:dur="2600">
        <p:push dir="r"/>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22"/>
                                        </p:tgtEl>
                                        <p:attrNameLst>
                                          <p:attrName>style.visibility</p:attrName>
                                        </p:attrNameLst>
                                      </p:cBhvr>
                                      <p:to>
                                        <p:strVal val="visible"/>
                                      </p:to>
                                    </p:set>
                                    <p:anim calcmode="lin" valueType="num">
                                      <p:cBhvr additive="base">
                                        <p:cTn dur="1000"/>
                                        <p:tgtEl>
                                          <p:spTgt spid="322"/>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2"/>
                                        </p:tgtEl>
                                        <p:attrNameLst>
                                          <p:attrName>style.visibility</p:attrName>
                                        </p:attrNameLst>
                                      </p:cBhvr>
                                      <p:to>
                                        <p:strVal val="visible"/>
                                      </p:to>
                                    </p:set>
                                    <p:animEffect filter="fade" transition="in">
                                      <p:cBhvr>
                                        <p:cTn dur="1000"/>
                                        <p:tgtEl>
                                          <p:spTgt spid="32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6" name="Shape 326"/>
        <p:cNvGrpSpPr/>
        <p:nvPr/>
      </p:nvGrpSpPr>
      <p:grpSpPr>
        <a:xfrm>
          <a:off x="0" y="0"/>
          <a:ext cx="0" cy="0"/>
          <a:chOff x="0" y="0"/>
          <a:chExt cx="0" cy="0"/>
        </a:xfrm>
      </p:grpSpPr>
      <p:sp>
        <p:nvSpPr>
          <p:cNvPr id="327" name="Google Shape;327;p43"/>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End of Presentation!</a:t>
            </a:r>
            <a:endParaRPr/>
          </a:p>
        </p:txBody>
      </p:sp>
      <p:sp>
        <p:nvSpPr>
          <p:cNvPr id="328" name="Google Shape;328;p43"/>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lang="en" sz="2400">
                <a:solidFill>
                  <a:srgbClr val="FFFFFF"/>
                </a:solidFill>
              </a:rPr>
              <a:t>Now it truly ended...</a:t>
            </a:r>
            <a:endParaRPr sz="2400">
              <a:solidFill>
                <a:srgbClr val="FFFFFF"/>
              </a:solidFill>
            </a:endParaRPr>
          </a:p>
          <a:p>
            <a:pPr indent="0" lvl="0" marL="0" marR="0" rtl="0" algn="l">
              <a:lnSpc>
                <a:spcPct val="115000"/>
              </a:lnSpc>
              <a:spcBef>
                <a:spcPts val="0"/>
              </a:spcBef>
              <a:spcAft>
                <a:spcPts val="0"/>
              </a:spcAft>
              <a:buNone/>
            </a:pPr>
            <a:r>
              <a:t/>
            </a:r>
            <a:endParaRPr sz="2400">
              <a:solidFill>
                <a:srgbClr val="FFFFFF"/>
              </a:solidFill>
            </a:endParaRPr>
          </a:p>
          <a:p>
            <a:pPr indent="0" lvl="0" marL="0" marR="0" rtl="0" algn="l">
              <a:lnSpc>
                <a:spcPct val="115000"/>
              </a:lnSpc>
              <a:spcBef>
                <a:spcPts val="0"/>
              </a:spcBef>
              <a:spcAft>
                <a:spcPts val="0"/>
              </a:spcAft>
              <a:buNone/>
            </a:pPr>
            <a:r>
              <a:rPr lang="en" sz="7200">
                <a:solidFill>
                  <a:srgbClr val="FFFFFF"/>
                </a:solidFill>
              </a:rPr>
              <a:t> QUESTIONS??</a:t>
            </a:r>
            <a:endParaRPr sz="7200">
              <a:solidFill>
                <a:srgbClr val="FFFFFF"/>
              </a:solidFill>
            </a:endParaRPr>
          </a:p>
        </p:txBody>
      </p:sp>
    </p:spTree>
  </p:cSld>
  <p:clrMapOvr>
    <a:masterClrMapping/>
  </p:clrMapOvr>
  <mc:AlternateContent>
    <mc:Choice Requires="p14">
      <p:transition spd="slow" p14:dur="1000">
        <p:fade/>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most significant user story : Simplicity of UI</a:t>
            </a:r>
            <a:endParaRPr/>
          </a:p>
        </p:txBody>
      </p:sp>
      <p:sp>
        <p:nvSpPr>
          <p:cNvPr id="153" name="Google Shape;153;p16"/>
          <p:cNvSpPr txBox="1"/>
          <p:nvPr/>
        </p:nvSpPr>
        <p:spPr>
          <a:xfrm>
            <a:off x="2762375" y="2638813"/>
            <a:ext cx="7194900" cy="289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rgbClr val="FFFFFF"/>
              </a:solidFill>
              <a:latin typeface="Lato"/>
              <a:ea typeface="Lato"/>
              <a:cs typeface="Lato"/>
              <a:sym typeface="Lato"/>
            </a:endParaRPr>
          </a:p>
        </p:txBody>
      </p:sp>
      <p:pic>
        <p:nvPicPr>
          <p:cNvPr id="154" name="Google Shape;154;p16"/>
          <p:cNvPicPr preferRelativeResize="0"/>
          <p:nvPr/>
        </p:nvPicPr>
        <p:blipFill>
          <a:blip r:embed="rId3">
            <a:alphaModFix/>
          </a:blip>
          <a:stretch>
            <a:fillRect/>
          </a:stretch>
        </p:blipFill>
        <p:spPr>
          <a:xfrm>
            <a:off x="5083450" y="1176150"/>
            <a:ext cx="3682851" cy="3587251"/>
          </a:xfrm>
          <a:prstGeom prst="rect">
            <a:avLst/>
          </a:prstGeom>
          <a:noFill/>
          <a:ln>
            <a:noFill/>
          </a:ln>
        </p:spPr>
      </p:pic>
      <p:sp>
        <p:nvSpPr>
          <p:cNvPr id="155" name="Google Shape;155;p16"/>
          <p:cNvSpPr txBox="1"/>
          <p:nvPr/>
        </p:nvSpPr>
        <p:spPr>
          <a:xfrm>
            <a:off x="447250" y="1241150"/>
            <a:ext cx="4270200" cy="336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a:p>
            <a:pPr indent="0" lvl="0" marL="0" rtl="0" algn="l">
              <a:spcBef>
                <a:spcPts val="0"/>
              </a:spcBef>
              <a:spcAft>
                <a:spcPts val="0"/>
              </a:spcAft>
              <a:buNone/>
            </a:pPr>
            <a:r>
              <a:rPr lang="en">
                <a:solidFill>
                  <a:srgbClr val="FFFFFF"/>
                </a:solidFill>
              </a:rPr>
              <a:t>As a user I want a simple application that isn’t as complicated in terms of technology and simple to use but efficient at the same time.</a:t>
            </a:r>
            <a:endParaRPr>
              <a:solidFill>
                <a:srgbClr val="FFFFFF"/>
              </a:solidFill>
            </a:endParaRPr>
          </a:p>
          <a:p>
            <a:pPr indent="0" lvl="0" marL="0" rtl="0" algn="l">
              <a:spcBef>
                <a:spcPts val="0"/>
              </a:spcBef>
              <a:spcAft>
                <a:spcPts val="0"/>
              </a:spcAft>
              <a:buNone/>
            </a:pPr>
            <a:r>
              <a:t/>
            </a:r>
            <a:endParaRPr>
              <a:solidFill>
                <a:srgbClr val="FFFFFF"/>
              </a:solidFill>
            </a:endParaRPr>
          </a:p>
          <a:p>
            <a:pPr indent="-317500" lvl="0" marL="457200" rtl="0" algn="l">
              <a:spcBef>
                <a:spcPts val="0"/>
              </a:spcBef>
              <a:spcAft>
                <a:spcPts val="0"/>
              </a:spcAft>
              <a:buClr>
                <a:srgbClr val="FFFFFF"/>
              </a:buClr>
              <a:buSzPts val="1400"/>
              <a:buChar char="➢"/>
            </a:pPr>
            <a:r>
              <a:rPr lang="en">
                <a:solidFill>
                  <a:srgbClr val="FFFFFF"/>
                </a:solidFill>
              </a:rPr>
              <a:t>Healthy Belly’s simple UI enables the user even with little/no knowledge of technology to access the app and use it efficiently. Our UI really comes in handy because of it simple layout easy to understand and use.</a:t>
            </a:r>
            <a:endParaRPr>
              <a:solidFill>
                <a:srgbClr val="FFFFFF"/>
              </a:solidFill>
            </a:endParaRPr>
          </a:p>
          <a:p>
            <a:pPr indent="0" lvl="0" marL="457200" rtl="0" algn="l">
              <a:spcBef>
                <a:spcPts val="0"/>
              </a:spcBef>
              <a:spcAft>
                <a:spcPts val="0"/>
              </a:spcAft>
              <a:buNone/>
            </a:pPr>
            <a:r>
              <a:t/>
            </a:r>
            <a:endParaRPr>
              <a:solidFill>
                <a:srgbClr val="FFFFFF"/>
              </a:solidFill>
            </a:endParaRPr>
          </a:p>
          <a:p>
            <a:pPr indent="-317500" lvl="0" marL="457200" rtl="0" algn="l">
              <a:spcBef>
                <a:spcPts val="0"/>
              </a:spcBef>
              <a:spcAft>
                <a:spcPts val="0"/>
              </a:spcAft>
              <a:buClr>
                <a:srgbClr val="FFFFFF"/>
              </a:buClr>
              <a:buSzPts val="1400"/>
              <a:buChar char="➢"/>
            </a:pPr>
            <a:r>
              <a:rPr lang="en">
                <a:solidFill>
                  <a:srgbClr val="FFFFFF"/>
                </a:solidFill>
              </a:rPr>
              <a:t>This persona hits our Epic #3 : Information</a:t>
            </a:r>
            <a:endParaRPr>
              <a:solidFill>
                <a:srgbClr val="FFFFFF"/>
              </a:solidFill>
            </a:endParaRPr>
          </a:p>
          <a:p>
            <a:pPr indent="0" lvl="0" marL="457200" rtl="0" algn="l">
              <a:spcBef>
                <a:spcPts val="0"/>
              </a:spcBef>
              <a:spcAft>
                <a:spcPts val="0"/>
              </a:spcAft>
              <a:buNone/>
            </a:pPr>
            <a:r>
              <a:t/>
            </a:r>
            <a:endParaRPr>
              <a:solidFill>
                <a:srgbClr val="FFFFFF"/>
              </a:solidFill>
            </a:endParaRPr>
          </a:p>
          <a:p>
            <a:pPr indent="-317500" lvl="0" marL="457200" rtl="0" algn="l">
              <a:spcBef>
                <a:spcPts val="0"/>
              </a:spcBef>
              <a:spcAft>
                <a:spcPts val="0"/>
              </a:spcAft>
              <a:buClr>
                <a:srgbClr val="FFFFFF"/>
              </a:buClr>
              <a:buSzPts val="1400"/>
              <a:buChar char="➢"/>
            </a:pPr>
            <a:r>
              <a:rPr lang="en">
                <a:solidFill>
                  <a:srgbClr val="FFFFFF"/>
                </a:solidFill>
              </a:rPr>
              <a:t>This corresponds to the code of UI.</a:t>
            </a:r>
            <a:endParaRPr>
              <a:solidFill>
                <a:srgbClr val="FFFFFF"/>
              </a:solidFill>
            </a:endParaRPr>
          </a:p>
          <a:p>
            <a:pPr indent="0" lvl="0" marL="457200" rtl="0" algn="l">
              <a:spcBef>
                <a:spcPts val="0"/>
              </a:spcBef>
              <a:spcAft>
                <a:spcPts val="0"/>
              </a:spcAft>
              <a:buNone/>
            </a:pPr>
            <a:r>
              <a:t/>
            </a:r>
            <a:endParaRPr>
              <a:solidFill>
                <a:srgbClr val="FFFFFF"/>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Google Shape;160;p17"/>
          <p:cNvSpPr txBox="1"/>
          <p:nvPr>
            <p:ph type="title"/>
          </p:nvPr>
        </p:nvSpPr>
        <p:spPr>
          <a:xfrm>
            <a:off x="1208250" y="360200"/>
            <a:ext cx="7038900" cy="9141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i="0" lang="en">
                <a:solidFill>
                  <a:srgbClr val="F3F3F3"/>
                </a:solidFill>
              </a:rPr>
              <a:t>Epic 3 Update : Simplicity of UI</a:t>
            </a:r>
            <a:endParaRPr/>
          </a:p>
        </p:txBody>
      </p:sp>
      <p:pic>
        <p:nvPicPr>
          <p:cNvPr id="161" name="Google Shape;161;p17"/>
          <p:cNvPicPr preferRelativeResize="0"/>
          <p:nvPr/>
        </p:nvPicPr>
        <p:blipFill>
          <a:blip r:embed="rId3">
            <a:alphaModFix/>
          </a:blip>
          <a:stretch>
            <a:fillRect/>
          </a:stretch>
        </p:blipFill>
        <p:spPr>
          <a:xfrm>
            <a:off x="1471800" y="1092075"/>
            <a:ext cx="5080550" cy="386547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Google Shape;166;p1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Demo</a:t>
            </a:r>
            <a:endParaRPr/>
          </a:p>
        </p:txBody>
      </p:sp>
      <p:pic>
        <p:nvPicPr>
          <p:cNvPr id="167" name="Google Shape;167;p18" title="UIV1.mp4">
            <a:hlinkClick r:id="rId3"/>
          </p:cNvPr>
          <p:cNvPicPr preferRelativeResize="0"/>
          <p:nvPr/>
        </p:nvPicPr>
        <p:blipFill>
          <a:blip r:embed="rId4">
            <a:alphaModFix/>
          </a:blip>
          <a:stretch>
            <a:fillRect/>
          </a:stretch>
        </p:blipFill>
        <p:spPr>
          <a:xfrm>
            <a:off x="3996375" y="1012500"/>
            <a:ext cx="1765426" cy="353085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sp>
        <p:nvSpPr>
          <p:cNvPr id="172" name="Google Shape;172;p1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User Accessibility</a:t>
            </a:r>
            <a:endParaRPr/>
          </a:p>
        </p:txBody>
      </p:sp>
      <p:sp>
        <p:nvSpPr>
          <p:cNvPr id="173" name="Google Shape;173;p19"/>
          <p:cNvSpPr txBox="1"/>
          <p:nvPr>
            <p:ph idx="1" type="body"/>
          </p:nvPr>
        </p:nvSpPr>
        <p:spPr>
          <a:xfrm>
            <a:off x="1297500" y="1307850"/>
            <a:ext cx="7038900" cy="2911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3F3F3"/>
              </a:buClr>
              <a:buSzPts val="1800"/>
              <a:buChar char="●"/>
            </a:pPr>
            <a:r>
              <a:rPr lang="en">
                <a:solidFill>
                  <a:srgbClr val="F3F3F3"/>
                </a:solidFill>
              </a:rPr>
              <a:t>User requires 3 clicks maximum</a:t>
            </a:r>
            <a:endParaRPr>
              <a:solidFill>
                <a:srgbClr val="F3F3F3"/>
              </a:solidFill>
            </a:endParaRPr>
          </a:p>
          <a:p>
            <a:pPr indent="-317500" lvl="1" marL="914400" rtl="0" algn="l">
              <a:spcBef>
                <a:spcPts val="0"/>
              </a:spcBef>
              <a:spcAft>
                <a:spcPts val="0"/>
              </a:spcAft>
              <a:buClr>
                <a:srgbClr val="F3F3F3"/>
              </a:buClr>
              <a:buSzPts val="1400"/>
              <a:buChar char="○"/>
            </a:pPr>
            <a:r>
              <a:rPr lang="en">
                <a:solidFill>
                  <a:srgbClr val="F3F3F3"/>
                </a:solidFill>
              </a:rPr>
              <a:t>Register: If the user wants to register, they will simply click on the register button which will redirect them to google login page. After the user logs in, it will ask the user for permission to grant us access, which will require 3 clicks</a:t>
            </a:r>
            <a:endParaRPr>
              <a:solidFill>
                <a:srgbClr val="F3F3F3"/>
              </a:solidFill>
            </a:endParaRPr>
          </a:p>
          <a:p>
            <a:pPr indent="-317500" lvl="1" marL="914400" rtl="0" algn="l">
              <a:spcBef>
                <a:spcPts val="0"/>
              </a:spcBef>
              <a:spcAft>
                <a:spcPts val="0"/>
              </a:spcAft>
              <a:buClr>
                <a:srgbClr val="F3F3F3"/>
              </a:buClr>
              <a:buSzPts val="1400"/>
              <a:buChar char="○"/>
            </a:pPr>
            <a:r>
              <a:rPr lang="en">
                <a:solidFill>
                  <a:srgbClr val="F3F3F3"/>
                </a:solidFill>
              </a:rPr>
              <a:t>Login: If an existing user wants to login, it will redirect them to google’s login page. Once they put the username and password, they will be good to go (2 clicks)</a:t>
            </a:r>
            <a:endParaRPr>
              <a:solidFill>
                <a:srgbClr val="F3F3F3"/>
              </a:solidFill>
            </a:endParaRPr>
          </a:p>
          <a:p>
            <a:pPr indent="-317500" lvl="1" marL="914400" rtl="0" algn="l">
              <a:spcBef>
                <a:spcPts val="0"/>
              </a:spcBef>
              <a:spcAft>
                <a:spcPts val="0"/>
              </a:spcAft>
              <a:buClr>
                <a:srgbClr val="F3F3F3"/>
              </a:buClr>
              <a:buSzPts val="1400"/>
              <a:buChar char="○"/>
            </a:pPr>
            <a:r>
              <a:rPr lang="en">
                <a:solidFill>
                  <a:srgbClr val="F3F3F3"/>
                </a:solidFill>
              </a:rPr>
              <a:t>Scan: This is the most significant task of this app. As soon as they open the app, it will launch the camera and the user can click on the scan button, which will require just 1 click.</a:t>
            </a:r>
            <a:endParaRPr>
              <a:solidFill>
                <a:srgbClr val="F3F3F3"/>
              </a:solidFill>
            </a:endParaRPr>
          </a:p>
          <a:p>
            <a:pPr indent="-317500" lvl="1" marL="914400" rtl="0" algn="l">
              <a:spcBef>
                <a:spcPts val="0"/>
              </a:spcBef>
              <a:spcAft>
                <a:spcPts val="0"/>
              </a:spcAft>
              <a:buClr>
                <a:srgbClr val="F3F3F3"/>
              </a:buClr>
              <a:buSzPts val="1400"/>
              <a:buChar char="○"/>
            </a:pPr>
            <a:r>
              <a:rPr lang="en">
                <a:solidFill>
                  <a:srgbClr val="F3F3F3"/>
                </a:solidFill>
              </a:rPr>
              <a:t>Edit info: The user will go to their profile and click edit info. Then they edit whatever they want and hit save, which will require 3 clicks.</a:t>
            </a:r>
            <a:endParaRPr>
              <a:solidFill>
                <a:srgbClr val="F3F3F3"/>
              </a:solidFill>
            </a:endParaRPr>
          </a:p>
          <a:p>
            <a:pPr indent="0" lvl="0" marL="0" rtl="0" algn="l">
              <a:spcBef>
                <a:spcPts val="1600"/>
              </a:spcBef>
              <a:spcAft>
                <a:spcPts val="1600"/>
              </a:spcAft>
              <a:buNone/>
            </a:pPr>
            <a:r>
              <a:t/>
            </a:r>
            <a:endParaRPr>
              <a:solidFill>
                <a:srgbClr val="F3F3F3"/>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 name="Shape 177"/>
        <p:cNvGrpSpPr/>
        <p:nvPr/>
      </p:nvGrpSpPr>
      <p:grpSpPr>
        <a:xfrm>
          <a:off x="0" y="0"/>
          <a:ext cx="0" cy="0"/>
          <a:chOff x="0" y="0"/>
          <a:chExt cx="0" cy="0"/>
        </a:xfrm>
      </p:grpSpPr>
      <p:sp>
        <p:nvSpPr>
          <p:cNvPr id="178" name="Google Shape;178;p2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Coding</a:t>
            </a:r>
            <a:endParaRPr/>
          </a:p>
        </p:txBody>
      </p:sp>
      <p:sp>
        <p:nvSpPr>
          <p:cNvPr id="179" name="Google Shape;179;p20"/>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3F3F3"/>
              </a:buClr>
              <a:buSzPts val="1800"/>
              <a:buChar char="➢"/>
            </a:pPr>
            <a:r>
              <a:rPr lang="en">
                <a:solidFill>
                  <a:srgbClr val="F3F3F3"/>
                </a:solidFill>
              </a:rPr>
              <a:t>Platform:</a:t>
            </a:r>
            <a:endParaRPr>
              <a:solidFill>
                <a:srgbClr val="F3F3F3"/>
              </a:solidFill>
            </a:endParaRPr>
          </a:p>
          <a:p>
            <a:pPr indent="-317500" lvl="1" marL="914400" rtl="0" algn="l">
              <a:spcBef>
                <a:spcPts val="0"/>
              </a:spcBef>
              <a:spcAft>
                <a:spcPts val="0"/>
              </a:spcAft>
              <a:buClr>
                <a:srgbClr val="F3F3F3"/>
              </a:buClr>
              <a:buSzPts val="1400"/>
              <a:buChar char="○"/>
            </a:pPr>
            <a:r>
              <a:rPr lang="en">
                <a:solidFill>
                  <a:srgbClr val="F3F3F3"/>
                </a:solidFill>
              </a:rPr>
              <a:t>Android</a:t>
            </a:r>
            <a:endParaRPr>
              <a:solidFill>
                <a:srgbClr val="F3F3F3"/>
              </a:solidFill>
            </a:endParaRPr>
          </a:p>
          <a:p>
            <a:pPr indent="-342900" lvl="0" marL="457200" rtl="0" algn="l">
              <a:spcBef>
                <a:spcPts val="0"/>
              </a:spcBef>
              <a:spcAft>
                <a:spcPts val="0"/>
              </a:spcAft>
              <a:buClr>
                <a:srgbClr val="F3F3F3"/>
              </a:buClr>
              <a:buSzPts val="1800"/>
              <a:buChar char="➢"/>
            </a:pPr>
            <a:r>
              <a:rPr lang="en">
                <a:solidFill>
                  <a:srgbClr val="F3F3F3"/>
                </a:solidFill>
              </a:rPr>
              <a:t>Coding Language for Main Server:</a:t>
            </a:r>
            <a:endParaRPr>
              <a:solidFill>
                <a:srgbClr val="F3F3F3"/>
              </a:solidFill>
            </a:endParaRPr>
          </a:p>
          <a:p>
            <a:pPr indent="-317500" lvl="1" marL="914400" rtl="0" algn="l">
              <a:spcBef>
                <a:spcPts val="0"/>
              </a:spcBef>
              <a:spcAft>
                <a:spcPts val="0"/>
              </a:spcAft>
              <a:buClr>
                <a:srgbClr val="F3F3F3"/>
              </a:buClr>
              <a:buSzPts val="1400"/>
              <a:buChar char="○"/>
            </a:pPr>
            <a:r>
              <a:rPr lang="en">
                <a:solidFill>
                  <a:srgbClr val="F3F3F3"/>
                </a:solidFill>
              </a:rPr>
              <a:t>Javascript</a:t>
            </a:r>
            <a:endParaRPr>
              <a:solidFill>
                <a:srgbClr val="F3F3F3"/>
              </a:solidFill>
            </a:endParaRPr>
          </a:p>
          <a:p>
            <a:pPr indent="-342900" lvl="0" marL="457200" rtl="0" algn="l">
              <a:spcBef>
                <a:spcPts val="0"/>
              </a:spcBef>
              <a:spcAft>
                <a:spcPts val="0"/>
              </a:spcAft>
              <a:buClr>
                <a:srgbClr val="F3F3F3"/>
              </a:buClr>
              <a:buSzPts val="1800"/>
              <a:buChar char="➢"/>
            </a:pPr>
            <a:r>
              <a:rPr lang="en">
                <a:solidFill>
                  <a:srgbClr val="F3F3F3"/>
                </a:solidFill>
              </a:rPr>
              <a:t>Database:</a:t>
            </a:r>
            <a:endParaRPr>
              <a:solidFill>
                <a:srgbClr val="F3F3F3"/>
              </a:solidFill>
            </a:endParaRPr>
          </a:p>
          <a:p>
            <a:pPr indent="-317500" lvl="1" marL="914400" rtl="0" algn="l">
              <a:spcBef>
                <a:spcPts val="0"/>
              </a:spcBef>
              <a:spcAft>
                <a:spcPts val="0"/>
              </a:spcAft>
              <a:buClr>
                <a:srgbClr val="F3F3F3"/>
              </a:buClr>
              <a:buSzPts val="1400"/>
              <a:buChar char="○"/>
            </a:pPr>
            <a:r>
              <a:rPr lang="en">
                <a:solidFill>
                  <a:srgbClr val="F3F3F3"/>
                </a:solidFill>
              </a:rPr>
              <a:t>MySQL</a:t>
            </a:r>
            <a:endParaRPr>
              <a:solidFill>
                <a:srgbClr val="F3F3F3"/>
              </a:solidFill>
            </a:endParaRPr>
          </a:p>
          <a:p>
            <a:pPr indent="-342900" lvl="0" marL="457200" rtl="0" algn="l">
              <a:spcBef>
                <a:spcPts val="0"/>
              </a:spcBef>
              <a:spcAft>
                <a:spcPts val="0"/>
              </a:spcAft>
              <a:buClr>
                <a:srgbClr val="F3F3F3"/>
              </a:buClr>
              <a:buSzPts val="1800"/>
              <a:buChar char="➢"/>
            </a:pPr>
            <a:r>
              <a:rPr lang="en">
                <a:solidFill>
                  <a:srgbClr val="F3F3F3"/>
                </a:solidFill>
              </a:rPr>
              <a:t>Front-End Language</a:t>
            </a:r>
            <a:endParaRPr>
              <a:solidFill>
                <a:srgbClr val="F3F3F3"/>
              </a:solidFill>
            </a:endParaRPr>
          </a:p>
          <a:p>
            <a:pPr indent="-317500" lvl="1" marL="914400" rtl="0" algn="l">
              <a:spcBef>
                <a:spcPts val="0"/>
              </a:spcBef>
              <a:spcAft>
                <a:spcPts val="0"/>
              </a:spcAft>
              <a:buClr>
                <a:srgbClr val="F3F3F3"/>
              </a:buClr>
              <a:buSzPts val="1400"/>
              <a:buChar char="○"/>
            </a:pPr>
            <a:r>
              <a:rPr lang="en">
                <a:solidFill>
                  <a:srgbClr val="F3F3F3"/>
                </a:solidFill>
              </a:rPr>
              <a:t>Java</a:t>
            </a:r>
            <a:endParaRPr>
              <a:solidFill>
                <a:srgbClr val="F3F3F3"/>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 name="Shape 183"/>
        <p:cNvGrpSpPr/>
        <p:nvPr/>
      </p:nvGrpSpPr>
      <p:grpSpPr>
        <a:xfrm>
          <a:off x="0" y="0"/>
          <a:ext cx="0" cy="0"/>
          <a:chOff x="0" y="0"/>
          <a:chExt cx="0" cy="0"/>
        </a:xfrm>
      </p:grpSpPr>
      <p:sp>
        <p:nvSpPr>
          <p:cNvPr id="184" name="Google Shape;184;p21"/>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Machine Learning </a:t>
            </a:r>
            <a:endParaRPr/>
          </a:p>
        </p:txBody>
      </p:sp>
      <p:sp>
        <p:nvSpPr>
          <p:cNvPr id="185" name="Google Shape;185;p21"/>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Google’s Vision API</a:t>
            </a:r>
            <a:endParaRPr/>
          </a:p>
          <a:p>
            <a:pPr indent="-317500" lvl="1" marL="914400" rtl="0" algn="l">
              <a:spcBef>
                <a:spcPts val="0"/>
              </a:spcBef>
              <a:spcAft>
                <a:spcPts val="0"/>
              </a:spcAft>
              <a:buSzPts val="1400"/>
              <a:buChar char="○"/>
            </a:pPr>
            <a:r>
              <a:rPr lang="en"/>
              <a:t>It can read data from any image</a:t>
            </a:r>
            <a:endParaRPr/>
          </a:p>
          <a:p>
            <a:pPr indent="-317500" lvl="1" marL="914400" rtl="0" algn="l">
              <a:spcBef>
                <a:spcPts val="0"/>
              </a:spcBef>
              <a:spcAft>
                <a:spcPts val="0"/>
              </a:spcAft>
              <a:buSzPts val="1400"/>
              <a:buChar char="○"/>
            </a:pPr>
            <a:r>
              <a:rPr lang="en"/>
              <a:t>After scanning  the barcode, the app will use vision API to look up similar items</a:t>
            </a:r>
            <a:endParaRPr/>
          </a:p>
          <a:p>
            <a:pPr indent="-317500" lvl="1" marL="914400" rtl="0" algn="l">
              <a:spcBef>
                <a:spcPts val="0"/>
              </a:spcBef>
              <a:spcAft>
                <a:spcPts val="0"/>
              </a:spcAft>
              <a:buSzPts val="1400"/>
              <a:buChar char="○"/>
            </a:pPr>
            <a:r>
              <a:rPr lang="en"/>
              <a:t>Then the app will analyze those items and suggest the user a better alternative if there is any</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