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matic SC"/>
      <p:regular r:id="rId22"/>
      <p:bold r:id="rId23"/>
    </p:embeddedFont>
    <p:embeddedFont>
      <p:font typeface="Source Code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maticSC-regular.fntdata"/><Relationship Id="rId21" Type="http://schemas.openxmlformats.org/officeDocument/2006/relationships/slide" Target="slides/slide16.xml"/><Relationship Id="rId24" Type="http://schemas.openxmlformats.org/officeDocument/2006/relationships/font" Target="fonts/SourceCodePro-regular.fntdata"/><Relationship Id="rId23"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italic.fntdata"/><Relationship Id="rId25" Type="http://schemas.openxmlformats.org/officeDocument/2006/relationships/font" Target="fonts/SourceCodePro-bold.fntdata"/><Relationship Id="rId27"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398534a9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98534a9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Hassan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398534a9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398534a9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Hassan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398534a9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398534a9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Hassan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398534a9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398534a9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Hassan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398534a9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398534a9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Hassan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398534a9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398534a9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marty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398534a93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398534a9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marty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398534a9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398534a9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Boi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398534a9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398534a9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Boi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398534a9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398534a9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Hassan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398534a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98534a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Josue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398534a9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398534a9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Josue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398534a9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398534a9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398534a9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398534a9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47f39fb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47f39fb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KbXQmpMxlks" TargetMode="Externa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rive.google.com/open?id=1gZDSGnTG11icvvA5vR-NIMlpMWycnQZ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Sprint 7</a:t>
            </a:r>
            <a:endParaRPr>
              <a:solidFill>
                <a:srgbClr val="000000"/>
              </a:solidFill>
            </a:endParaRPr>
          </a:p>
          <a:p>
            <a:pPr indent="0" lvl="0" marL="0" rtl="0" algn="ctr">
              <a:spcBef>
                <a:spcPts val="0"/>
              </a:spcBef>
              <a:spcAft>
                <a:spcPts val="0"/>
              </a:spcAft>
              <a:buNone/>
            </a:pPr>
            <a:r>
              <a:rPr lang="en" sz="3000"/>
              <a:t>(The Abridged Series)</a:t>
            </a:r>
            <a:endParaRPr sz="3000"/>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Healthy Belly</a:t>
            </a:r>
            <a:endParaRPr/>
          </a:p>
        </p:txBody>
      </p:sp>
      <p:pic>
        <p:nvPicPr>
          <p:cNvPr id="58" name="Google Shape;58;p13"/>
          <p:cNvPicPr preferRelativeResize="0"/>
          <p:nvPr/>
        </p:nvPicPr>
        <p:blipFill>
          <a:blip r:embed="rId3">
            <a:alphaModFix/>
          </a:blip>
          <a:stretch>
            <a:fillRect/>
          </a:stretch>
        </p:blipFill>
        <p:spPr>
          <a:xfrm>
            <a:off x="0" y="1716425"/>
            <a:ext cx="1710650" cy="1710650"/>
          </a:xfrm>
          <a:prstGeom prst="rect">
            <a:avLst/>
          </a:prstGeom>
          <a:noFill/>
          <a:ln>
            <a:noFill/>
          </a:ln>
        </p:spPr>
      </p:pic>
      <p:pic>
        <p:nvPicPr>
          <p:cNvPr id="59" name="Google Shape;59;p13"/>
          <p:cNvPicPr preferRelativeResize="0"/>
          <p:nvPr/>
        </p:nvPicPr>
        <p:blipFill>
          <a:blip r:embed="rId4">
            <a:alphaModFix/>
          </a:blip>
          <a:stretch>
            <a:fillRect/>
          </a:stretch>
        </p:blipFill>
        <p:spPr>
          <a:xfrm rot="1633294">
            <a:off x="945300" y="-86400"/>
            <a:ext cx="2131199" cy="2131199"/>
          </a:xfrm>
          <a:prstGeom prst="rect">
            <a:avLst/>
          </a:prstGeom>
          <a:noFill/>
          <a:ln>
            <a:noFill/>
          </a:ln>
        </p:spPr>
      </p:pic>
      <p:pic>
        <p:nvPicPr>
          <p:cNvPr id="60" name="Google Shape;60;p13"/>
          <p:cNvPicPr preferRelativeResize="0"/>
          <p:nvPr/>
        </p:nvPicPr>
        <p:blipFill>
          <a:blip r:embed="rId5">
            <a:alphaModFix/>
          </a:blip>
          <a:stretch>
            <a:fillRect/>
          </a:stretch>
        </p:blipFill>
        <p:spPr>
          <a:xfrm>
            <a:off x="7257600" y="1540675"/>
            <a:ext cx="1886400" cy="1886400"/>
          </a:xfrm>
          <a:prstGeom prst="rect">
            <a:avLst/>
          </a:prstGeom>
          <a:noFill/>
          <a:ln>
            <a:noFill/>
          </a:ln>
        </p:spPr>
      </p:pic>
      <p:pic>
        <p:nvPicPr>
          <p:cNvPr id="61" name="Google Shape;61;p13"/>
          <p:cNvPicPr preferRelativeResize="0"/>
          <p:nvPr/>
        </p:nvPicPr>
        <p:blipFill>
          <a:blip r:embed="rId6">
            <a:alphaModFix/>
          </a:blip>
          <a:stretch>
            <a:fillRect/>
          </a:stretch>
        </p:blipFill>
        <p:spPr>
          <a:xfrm rot="-2420788">
            <a:off x="5223000" y="-210900"/>
            <a:ext cx="2380200" cy="2380200"/>
          </a:xfrm>
          <a:prstGeom prst="rect">
            <a:avLst/>
          </a:prstGeom>
          <a:noFill/>
          <a:ln>
            <a:noFill/>
          </a:ln>
        </p:spPr>
      </p:pic>
      <p:pic>
        <p:nvPicPr>
          <p:cNvPr id="62" name="Google Shape;62;p13"/>
          <p:cNvPicPr preferRelativeResize="0"/>
          <p:nvPr/>
        </p:nvPicPr>
        <p:blipFill>
          <a:blip r:embed="rId7">
            <a:alphaModFix/>
          </a:blip>
          <a:stretch>
            <a:fillRect/>
          </a:stretch>
        </p:blipFill>
        <p:spPr>
          <a:xfrm>
            <a:off x="7433350" y="3431400"/>
            <a:ext cx="1710649" cy="17106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Gantt Chart</a:t>
            </a:r>
            <a:endParaRPr/>
          </a:p>
        </p:txBody>
      </p:sp>
      <p:pic>
        <p:nvPicPr>
          <p:cNvPr id="118" name="Google Shape;118;p22"/>
          <p:cNvPicPr preferRelativeResize="0"/>
          <p:nvPr/>
        </p:nvPicPr>
        <p:blipFill>
          <a:blip r:embed="rId3">
            <a:alphaModFix/>
          </a:blip>
          <a:stretch>
            <a:fillRect/>
          </a:stretch>
        </p:blipFill>
        <p:spPr>
          <a:xfrm>
            <a:off x="261938" y="1563050"/>
            <a:ext cx="8620125" cy="262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Gantt Chart</a:t>
            </a:r>
            <a:endParaRPr/>
          </a:p>
        </p:txBody>
      </p:sp>
      <p:pic>
        <p:nvPicPr>
          <p:cNvPr id="124" name="Google Shape;124;p23"/>
          <p:cNvPicPr preferRelativeResize="0"/>
          <p:nvPr/>
        </p:nvPicPr>
        <p:blipFill>
          <a:blip r:embed="rId3">
            <a:alphaModFix/>
          </a:blip>
          <a:stretch>
            <a:fillRect/>
          </a:stretch>
        </p:blipFill>
        <p:spPr>
          <a:xfrm>
            <a:off x="1272000" y="1093850"/>
            <a:ext cx="6599996" cy="374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Burndown Chart</a:t>
            </a:r>
            <a:endParaRPr/>
          </a:p>
          <a:p>
            <a:pPr indent="0" lvl="0" marL="0" rtl="0" algn="l">
              <a:spcBef>
                <a:spcPts val="0"/>
              </a:spcBef>
              <a:spcAft>
                <a:spcPts val="0"/>
              </a:spcAft>
              <a:buNone/>
            </a:pPr>
            <a:r>
              <a:t/>
            </a:r>
            <a:endParaRPr/>
          </a:p>
        </p:txBody>
      </p:sp>
      <p:pic>
        <p:nvPicPr>
          <p:cNvPr id="130" name="Google Shape;130;p24"/>
          <p:cNvPicPr preferRelativeResize="0"/>
          <p:nvPr/>
        </p:nvPicPr>
        <p:blipFill>
          <a:blip r:embed="rId3">
            <a:alphaModFix/>
          </a:blip>
          <a:stretch>
            <a:fillRect/>
          </a:stretch>
        </p:blipFill>
        <p:spPr>
          <a:xfrm>
            <a:off x="152400" y="1246250"/>
            <a:ext cx="8839200" cy="23636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Board</a:t>
            </a:r>
            <a:endParaRPr/>
          </a:p>
        </p:txBody>
      </p:sp>
      <p:pic>
        <p:nvPicPr>
          <p:cNvPr id="136" name="Google Shape;136;p25"/>
          <p:cNvPicPr preferRelativeResize="0"/>
          <p:nvPr/>
        </p:nvPicPr>
        <p:blipFill>
          <a:blip r:embed="rId3">
            <a:alphaModFix/>
          </a:blip>
          <a:stretch>
            <a:fillRect/>
          </a:stretch>
        </p:blipFill>
        <p:spPr>
          <a:xfrm>
            <a:off x="152400" y="1246250"/>
            <a:ext cx="8839198" cy="36051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Board</a:t>
            </a:r>
            <a:endParaRPr/>
          </a:p>
        </p:txBody>
      </p:sp>
      <p:pic>
        <p:nvPicPr>
          <p:cNvPr id="142" name="Google Shape;142;p26"/>
          <p:cNvPicPr preferRelativeResize="0"/>
          <p:nvPr/>
        </p:nvPicPr>
        <p:blipFill>
          <a:blip r:embed="rId3">
            <a:alphaModFix/>
          </a:blip>
          <a:stretch>
            <a:fillRect/>
          </a:stretch>
        </p:blipFill>
        <p:spPr>
          <a:xfrm>
            <a:off x="152400" y="1246250"/>
            <a:ext cx="8679899" cy="3744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Retrospective</a:t>
            </a:r>
            <a:endParaRPr/>
          </a:p>
        </p:txBody>
      </p:sp>
      <p:sp>
        <p:nvSpPr>
          <p:cNvPr id="148" name="Google Shape;148;p2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a:p>
            <a:pPr indent="-342900" lvl="0" marL="457200" rtl="0" algn="l">
              <a:spcBef>
                <a:spcPts val="1600"/>
              </a:spcBef>
              <a:spcAft>
                <a:spcPts val="0"/>
              </a:spcAft>
              <a:buSzPts val="1800"/>
              <a:buChar char="●"/>
            </a:pPr>
            <a:r>
              <a:rPr lang="en"/>
              <a:t>At this point we are focusing on getting a functional app</a:t>
            </a:r>
            <a:endParaRPr/>
          </a:p>
          <a:p>
            <a:pPr indent="-342900" lvl="0" marL="457200" rtl="0" algn="l">
              <a:spcBef>
                <a:spcPts val="0"/>
              </a:spcBef>
              <a:spcAft>
                <a:spcPts val="0"/>
              </a:spcAft>
              <a:buSzPts val="1800"/>
              <a:buChar char="●"/>
            </a:pPr>
            <a:r>
              <a:rPr lang="en"/>
              <a:t>Might not be the prettiest, but we want it to work</a:t>
            </a:r>
            <a:endParaRPr/>
          </a:p>
          <a:p>
            <a:pPr indent="-342900" lvl="0" marL="457200" rtl="0" algn="l">
              <a:spcBef>
                <a:spcPts val="0"/>
              </a:spcBef>
              <a:spcAft>
                <a:spcPts val="0"/>
              </a:spcAft>
              <a:buSzPts val="1800"/>
              <a:buChar char="●"/>
            </a:pPr>
            <a:r>
              <a:rPr lang="en"/>
              <a:t>50 Story points were planned and completed</a:t>
            </a:r>
            <a:endParaRPr/>
          </a:p>
          <a:p>
            <a:pPr indent="0" lvl="0" marL="0" rtl="0" algn="l">
              <a:spcBef>
                <a:spcPts val="1600"/>
              </a:spcBef>
              <a:spcAft>
                <a:spcPts val="0"/>
              </a:spcAft>
              <a:buNone/>
            </a:pPr>
            <a:r>
              <a:rPr lang="en"/>
              <a:t>Roadblocks</a:t>
            </a:r>
            <a:endParaRPr/>
          </a:p>
          <a:p>
            <a:pPr indent="-342900" lvl="0" marL="457200" rtl="0" algn="l">
              <a:spcBef>
                <a:spcPts val="1600"/>
              </a:spcBef>
              <a:spcAft>
                <a:spcPts val="0"/>
              </a:spcAft>
              <a:buSzPts val="1800"/>
              <a:buChar char="●"/>
            </a:pPr>
            <a:r>
              <a:rPr lang="en"/>
              <a:t>Working remotely, especially with software that some of us have never used (i.e. android studio, firebase) makes the process more difficult than it should be. Collaboration in person allows better understanding and </a:t>
            </a:r>
            <a:r>
              <a:rPr lang="en"/>
              <a:t>explanation, and the inability to do it is costing us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154" name="Google Shape;154;p2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Polish up the UI</a:t>
            </a:r>
            <a:endParaRPr/>
          </a:p>
          <a:p>
            <a:pPr indent="-342900" lvl="0" marL="457200" rtl="0" algn="l">
              <a:spcBef>
                <a:spcPts val="0"/>
              </a:spcBef>
              <a:spcAft>
                <a:spcPts val="0"/>
              </a:spcAft>
              <a:buSzPts val="1800"/>
              <a:buChar char="●"/>
            </a:pPr>
            <a:r>
              <a:rPr lang="en"/>
              <a:t>Finish Strong and put together the product so it is functional at the very least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6" name="Shape 66"/>
        <p:cNvGrpSpPr/>
        <p:nvPr/>
      </p:nvGrpSpPr>
      <p:grpSpPr>
        <a:xfrm>
          <a:off x="0" y="0"/>
          <a:ext cx="0" cy="0"/>
          <a:chOff x="0" y="0"/>
          <a:chExt cx="0" cy="0"/>
        </a:xfrm>
      </p:grpSpPr>
      <p:sp>
        <p:nvSpPr>
          <p:cNvPr id="67" name="Google Shape;67;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 Updates </a:t>
            </a:r>
            <a:endParaRPr/>
          </a:p>
        </p:txBody>
      </p:sp>
      <p:sp>
        <p:nvSpPr>
          <p:cNvPr id="68" name="Google Shape;68;p14"/>
          <p:cNvSpPr txBox="1"/>
          <p:nvPr>
            <p:ph idx="1" type="body"/>
          </p:nvPr>
        </p:nvSpPr>
        <p:spPr>
          <a:xfrm>
            <a:off x="311700" y="1521150"/>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Business Requirement Document: No major updates!</a:t>
            </a:r>
            <a:endParaRPr/>
          </a:p>
          <a:p>
            <a:pPr indent="-342900" lvl="0" marL="457200" rtl="0" algn="l">
              <a:spcBef>
                <a:spcPts val="0"/>
              </a:spcBef>
              <a:spcAft>
                <a:spcPts val="0"/>
              </a:spcAft>
              <a:buSzPts val="1800"/>
              <a:buChar char="●"/>
            </a:pPr>
            <a:r>
              <a:rPr lang="en"/>
              <a:t>Management Plan</a:t>
            </a:r>
            <a:endParaRPr/>
          </a:p>
          <a:p>
            <a:pPr indent="-317500" lvl="1" marL="914400" rtl="0" algn="l">
              <a:spcBef>
                <a:spcPts val="0"/>
              </a:spcBef>
              <a:spcAft>
                <a:spcPts val="0"/>
              </a:spcAft>
              <a:buSzPts val="1400"/>
              <a:buChar char="○"/>
            </a:pPr>
            <a:r>
              <a:rPr lang="en"/>
              <a:t>Updated Gantt Chart</a:t>
            </a:r>
            <a:endParaRPr/>
          </a:p>
          <a:p>
            <a:pPr indent="-317500" lvl="1" marL="914400" rtl="0" algn="l">
              <a:spcBef>
                <a:spcPts val="0"/>
              </a:spcBef>
              <a:spcAft>
                <a:spcPts val="0"/>
              </a:spcAft>
              <a:buSzPts val="1400"/>
              <a:buChar char="○"/>
            </a:pPr>
            <a:r>
              <a:rPr lang="en"/>
              <a:t>Updated Burndown Chart</a:t>
            </a:r>
            <a:endParaRPr/>
          </a:p>
          <a:p>
            <a:pPr indent="-317500" lvl="1" marL="914400" rtl="0" algn="l">
              <a:spcBef>
                <a:spcPts val="0"/>
              </a:spcBef>
              <a:spcAft>
                <a:spcPts val="0"/>
              </a:spcAft>
              <a:buSzPts val="1400"/>
              <a:buChar char="○"/>
            </a:pPr>
            <a:r>
              <a:rPr lang="en"/>
              <a:t>Updated Project Tracking Matrix</a:t>
            </a:r>
            <a:endParaRPr/>
          </a:p>
          <a:p>
            <a:pPr indent="-317500" lvl="1" marL="914400" rtl="0" algn="l">
              <a:spcBef>
                <a:spcPts val="0"/>
              </a:spcBef>
              <a:spcAft>
                <a:spcPts val="0"/>
              </a:spcAft>
              <a:buSzPts val="1400"/>
              <a:buChar char="○"/>
            </a:pPr>
            <a:r>
              <a:rPr lang="en"/>
              <a:t>Updated Sprint Board</a:t>
            </a:r>
            <a:endParaRPr/>
          </a:p>
        </p:txBody>
      </p:sp>
      <p:pic>
        <p:nvPicPr>
          <p:cNvPr id="69" name="Google Shape;69;p14"/>
          <p:cNvPicPr preferRelativeResize="0"/>
          <p:nvPr/>
        </p:nvPicPr>
        <p:blipFill>
          <a:blip r:embed="rId3">
            <a:alphaModFix/>
          </a:blip>
          <a:stretch>
            <a:fillRect/>
          </a:stretch>
        </p:blipFill>
        <p:spPr>
          <a:xfrm flipH="1">
            <a:off x="6103001" y="2102500"/>
            <a:ext cx="3041000" cy="304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 released this sprint</a:t>
            </a:r>
            <a:endParaRPr/>
          </a:p>
        </p:txBody>
      </p:sp>
      <p:sp>
        <p:nvSpPr>
          <p:cNvPr id="75" name="Google Shape;75;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Completed:</a:t>
            </a:r>
            <a:endParaRPr/>
          </a:p>
          <a:p>
            <a:pPr indent="-317500" lvl="1" marL="914400" rtl="0" algn="l">
              <a:spcBef>
                <a:spcPts val="0"/>
              </a:spcBef>
              <a:spcAft>
                <a:spcPts val="0"/>
              </a:spcAft>
              <a:buSzPts val="1400"/>
              <a:buChar char="○"/>
            </a:pPr>
            <a:r>
              <a:rPr lang="en"/>
              <a:t>Users should be able to see their information on the Profile Page</a:t>
            </a:r>
            <a:endParaRPr/>
          </a:p>
          <a:p>
            <a:pPr indent="-317500" lvl="1" marL="914400" rtl="0" algn="l">
              <a:spcBef>
                <a:spcPts val="0"/>
              </a:spcBef>
              <a:spcAft>
                <a:spcPts val="0"/>
              </a:spcAft>
              <a:buSzPts val="1400"/>
              <a:buChar char="○"/>
            </a:pPr>
            <a:r>
              <a:rPr lang="en"/>
              <a:t>Users should be able to create an account</a:t>
            </a:r>
            <a:endParaRPr/>
          </a:p>
          <a:p>
            <a:pPr indent="-317500" lvl="1" marL="914400" rtl="0" algn="l">
              <a:spcBef>
                <a:spcPts val="0"/>
              </a:spcBef>
              <a:spcAft>
                <a:spcPts val="0"/>
              </a:spcAft>
              <a:buSzPts val="1400"/>
              <a:buChar char="○"/>
            </a:pPr>
            <a:r>
              <a:rPr lang="en"/>
              <a:t>Users should be able to l</a:t>
            </a:r>
            <a:r>
              <a:rPr lang="en"/>
              <a:t>ogin</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Char char="●"/>
            </a:pPr>
            <a:r>
              <a:rPr lang="en"/>
              <a:t>In progress user stories:</a:t>
            </a:r>
            <a:endParaRPr/>
          </a:p>
          <a:p>
            <a:pPr indent="-317500" lvl="1" marL="914400" rtl="0" algn="l">
              <a:spcBef>
                <a:spcPts val="0"/>
              </a:spcBef>
              <a:spcAft>
                <a:spcPts val="0"/>
              </a:spcAft>
              <a:buSzPts val="1400"/>
              <a:buChar char="○"/>
            </a:pPr>
            <a:r>
              <a:rPr lang="en"/>
              <a:t>Users should be able to search for food</a:t>
            </a:r>
            <a:endParaRPr/>
          </a:p>
          <a:p>
            <a:pPr indent="-317500" lvl="1" marL="914400" rtl="0" algn="l">
              <a:spcBef>
                <a:spcPts val="0"/>
              </a:spcBef>
              <a:spcAft>
                <a:spcPts val="0"/>
              </a:spcAft>
              <a:buSzPts val="1400"/>
              <a:buChar char="○"/>
            </a:pPr>
            <a:r>
              <a:rPr lang="en"/>
              <a:t>Users should be able to scan a barcode</a:t>
            </a:r>
            <a:endParaRPr/>
          </a:p>
          <a:p>
            <a:pPr indent="-317500" lvl="1" marL="914400" rtl="0" algn="l">
              <a:spcBef>
                <a:spcPts val="0"/>
              </a:spcBef>
              <a:spcAft>
                <a:spcPts val="0"/>
              </a:spcAft>
              <a:buSzPts val="1400"/>
              <a:buChar char="○"/>
            </a:pPr>
            <a:r>
              <a:rPr lang="en"/>
              <a:t>Users should get feedback on the food item they scan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and server</a:t>
            </a:r>
            <a:endParaRPr/>
          </a:p>
        </p:txBody>
      </p:sp>
      <p:sp>
        <p:nvSpPr>
          <p:cNvPr id="81" name="Google Shape;81;p16"/>
          <p:cNvSpPr txBox="1"/>
          <p:nvPr>
            <p:ph idx="1" type="body"/>
          </p:nvPr>
        </p:nvSpPr>
        <p:spPr>
          <a:xfrm>
            <a:off x="609150" y="1276575"/>
            <a:ext cx="6976200" cy="325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API</a:t>
            </a:r>
            <a:endParaRPr/>
          </a:p>
          <a:p>
            <a:pPr indent="-317500" lvl="1" marL="914400" rtl="0" algn="l">
              <a:spcBef>
                <a:spcPts val="0"/>
              </a:spcBef>
              <a:spcAft>
                <a:spcPts val="0"/>
              </a:spcAft>
              <a:buSzPts val="1400"/>
              <a:buChar char="○"/>
            </a:pPr>
            <a:r>
              <a:rPr lang="en"/>
              <a:t>OpenFoodFacts</a:t>
            </a:r>
            <a:endParaRPr/>
          </a:p>
          <a:p>
            <a:pPr indent="-342900" lvl="0" marL="457200" rtl="0" algn="l">
              <a:spcBef>
                <a:spcPts val="0"/>
              </a:spcBef>
              <a:spcAft>
                <a:spcPts val="0"/>
              </a:spcAft>
              <a:buSzPts val="1800"/>
              <a:buChar char="●"/>
            </a:pPr>
            <a:r>
              <a:rPr lang="en"/>
              <a:t>Server</a:t>
            </a:r>
            <a:endParaRPr/>
          </a:p>
          <a:p>
            <a:pPr indent="-317500" lvl="1" marL="914400" rtl="0" algn="l">
              <a:spcBef>
                <a:spcPts val="0"/>
              </a:spcBef>
              <a:spcAft>
                <a:spcPts val="0"/>
              </a:spcAft>
              <a:buSzPts val="1400"/>
              <a:buChar char="○"/>
            </a:pPr>
            <a:r>
              <a:rPr lang="en"/>
              <a:t>Firebase</a:t>
            </a:r>
            <a:endParaRPr/>
          </a:p>
          <a:p>
            <a:pPr indent="-342900" lvl="0" marL="457200" rtl="0" algn="l">
              <a:spcBef>
                <a:spcPts val="0"/>
              </a:spcBef>
              <a:spcAft>
                <a:spcPts val="0"/>
              </a:spcAft>
              <a:buSzPts val="1800"/>
              <a:buChar char="●"/>
            </a:pPr>
            <a:r>
              <a:rPr lang="en"/>
              <a:t>ODM Library</a:t>
            </a:r>
            <a:endParaRPr/>
          </a:p>
          <a:p>
            <a:pPr indent="-317500" lvl="1" marL="914400" rtl="0" algn="l">
              <a:spcBef>
                <a:spcPts val="0"/>
              </a:spcBef>
              <a:spcAft>
                <a:spcPts val="0"/>
              </a:spcAft>
              <a:buSzPts val="1400"/>
              <a:buChar char="○"/>
            </a:pPr>
            <a:r>
              <a:rPr lang="en"/>
              <a:t>Firebase Firestore</a:t>
            </a:r>
            <a:endParaRPr/>
          </a:p>
          <a:p>
            <a:pPr indent="0" lvl="0" marL="0" rtl="0" algn="l">
              <a:spcBef>
                <a:spcPts val="1600"/>
              </a:spcBef>
              <a:spcAft>
                <a:spcPts val="16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Restructuring</a:t>
            </a:r>
            <a:r>
              <a:rPr lang="en"/>
              <a:t> </a:t>
            </a:r>
            <a:endParaRPr/>
          </a:p>
        </p:txBody>
      </p:sp>
      <p:sp>
        <p:nvSpPr>
          <p:cNvPr id="87" name="Google Shape;87;p17"/>
          <p:cNvSpPr txBox="1"/>
          <p:nvPr>
            <p:ph idx="1" type="body"/>
          </p:nvPr>
        </p:nvSpPr>
        <p:spPr>
          <a:xfrm>
            <a:off x="609150" y="1276575"/>
            <a:ext cx="6976200" cy="325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Before we used a temporary local database to store login information </a:t>
            </a:r>
            <a:endParaRPr/>
          </a:p>
          <a:p>
            <a:pPr indent="-342900" lvl="0" marL="457200" rtl="0" algn="l">
              <a:spcBef>
                <a:spcPts val="0"/>
              </a:spcBef>
              <a:spcAft>
                <a:spcPts val="0"/>
              </a:spcAft>
              <a:buSzPts val="1800"/>
              <a:buChar char="●"/>
            </a:pPr>
            <a:r>
              <a:rPr lang="en"/>
              <a:t>So we implemented firebase into our app</a:t>
            </a:r>
            <a:endParaRPr/>
          </a:p>
          <a:p>
            <a:pPr indent="-342900" lvl="0" marL="457200" rtl="0" algn="l">
              <a:spcBef>
                <a:spcPts val="0"/>
              </a:spcBef>
              <a:spcAft>
                <a:spcPts val="0"/>
              </a:spcAft>
              <a:buSzPts val="1800"/>
              <a:buChar char="●"/>
            </a:pPr>
            <a:r>
              <a:rPr lang="en"/>
              <a:t>We had to restructure how we handled login and user profiles</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Ref</a:t>
            </a:r>
            <a:r>
              <a:rPr lang="en">
                <a:solidFill>
                  <a:srgbClr val="000000"/>
                </a:solidFill>
                <a:highlight>
                  <a:srgbClr val="FFFFFF"/>
                </a:highlight>
              </a:rPr>
              <a:t>a</a:t>
            </a:r>
            <a:r>
              <a:rPr lang="en"/>
              <a:t>ctoring</a:t>
            </a:r>
            <a:endParaRPr/>
          </a:p>
        </p:txBody>
      </p:sp>
      <p:sp>
        <p:nvSpPr>
          <p:cNvPr id="93" name="Google Shape;93;p18"/>
          <p:cNvSpPr txBox="1"/>
          <p:nvPr>
            <p:ph idx="1" type="body"/>
          </p:nvPr>
        </p:nvSpPr>
        <p:spPr>
          <a:xfrm>
            <a:off x="609150" y="1276575"/>
            <a:ext cx="6976200" cy="325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Since we implemented firebase we ended up refactoring a lot of code</a:t>
            </a:r>
            <a:endParaRPr/>
          </a:p>
          <a:p>
            <a:pPr indent="-342900" lvl="0" marL="457200" rtl="0" algn="l">
              <a:spcBef>
                <a:spcPts val="0"/>
              </a:spcBef>
              <a:spcAft>
                <a:spcPts val="0"/>
              </a:spcAft>
              <a:buSzPts val="1800"/>
              <a:buChar char="●"/>
            </a:pPr>
            <a:r>
              <a:rPr lang="en"/>
              <a:t>The end result after </a:t>
            </a:r>
            <a:r>
              <a:rPr b="1" lang="en"/>
              <a:t>refactoring</a:t>
            </a:r>
            <a:r>
              <a:rPr lang="en"/>
              <a:t> was that we were able to reduce the amount of code for the login portion by over 50%</a:t>
            </a:r>
            <a:endParaRPr/>
          </a:p>
          <a:p>
            <a:pPr indent="-342900" lvl="0" marL="457200" rtl="0" algn="l">
              <a:spcBef>
                <a:spcPts val="0"/>
              </a:spcBef>
              <a:spcAft>
                <a:spcPts val="0"/>
              </a:spcAft>
              <a:buSzPts val="1800"/>
              <a:buChar char="●"/>
            </a:pPr>
            <a:r>
              <a:rPr lang="en"/>
              <a:t>This has made our code way more </a:t>
            </a:r>
            <a:r>
              <a:rPr lang="en"/>
              <a:t>efficient</a:t>
            </a:r>
            <a:r>
              <a:rPr lang="en"/>
              <a:t> and easier to deal with.</a:t>
            </a:r>
            <a:endParaRPr/>
          </a:p>
          <a:p>
            <a:pPr indent="0" lvl="0" marL="0" rtl="0" algn="l">
              <a:spcBef>
                <a:spcPts val="1600"/>
              </a:spcBef>
              <a:spcAft>
                <a:spcPts val="16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 and profile data</a:t>
            </a:r>
            <a:endParaRPr/>
          </a:p>
        </p:txBody>
      </p:sp>
      <p:pic>
        <p:nvPicPr>
          <p:cNvPr id="99" name="Google Shape;99;p19"/>
          <p:cNvPicPr preferRelativeResize="0"/>
          <p:nvPr/>
        </p:nvPicPr>
        <p:blipFill>
          <a:blip r:embed="rId3">
            <a:alphaModFix/>
          </a:blip>
          <a:stretch>
            <a:fillRect/>
          </a:stretch>
        </p:blipFill>
        <p:spPr>
          <a:xfrm>
            <a:off x="280988" y="1093850"/>
            <a:ext cx="8582025" cy="1628775"/>
          </a:xfrm>
          <a:prstGeom prst="rect">
            <a:avLst/>
          </a:prstGeom>
          <a:noFill/>
          <a:ln>
            <a:noFill/>
          </a:ln>
        </p:spPr>
      </p:pic>
      <p:pic>
        <p:nvPicPr>
          <p:cNvPr id="100" name="Google Shape;100;p19"/>
          <p:cNvPicPr preferRelativeResize="0"/>
          <p:nvPr/>
        </p:nvPicPr>
        <p:blipFill>
          <a:blip r:embed="rId4">
            <a:alphaModFix/>
          </a:blip>
          <a:stretch>
            <a:fillRect/>
          </a:stretch>
        </p:blipFill>
        <p:spPr>
          <a:xfrm>
            <a:off x="371475" y="3185825"/>
            <a:ext cx="8401050" cy="1495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106" name="Google Shape;106;p20" title="HB Demo Sprint 7">
            <a:hlinkClick r:id="rId3"/>
          </p:cNvPr>
          <p:cNvPicPr preferRelativeResize="0"/>
          <p:nvPr/>
        </p:nvPicPr>
        <p:blipFill>
          <a:blip r:embed="rId4">
            <a:alphaModFix/>
          </a:blip>
          <a:stretch>
            <a:fillRect/>
          </a:stretch>
        </p:blipFill>
        <p:spPr>
          <a:xfrm>
            <a:off x="2286000" y="1093850"/>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 our App</a:t>
            </a:r>
            <a:endParaRPr/>
          </a:p>
        </p:txBody>
      </p:sp>
      <p:sp>
        <p:nvSpPr>
          <p:cNvPr id="112" name="Google Shape;112;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you need?</a:t>
            </a:r>
            <a:endParaRPr/>
          </a:p>
          <a:p>
            <a:pPr indent="0" lvl="0" marL="0" rtl="0" algn="l">
              <a:spcBef>
                <a:spcPts val="1600"/>
              </a:spcBef>
              <a:spcAft>
                <a:spcPts val="0"/>
              </a:spcAft>
              <a:buNone/>
            </a:pPr>
            <a:r>
              <a:rPr lang="en"/>
              <a:t>Android phone or an android phone virtual machine</a:t>
            </a:r>
            <a:endParaRPr/>
          </a:p>
          <a:p>
            <a:pPr indent="0" lvl="0" marL="0" rtl="0" algn="l">
              <a:spcBef>
                <a:spcPts val="1600"/>
              </a:spcBef>
              <a:spcAft>
                <a:spcPts val="0"/>
              </a:spcAft>
              <a:buNone/>
            </a:pPr>
            <a:r>
              <a:rPr lang="en"/>
              <a:t>Link: </a:t>
            </a:r>
            <a:endParaRPr/>
          </a:p>
          <a:p>
            <a:pPr indent="0" lvl="0" marL="0" rtl="0" algn="l">
              <a:spcBef>
                <a:spcPts val="1600"/>
              </a:spcBef>
              <a:spcAft>
                <a:spcPts val="0"/>
              </a:spcAft>
              <a:buNone/>
            </a:pPr>
            <a:r>
              <a:rPr lang="en" u="sng">
                <a:solidFill>
                  <a:schemeClr val="hlink"/>
                </a:solidFill>
                <a:hlinkClick r:id="rId3"/>
              </a:rPr>
              <a:t>https://drive.google.com/open?id=1gZDSGnTG11icvvA5vR-NIMlpMWycnQZ1</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NOTE: MAKE YOUR PASSWORD MORE THAN 6 CHARACTERS LONG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