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f2eb7595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f2eb7595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f2eb7595e_0_1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f2eb7595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f2eb7595e_0_2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f2eb7595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f2eb7595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f2eb7595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f2eb7595e_0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f2eb7595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f2eb7595e_0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f2eb7595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f2eb7595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f2eb7595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f2eb7595e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f2eb7595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f2eb7595e_0_1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f2eb7595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f2eb7595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f2eb7595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dataset stateM2019.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Imported the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“*, ** files were replaced with Na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area 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Area type 2 States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 Minority Islands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 by occupational groups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TOTAL is for everyone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Major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Detailed occupations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decided to focus on the detailed group (per job level)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- Replaced hourly values with hash $100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Replaced annual values with $208,000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out the salary columns   ( done as strings…  Took out all $ signs and  ____ signs)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Dropped values NA values  0  ( found the indices we dropped the rules that have an Na value in them - left with no NA values with the columns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Calculated the values of the annual means </a:t>
            </a:r>
            <a:r>
              <a:rPr lang="en"/>
              <a:t>salary</a:t>
            </a:r>
            <a:r>
              <a:rPr lang="en"/>
              <a:t> to find the weekly salaries for each state 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out the TEch / Non Tech jobs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Keywords are defined to ( all of the high tech job titles)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Add additional column (N/Y) filtered technical/non technical jobs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Histogram  (proportional/ individuals - % finding a high tech jobs vs non tech jobs)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Outliers (near zero)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Boxplot (tech jobs vs non tech jobs)  nontech jobs have more outliers  //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f2eb7595e_0_1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f2eb7595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f2eb7595e_0_1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f2eb7595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f2eb7595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f2eb7595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3c05400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3c05400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3c054004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3c054004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f2eb7595e_4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f2eb7595e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3c054004b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3c054004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20363a0b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20363a0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f2eb7595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f2eb7595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bls.gov/oes/current/oessrcst.ht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bls.gov/oes/current/oessrcst.ht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bls.gov/oes/current/oessrcst.ht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bls.gov/oes/current/oessrcst.ht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bls.gov/oes/current/oessrcst.ht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ocalhost:8888/notebooks/New_approach.ipynb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The Relationship of High Tech Jobs to Non Tech Jobs on National and State Levels</a:t>
            </a:r>
            <a:endParaRPr sz="5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73600" y="3889550"/>
            <a:ext cx="4028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Albert Ofori,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Bright Tsevi,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Dameon Turner and Sonya Worrell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1133350" y="385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Total Jobs by State</a:t>
            </a:r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150" y="1166600"/>
            <a:ext cx="3938801" cy="24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725" y="1166600"/>
            <a:ext cx="4150700" cy="24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Tech vs Non Tech Salary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High Tech vs Non Tech Salary </a:t>
            </a:r>
            <a:endParaRPr/>
          </a:p>
        </p:txBody>
      </p:sp>
      <p:sp>
        <p:nvSpPr>
          <p:cNvPr id="219" name="Google Shape;219;p24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Dataset Utilized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100" u="sng">
                <a:latin typeface="Arial"/>
                <a:ea typeface="Arial"/>
                <a:cs typeface="Arial"/>
                <a:sym typeface="Arial"/>
                <a:hlinkClick r:id="rId3"/>
              </a:rPr>
              <a:t>U.S. Bureau of Labor Statistics, May 2019 Occupation Profiles:  STEM versus non-STEM professions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0" name="Google Shape;220;p24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Visual Representation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Box plot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2" name="Google Shape;222;p24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Results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Tech jobs have the higher median annual salary than non tech.  Non tech have more outliers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1262125" y="3931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Distribution</a:t>
            </a:r>
            <a:r>
              <a:rPr lang="en" sz="2800"/>
              <a:t> of</a:t>
            </a:r>
            <a:r>
              <a:rPr lang="en" sz="2800"/>
              <a:t> Tech vs Non-Tech annual mean salaries </a:t>
            </a:r>
            <a:endParaRPr/>
          </a:p>
        </p:txBody>
      </p:sp>
      <p:pic>
        <p:nvPicPr>
          <p:cNvPr id="229" name="Google Shape;2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550" y="363625"/>
            <a:ext cx="6530390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Salaries Comparison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Annual Means Salaries Comparison</a:t>
            </a:r>
            <a:endParaRPr/>
          </a:p>
        </p:txBody>
      </p:sp>
      <p:sp>
        <p:nvSpPr>
          <p:cNvPr id="240" name="Google Shape;240;p2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Dataset Utilized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100" u="sng">
                <a:latin typeface="Arial"/>
                <a:ea typeface="Arial"/>
                <a:cs typeface="Arial"/>
                <a:sym typeface="Arial"/>
                <a:hlinkClick r:id="rId3"/>
              </a:rPr>
              <a:t>U.S. Bureau of Labor Statistics, May 2019 Occupation Profiles:  STEM versus non-STEM professions</a:t>
            </a:r>
            <a:endParaRPr sz="1600"/>
          </a:p>
        </p:txBody>
      </p:sp>
      <p:sp>
        <p:nvSpPr>
          <p:cNvPr id="241" name="Google Shape;241;p2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 txBox="1"/>
          <p:nvPr>
            <p:ph idx="4294967295" type="body"/>
          </p:nvPr>
        </p:nvSpPr>
        <p:spPr>
          <a:xfrm>
            <a:off x="3343284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Visual Representation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Histogram</a:t>
            </a:r>
            <a:endParaRPr sz="1200"/>
          </a:p>
        </p:txBody>
      </p:sp>
      <p:sp>
        <p:nvSpPr>
          <p:cNvPr id="243" name="Google Shape;243;p27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14"/>
              <a:t>Results</a:t>
            </a:r>
            <a:endParaRPr b="1" sz="2314"/>
          </a:p>
          <a:p>
            <a:pPr indent="-299720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The probability of getting a job &lt;$50K is higher compared to high tech jobs.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Salary Range:  $50K - $150K there’s a higher probability of availability versus the probability of finding a non tech job in this salary range.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There are a few outliers of non tech jobs the are in the higher salary range.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1262125" y="3931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Tech and non-tech job mean annual salaries</a:t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550" y="363625"/>
            <a:ext cx="6530390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816775" y="19974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High Paying Tech States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Top 10 High Paying States (Rankings)</a:t>
            </a:r>
            <a:endParaRPr/>
          </a:p>
        </p:txBody>
      </p:sp>
      <p:sp>
        <p:nvSpPr>
          <p:cNvPr id="260" name="Google Shape;260;p30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Dataset Utilized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100" u="sng">
                <a:latin typeface="Arial"/>
                <a:ea typeface="Arial"/>
                <a:cs typeface="Arial"/>
                <a:sym typeface="Arial"/>
                <a:hlinkClick r:id="rId3"/>
              </a:rPr>
              <a:t>U.S. Bureau of Labor Statistics, May 2019 Occupation Profiles:  STEM versus non-STEM professions</a:t>
            </a:r>
            <a:endParaRPr sz="1600"/>
          </a:p>
        </p:txBody>
      </p:sp>
      <p:sp>
        <p:nvSpPr>
          <p:cNvPr id="261" name="Google Shape;261;p30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Considerations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Bar Chart</a:t>
            </a:r>
            <a:endParaRPr sz="1200"/>
          </a:p>
        </p:txBody>
      </p:sp>
      <p:sp>
        <p:nvSpPr>
          <p:cNvPr id="263" name="Google Shape;263;p30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Results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The highest paying salaried States(Rankings):</a:t>
            </a:r>
            <a:endParaRPr sz="1600"/>
          </a:p>
          <a:p>
            <a:pPr indent="-299720" lvl="0" marL="457200" rtl="0" algn="l">
              <a:spcBef>
                <a:spcPts val="8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District of Columbia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California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New York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Washington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New Jersey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Massachusetts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Connecticut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Alaska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Rhode Island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Hawaii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1262125" y="3931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Top 10 High Paying States</a:t>
            </a:r>
            <a:endParaRPr/>
          </a:p>
        </p:txBody>
      </p:sp>
      <p:pic>
        <p:nvPicPr>
          <p:cNvPr id="270" name="Google Shape;27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550" y="363625"/>
            <a:ext cx="6530390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Expect in this Presentation</a:t>
            </a:r>
            <a:endParaRPr/>
          </a:p>
        </p:txBody>
      </p:sp>
      <p:grpSp>
        <p:nvGrpSpPr>
          <p:cNvPr id="141" name="Google Shape;141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42" name="Google Shape;142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Overview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5" name="Google Shape;145;p14"/>
          <p:cNvSpPr txBox="1"/>
          <p:nvPr>
            <p:ph idx="4294967295" type="body"/>
          </p:nvPr>
        </p:nvSpPr>
        <p:spPr>
          <a:xfrm>
            <a:off x="508325" y="1615675"/>
            <a:ext cx="2478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Purpose of project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Questions to investigate</a:t>
            </a:r>
            <a:endParaRPr sz="1200"/>
          </a:p>
        </p:txBody>
      </p:sp>
      <p:grpSp>
        <p:nvGrpSpPr>
          <p:cNvPr id="146" name="Google Shape;146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47" name="Google Shape;147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4"/>
          <p:cNvSpPr txBox="1"/>
          <p:nvPr>
            <p:ph idx="4294967295" type="body"/>
          </p:nvPr>
        </p:nvSpPr>
        <p:spPr>
          <a:xfrm>
            <a:off x="3389438" y="1352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Annual Salaries Comparison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150" name="Google Shape;150;p14"/>
          <p:cNvSpPr txBox="1"/>
          <p:nvPr>
            <p:ph idx="4294967295" type="body"/>
          </p:nvPr>
        </p:nvSpPr>
        <p:spPr>
          <a:xfrm>
            <a:off x="3397400" y="1859300"/>
            <a:ext cx="2478600" cy="26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Annual Salaries  - United States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Annual Mean Salaries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Charts utilized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Results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Annual Salaries - Individual States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Annual Mean Salaries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Charts utilized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Results</a:t>
            </a:r>
            <a:endParaRPr sz="1200"/>
          </a:p>
        </p:txBody>
      </p:sp>
      <p:sp>
        <p:nvSpPr>
          <p:cNvPr id="151" name="Google Shape;151;p14"/>
          <p:cNvSpPr txBox="1"/>
          <p:nvPr>
            <p:ph idx="4294967295" type="body"/>
          </p:nvPr>
        </p:nvSpPr>
        <p:spPr>
          <a:xfrm>
            <a:off x="6082950" y="1304875"/>
            <a:ext cx="27621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Top 10 High Paying States (Rankings)</a:t>
            </a:r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6112050" y="1862275"/>
            <a:ext cx="2703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Top 10 Lowest Paying Tech States(Rankings)</a:t>
            </a:r>
            <a:endParaRPr sz="9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7209400" y="3120050"/>
            <a:ext cx="7200" cy="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532450" y="2263950"/>
            <a:ext cx="26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Current number of High Tech Jobs Nationally and by State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431913" y="2912225"/>
            <a:ext cx="210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Total employment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Tech vs Non-tech jobs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Charts utilized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816775" y="19974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Lowest Paying Tech States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Top 10 Lowest Paid Tech States</a:t>
            </a:r>
            <a:endParaRPr/>
          </a:p>
        </p:txBody>
      </p:sp>
      <p:sp>
        <p:nvSpPr>
          <p:cNvPr id="281" name="Google Shape;281;p33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Dataset Utilized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100" u="sng">
                <a:latin typeface="Arial"/>
                <a:ea typeface="Arial"/>
                <a:cs typeface="Arial"/>
                <a:sym typeface="Arial"/>
                <a:hlinkClick r:id="rId3"/>
              </a:rPr>
              <a:t>U.S. Bureau of Labor Statistics, May 2019 Occupation Profiles:  STEM versus non-STEM professions</a:t>
            </a:r>
            <a:endParaRPr sz="1600"/>
          </a:p>
        </p:txBody>
      </p:sp>
      <p:sp>
        <p:nvSpPr>
          <p:cNvPr id="282" name="Google Shape;282;p33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Visual Representation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Bar Chart</a:t>
            </a:r>
            <a:endParaRPr sz="15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4" name="Google Shape;284;p33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Results</a:t>
            </a:r>
            <a:endParaRPr b="1" sz="1600"/>
          </a:p>
          <a:p>
            <a:pPr indent="-322580" lvl="0" marL="457200" rtl="0" algn="l">
              <a:spcBef>
                <a:spcPts val="8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Mississippi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Arkansas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West Virginia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South Dakota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Alabama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Kentucky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Oklahoma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Louisiana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Tennessee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Idaho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1262125" y="3931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Top 10 Lowest Paid Tech States</a:t>
            </a:r>
            <a:endParaRPr/>
          </a:p>
        </p:txBody>
      </p:sp>
      <p:pic>
        <p:nvPicPr>
          <p:cNvPr id="291" name="Google Shape;2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550" y="363625"/>
            <a:ext cx="6530390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Fact</a:t>
            </a:r>
            <a:endParaRPr/>
          </a:p>
        </p:txBody>
      </p:sp>
      <p:sp>
        <p:nvSpPr>
          <p:cNvPr id="297" name="Google Shape;297;p35"/>
          <p:cNvSpPr txBox="1"/>
          <p:nvPr/>
        </p:nvSpPr>
        <p:spPr>
          <a:xfrm>
            <a:off x="1676775" y="14999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8" name="Google Shape;2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825" y="28325"/>
            <a:ext cx="4863350" cy="505857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5"/>
          <p:cNvSpPr txBox="1"/>
          <p:nvPr/>
        </p:nvSpPr>
        <p:spPr>
          <a:xfrm>
            <a:off x="155625" y="1606025"/>
            <a:ext cx="407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Jobs in STEM pay high prices but not compared to the medical field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853" y="0"/>
            <a:ext cx="66562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851800" y="14107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2"/>
                </a:solidFill>
              </a:rPr>
              <a:t>Overview</a:t>
            </a:r>
            <a:endParaRPr b="1" sz="3100">
              <a:solidFill>
                <a:schemeClr val="lt2"/>
              </a:solidFill>
            </a:endParaRPr>
          </a:p>
        </p:txBody>
      </p:sp>
      <p:sp>
        <p:nvSpPr>
          <p:cNvPr id="161" name="Google Shape;161;p15"/>
          <p:cNvSpPr txBox="1"/>
          <p:nvPr>
            <p:ph idx="1" type="subTitle"/>
          </p:nvPr>
        </p:nvSpPr>
        <p:spPr>
          <a:xfrm>
            <a:off x="4806700" y="12811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Questions Researched</a:t>
            </a:r>
            <a:endParaRPr b="1" sz="1500"/>
          </a:p>
        </p:txBody>
      </p:sp>
      <p:sp>
        <p:nvSpPr>
          <p:cNvPr id="162" name="Google Shape;162;p15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many High Tech and Non Tech Jobs are currently in the US both Nationally and by State?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What are the Annual Salaries of High Tech versus Non - Tech positions both nationwide and by State?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Which State has the highest salaries for high tech jobs?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Which State has the lowest salaries for high tech jobs?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1913400" y="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</a:t>
            </a:r>
            <a:endParaRPr/>
          </a:p>
        </p:txBody>
      </p:sp>
      <p:sp>
        <p:nvSpPr>
          <p:cNvPr id="168" name="Google Shape;168;p16"/>
          <p:cNvSpPr txBox="1"/>
          <p:nvPr/>
        </p:nvSpPr>
        <p:spPr>
          <a:xfrm>
            <a:off x="35375" y="1535275"/>
            <a:ext cx="9077100" cy="3201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IMPORT DATA AND REPLACE * AND ** WITH NaN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FILTER ONLY US STATES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DEFINE FUNCTION TO REPLACE ALL # VALUES 100 FOR ALL HOURLY RATE COLUMNS AND 208000 FOR ANNUAL SALARY COLUMNS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REPLACE '#' VALUES WITH AFOREMENTIONED VALUES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DEFINE FUNCTION TO LOOP THROUGH COLUMNS OF INTEREST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FIND INDICES WITH NULL VALUES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REMOVE ROWS AND NULL VALUE INDICES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REMOVE UNWANTED CHARACTERS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CAST CLEANED COLUMNS AS FLOAT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CLEAN ALL COLUMNS OF INTEREST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ENSURE ALL COLUMNS OF INTEREST HAVE NON-NULL VALUES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205050" y="-62375"/>
            <a:ext cx="8733900" cy="9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 - </a:t>
            </a:r>
            <a:r>
              <a:rPr b="1" lang="en"/>
              <a:t>Data Cleaning</a:t>
            </a:r>
            <a:endParaRPr b="1"/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2200"/>
            <a:ext cx="9144002" cy="4352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High Tech and Non Tech Jobs Nationally and by State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Total High Tech and Non Tech Jobs Nationally and by State</a:t>
            </a:r>
            <a:endParaRPr/>
          </a:p>
        </p:txBody>
      </p:sp>
      <p:sp>
        <p:nvSpPr>
          <p:cNvPr id="185" name="Google Shape;185;p19"/>
          <p:cNvSpPr txBox="1"/>
          <p:nvPr>
            <p:ph idx="4294967295" type="body"/>
          </p:nvPr>
        </p:nvSpPr>
        <p:spPr>
          <a:xfrm>
            <a:off x="312025" y="144942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Dataset </a:t>
            </a:r>
            <a:r>
              <a:rPr b="1" lang="en" sz="1600"/>
              <a:t>Utilized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100" u="sng">
                <a:latin typeface="Arial"/>
                <a:ea typeface="Arial"/>
                <a:cs typeface="Arial"/>
                <a:sym typeface="Arial"/>
                <a:hlinkClick r:id="rId3"/>
              </a:rPr>
              <a:t>U.S. Bureau of Labor Statistics, May 2019 Occupation Profiles:  STEM versus non-STEM professions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6" name="Google Shape;186;p19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>
            <p:ph idx="4294967295" type="body"/>
          </p:nvPr>
        </p:nvSpPr>
        <p:spPr>
          <a:xfrm>
            <a:off x="3283121" y="138125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Visual Representation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Bar Chart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Stacked Bar Chart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8" name="Google Shape;188;p19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>
            <p:ph idx="4294967295" type="body"/>
          </p:nvPr>
        </p:nvSpPr>
        <p:spPr>
          <a:xfrm>
            <a:off x="6155751" y="138125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Results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Results of the </a:t>
            </a:r>
            <a:r>
              <a:rPr lang="en" sz="1200"/>
              <a:t>total number of high tech jobs on both the national level and State level [ top 10 and the least 10 noted ]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1656900" y="0"/>
            <a:ext cx="58302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Employment by State</a:t>
            </a:r>
            <a:endParaRPr/>
          </a:p>
        </p:txBody>
      </p:sp>
      <p:pic>
        <p:nvPicPr>
          <p:cNvPr id="195" name="Google Shape;195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650" y="901725"/>
            <a:ext cx="7206703" cy="369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62125" y="3931225"/>
            <a:ext cx="6820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Tech vs Non-Tech Jobs</a:t>
            </a:r>
            <a:endParaRPr/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975" y="402375"/>
            <a:ext cx="6707158" cy="362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