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96" r:id="rId9"/>
    <p:sldId id="262" r:id="rId10"/>
    <p:sldId id="263" r:id="rId11"/>
    <p:sldId id="264" r:id="rId12"/>
    <p:sldId id="293" r:id="rId13"/>
    <p:sldId id="294" r:id="rId14"/>
    <p:sldId id="265" r:id="rId15"/>
    <p:sldId id="266" r:id="rId16"/>
    <p:sldId id="267" r:id="rId17"/>
    <p:sldId id="268" r:id="rId18"/>
    <p:sldId id="269" r:id="rId19"/>
    <p:sldId id="270" r:id="rId20"/>
    <p:sldId id="295"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90" r:id="rId39"/>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48"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3"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4"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58"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2"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5"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7"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0"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6"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a:rPr>
              <a:t>02/12/15</a:t>
            </a:r>
            <a:endParaRPr/>
          </a:p>
        </p:txBody>
      </p:sp>
      <p:sp>
        <p:nvSpPr>
          <p:cNvPr id="2" name="PlaceHolder 3"/>
          <p:cNvSpPr>
            <a:spLocks noGrp="1"/>
          </p:cNvSpPr>
          <p:nvPr>
            <p:ph type="ftr"/>
          </p:nvPr>
        </p:nvSpPr>
        <p:spPr>
          <a:xfrm>
            <a:off x="0" y="0"/>
            <a:ext cx="0" cy="0"/>
          </a:xfrm>
          <a:prstGeom prst="rect">
            <a:avLst/>
          </a:prstGeom>
        </p:spPr>
        <p:txBody>
          <a:bodyPr lIns="90000" tIns="45000" rIns="90000" bIns="45000"/>
          <a:lstStyle/>
          <a:p>
            <a:endParaRPr/>
          </a:p>
        </p:txBody>
      </p:sp>
      <p:sp>
        <p:nvSpPr>
          <p:cNvPr id="3"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A1017101-01A1-4121-A161-31A1E12121F1}" type="slidenum">
              <a:rPr lang="en-IN">
                <a:solidFill>
                  <a:srgbClr val="000000"/>
                </a:solidFill>
                <a:latin typeface="Calibri"/>
              </a:rPr>
              <a:pPr>
                <a:lnSpc>
                  <a:spcPct val="100000"/>
                </a:lnSpc>
              </a:pPr>
              <a:t>‹#›</a:t>
            </a:fld>
            <a:endParaRPr/>
          </a:p>
        </p:txBody>
      </p:sp>
      <p:sp>
        <p:nvSpPr>
          <p:cNvPr id="4" name="PlaceHolder 5"/>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1">
              <a:buFont typeface="Arial"/>
              <a:buChar char="–"/>
            </a:pPr>
            <a:r>
              <a:rPr lang="en-US" sz="2400">
                <a:solidFill>
                  <a:srgbClr val="000000"/>
                </a:solidFill>
                <a:latin typeface="Calibri"/>
              </a:rPr>
              <a:t>Third level</a:t>
            </a:r>
            <a:endParaRPr/>
          </a:p>
          <a:p>
            <a:pPr lvl="2">
              <a:buFont typeface="Arial"/>
              <a:buChar char="•"/>
            </a:pPr>
            <a:r>
              <a:rPr lang="en-US" sz="2000">
                <a:solidFill>
                  <a:srgbClr val="000000"/>
                </a:solidFill>
                <a:latin typeface="Calibri"/>
              </a:rPr>
              <a:t>Fourth level</a:t>
            </a:r>
            <a:endParaRPr/>
          </a:p>
          <a:p>
            <a:pPr lvl="3">
              <a:buFont typeface="Arial"/>
              <a:buChar char="–"/>
            </a:pPr>
            <a:r>
              <a:rPr lang="en-US" sz="2000">
                <a:solidFill>
                  <a:srgbClr val="000000"/>
                </a:solidFill>
                <a:latin typeface="Calibri"/>
              </a:rPr>
              <a:t>Fifth level</a:t>
            </a:r>
            <a:endParaRPr/>
          </a:p>
        </p:txBody>
      </p:sp>
      <p:sp>
        <p:nvSpPr>
          <p:cNvPr id="39" name="PlaceHolder 3"/>
          <p:cNvSpPr>
            <a:spLocks noGrp="1"/>
          </p:cNvSpPr>
          <p:nvPr>
            <p:ph type="dt"/>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a:rPr>
              <a:t>02/12/15</a:t>
            </a:r>
            <a:endParaRPr/>
          </a:p>
        </p:txBody>
      </p:sp>
      <p:sp>
        <p:nvSpPr>
          <p:cNvPr id="40" name="PlaceHolder 4"/>
          <p:cNvSpPr>
            <a:spLocks noGrp="1"/>
          </p:cNvSpPr>
          <p:nvPr>
            <p:ph type="ftr"/>
          </p:nvPr>
        </p:nvSpPr>
        <p:spPr>
          <a:xfrm>
            <a:off x="0" y="0"/>
            <a:ext cx="0" cy="0"/>
          </a:xfrm>
          <a:prstGeom prst="rect">
            <a:avLst/>
          </a:prstGeom>
        </p:spPr>
        <p:txBody>
          <a:bodyPr lIns="90000" tIns="45000" rIns="90000" bIns="45000"/>
          <a:lstStyle/>
          <a:p>
            <a:endParaRPr/>
          </a:p>
        </p:txBody>
      </p:sp>
      <p:sp>
        <p:nvSpPr>
          <p:cNvPr id="41" name="PlaceHolder 5"/>
          <p:cNvSpPr>
            <a:spLocks noGrp="1"/>
          </p:cNvSpPr>
          <p:nvPr>
            <p:ph type="sldNum"/>
          </p:nvPr>
        </p:nvSpPr>
        <p:spPr>
          <a:xfrm>
            <a:off x="0" y="0"/>
            <a:ext cx="0" cy="0"/>
          </a:xfrm>
          <a:prstGeom prst="rect">
            <a:avLst/>
          </a:prstGeom>
        </p:spPr>
        <p:txBody>
          <a:bodyPr lIns="90000" tIns="45000" rIns="90000" bIns="45000"/>
          <a:lstStyle/>
          <a:p>
            <a:pPr>
              <a:lnSpc>
                <a:spcPct val="100000"/>
              </a:lnSpc>
            </a:pPr>
            <a:fld id="{F17161A1-D161-41B1-8111-B151A181A1E1}" type="slidenum">
              <a:rPr lang="en-IN">
                <a:solidFill>
                  <a:srgbClr val="000000"/>
                </a:solidFill>
                <a:latin typeface="Calibri"/>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685800" y="2130480"/>
            <a:ext cx="7772040" cy="1469520"/>
          </a:xfrm>
          <a:prstGeom prst="rect">
            <a:avLst/>
          </a:prstGeom>
        </p:spPr>
        <p:txBody>
          <a:bodyPr anchor="ctr"/>
          <a:lstStyle/>
          <a:p>
            <a:endParaRPr/>
          </a:p>
        </p:txBody>
      </p:sp>
      <p:sp>
        <p:nvSpPr>
          <p:cNvPr id="75" name="TextShape 2"/>
          <p:cNvSpPr txBox="1"/>
          <p:nvPr/>
        </p:nvSpPr>
        <p:spPr>
          <a:xfrm>
            <a:off x="1371600" y="3886200"/>
            <a:ext cx="6400440" cy="1752120"/>
          </a:xfrm>
          <a:prstGeom prst="rect">
            <a:avLst/>
          </a:prstGeom>
        </p:spPr>
        <p:txBody>
          <a:bodyPr/>
          <a:lstStyle/>
          <a:p>
            <a:pPr algn="ctr"/>
            <a:endParaRPr/>
          </a:p>
        </p:txBody>
      </p:sp>
      <p:sp>
        <p:nvSpPr>
          <p:cNvPr id="4" name="TextShape 1"/>
          <p:cNvSpPr txBox="1"/>
          <p:nvPr/>
        </p:nvSpPr>
        <p:spPr>
          <a:xfrm>
            <a:off x="428596" y="2357430"/>
            <a:ext cx="8229240" cy="1142640"/>
          </a:xfrm>
          <a:prstGeom prst="rect">
            <a:avLst/>
          </a:prstGeom>
        </p:spPr>
        <p:txBody>
          <a:bodyPr anchor="ctr"/>
          <a:lstStyle/>
          <a:p>
            <a:pPr algn="ctr">
              <a:lnSpc>
                <a:spcPct val="100000"/>
              </a:lnSpc>
            </a:pPr>
            <a:r>
              <a:rPr lang="en-US" sz="4400" dirty="0" smtClean="0">
                <a:solidFill>
                  <a:srgbClr val="000000"/>
                </a:solidFill>
                <a:latin typeface="Calibri"/>
              </a:rPr>
              <a:t>Linux Commands</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274680"/>
            <a:ext cx="8229240" cy="1142640"/>
          </a:xfrm>
          <a:prstGeom prst="rect">
            <a:avLst/>
          </a:prstGeom>
        </p:spPr>
        <p:txBody>
          <a:bodyPr anchor="ctr"/>
          <a:lstStyle/>
          <a:p>
            <a:pPr algn="ctr">
              <a:lnSpc>
                <a:spcPct val="100000"/>
              </a:lnSpc>
            </a:pPr>
            <a:r>
              <a:rPr lang="en-US" sz="4400" b="1">
                <a:solidFill>
                  <a:srgbClr val="000000"/>
                </a:solidFill>
                <a:latin typeface="Calibri"/>
              </a:rPr>
              <a:t>Listing Directories and Files</a:t>
            </a:r>
            <a:endParaRPr/>
          </a:p>
        </p:txBody>
      </p:sp>
      <p:sp>
        <p:nvSpPr>
          <p:cNvPr id="89"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All data in UNIX is organized into files. All files are organized into directories. These directories are organized into a tree-like structure called the </a:t>
            </a:r>
            <a:r>
              <a:rPr lang="en-US" sz="3200" dirty="0" err="1">
                <a:solidFill>
                  <a:srgbClr val="000000"/>
                </a:solidFill>
                <a:latin typeface="Calibri"/>
              </a:rPr>
              <a:t>filesystem</a:t>
            </a:r>
            <a:r>
              <a:rPr lang="en-US" sz="3200" dirty="0">
                <a:solidFill>
                  <a:srgbClr val="000000"/>
                </a:solidFill>
                <a:latin typeface="Calibri"/>
              </a:rPr>
              <a:t>.</a:t>
            </a:r>
            <a:endParaRPr/>
          </a:p>
          <a:p>
            <a:pPr>
              <a:lnSpc>
                <a:spcPct val="100000"/>
              </a:lnSpc>
            </a:pPr>
            <a:r>
              <a:rPr lang="en-IN" sz="3200" dirty="0"/>
              <a:t>You can use </a:t>
            </a:r>
            <a:r>
              <a:rPr lang="en-IN" sz="3200" b="1" dirty="0" err="1"/>
              <a:t>ls</a:t>
            </a:r>
            <a:r>
              <a:rPr lang="en-IN" sz="3200" b="1" dirty="0"/>
              <a:t> </a:t>
            </a:r>
            <a:r>
              <a:rPr lang="en-IN" sz="3200" dirty="0"/>
              <a:t>command to list out all the files or directories available in a directory. </a:t>
            </a:r>
            <a:endParaRPr lang="en-IN" sz="3200" dirty="0" smtClean="0"/>
          </a:p>
          <a:p>
            <a:pPr>
              <a:lnSpc>
                <a:spcPct val="100000"/>
              </a:lnSpc>
            </a:pPr>
            <a:endParaRPr lang="en-US" sz="3200" dirty="0" smtClean="0">
              <a:solidFill>
                <a:srgbClr val="000000"/>
              </a:solidFill>
              <a:latin typeface="Calibri"/>
            </a:endParaRPr>
          </a:p>
          <a:p>
            <a:pPr>
              <a:lnSpc>
                <a:spcPct val="100000"/>
              </a:lnSpc>
            </a:pPr>
            <a:r>
              <a:rPr lang="en-US" sz="3200" dirty="0" smtClean="0">
                <a:solidFill>
                  <a:srgbClr val="000000"/>
                </a:solidFill>
                <a:latin typeface="Calibri"/>
              </a:rPr>
              <a:t>$ </a:t>
            </a:r>
            <a:r>
              <a:rPr lang="en-US" sz="3200" dirty="0" err="1">
                <a:solidFill>
                  <a:srgbClr val="000000"/>
                </a:solidFill>
                <a:latin typeface="Calibri"/>
              </a:rPr>
              <a:t>ls</a:t>
            </a:r>
            <a:r>
              <a:rPr lang="en-US" sz="3200" dirty="0">
                <a:solidFill>
                  <a:srgbClr val="000000"/>
                </a:solidFill>
                <a:latin typeface="Calibri"/>
              </a:rPr>
              <a:t> </a:t>
            </a:r>
            <a:r>
              <a:rPr lang="en-US" sz="3200" dirty="0" smtClean="0">
                <a:solidFill>
                  <a:srgbClr val="000000"/>
                </a:solidFill>
                <a:latin typeface="Calibri"/>
              </a:rPr>
              <a:t>–l</a:t>
            </a:r>
          </a:p>
          <a:p>
            <a:pPr>
              <a:lnSpc>
                <a:spcPct val="100000"/>
              </a:lnSpc>
            </a:pPr>
            <a:endParaRPr lang="en-US" sz="3200" dirty="0">
              <a:solidFill>
                <a:srgbClr val="000000"/>
              </a:solidFill>
              <a:latin typeface="Calibri"/>
            </a:endParaRPr>
          </a:p>
          <a:p>
            <a:pPr>
              <a:lnSpc>
                <a:spcPct val="100000"/>
              </a:lnSpc>
            </a:pPr>
            <a:endParaRPr/>
          </a:p>
          <a:p>
            <a:pPr>
              <a:lnSpc>
                <a:spcPct val="100000"/>
              </a:lnSpc>
            </a:pP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28596" y="1000108"/>
            <a:ext cx="8215370" cy="392431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28604"/>
            <a:ext cx="8929718" cy="5109091"/>
          </a:xfrm>
          <a:prstGeom prst="rect">
            <a:avLst/>
          </a:prstGeom>
        </p:spPr>
        <p:txBody>
          <a:bodyPr wrap="square">
            <a:spAutoFit/>
          </a:bodyPr>
          <a:lstStyle/>
          <a:p>
            <a:endParaRPr lang="en-IN" dirty="0"/>
          </a:p>
          <a:p>
            <a:r>
              <a:rPr lang="en-IN" sz="2800" dirty="0">
                <a:latin typeface="Times New Roman" pitchFamily="18" charset="0"/>
                <a:cs typeface="Times New Roman" pitchFamily="18" charset="0"/>
              </a:rPr>
              <a:t>1. First Column: represents file type and permission given on the file. Below is the description of all type of files. </a:t>
            </a:r>
          </a:p>
          <a:p>
            <a:r>
              <a:rPr lang="en-IN" sz="2800" dirty="0">
                <a:latin typeface="Times New Roman" pitchFamily="18" charset="0"/>
                <a:cs typeface="Times New Roman" pitchFamily="18" charset="0"/>
              </a:rPr>
              <a:t>2. Second Column: represents the number of memory blocks taken by the file or directory. </a:t>
            </a:r>
          </a:p>
          <a:p>
            <a:r>
              <a:rPr lang="en-IN" sz="2800" dirty="0">
                <a:latin typeface="Times New Roman" pitchFamily="18" charset="0"/>
                <a:cs typeface="Times New Roman" pitchFamily="18" charset="0"/>
              </a:rPr>
              <a:t>3. Third Column: represents owner of the file. This is the Unix user who created this file. </a:t>
            </a:r>
          </a:p>
          <a:p>
            <a:r>
              <a:rPr lang="en-IN" sz="2800" dirty="0">
                <a:latin typeface="Times New Roman" pitchFamily="18" charset="0"/>
                <a:cs typeface="Times New Roman" pitchFamily="18" charset="0"/>
              </a:rPr>
              <a:t>4. Fourth Column: represents group of the owner. </a:t>
            </a:r>
          </a:p>
          <a:p>
            <a:r>
              <a:rPr lang="en-IN" sz="2800" dirty="0">
                <a:latin typeface="Times New Roman" pitchFamily="18" charset="0"/>
                <a:cs typeface="Times New Roman" pitchFamily="18" charset="0"/>
              </a:rPr>
              <a:t>5. Fifth Column: represents file size in bytes. </a:t>
            </a:r>
          </a:p>
          <a:p>
            <a:r>
              <a:rPr lang="en-IN" sz="2800" dirty="0">
                <a:latin typeface="Times New Roman" pitchFamily="18" charset="0"/>
                <a:cs typeface="Times New Roman" pitchFamily="18" charset="0"/>
              </a:rPr>
              <a:t>6. Sixth Column: represents date and time when this file was created or modified last time. </a:t>
            </a:r>
          </a:p>
          <a:p>
            <a:r>
              <a:rPr lang="en-IN" sz="2800" dirty="0">
                <a:latin typeface="Times New Roman" pitchFamily="18" charset="0"/>
                <a:cs typeface="Times New Roman" pitchFamily="18" charset="0"/>
              </a:rPr>
              <a:t>7. Seventh Column: represents file or directory name.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Who Are You? 
</a:t>
            </a:r>
            <a:endParaRPr/>
          </a:p>
        </p:txBody>
      </p:sp>
      <p:sp>
        <p:nvSpPr>
          <p:cNvPr id="9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While you're logged in to the system, you might be willing to know : </a:t>
            </a:r>
            <a:r>
              <a:rPr lang="en-US" sz="3200" b="1">
                <a:solidFill>
                  <a:srgbClr val="000000"/>
                </a:solidFill>
                <a:latin typeface="Calibri"/>
              </a:rPr>
              <a:t>Who am I? </a:t>
            </a:r>
            <a:endParaRPr/>
          </a:p>
          <a:p>
            <a:pPr>
              <a:lnSpc>
                <a:spcPct val="100000"/>
              </a:lnSpc>
              <a:buFont typeface="Arial"/>
              <a:buChar char="•"/>
            </a:pPr>
            <a:r>
              <a:rPr lang="en-US" sz="3200">
                <a:solidFill>
                  <a:srgbClr val="000000"/>
                </a:solidFill>
                <a:latin typeface="Calibri"/>
              </a:rPr>
              <a:t>$ whoami </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Who is Logged In? </a:t>
            </a:r>
            <a:endParaRPr/>
          </a:p>
        </p:txBody>
      </p:sp>
      <p:sp>
        <p:nvSpPr>
          <p:cNvPr id="9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Sometime you might be interested to know who is logged in to the computer at the same time. </a:t>
            </a:r>
            <a:endParaRPr/>
          </a:p>
          <a:p>
            <a:pPr>
              <a:lnSpc>
                <a:spcPct val="100000"/>
              </a:lnSpc>
              <a:buFont typeface="Arial"/>
              <a:buChar char="•"/>
            </a:pPr>
            <a:r>
              <a:rPr lang="en-US" sz="3200">
                <a:solidFill>
                  <a:srgbClr val="000000"/>
                </a:solidFill>
                <a:latin typeface="Calibri"/>
              </a:rPr>
              <a:t>$ who </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71320" y="2643120"/>
            <a:ext cx="8229240" cy="1142640"/>
          </a:xfrm>
          <a:prstGeom prst="rect">
            <a:avLst/>
          </a:prstGeom>
        </p:spPr>
        <p:txBody>
          <a:bodyPr anchor="ctr"/>
          <a:lstStyle/>
          <a:p>
            <a:pPr algn="ctr">
              <a:lnSpc>
                <a:spcPct val="100000"/>
              </a:lnSpc>
            </a:pPr>
            <a:r>
              <a:rPr lang="en-US" sz="4400">
                <a:solidFill>
                  <a:srgbClr val="000000"/>
                </a:solidFill>
                <a:latin typeface="Calibri"/>
              </a:rPr>
              <a:t>FILES</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Creating Files</a:t>
            </a:r>
            <a:endParaRPr/>
          </a:p>
        </p:txBody>
      </p:sp>
      <p:sp>
        <p:nvSpPr>
          <p:cNvPr id="96" name="TextShape 2"/>
          <p:cNvSpPr txBox="1"/>
          <p:nvPr/>
        </p:nvSpPr>
        <p:spPr>
          <a:xfrm>
            <a:off x="457200" y="1285920"/>
            <a:ext cx="8229240" cy="5285880"/>
          </a:xfrm>
          <a:prstGeom prst="rect">
            <a:avLst/>
          </a:prstGeom>
        </p:spPr>
        <p:txBody>
          <a:bodyPr/>
          <a:lstStyle/>
          <a:p>
            <a:pPr>
              <a:lnSpc>
                <a:spcPct val="100000"/>
              </a:lnSpc>
              <a:buFont typeface="Arial"/>
              <a:buChar char="•"/>
            </a:pPr>
            <a:r>
              <a:rPr lang="en-US" sz="3200">
                <a:solidFill>
                  <a:srgbClr val="000000"/>
                </a:solidFill>
                <a:latin typeface="Calibri"/>
              </a:rPr>
              <a:t>You can use </a:t>
            </a:r>
            <a:r>
              <a:rPr lang="en-US" sz="3200" b="1">
                <a:solidFill>
                  <a:srgbClr val="000000"/>
                </a:solidFill>
                <a:latin typeface="Calibri"/>
              </a:rPr>
              <a:t>vi </a:t>
            </a:r>
            <a:r>
              <a:rPr lang="en-US" sz="3200">
                <a:solidFill>
                  <a:srgbClr val="000000"/>
                </a:solidFill>
                <a:latin typeface="Calibri"/>
              </a:rPr>
              <a:t>editor to create ordinary files on any Unix system </a:t>
            </a:r>
            <a:endParaRPr/>
          </a:p>
          <a:p>
            <a:pPr>
              <a:lnSpc>
                <a:spcPct val="100000"/>
              </a:lnSpc>
              <a:buFont typeface="Arial"/>
              <a:buChar char="•"/>
            </a:pPr>
            <a:r>
              <a:rPr lang="en-US" sz="3200">
                <a:solidFill>
                  <a:srgbClr val="000000"/>
                </a:solidFill>
                <a:latin typeface="Calibri"/>
              </a:rPr>
              <a:t>$ vi filename </a:t>
            </a:r>
            <a:endParaRPr/>
          </a:p>
          <a:p>
            <a:pPr>
              <a:lnSpc>
                <a:spcPct val="100000"/>
              </a:lnSpc>
              <a:buFont typeface="Arial"/>
              <a:buChar char="•"/>
            </a:pPr>
            <a:r>
              <a:rPr lang="en-US" sz="3200">
                <a:solidFill>
                  <a:srgbClr val="000000"/>
                </a:solidFill>
                <a:latin typeface="Calibri"/>
              </a:rPr>
              <a:t>You would need to press key </a:t>
            </a:r>
            <a:r>
              <a:rPr lang="en-US" sz="3200" b="1">
                <a:solidFill>
                  <a:srgbClr val="000000"/>
                </a:solidFill>
                <a:latin typeface="Calibri"/>
              </a:rPr>
              <a:t>i </a:t>
            </a:r>
            <a:r>
              <a:rPr lang="en-US" sz="3200">
                <a:solidFill>
                  <a:srgbClr val="000000"/>
                </a:solidFill>
                <a:latin typeface="Calibri"/>
              </a:rPr>
              <a:t>to come into edit mode. Once you are in edit mode you can start writing your content in the file.</a:t>
            </a:r>
            <a:endParaRPr/>
          </a:p>
          <a:p>
            <a:pPr>
              <a:lnSpc>
                <a:spcPct val="100000"/>
              </a:lnSpc>
              <a:buFont typeface="Arial"/>
              <a:buChar char="•"/>
            </a:pPr>
            <a:r>
              <a:rPr lang="en-US" sz="3200">
                <a:solidFill>
                  <a:srgbClr val="000000"/>
                </a:solidFill>
                <a:latin typeface="Calibri"/>
              </a:rPr>
              <a:t>Press key </a:t>
            </a:r>
            <a:r>
              <a:rPr lang="en-US" sz="3200" b="1">
                <a:solidFill>
                  <a:srgbClr val="000000"/>
                </a:solidFill>
                <a:latin typeface="Calibri"/>
              </a:rPr>
              <a:t>esc </a:t>
            </a:r>
            <a:r>
              <a:rPr lang="en-US" sz="3200">
                <a:solidFill>
                  <a:srgbClr val="000000"/>
                </a:solidFill>
                <a:latin typeface="Calibri"/>
              </a:rPr>
              <a:t>to come out of edit mode. </a:t>
            </a:r>
            <a:endParaRPr/>
          </a:p>
          <a:p>
            <a:pPr>
              <a:lnSpc>
                <a:spcPct val="100000"/>
              </a:lnSpc>
              <a:buFont typeface="Arial"/>
              <a:buChar char="•"/>
            </a:pPr>
            <a:r>
              <a:rPr lang="en-US" sz="3200">
                <a:solidFill>
                  <a:srgbClr val="000000"/>
                </a:solidFill>
                <a:latin typeface="Calibri"/>
              </a:rPr>
              <a:t>Press two keys </a:t>
            </a:r>
            <a:r>
              <a:rPr lang="en-US" sz="3200" b="1">
                <a:solidFill>
                  <a:srgbClr val="000000"/>
                </a:solidFill>
                <a:latin typeface="Calibri"/>
              </a:rPr>
              <a:t>Shift + ZZ </a:t>
            </a:r>
            <a:r>
              <a:rPr lang="en-US" sz="3200">
                <a:solidFill>
                  <a:srgbClr val="000000"/>
                </a:solidFill>
                <a:latin typeface="Calibri"/>
              </a:rPr>
              <a:t>together to come out of the file completely. </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p:spPr>
        <p:txBody>
          <a:bodyPr anchor="ctr"/>
          <a:lstStyle/>
          <a:p>
            <a:endParaRPr/>
          </a:p>
        </p:txBody>
      </p:sp>
      <p:sp>
        <p:nvSpPr>
          <p:cNvPr id="98"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You can use following keys to move inside a file: </a:t>
            </a:r>
            <a:endParaRPr/>
          </a:p>
          <a:p>
            <a:pPr>
              <a:lnSpc>
                <a:spcPct val="100000"/>
              </a:lnSpc>
            </a:pPr>
            <a:r>
              <a:rPr lang="en-US" sz="3200" b="1">
                <a:solidFill>
                  <a:srgbClr val="000000"/>
                </a:solidFill>
                <a:latin typeface="Calibri"/>
              </a:rPr>
              <a:t>l </a:t>
            </a:r>
            <a:r>
              <a:rPr lang="en-US" sz="3200">
                <a:solidFill>
                  <a:srgbClr val="000000"/>
                </a:solidFill>
                <a:latin typeface="Calibri"/>
              </a:rPr>
              <a:t>key to move to the right side.</a:t>
            </a:r>
            <a:r>
              <a:rPr lang="en-US" sz="3200" b="1">
                <a:solidFill>
                  <a:srgbClr val="000000"/>
                </a:solidFill>
                <a:latin typeface="Calibri"/>
              </a:rPr>
              <a:t> </a:t>
            </a:r>
            <a:endParaRPr/>
          </a:p>
          <a:p>
            <a:pPr>
              <a:lnSpc>
                <a:spcPct val="100000"/>
              </a:lnSpc>
            </a:pPr>
            <a:r>
              <a:rPr lang="en-US" sz="3200" b="1">
                <a:solidFill>
                  <a:srgbClr val="000000"/>
                </a:solidFill>
                <a:latin typeface="Calibri"/>
              </a:rPr>
              <a:t>h </a:t>
            </a:r>
            <a:r>
              <a:rPr lang="en-US" sz="3200">
                <a:solidFill>
                  <a:srgbClr val="000000"/>
                </a:solidFill>
                <a:latin typeface="Calibri"/>
              </a:rPr>
              <a:t>key to move to the left side. </a:t>
            </a:r>
            <a:endParaRPr/>
          </a:p>
          <a:p>
            <a:pPr>
              <a:lnSpc>
                <a:spcPct val="100000"/>
              </a:lnSpc>
            </a:pPr>
            <a:r>
              <a:rPr lang="en-US" sz="3200" b="1">
                <a:solidFill>
                  <a:srgbClr val="000000"/>
                </a:solidFill>
                <a:latin typeface="Calibri"/>
              </a:rPr>
              <a:t>k </a:t>
            </a:r>
            <a:r>
              <a:rPr lang="en-US" sz="3200">
                <a:solidFill>
                  <a:srgbClr val="000000"/>
                </a:solidFill>
                <a:latin typeface="Calibri"/>
              </a:rPr>
              <a:t>key to move up side in the file. </a:t>
            </a:r>
            <a:endParaRPr/>
          </a:p>
          <a:p>
            <a:pPr>
              <a:lnSpc>
                <a:spcPct val="100000"/>
              </a:lnSpc>
            </a:pPr>
            <a:r>
              <a:rPr lang="en-US" sz="3200" b="1">
                <a:solidFill>
                  <a:srgbClr val="000000"/>
                </a:solidFill>
                <a:latin typeface="Calibri"/>
              </a:rPr>
              <a:t>j </a:t>
            </a:r>
            <a:r>
              <a:rPr lang="en-US" sz="3200">
                <a:solidFill>
                  <a:srgbClr val="000000"/>
                </a:solidFill>
                <a:latin typeface="Calibri"/>
              </a:rPr>
              <a:t>key to move down side in the file. </a:t>
            </a:r>
            <a:endParaRPr/>
          </a:p>
          <a:p>
            <a:pPr>
              <a:lnSpc>
                <a:spcPct val="100000"/>
              </a:lnSpc>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Display Content of a File </a:t>
            </a:r>
            <a:endParaRPr/>
          </a:p>
        </p:txBody>
      </p:sp>
      <p:sp>
        <p:nvSpPr>
          <p:cNvPr id="100"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You can use </a:t>
            </a:r>
            <a:r>
              <a:rPr lang="en-US" sz="3200" b="1">
                <a:solidFill>
                  <a:srgbClr val="000000"/>
                </a:solidFill>
                <a:latin typeface="Calibri"/>
              </a:rPr>
              <a:t>cat </a:t>
            </a:r>
            <a:r>
              <a:rPr lang="en-US" sz="3200">
                <a:solidFill>
                  <a:srgbClr val="000000"/>
                </a:solidFill>
                <a:latin typeface="Calibri"/>
              </a:rPr>
              <a:t>command to see the content of a file. </a:t>
            </a:r>
            <a:endParaRPr/>
          </a:p>
          <a:p>
            <a:pPr>
              <a:lnSpc>
                <a:spcPct val="100000"/>
              </a:lnSpc>
            </a:pPr>
            <a:r>
              <a:rPr lang="en-US" sz="3200">
                <a:solidFill>
                  <a:srgbClr val="000000"/>
                </a:solidFill>
                <a:latin typeface="Calibri"/>
              </a:rPr>
              <a:t>$ cat filename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800" dirty="0"/>
              <a:t>Counting Words in a File </a:t>
            </a:r>
          </a:p>
        </p:txBody>
      </p:sp>
      <p:sp>
        <p:nvSpPr>
          <p:cNvPr id="6" name="Rectangle 5"/>
          <p:cNvSpPr/>
          <p:nvPr/>
        </p:nvSpPr>
        <p:spPr>
          <a:xfrm>
            <a:off x="428596" y="1857364"/>
            <a:ext cx="8358246" cy="954107"/>
          </a:xfrm>
          <a:prstGeom prst="rect">
            <a:avLst/>
          </a:prstGeom>
        </p:spPr>
        <p:txBody>
          <a:bodyPr wrap="square">
            <a:spAutoFit/>
          </a:bodyPr>
          <a:lstStyle/>
          <a:p>
            <a:r>
              <a:rPr lang="en-IN" sz="2800" dirty="0"/>
              <a:t>You can use the </a:t>
            </a:r>
            <a:r>
              <a:rPr lang="en-IN" sz="2800" b="1" dirty="0" err="1"/>
              <a:t>wc</a:t>
            </a:r>
            <a:r>
              <a:rPr lang="en-IN" sz="2800" b="1" dirty="0"/>
              <a:t> </a:t>
            </a:r>
            <a:r>
              <a:rPr lang="en-IN" sz="2800" dirty="0"/>
              <a:t>command to get a count of the total number of lines, </a:t>
            </a:r>
            <a:r>
              <a:rPr lang="en-IN" sz="2800" dirty="0" smtClean="0"/>
              <a:t>and words contained </a:t>
            </a:r>
            <a:r>
              <a:rPr lang="en-IN" sz="2800" dirty="0"/>
              <a:t>in a file. </a:t>
            </a:r>
          </a:p>
        </p:txBody>
      </p:sp>
      <p:sp>
        <p:nvSpPr>
          <p:cNvPr id="7" name="Rectangle 6"/>
          <p:cNvSpPr/>
          <p:nvPr/>
        </p:nvSpPr>
        <p:spPr>
          <a:xfrm>
            <a:off x="714348" y="3000371"/>
            <a:ext cx="6143652" cy="2246769"/>
          </a:xfrm>
          <a:prstGeom prst="rect">
            <a:avLst/>
          </a:prstGeom>
        </p:spPr>
        <p:txBody>
          <a:bodyPr wrap="square">
            <a:spAutoFit/>
          </a:bodyPr>
          <a:lstStyle/>
          <a:p>
            <a:r>
              <a:rPr lang="en-IN" sz="2800" dirty="0"/>
              <a:t>$ </a:t>
            </a:r>
            <a:r>
              <a:rPr lang="en-IN" sz="2800" dirty="0" err="1"/>
              <a:t>wc</a:t>
            </a:r>
            <a:r>
              <a:rPr lang="en-IN" sz="2800" dirty="0"/>
              <a:t> filename </a:t>
            </a:r>
            <a:endParaRPr lang="en-IN" sz="2800" dirty="0" smtClean="0"/>
          </a:p>
          <a:p>
            <a:endParaRPr lang="en-IN" sz="2800" dirty="0"/>
          </a:p>
          <a:p>
            <a:r>
              <a:rPr lang="en-IN" sz="2800" dirty="0"/>
              <a:t>2 </a:t>
            </a:r>
            <a:r>
              <a:rPr lang="en-IN" sz="2800" dirty="0" smtClean="0"/>
              <a:t>   19    103    filename</a:t>
            </a:r>
          </a:p>
          <a:p>
            <a:r>
              <a:rPr lang="en-IN" sz="2800" dirty="0" smtClean="0"/>
              <a:t> </a:t>
            </a:r>
            <a:endParaRPr lang="en-IN" sz="2800" dirty="0"/>
          </a:p>
          <a:p>
            <a:r>
              <a:rPr lang="en-IN" sz="28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a:rPr>
              <a:t>Unix </a:t>
            </a:r>
            <a:endParaRPr/>
          </a:p>
        </p:txBody>
      </p:sp>
      <p:sp>
        <p:nvSpPr>
          <p:cNvPr id="7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UNIX is a computer Operating System which is capable of handling activities from multiple users at the same time. </a:t>
            </a:r>
            <a:endParaRPr dirty="0"/>
          </a:p>
          <a:p>
            <a:pPr>
              <a:lnSpc>
                <a:spcPct val="100000"/>
              </a:lnSpc>
              <a:buFont typeface="Arial"/>
              <a:buChar char="•"/>
            </a:pPr>
            <a:r>
              <a:rPr lang="en-US" sz="3200" dirty="0">
                <a:solidFill>
                  <a:srgbClr val="000000"/>
                </a:solidFill>
                <a:latin typeface="Calibri"/>
              </a:rPr>
              <a:t>Unix was originated around in 1969 at AT&amp;T Bell Labs by Ken Thompson and Dennis Ritchie. </a:t>
            </a:r>
            <a:endParaRP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Copying Files </a:t>
            </a:r>
            <a:endParaRPr/>
          </a:p>
        </p:txBody>
      </p:sp>
      <p:sp>
        <p:nvSpPr>
          <p:cNvPr id="102"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To make a copy of a file use the </a:t>
            </a:r>
            <a:r>
              <a:rPr lang="en-US" sz="3200" b="1">
                <a:solidFill>
                  <a:srgbClr val="000000"/>
                </a:solidFill>
                <a:latin typeface="Calibri"/>
              </a:rPr>
              <a:t>cp</a:t>
            </a:r>
            <a:r>
              <a:rPr lang="en-US" sz="3200">
                <a:solidFill>
                  <a:srgbClr val="000000"/>
                </a:solidFill>
                <a:latin typeface="Calibri"/>
              </a:rPr>
              <a:t> command. </a:t>
            </a:r>
            <a:endParaRPr/>
          </a:p>
          <a:p>
            <a:pPr>
              <a:lnSpc>
                <a:spcPct val="100000"/>
              </a:lnSpc>
            </a:pPr>
            <a:r>
              <a:rPr lang="en-US" sz="3200">
                <a:solidFill>
                  <a:srgbClr val="000000"/>
                </a:solidFill>
                <a:latin typeface="Calibri"/>
              </a:rPr>
              <a:t>$ cp source_file destination_file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Renaming Files </a:t>
            </a:r>
            <a:endParaRPr/>
          </a:p>
        </p:txBody>
      </p:sp>
      <p:sp>
        <p:nvSpPr>
          <p:cNvPr id="104"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To change the name of a file use the </a:t>
            </a:r>
            <a:r>
              <a:rPr lang="en-US" sz="3200" b="1">
                <a:solidFill>
                  <a:srgbClr val="000000"/>
                </a:solidFill>
                <a:latin typeface="Calibri"/>
              </a:rPr>
              <a:t>mv </a:t>
            </a:r>
            <a:r>
              <a:rPr lang="en-US" sz="3200">
                <a:solidFill>
                  <a:srgbClr val="000000"/>
                </a:solidFill>
                <a:latin typeface="Calibri"/>
              </a:rPr>
              <a:t>command.</a:t>
            </a:r>
            <a:endParaRPr/>
          </a:p>
          <a:p>
            <a:pPr>
              <a:lnSpc>
                <a:spcPct val="100000"/>
              </a:lnSpc>
            </a:pPr>
            <a:r>
              <a:rPr lang="en-US" sz="3200">
                <a:solidFill>
                  <a:srgbClr val="000000"/>
                </a:solidFill>
                <a:latin typeface="Calibri"/>
              </a:rPr>
              <a:t>$ mv old_file new_file </a:t>
            </a:r>
            <a:endParaRPr/>
          </a:p>
          <a:p>
            <a:pPr>
              <a:lnSpc>
                <a:spcPct val="100000"/>
              </a:lnSpc>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Deleting Files </a:t>
            </a:r>
            <a:endParaRPr/>
          </a:p>
        </p:txBody>
      </p:sp>
      <p:sp>
        <p:nvSpPr>
          <p:cNvPr id="106"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To delete an existing file use the </a:t>
            </a:r>
            <a:r>
              <a:rPr lang="en-US" sz="3200" b="1">
                <a:solidFill>
                  <a:srgbClr val="000000"/>
                </a:solidFill>
                <a:latin typeface="Calibri"/>
              </a:rPr>
              <a:t>rm </a:t>
            </a:r>
            <a:r>
              <a:rPr lang="en-US" sz="3200">
                <a:solidFill>
                  <a:srgbClr val="000000"/>
                </a:solidFill>
                <a:latin typeface="Calibri"/>
              </a:rPr>
              <a:t>command.</a:t>
            </a:r>
            <a:endParaRPr/>
          </a:p>
          <a:p>
            <a:pPr>
              <a:lnSpc>
                <a:spcPct val="100000"/>
              </a:lnSpc>
            </a:pPr>
            <a:r>
              <a:rPr lang="en-US" sz="3200">
                <a:solidFill>
                  <a:srgbClr val="000000"/>
                </a:solidFill>
                <a:latin typeface="Calibri"/>
              </a:rPr>
              <a:t>$ rm filename  </a:t>
            </a:r>
            <a:endParaRPr/>
          </a:p>
        </p:txBody>
      </p:sp>
      <p:sp>
        <p:nvSpPr>
          <p:cNvPr id="4" name="Rectangle 3"/>
          <p:cNvSpPr/>
          <p:nvPr/>
        </p:nvSpPr>
        <p:spPr>
          <a:xfrm>
            <a:off x="571472" y="2967335"/>
            <a:ext cx="8215370" cy="1384995"/>
          </a:xfrm>
          <a:prstGeom prst="rect">
            <a:avLst/>
          </a:prstGeom>
        </p:spPr>
        <p:txBody>
          <a:bodyPr wrap="square">
            <a:spAutoFit/>
          </a:bodyPr>
          <a:lstStyle/>
          <a:p>
            <a:r>
              <a:rPr lang="en-IN" sz="2800" dirty="0"/>
              <a:t>You can remove multiple files at a tile as follows</a:t>
            </a:r>
            <a:r>
              <a:rPr lang="en-IN" sz="2800" dirty="0" smtClean="0"/>
              <a:t>:</a:t>
            </a:r>
          </a:p>
          <a:p>
            <a:r>
              <a:rPr lang="en-IN" sz="2800" dirty="0" smtClean="0"/>
              <a:t> </a:t>
            </a:r>
            <a:endParaRPr lang="en-IN" sz="2800" dirty="0"/>
          </a:p>
          <a:p>
            <a:r>
              <a:rPr lang="en-IN" sz="2800" dirty="0"/>
              <a:t>$ </a:t>
            </a:r>
            <a:r>
              <a:rPr lang="en-IN" sz="2800" dirty="0" err="1"/>
              <a:t>rm</a:t>
            </a:r>
            <a:r>
              <a:rPr lang="en-IN" sz="2800" dirty="0"/>
              <a:t> filename1 filename2 filename3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500040" y="2714760"/>
            <a:ext cx="8229240" cy="1142640"/>
          </a:xfrm>
          <a:prstGeom prst="rect">
            <a:avLst/>
          </a:prstGeom>
        </p:spPr>
        <p:txBody>
          <a:bodyPr anchor="ctr"/>
          <a:lstStyle/>
          <a:p>
            <a:pPr algn="ctr">
              <a:lnSpc>
                <a:spcPct val="100000"/>
              </a:lnSpc>
            </a:pPr>
            <a:r>
              <a:rPr lang="en-US" sz="4400">
                <a:solidFill>
                  <a:srgbClr val="000000"/>
                </a:solidFill>
                <a:latin typeface="Calibri"/>
              </a:rPr>
              <a:t>DIRECTORIES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Home Directory</a:t>
            </a:r>
            <a:endParaRPr/>
          </a:p>
        </p:txBody>
      </p:sp>
      <p:sp>
        <p:nvSpPr>
          <p:cNvPr id="109" name="TextShape 2"/>
          <p:cNvSpPr txBox="1"/>
          <p:nvPr/>
        </p:nvSpPr>
        <p:spPr>
          <a:xfrm>
            <a:off x="457200" y="1143000"/>
            <a:ext cx="8229240" cy="4982760"/>
          </a:xfrm>
          <a:prstGeom prst="rect">
            <a:avLst/>
          </a:prstGeom>
        </p:spPr>
        <p:txBody>
          <a:bodyPr/>
          <a:lstStyle/>
          <a:p>
            <a:pPr>
              <a:lnSpc>
                <a:spcPct val="100000"/>
              </a:lnSpc>
              <a:buFont typeface="Arial"/>
              <a:buChar char="•"/>
            </a:pPr>
            <a:r>
              <a:rPr lang="en-US" sz="3200">
                <a:solidFill>
                  <a:srgbClr val="000000"/>
                </a:solidFill>
                <a:latin typeface="Calibri"/>
              </a:rPr>
              <a:t>The directory in which you find yourself when you first login is called your home directory. </a:t>
            </a:r>
            <a:endParaRPr/>
          </a:p>
          <a:p>
            <a:pPr>
              <a:lnSpc>
                <a:spcPct val="100000"/>
              </a:lnSpc>
              <a:buFont typeface="Arial"/>
              <a:buChar char="•"/>
            </a:pPr>
            <a:r>
              <a:rPr lang="en-US" sz="3200">
                <a:solidFill>
                  <a:srgbClr val="000000"/>
                </a:solidFill>
                <a:latin typeface="Calibri"/>
              </a:rPr>
              <a:t>You will be doing much of your work in your home directory and subdirectories that you'll be creating to organize your files. </a:t>
            </a:r>
            <a:endParaRPr/>
          </a:p>
          <a:p>
            <a:pPr>
              <a:lnSpc>
                <a:spcPct val="100000"/>
              </a:lnSpc>
              <a:buFont typeface="Arial"/>
              <a:buChar char="•"/>
            </a:pPr>
            <a:r>
              <a:rPr lang="en-US" sz="3200">
                <a:solidFill>
                  <a:srgbClr val="000000"/>
                </a:solidFill>
                <a:latin typeface="Calibri"/>
              </a:rPr>
              <a:t>You can go in your home directory anytime using the following command:</a:t>
            </a:r>
            <a:endParaRPr/>
          </a:p>
          <a:p>
            <a:pPr>
              <a:lnSpc>
                <a:spcPct val="100000"/>
              </a:lnSpc>
            </a:pPr>
            <a:r>
              <a:rPr lang="en-US" sz="3200">
                <a:solidFill>
                  <a:srgbClr val="000000"/>
                </a:solidFill>
                <a:latin typeface="Calibri"/>
              </a:rPr>
              <a:t>$ cd ~</a:t>
            </a:r>
            <a:endParaRPr/>
          </a:p>
          <a:p>
            <a:pPr>
              <a:lnSpc>
                <a:spcPct val="100000"/>
              </a:lnSpc>
            </a:pPr>
            <a:r>
              <a:rPr lang="en-US" sz="3200">
                <a:solidFill>
                  <a:srgbClr val="000000"/>
                </a:solidFill>
                <a:latin typeface="Calibri"/>
              </a:rPr>
              <a:t>Here </a:t>
            </a:r>
            <a:r>
              <a:rPr lang="en-US" sz="3200" b="1">
                <a:solidFill>
                  <a:srgbClr val="000000"/>
                </a:solidFill>
                <a:latin typeface="Calibri"/>
              </a:rPr>
              <a:t>~ </a:t>
            </a:r>
            <a:r>
              <a:rPr lang="en-US" sz="3200">
                <a:solidFill>
                  <a:srgbClr val="000000"/>
                </a:solidFill>
                <a:latin typeface="Calibri"/>
              </a:rPr>
              <a:t>indicates home directory.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Creating Directories</a:t>
            </a:r>
            <a:endParaRPr/>
          </a:p>
        </p:txBody>
      </p:sp>
      <p:sp>
        <p:nvSpPr>
          <p:cNvPr id="11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Directories are created by the following command:</a:t>
            </a:r>
            <a:endParaRPr/>
          </a:p>
          <a:p>
            <a:pPr>
              <a:lnSpc>
                <a:spcPct val="100000"/>
              </a:lnSpc>
            </a:pPr>
            <a:r>
              <a:rPr lang="en-US" sz="3200">
                <a:solidFill>
                  <a:srgbClr val="000000"/>
                </a:solidFill>
                <a:latin typeface="Calibri"/>
              </a:rPr>
              <a:t>$mkdir dirname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Removing Directories</a:t>
            </a:r>
            <a:endParaRPr/>
          </a:p>
        </p:txBody>
      </p:sp>
      <p:sp>
        <p:nvSpPr>
          <p:cNvPr id="113"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Directories can be deleted using the </a:t>
            </a:r>
            <a:r>
              <a:rPr lang="en-US" sz="3200" b="1" dirty="0" err="1">
                <a:solidFill>
                  <a:srgbClr val="000000"/>
                </a:solidFill>
                <a:latin typeface="Calibri"/>
              </a:rPr>
              <a:t>rmdir</a:t>
            </a:r>
            <a:r>
              <a:rPr lang="en-US" sz="3200" b="1" dirty="0">
                <a:solidFill>
                  <a:srgbClr val="000000"/>
                </a:solidFill>
                <a:latin typeface="Calibri"/>
              </a:rPr>
              <a:t> </a:t>
            </a:r>
            <a:r>
              <a:rPr lang="en-US" sz="3200" dirty="0">
                <a:solidFill>
                  <a:srgbClr val="000000"/>
                </a:solidFill>
                <a:latin typeface="Calibri"/>
              </a:rPr>
              <a:t>command as follows:</a:t>
            </a:r>
            <a:endParaRPr/>
          </a:p>
          <a:p>
            <a:pPr>
              <a:lnSpc>
                <a:spcPct val="100000"/>
              </a:lnSpc>
            </a:pPr>
            <a:r>
              <a:rPr lang="en-US" sz="3200" dirty="0">
                <a:solidFill>
                  <a:srgbClr val="000000"/>
                </a:solidFill>
                <a:latin typeface="Calibri"/>
              </a:rPr>
              <a:t>$</a:t>
            </a:r>
            <a:r>
              <a:rPr lang="en-US" sz="3200" dirty="0" err="1">
                <a:solidFill>
                  <a:srgbClr val="000000"/>
                </a:solidFill>
                <a:latin typeface="Calibri"/>
              </a:rPr>
              <a:t>rmdir</a:t>
            </a:r>
            <a:r>
              <a:rPr lang="en-US" sz="3200" dirty="0">
                <a:solidFill>
                  <a:srgbClr val="000000"/>
                </a:solidFill>
                <a:latin typeface="Calibri"/>
              </a:rPr>
              <a:t> </a:t>
            </a:r>
            <a:r>
              <a:rPr lang="en-US" sz="3200" dirty="0" err="1">
                <a:solidFill>
                  <a:srgbClr val="000000"/>
                </a:solidFill>
                <a:latin typeface="Calibri"/>
              </a:rPr>
              <a:t>dirname</a:t>
            </a:r>
            <a:endParaRPr/>
          </a:p>
          <a:p>
            <a:pPr>
              <a:lnSpc>
                <a:spcPct val="100000"/>
              </a:lnSpc>
            </a:pPr>
            <a:r>
              <a:rPr lang="en-US" sz="3200" b="1" dirty="0">
                <a:solidFill>
                  <a:srgbClr val="000000"/>
                </a:solidFill>
                <a:latin typeface="Calibri"/>
              </a:rPr>
              <a:t>Note: </a:t>
            </a:r>
            <a:r>
              <a:rPr lang="en-US" sz="3200" dirty="0">
                <a:solidFill>
                  <a:srgbClr val="000000"/>
                </a:solidFill>
                <a:latin typeface="Calibri"/>
              </a:rPr>
              <a:t>To remove a directory make sure it is empty which means there should not be any file or sub-directory inside this directory</a:t>
            </a:r>
            <a:r>
              <a:rPr lang="en-US" sz="3200" dirty="0" smtClean="0">
                <a:solidFill>
                  <a:srgbClr val="000000"/>
                </a:solidFill>
                <a:latin typeface="Calibri"/>
              </a:rPr>
              <a:t>.</a:t>
            </a:r>
          </a:p>
          <a:p>
            <a:pPr>
              <a:lnSpc>
                <a:spcPct val="100000"/>
              </a:lnSpc>
            </a:pPr>
            <a:endParaRPr lang="en-US" sz="3200" dirty="0">
              <a:solidFill>
                <a:srgbClr val="000000"/>
              </a:solidFill>
              <a:latin typeface="Calibri"/>
            </a:endParaRPr>
          </a:p>
          <a:p>
            <a:r>
              <a:rPr lang="en-US" sz="3200" dirty="0">
                <a:solidFill>
                  <a:srgbClr val="000000"/>
                </a:solidFill>
                <a:latin typeface="Calibri"/>
              </a:rPr>
              <a:t>$</a:t>
            </a:r>
            <a:r>
              <a:rPr lang="en-US" sz="3200" dirty="0" err="1" smtClean="0">
                <a:solidFill>
                  <a:srgbClr val="000000"/>
                </a:solidFill>
                <a:latin typeface="Calibri"/>
              </a:rPr>
              <a:t>rm</a:t>
            </a:r>
            <a:r>
              <a:rPr lang="en-US" sz="3200" dirty="0" smtClean="0">
                <a:solidFill>
                  <a:srgbClr val="000000"/>
                </a:solidFill>
                <a:latin typeface="Calibri"/>
              </a:rPr>
              <a:t> -</a:t>
            </a:r>
            <a:r>
              <a:rPr lang="en-US" sz="3200" dirty="0" err="1" smtClean="0">
                <a:solidFill>
                  <a:srgbClr val="000000"/>
                </a:solidFill>
                <a:latin typeface="Calibri"/>
              </a:rPr>
              <a:t>rf</a:t>
            </a:r>
            <a:r>
              <a:rPr lang="en-US" sz="3200" dirty="0" smtClean="0">
                <a:solidFill>
                  <a:srgbClr val="000000"/>
                </a:solidFill>
                <a:latin typeface="Calibri"/>
              </a:rPr>
              <a:t> </a:t>
            </a:r>
            <a:r>
              <a:rPr lang="en-US" sz="3200" dirty="0" err="1">
                <a:solidFill>
                  <a:srgbClr val="000000"/>
                </a:solidFill>
                <a:latin typeface="Calibri"/>
              </a:rPr>
              <a:t>dirname</a:t>
            </a:r>
            <a:endParaRPr lang="en-US" sz="3200" dirty="0">
              <a:solidFill>
                <a:srgbClr val="000000"/>
              </a:solidFill>
              <a:latin typeface="Calibri"/>
            </a:endParaRPr>
          </a:p>
          <a:p>
            <a:pPr>
              <a:lnSpc>
                <a:spcPct val="100000"/>
              </a:lnSpc>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Changing Directories</a:t>
            </a:r>
            <a:endParaRPr/>
          </a:p>
        </p:txBody>
      </p:sp>
      <p:sp>
        <p:nvSpPr>
          <p:cNvPr id="115"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You can use the </a:t>
            </a:r>
            <a:r>
              <a:rPr lang="en-US" sz="3200" b="1">
                <a:solidFill>
                  <a:srgbClr val="000000"/>
                </a:solidFill>
                <a:latin typeface="Calibri"/>
              </a:rPr>
              <a:t>cd </a:t>
            </a:r>
            <a:r>
              <a:rPr lang="en-US" sz="3200">
                <a:solidFill>
                  <a:srgbClr val="000000"/>
                </a:solidFill>
                <a:latin typeface="Calibri"/>
              </a:rPr>
              <a:t>command to change directory.</a:t>
            </a:r>
            <a:endParaRPr/>
          </a:p>
          <a:p>
            <a:pPr>
              <a:lnSpc>
                <a:spcPct val="100000"/>
              </a:lnSpc>
            </a:pPr>
            <a:r>
              <a:rPr lang="en-US" sz="3200">
                <a:solidFill>
                  <a:srgbClr val="000000"/>
                </a:solidFill>
                <a:latin typeface="Calibri"/>
              </a:rPr>
              <a:t>$cd dirname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Renaming Directories</a:t>
            </a:r>
            <a:endParaRPr/>
          </a:p>
        </p:txBody>
      </p:sp>
      <p:sp>
        <p:nvSpPr>
          <p:cNvPr id="11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The </a:t>
            </a:r>
            <a:r>
              <a:rPr lang="en-US" sz="3200" b="1">
                <a:solidFill>
                  <a:srgbClr val="000000"/>
                </a:solidFill>
                <a:latin typeface="Calibri"/>
              </a:rPr>
              <a:t>mv</a:t>
            </a:r>
            <a:r>
              <a:rPr lang="en-US" sz="3200">
                <a:solidFill>
                  <a:srgbClr val="000000"/>
                </a:solidFill>
                <a:latin typeface="Calibri"/>
              </a:rPr>
              <a:t> command can also be used to rename a directory. The syntax is as follows:</a:t>
            </a:r>
            <a:endParaRPr/>
          </a:p>
          <a:p>
            <a:pPr>
              <a:lnSpc>
                <a:spcPct val="100000"/>
              </a:lnSpc>
            </a:pPr>
            <a:r>
              <a:rPr lang="en-US" sz="3200">
                <a:solidFill>
                  <a:srgbClr val="000000"/>
                </a:solidFill>
                <a:latin typeface="Calibri"/>
              </a:rPr>
              <a:t>$mv olddir newdir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500040" y="2857320"/>
            <a:ext cx="8229240" cy="1142640"/>
          </a:xfrm>
          <a:prstGeom prst="rect">
            <a:avLst/>
          </a:prstGeom>
        </p:spPr>
        <p:txBody>
          <a:bodyPr anchor="ctr"/>
          <a:lstStyle/>
          <a:p>
            <a:pPr algn="ctr">
              <a:lnSpc>
                <a:spcPct val="100000"/>
              </a:lnSpc>
            </a:pPr>
            <a:r>
              <a:rPr lang="en-US" sz="4400">
                <a:solidFill>
                  <a:srgbClr val="000000"/>
                </a:solidFill>
                <a:latin typeface="Calibri"/>
              </a:rPr>
              <a:t>FILE PERMISSION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Unix . . .</a:t>
            </a:r>
            <a:endParaRPr/>
          </a:p>
        </p:txBody>
      </p:sp>
      <p:sp>
        <p:nvSpPr>
          <p:cNvPr id="79"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Several people can use a UNIX computer at the same time; hence UNIX is called a multiuser system. </a:t>
            </a:r>
            <a:endParaRPr/>
          </a:p>
          <a:p>
            <a:pPr>
              <a:lnSpc>
                <a:spcPct val="100000"/>
              </a:lnSpc>
              <a:buFont typeface="Arial"/>
              <a:buChar char="•"/>
            </a:pPr>
            <a:r>
              <a:rPr lang="en-US" sz="3200">
                <a:solidFill>
                  <a:srgbClr val="000000"/>
                </a:solidFill>
                <a:latin typeface="Calibri"/>
              </a:rPr>
              <a:t> A user can also run multiple programs at the same time; hence UNIX is called multitasking. </a:t>
            </a:r>
            <a:endParaRPr/>
          </a:p>
          <a:p>
            <a:pPr>
              <a:lnSpc>
                <a:spcPct val="100000"/>
              </a:lnSpc>
              <a:buFont typeface="Arial"/>
              <a:buChar char="•"/>
            </a:pPr>
            <a:r>
              <a:rPr lang="en-US" sz="3200">
                <a:solidFill>
                  <a:srgbClr val="000000"/>
                </a:solidFill>
                <a:latin typeface="Calibri"/>
              </a:rPr>
              <a:t>There are various Unix variants available in the market. Solaris Unix, AIX, HP Unix and BSD are few examples. Linux is also a flavor of Unix which is freely available. </a:t>
            </a:r>
            <a:endParaRPr/>
          </a:p>
          <a:p>
            <a:pPr>
              <a:lnSpc>
                <a:spcPct val="100000"/>
              </a:lnSpc>
            </a:pP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0" y="214200"/>
            <a:ext cx="9144000" cy="6429510"/>
          </a:xfrm>
          <a:prstGeom prst="rect">
            <a:avLst/>
          </a:prstGeom>
        </p:spPr>
        <p:txBody>
          <a:bodyPr/>
          <a:lstStyle/>
          <a:p>
            <a:pPr>
              <a:lnSpc>
                <a:spcPct val="100000"/>
              </a:lnSpc>
            </a:pPr>
            <a:r>
              <a:rPr lang="en-US" sz="3200" dirty="0">
                <a:solidFill>
                  <a:srgbClr val="000000"/>
                </a:solidFill>
                <a:latin typeface="Calibri"/>
              </a:rPr>
              <a:t>File ownership is an important component of LINUX that provides a secure method for storing files.</a:t>
            </a:r>
            <a:endParaRPr/>
          </a:p>
          <a:p>
            <a:pPr>
              <a:lnSpc>
                <a:spcPct val="100000"/>
              </a:lnSpc>
              <a:buFont typeface="Arial"/>
              <a:buChar char="•"/>
            </a:pPr>
            <a:r>
              <a:rPr lang="en-US" sz="3200" dirty="0">
                <a:solidFill>
                  <a:srgbClr val="000000"/>
                </a:solidFill>
                <a:latin typeface="Calibri"/>
              </a:rPr>
              <a:t>Every file in UNIX has the following attributes: </a:t>
            </a:r>
            <a:endParaRPr/>
          </a:p>
          <a:p>
            <a:pPr>
              <a:lnSpc>
                <a:spcPct val="100000"/>
              </a:lnSpc>
              <a:buFont typeface="Arial"/>
              <a:buChar char="•"/>
            </a:pPr>
            <a:r>
              <a:rPr lang="en-US" sz="3200" b="1" dirty="0">
                <a:solidFill>
                  <a:srgbClr val="000000"/>
                </a:solidFill>
                <a:latin typeface="Calibri"/>
              </a:rPr>
              <a:t>Owner permissions: </a:t>
            </a:r>
            <a:r>
              <a:rPr lang="en-US" sz="3200" dirty="0">
                <a:solidFill>
                  <a:srgbClr val="000000"/>
                </a:solidFill>
                <a:latin typeface="Calibri"/>
              </a:rPr>
              <a:t>The owner's permissions determine what actions the owner of the file can perform on the file. </a:t>
            </a:r>
            <a:endParaRPr/>
          </a:p>
          <a:p>
            <a:pPr>
              <a:lnSpc>
                <a:spcPct val="100000"/>
              </a:lnSpc>
              <a:buFont typeface="Arial"/>
              <a:buChar char="•"/>
            </a:pPr>
            <a:r>
              <a:rPr lang="en-US" sz="3200" b="1" dirty="0">
                <a:solidFill>
                  <a:srgbClr val="000000"/>
                </a:solidFill>
                <a:latin typeface="Calibri"/>
              </a:rPr>
              <a:t>Group permissions: </a:t>
            </a:r>
            <a:r>
              <a:rPr lang="en-US" sz="3200" dirty="0">
                <a:solidFill>
                  <a:srgbClr val="000000"/>
                </a:solidFill>
                <a:latin typeface="Calibri"/>
              </a:rPr>
              <a:t>The group's permissions determine what actions a user, who is a member of the group that a file belongs to, can perform on the file. </a:t>
            </a:r>
            <a:endParaRPr/>
          </a:p>
          <a:p>
            <a:pPr>
              <a:lnSpc>
                <a:spcPct val="100000"/>
              </a:lnSpc>
              <a:buFont typeface="Arial"/>
              <a:buChar char="•"/>
            </a:pPr>
            <a:r>
              <a:rPr lang="en-US" sz="3200" b="1" dirty="0">
                <a:solidFill>
                  <a:srgbClr val="000000"/>
                </a:solidFill>
                <a:latin typeface="Calibri"/>
              </a:rPr>
              <a:t>Other (world) permissions: </a:t>
            </a:r>
            <a:r>
              <a:rPr lang="en-US" sz="3200" dirty="0">
                <a:solidFill>
                  <a:srgbClr val="000000"/>
                </a:solidFill>
                <a:latin typeface="Calibri"/>
              </a:rPr>
              <a:t>The permissions for others indicate what action all other users can perform on the file. </a:t>
            </a:r>
            <a:endParaRPr/>
          </a:p>
          <a:p>
            <a:pPr>
              <a:lnSpc>
                <a:spcPct val="100000"/>
              </a:lnSpc>
            </a:pP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Changing Permissions</a:t>
            </a:r>
            <a:endParaRPr/>
          </a:p>
        </p:txBody>
      </p:sp>
      <p:sp>
        <p:nvSpPr>
          <p:cNvPr id="12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To change file or directory permissions, you use the </a:t>
            </a:r>
            <a:r>
              <a:rPr lang="en-US" sz="3200" b="1">
                <a:solidFill>
                  <a:srgbClr val="000000"/>
                </a:solidFill>
                <a:latin typeface="Calibri"/>
              </a:rPr>
              <a:t>chmod</a:t>
            </a:r>
            <a:r>
              <a:rPr lang="en-US" sz="3200">
                <a:solidFill>
                  <a:srgbClr val="000000"/>
                </a:solidFill>
                <a:latin typeface="Calibri"/>
              </a:rPr>
              <a:t> (change mode) command. There are two ways to use chmod: </a:t>
            </a:r>
            <a:endParaRPr/>
          </a:p>
          <a:p>
            <a:pPr>
              <a:lnSpc>
                <a:spcPct val="100000"/>
              </a:lnSpc>
              <a:buFont typeface="Arial"/>
              <a:buChar char="•"/>
            </a:pPr>
            <a:r>
              <a:rPr lang="en-US" sz="3200">
                <a:solidFill>
                  <a:srgbClr val="000000"/>
                </a:solidFill>
                <a:latin typeface="Calibri"/>
              </a:rPr>
              <a:t>symbolic mode </a:t>
            </a:r>
            <a:endParaRPr/>
          </a:p>
          <a:p>
            <a:pPr>
              <a:lnSpc>
                <a:spcPct val="100000"/>
              </a:lnSpc>
              <a:buFont typeface="Arial"/>
              <a:buChar char="•"/>
            </a:pPr>
            <a:r>
              <a:rPr lang="en-US" sz="3200">
                <a:solidFill>
                  <a:srgbClr val="000000"/>
                </a:solidFill>
                <a:latin typeface="Calibri"/>
              </a:rPr>
              <a:t>absolute mode.</a:t>
            </a: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Using chmod in Symbolic Mode</a:t>
            </a:r>
            <a:endParaRPr/>
          </a:p>
        </p:txBody>
      </p:sp>
      <p:sp>
        <p:nvSpPr>
          <p:cNvPr id="123" name="TextShape 2"/>
          <p:cNvSpPr txBox="1"/>
          <p:nvPr/>
        </p:nvSpPr>
        <p:spPr>
          <a:xfrm>
            <a:off x="357120" y="1143000"/>
            <a:ext cx="8572320" cy="2571480"/>
          </a:xfrm>
          <a:prstGeom prst="rect">
            <a:avLst/>
          </a:prstGeom>
        </p:spPr>
        <p:txBody>
          <a:bodyPr/>
          <a:lstStyle/>
          <a:p>
            <a:pPr algn="just">
              <a:lnSpc>
                <a:spcPct val="100000"/>
              </a:lnSpc>
              <a:buFont typeface="Arial"/>
              <a:buChar char="•"/>
            </a:pPr>
            <a:r>
              <a:rPr lang="en-US" sz="3200">
                <a:solidFill>
                  <a:srgbClr val="000000"/>
                </a:solidFill>
                <a:latin typeface="Calibri"/>
              </a:rPr>
              <a:t>The easiest way for a beginner to modify file or directory permissions is to use the symbolic mode. With symbolic permissions you can add, delete, or specify the permission set you want by using the operators in the following table.</a:t>
            </a:r>
            <a:endParaRPr/>
          </a:p>
        </p:txBody>
      </p:sp>
      <p:pic>
        <p:nvPicPr>
          <p:cNvPr id="124" name="Picture 2"/>
          <p:cNvPicPr/>
          <p:nvPr/>
        </p:nvPicPr>
        <p:blipFill>
          <a:blip r:embed="rId2" cstate="print"/>
          <a:stretch>
            <a:fillRect/>
          </a:stretch>
        </p:blipFill>
        <p:spPr>
          <a:xfrm>
            <a:off x="133200" y="3786120"/>
            <a:ext cx="9010440" cy="24285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Example</a:t>
            </a:r>
            <a:endParaRPr/>
          </a:p>
        </p:txBody>
      </p:sp>
      <p:pic>
        <p:nvPicPr>
          <p:cNvPr id="126" name="Picture 3"/>
          <p:cNvPicPr/>
          <p:nvPr/>
        </p:nvPicPr>
        <p:blipFill>
          <a:blip r:embed="rId2" cstate="print"/>
          <a:stretch>
            <a:fillRect/>
          </a:stretch>
        </p:blipFill>
        <p:spPr>
          <a:xfrm>
            <a:off x="0" y="2285992"/>
            <a:ext cx="9144000" cy="2071702"/>
          </a:xfrm>
          <a:prstGeom prst="rect">
            <a:avLst/>
          </a:prstGeom>
        </p:spPr>
      </p:pic>
      <p:pic>
        <p:nvPicPr>
          <p:cNvPr id="127" name="Picture 4"/>
          <p:cNvPicPr/>
          <p:nvPr/>
        </p:nvPicPr>
        <p:blipFill>
          <a:blip r:embed="rId3" cstate="print"/>
          <a:stretch>
            <a:fillRect/>
          </a:stretch>
        </p:blipFill>
        <p:spPr>
          <a:xfrm>
            <a:off x="0" y="4500858"/>
            <a:ext cx="8916840" cy="2285728"/>
          </a:xfrm>
          <a:prstGeom prst="rect">
            <a:avLst/>
          </a:prstGeom>
        </p:spPr>
      </p:pic>
      <p:pic>
        <p:nvPicPr>
          <p:cNvPr id="2050" name="Picture 2"/>
          <p:cNvPicPr>
            <a:picLocks noChangeAspect="1" noChangeArrowheads="1"/>
          </p:cNvPicPr>
          <p:nvPr/>
        </p:nvPicPr>
        <p:blipFill>
          <a:blip r:embed="rId4" cstate="print"/>
          <a:srcRect/>
          <a:stretch>
            <a:fillRect/>
          </a:stretch>
        </p:blipFill>
        <p:spPr bwMode="auto">
          <a:xfrm>
            <a:off x="0" y="1142984"/>
            <a:ext cx="9144000" cy="92869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0" y="274680"/>
            <a:ext cx="9143640" cy="1142640"/>
          </a:xfrm>
          <a:prstGeom prst="rect">
            <a:avLst/>
          </a:prstGeom>
        </p:spPr>
        <p:txBody>
          <a:bodyPr anchor="ctr"/>
          <a:lstStyle/>
          <a:p>
            <a:pPr algn="ctr">
              <a:lnSpc>
                <a:spcPct val="100000"/>
              </a:lnSpc>
            </a:pPr>
            <a:r>
              <a:rPr lang="en-US" sz="4400">
                <a:solidFill>
                  <a:srgbClr val="000000"/>
                </a:solidFill>
                <a:latin typeface="Calibri"/>
              </a:rPr>
              <a:t>Using chmod with Absolute Permissions</a:t>
            </a:r>
            <a:endParaRPr/>
          </a:p>
        </p:txBody>
      </p:sp>
      <p:sp>
        <p:nvSpPr>
          <p:cNvPr id="129"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dirty="0">
                <a:solidFill>
                  <a:srgbClr val="000000"/>
                </a:solidFill>
                <a:latin typeface="Calibri"/>
              </a:rPr>
              <a:t>The second way to modify permissions with the </a:t>
            </a:r>
            <a:r>
              <a:rPr lang="en-US" sz="3200" dirty="0" err="1">
                <a:solidFill>
                  <a:srgbClr val="000000"/>
                </a:solidFill>
                <a:latin typeface="Calibri"/>
              </a:rPr>
              <a:t>chmod</a:t>
            </a:r>
            <a:r>
              <a:rPr lang="en-US" sz="3200" dirty="0">
                <a:solidFill>
                  <a:srgbClr val="000000"/>
                </a:solidFill>
                <a:latin typeface="Calibri"/>
              </a:rPr>
              <a:t> command is to use a number to specify each set of permissions for the file. </a:t>
            </a:r>
            <a:endParaRPr/>
          </a:p>
          <a:p>
            <a:pPr>
              <a:lnSpc>
                <a:spcPct val="100000"/>
              </a:lnSpc>
              <a:buFont typeface="Arial"/>
              <a:buChar char="•"/>
            </a:pPr>
            <a:r>
              <a:rPr lang="en-US" sz="3200" dirty="0">
                <a:solidFill>
                  <a:srgbClr val="000000"/>
                </a:solidFill>
                <a:latin typeface="Calibri"/>
              </a:rPr>
              <a:t>Each permission is assigned a </a:t>
            </a:r>
            <a:r>
              <a:rPr lang="en-US" sz="3200" dirty="0" smtClean="0">
                <a:solidFill>
                  <a:srgbClr val="000000"/>
                </a:solidFill>
                <a:latin typeface="Calibri"/>
              </a:rPr>
              <a:t>value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Picture 2"/>
          <p:cNvPicPr/>
          <p:nvPr/>
        </p:nvPicPr>
        <p:blipFill>
          <a:blip r:embed="rId2" cstate="print"/>
          <a:stretch>
            <a:fillRect/>
          </a:stretch>
        </p:blipFill>
        <p:spPr>
          <a:xfrm>
            <a:off x="10080" y="571320"/>
            <a:ext cx="9133560" cy="485748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Picture 2"/>
          <p:cNvPicPr/>
          <p:nvPr/>
        </p:nvPicPr>
        <p:blipFill>
          <a:blip r:embed="rId2" cstate="print"/>
          <a:stretch>
            <a:fillRect/>
          </a:stretch>
        </p:blipFill>
        <p:spPr>
          <a:xfrm>
            <a:off x="136800" y="2500200"/>
            <a:ext cx="8649720" cy="2690640"/>
          </a:xfrm>
          <a:prstGeom prst="rect">
            <a:avLst/>
          </a:prstGeom>
        </p:spPr>
      </p:pic>
      <p:pic>
        <p:nvPicPr>
          <p:cNvPr id="132" name="Picture 3"/>
          <p:cNvPicPr/>
          <p:nvPr/>
        </p:nvPicPr>
        <p:blipFill>
          <a:blip r:embed="rId3" cstate="print"/>
          <a:stretch>
            <a:fillRect/>
          </a:stretch>
        </p:blipFill>
        <p:spPr>
          <a:xfrm>
            <a:off x="132120" y="1071720"/>
            <a:ext cx="8868600" cy="7138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457200" y="274680"/>
            <a:ext cx="8229240" cy="1142640"/>
          </a:xfrm>
          <a:prstGeom prst="rect">
            <a:avLst/>
          </a:prstGeom>
        </p:spPr>
        <p:txBody>
          <a:bodyPr anchor="ctr"/>
          <a:lstStyle/>
          <a:p>
            <a:endParaRPr/>
          </a:p>
        </p:txBody>
      </p:sp>
      <p:sp>
        <p:nvSpPr>
          <p:cNvPr id="138" name="TextShape 2"/>
          <p:cNvSpPr txBox="1"/>
          <p:nvPr/>
        </p:nvSpPr>
        <p:spPr>
          <a:xfrm>
            <a:off x="457200" y="1600200"/>
            <a:ext cx="8229240" cy="4525560"/>
          </a:xfrm>
          <a:prstGeom prst="rect">
            <a:avLst/>
          </a:prstGeom>
        </p:spPr>
        <p:txBody>
          <a:bodyPr/>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Linux</a:t>
            </a:r>
            <a:endParaRPr/>
          </a:p>
        </p:txBody>
      </p:sp>
      <p:sp>
        <p:nvSpPr>
          <p:cNvPr id="81"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Linux is one of popular version of UNIX operating System. It is open source as its source code is freely available. It is free to use. Linux was designed considering UNIX compatibility. It's functionality list is quite similar to that of UNIX.</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428728" y="655180"/>
            <a:ext cx="6357982" cy="56106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357120"/>
            <a:ext cx="8229240" cy="5768640"/>
          </a:xfrm>
          <a:prstGeom prst="rect">
            <a:avLst/>
          </a:prstGeom>
        </p:spPr>
        <p:txBody>
          <a:bodyPr/>
          <a:lstStyle/>
          <a:p>
            <a:pPr algn="just">
              <a:lnSpc>
                <a:spcPct val="100000"/>
              </a:lnSpc>
            </a:pPr>
            <a:endParaRPr/>
          </a:p>
          <a:p>
            <a:pPr algn="just">
              <a:lnSpc>
                <a:spcPct val="100000"/>
              </a:lnSpc>
              <a:buFont typeface="Arial"/>
              <a:buChar char="•"/>
            </a:pPr>
            <a:r>
              <a:rPr lang="en-US" sz="3200" dirty="0">
                <a:solidFill>
                  <a:srgbClr val="000000"/>
                </a:solidFill>
                <a:latin typeface="Calibri"/>
              </a:rPr>
              <a:t>Kernel: The kernel is the heart of the operating system. It interacts with hardware and most of the tasks like memory management, task scheduling and file management. </a:t>
            </a:r>
            <a:endParaRPr/>
          </a:p>
          <a:p>
            <a:pPr algn="just">
              <a:lnSpc>
                <a:spcPct val="100000"/>
              </a:lnSpc>
            </a:pPr>
            <a:endParaRPr/>
          </a:p>
          <a:p>
            <a:pPr algn="just">
              <a:lnSpc>
                <a:spcPct val="100000"/>
              </a:lnSpc>
              <a:buFont typeface="Arial"/>
              <a:buChar char="•"/>
            </a:pPr>
            <a:r>
              <a:rPr lang="en-US" sz="3200" dirty="0">
                <a:solidFill>
                  <a:srgbClr val="000000"/>
                </a:solidFill>
                <a:latin typeface="Calibri"/>
              </a:rPr>
              <a:t>Shell: The shell is the utility that processes your requests. When you type in a command at your terminal, the shell interprets the command and calls the program that you want. The shell uses standard syntax for all commands. C Shell, Bourne Shell and </a:t>
            </a:r>
            <a:r>
              <a:rPr lang="en-US" sz="3200" dirty="0" err="1">
                <a:solidFill>
                  <a:srgbClr val="000000"/>
                </a:solidFill>
                <a:latin typeface="Calibri"/>
              </a:rPr>
              <a:t>Korn</a:t>
            </a:r>
            <a:r>
              <a:rPr lang="en-US" sz="3200" dirty="0">
                <a:solidFill>
                  <a:srgbClr val="000000"/>
                </a:solidFill>
                <a:latin typeface="Calibri"/>
              </a:rPr>
              <a:t> Shell are most famous shells. </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571480"/>
            <a:ext cx="8215370" cy="4801314"/>
          </a:xfrm>
          <a:prstGeom prst="rect">
            <a:avLst/>
          </a:prstGeom>
        </p:spPr>
        <p:txBody>
          <a:bodyPr wrap="square">
            <a:spAutoFit/>
          </a:bodyPr>
          <a:lstStyle/>
          <a:p>
            <a:pPr algn="just">
              <a:lnSpc>
                <a:spcPct val="100000"/>
              </a:lnSpc>
            </a:pPr>
            <a:endParaRPr lang="en-IN" sz="3200" dirty="0" smtClean="0"/>
          </a:p>
          <a:p>
            <a:pPr algn="just">
              <a:lnSpc>
                <a:spcPct val="100000"/>
              </a:lnSpc>
              <a:buFont typeface="Arial"/>
              <a:buChar char="•"/>
            </a:pPr>
            <a:r>
              <a:rPr lang="en-IN" sz="3200" dirty="0" smtClean="0">
                <a:solidFill>
                  <a:srgbClr val="000000"/>
                </a:solidFill>
                <a:latin typeface="Calibri"/>
              </a:rPr>
              <a:t>Commands and Utilities: There are various command and utilities which you would use in your day to day activities like cp, </a:t>
            </a:r>
            <a:r>
              <a:rPr lang="en-IN" sz="3200" dirty="0" err="1" smtClean="0">
                <a:solidFill>
                  <a:srgbClr val="000000"/>
                </a:solidFill>
                <a:latin typeface="Calibri"/>
              </a:rPr>
              <a:t>mv</a:t>
            </a:r>
            <a:r>
              <a:rPr lang="en-IN" sz="3200" dirty="0" smtClean="0">
                <a:solidFill>
                  <a:srgbClr val="000000"/>
                </a:solidFill>
                <a:latin typeface="Calibri"/>
              </a:rPr>
              <a:t>, cat etc. </a:t>
            </a:r>
            <a:endParaRPr lang="en-IN" sz="3200" dirty="0" smtClean="0"/>
          </a:p>
          <a:p>
            <a:pPr algn="just">
              <a:lnSpc>
                <a:spcPct val="100000"/>
              </a:lnSpc>
            </a:pPr>
            <a:endParaRPr lang="en-IN" sz="3200" dirty="0" smtClean="0"/>
          </a:p>
          <a:p>
            <a:pPr algn="just">
              <a:lnSpc>
                <a:spcPct val="100000"/>
              </a:lnSpc>
              <a:buFont typeface="Arial"/>
              <a:buChar char="•"/>
            </a:pPr>
            <a:r>
              <a:rPr lang="en-IN" sz="3200" dirty="0" smtClean="0">
                <a:solidFill>
                  <a:srgbClr val="000000"/>
                </a:solidFill>
                <a:latin typeface="Calibri"/>
              </a:rPr>
              <a:t>Files and Directories: All data in UNIX is organized into files. All files are organized into directories. These directories are organized into a tree-like structure called the </a:t>
            </a:r>
            <a:r>
              <a:rPr lang="en-IN" sz="3200" dirty="0" err="1" smtClean="0">
                <a:solidFill>
                  <a:srgbClr val="000000"/>
                </a:solidFill>
                <a:latin typeface="Calibri"/>
              </a:rPr>
              <a:t>filesystem</a:t>
            </a:r>
            <a:r>
              <a:rPr lang="en-IN" sz="3200" dirty="0" smtClean="0">
                <a:solidFill>
                  <a:srgbClr val="000000"/>
                </a:solidFill>
                <a:latin typeface="Calibri"/>
              </a:rPr>
              <a:t>. </a:t>
            </a:r>
            <a:endParaRPr lang="en-IN" sz="3200" dirty="0" smtClean="0"/>
          </a:p>
          <a:p>
            <a:pPr algn="just">
              <a:lnSpc>
                <a:spcPct val="100000"/>
              </a:lnSpc>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500040" y="2643120"/>
            <a:ext cx="8229240" cy="1142640"/>
          </a:xfrm>
          <a:prstGeom prst="rect">
            <a:avLst/>
          </a:prstGeom>
        </p:spPr>
        <p:txBody>
          <a:bodyPr anchor="ctr"/>
          <a:lstStyle/>
          <a:p>
            <a:pPr algn="ctr">
              <a:lnSpc>
                <a:spcPct val="100000"/>
              </a:lnSpc>
            </a:pPr>
            <a:r>
              <a:rPr lang="en-US" sz="4400">
                <a:solidFill>
                  <a:srgbClr val="000000"/>
                </a:solidFill>
                <a:latin typeface="Calibri"/>
              </a:rPr>
              <a:t>COMMANDS
</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a:rPr>
              <a:t>Calendar</a:t>
            </a:r>
            <a:endParaRPr/>
          </a:p>
        </p:txBody>
      </p:sp>
      <p:sp>
        <p:nvSpPr>
          <p:cNvPr id="87" name="TextShape 2"/>
          <p:cNvSpPr txBox="1"/>
          <p:nvPr/>
        </p:nvSpPr>
        <p:spPr>
          <a:xfrm>
            <a:off x="457200" y="1600200"/>
            <a:ext cx="8229240" cy="4525560"/>
          </a:xfrm>
          <a:prstGeom prst="rect">
            <a:avLst/>
          </a:prstGeom>
        </p:spPr>
        <p:txBody>
          <a:bodyPr/>
          <a:lstStyle/>
          <a:p>
            <a:pPr>
              <a:lnSpc>
                <a:spcPct val="100000"/>
              </a:lnSpc>
              <a:buFont typeface="Arial"/>
              <a:buChar char="•"/>
            </a:pPr>
            <a:r>
              <a:rPr lang="en-US" sz="3200">
                <a:solidFill>
                  <a:srgbClr val="000000"/>
                </a:solidFill>
                <a:latin typeface="Calibri"/>
              </a:rPr>
              <a:t>To display calendar.</a:t>
            </a:r>
            <a:endParaRPr/>
          </a:p>
          <a:p>
            <a:pPr>
              <a:lnSpc>
                <a:spcPct val="100000"/>
              </a:lnSpc>
            </a:pPr>
            <a:endParaRPr/>
          </a:p>
          <a:p>
            <a:pPr>
              <a:lnSpc>
                <a:spcPct val="100000"/>
              </a:lnSpc>
            </a:pPr>
            <a:r>
              <a:rPr lang="en-US" sz="3200">
                <a:solidFill>
                  <a:srgbClr val="000000"/>
                </a:solidFill>
                <a:latin typeface="Calibri"/>
              </a:rPr>
              <a:t>$ cal</a:t>
            </a:r>
            <a:endParaRPr/>
          </a:p>
          <a:p>
            <a:pPr>
              <a:lnSpc>
                <a:spcPct val="100000"/>
              </a:lnSpc>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1176</Words>
  <Application>Microsoft Office PowerPoint</Application>
  <PresentationFormat>On-screen Show (4:3)</PresentationFormat>
  <Paragraphs>115</Paragraphs>
  <Slides>37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37</vt:i4>
      </vt:variant>
    </vt:vector>
  </HeadingPairs>
  <TitlesOfParts>
    <vt:vector size="44" baseType="lpstr">
      <vt:lpstr>Arial</vt:lpstr>
      <vt:lpstr>Calibri</vt:lpstr>
      <vt:lpstr>DejaVu Sans</vt:lpstr>
      <vt:lpstr>StarSymbol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Counting Words in a 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kiit</dc:creator>
  <cp:lastModifiedBy>105688</cp:lastModifiedBy>
  <cp:revision>14</cp:revision>
  <dcterms:modified xsi:type="dcterms:W3CDTF">2024-01-15T07:42:26Z</dcterms:modified>
</cp:coreProperties>
</file>