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05" r:id="rId4"/>
    <p:sldId id="306" r:id="rId5"/>
    <p:sldId id="258" r:id="rId6"/>
    <p:sldId id="259" r:id="rId7"/>
    <p:sldId id="260" r:id="rId8"/>
    <p:sldId id="307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9" r:id="rId42"/>
    <p:sldId id="310" r:id="rId43"/>
    <p:sldId id="308" r:id="rId44"/>
    <p:sldId id="295" r:id="rId45"/>
    <p:sldId id="296" r:id="rId46"/>
    <p:sldId id="297" r:id="rId47"/>
    <p:sldId id="298" r:id="rId48"/>
    <p:sldId id="300" r:id="rId49"/>
    <p:sldId id="302" r:id="rId50"/>
    <p:sldId id="301" r:id="rId51"/>
    <p:sldId id="303" r:id="rId52"/>
    <p:sldId id="304" r:id="rId5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</p:sp>
      <p:sp>
        <p:nvSpPr>
          <p:cNvPr id="4" name="TextBox 3"/>
          <p:cNvSpPr txBox="1"/>
          <p:nvPr/>
        </p:nvSpPr>
        <p:spPr>
          <a:xfrm>
            <a:off x="2928926" y="2500306"/>
            <a:ext cx="307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SHELL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33520" y="26668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A variable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is a character string to which we assign a value. The value assigned could be a number, text, filename, device, or any other type of data.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Defining Variables 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219320"/>
            <a:ext cx="8228880" cy="472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Variables are defined as follows: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SYNTAX: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variable_name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variable_value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Example: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NAME=“KIIT"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VAR1=100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Variables of this type are called scalar variables. A scalar variable can hold only one value at a time.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Accessing Values 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To access the value stored in a variable, prefix its name with the dollar sign ( $):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NAME=“KIIT"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$NAME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KIIT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6320"/>
            <a:ext cx="8228880" cy="943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Read-only Variables 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990720"/>
            <a:ext cx="8228880" cy="5866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shell provides a way to mark variables as read-only by using the readonly command. After a variable is marked read-only, its value cannot be changed.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NAME=“KIIT"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readonly NAME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NAME=“University" 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This would produce following result: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/bin/sh: NAME: This variable is read only.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0"/>
            <a:ext cx="8228880" cy="867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Unsetting Variables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228600" y="762120"/>
            <a:ext cx="8914680" cy="6095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Unsetting or deleting a variable tells the shell to remove the variable from the list of variables that it tracks. Once you unset a variable, you would not be able to access stored value in the variable.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unset variable_name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NAME="Zara Ali"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unset NAME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$NAME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Above example would not print anything.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ARRAY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Arrays provide a method of grouping a set of variables. Instead of creating a new name for each variable that is required, you can use a single array variable that stores all the other variables.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Defining Array Values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Syntax: array_name[index]=value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NAME[0]=“KIIT"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NAME[1]=“University"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If you are using </a:t>
            </a:r>
            <a:r>
              <a:rPr lang="en-IN" sz="3200" b="1" dirty="0">
                <a:solidFill>
                  <a:srgbClr val="000000"/>
                </a:solidFill>
                <a:latin typeface="Calibri"/>
              </a:rPr>
              <a:t>bash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shell then the syntax of array initialization: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Syntax: 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array_name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=(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value1 value 2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... 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valuen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What’s Shell?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/>
            </a:r>
            <a:b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It acts an interface between the user and  OS (kernel).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It’s known as  “ command interpreter”.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When you type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6" charset="0"/>
              </a:rPr>
              <a:t>ls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 :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shell finds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6" charset="0"/>
              </a:rPr>
              <a:t>cmd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 (/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6" charset="0"/>
              </a:rPr>
              <a:t>usr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/bin).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shell runs cmd.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6" charset="0"/>
              </a:rPr>
              <a:t>you receive the output.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Accessing Array Values 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Syntax: ${array_name[index]}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NAME[0]=“KIIT"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NAME[1]=“University“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"First Index: ${NAME[0]}"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"Second Index: ${NAME[1]}"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$./test.sh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First Index: KIIT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Second Index: University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You can access all the items in an array in one of the following ways: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${array_name[*]}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${array_name[@]}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28600"/>
            <a:ext cx="8228880" cy="5896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NAME[0]=“KIIT"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NAME[1]=“University“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"First Method: ${NAME[*]}"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"Second Method: ${NAME[@]}“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$./test.sh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First Method: KIIT University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Second Method: KIIT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9718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Basic Operators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There are following operators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Arithmetic Operators.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Relational Operators.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Boolean Operators.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String Operators.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val=`expr 2 + 2`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"Total value : $val"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Total value :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0"/>
            <a:ext cx="8228880" cy="990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Arithmetic Operators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762120"/>
            <a:ext cx="8228880" cy="594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a=10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b=20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$a + 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"a + b : $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$a - 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"a - b : $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$a 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\*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"a * b : $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“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$b / $a`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"b / a : $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" </a:t>
            </a:r>
            <a:endParaRPr lang="en-IN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N" sz="3200" dirty="0" err="1" smtClean="0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=`</a:t>
            </a:r>
            <a:r>
              <a:rPr lang="en-IN" sz="3200" dirty="0" err="1" smtClean="0">
                <a:solidFill>
                  <a:srgbClr val="000000"/>
                </a:solidFill>
                <a:latin typeface="Calibri"/>
              </a:rPr>
              <a:t>expr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 $b % $a` </a:t>
            </a: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echo "b % a : $</a:t>
            </a:r>
            <a:r>
              <a:rPr lang="en-IN" sz="3200" dirty="0" err="1" smtClean="0">
                <a:solidFill>
                  <a:srgbClr val="000000"/>
                </a:solidFill>
                <a:latin typeface="Calibri"/>
              </a:rPr>
              <a:t>val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"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52280"/>
            <a:ext cx="8228880" cy="6552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if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[ $a 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en-IN" sz="3200" dirty="0" err="1" smtClean="0">
                <a:solidFill>
                  <a:srgbClr val="000000"/>
                </a:solidFill>
                <a:latin typeface="Calibri"/>
              </a:rPr>
              <a:t>eq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"a is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if [ $a </a:t>
            </a:r>
            <a:r>
              <a:rPr lang="en-IN" sz="3200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en-IN" sz="3200" smtClean="0">
                <a:solidFill>
                  <a:srgbClr val="000000"/>
                </a:solidFill>
                <a:latin typeface="Calibri"/>
              </a:rPr>
              <a:t>ne 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"a is not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880"/>
            <a:ext cx="8228880" cy="6049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+ b : 30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- b : -10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* b : 200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 / a : 2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 % a : 0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is not equal to b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What’s Shell Program?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/>
            </a:r>
            <a:b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It’s collections of executables or commands 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placed in a file and executed.</a:t>
            </a:r>
          </a:p>
          <a:p>
            <a:pPr>
              <a:lnSpc>
                <a:spcPct val="116000"/>
              </a:lnSpc>
              <a:buClrTx/>
              <a:buSzPct val="45000"/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 It provides user an option to execute a command 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based on some condition.</a:t>
            </a:r>
          </a:p>
          <a:p>
            <a:pPr>
              <a:lnSpc>
                <a:spcPct val="116000"/>
              </a:lnSpc>
              <a:buClrTx/>
              <a:buSzPct val="45000"/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 It provides conditional and control statements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(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6" charset="0"/>
              </a:rPr>
              <a:t>if,for,while,switch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6" charset="0"/>
              </a:rPr>
              <a:t>-case etc 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Relational Operators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a=10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b=20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-eq $b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-eq $b : a is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-eq $b: a is not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-ne $b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-ne $b: a is not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-ne $b : a is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-gt $b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-gt $b: a is greater than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-gt $b: a is not greater than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-lt $b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-lt $b: a is less than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-lt $b: a is not less than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-ge $b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-ge $b: a is greater or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-ge $b: a is not greater or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-le $b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-le $b: a is less or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-le $b: a is not less or equal to b"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09480"/>
            <a:ext cx="8228880" cy="551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10 -eq 20: a is not equal to b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10 -ne 20: a is not equal to b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10 -gt 20: a is not greater than b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10 -lt 20: a is less than b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10 -ge 20: a is not greater or equal to b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10 -le 20: a is less or equal to b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8954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Boolean Operators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120"/>
            <a:ext cx="9143280" cy="51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0"/>
            <a:ext cx="8228880" cy="6628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a=10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b=20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if [ $a != 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"$a != $b : a is not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else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"$a != $b: a is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if [ $a -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15 ]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"$a -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15 : returns true"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else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echo "$a -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15 : returns false"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0"/>
            <a:ext cx="8228880" cy="6705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-lt 100 -o $b -gt 100 ]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-lt 100 -o $b -gt 100 : returns true"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-lt 100 -o $b -gt 100 : returns false"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if [ $a -lt 5 -o $b -gt 100 ]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then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-lt 100 -o $b -gt 100 : returns true"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echo "$a -lt 100 -o $b -gt 100 : returns false"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!= 20 : a is not equal to b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10 -lt 100 -a 20 -gt 15 : returns true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10 -lt 100 -o 20 -gt 100 : returns true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10 -lt 5 -o 20 -gt 100 : returns false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Shell Types 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UNIX there are two major types of shells: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The Bourne shell. If you are using a Bourne-type shell, the default prompt is the $ character.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The C shell. If you are using a C-type shell, the default prompt is the % character.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1472" y="1313811"/>
            <a:ext cx="7215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case word in</a:t>
            </a:r>
          </a:p>
          <a:p>
            <a:r>
              <a:rPr lang="en-IN" sz="2000" dirty="0" smtClean="0"/>
              <a:t>   pattern1)</a:t>
            </a:r>
          </a:p>
          <a:p>
            <a:r>
              <a:rPr lang="en-IN" sz="2000" dirty="0" smtClean="0"/>
              <a:t>      Statement(s) to be executed if pattern1 matches</a:t>
            </a:r>
          </a:p>
          <a:p>
            <a:r>
              <a:rPr lang="en-IN" sz="2000" dirty="0" smtClean="0"/>
              <a:t>      ;;</a:t>
            </a:r>
          </a:p>
          <a:p>
            <a:r>
              <a:rPr lang="en-IN" sz="2000" dirty="0" smtClean="0"/>
              <a:t>   pattern2)</a:t>
            </a:r>
          </a:p>
          <a:p>
            <a:r>
              <a:rPr lang="en-IN" sz="2000" dirty="0" smtClean="0"/>
              <a:t>      Statement(s) to be executed if pattern2 matches</a:t>
            </a:r>
          </a:p>
          <a:p>
            <a:r>
              <a:rPr lang="en-IN" sz="2000" dirty="0" smtClean="0"/>
              <a:t>      ;;</a:t>
            </a:r>
          </a:p>
          <a:p>
            <a:r>
              <a:rPr lang="en-IN" sz="2000" dirty="0" smtClean="0"/>
              <a:t>   pattern3)</a:t>
            </a:r>
          </a:p>
          <a:p>
            <a:r>
              <a:rPr lang="en-IN" sz="2000" dirty="0" smtClean="0"/>
              <a:t>      Statement(s) to be executed if pattern3 matches</a:t>
            </a:r>
          </a:p>
          <a:p>
            <a:r>
              <a:rPr lang="en-IN" sz="2000" dirty="0" smtClean="0"/>
              <a:t>      ;;</a:t>
            </a:r>
          </a:p>
          <a:p>
            <a:r>
              <a:rPr lang="en-IN" sz="2000" dirty="0" smtClean="0"/>
              <a:t>   *)</a:t>
            </a:r>
          </a:p>
          <a:p>
            <a:r>
              <a:rPr lang="en-IN" sz="2000" dirty="0" smtClean="0"/>
              <a:t>     Default condition to be executed</a:t>
            </a:r>
          </a:p>
          <a:p>
            <a:r>
              <a:rPr lang="en-IN" sz="2000" dirty="0" smtClean="0"/>
              <a:t>     ;;</a:t>
            </a:r>
          </a:p>
          <a:p>
            <a:r>
              <a:rPr lang="en-IN" sz="2000" dirty="0" err="1" smtClean="0"/>
              <a:t>esac</a:t>
            </a:r>
            <a:endParaRPr lang="en-IN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1859340"/>
            <a:ext cx="54292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FRUIT="kiwi"</a:t>
            </a:r>
          </a:p>
          <a:p>
            <a:endParaRPr lang="en-IN" sz="2400" dirty="0" smtClean="0"/>
          </a:p>
          <a:p>
            <a:r>
              <a:rPr lang="en-IN" sz="2400" dirty="0" smtClean="0"/>
              <a:t>case "$FRUIT" in</a:t>
            </a:r>
          </a:p>
          <a:p>
            <a:r>
              <a:rPr lang="en-IN" sz="2400" dirty="0" smtClean="0"/>
              <a:t>   "apple") echo "Apple pie is quite tasty." </a:t>
            </a:r>
          </a:p>
          <a:p>
            <a:r>
              <a:rPr lang="en-IN" sz="2400" dirty="0" smtClean="0"/>
              <a:t>   ;;</a:t>
            </a:r>
          </a:p>
          <a:p>
            <a:r>
              <a:rPr lang="en-IN" sz="2400" dirty="0" smtClean="0"/>
              <a:t>   "banana") echo "I like banana nut bread." </a:t>
            </a:r>
          </a:p>
          <a:p>
            <a:r>
              <a:rPr lang="en-IN" sz="2400" dirty="0" smtClean="0"/>
              <a:t>   ;;</a:t>
            </a:r>
          </a:p>
          <a:p>
            <a:r>
              <a:rPr lang="en-IN" sz="2400" dirty="0" smtClean="0"/>
              <a:t>   "kiwi") echo "New Zealand is famous for kiwi." </a:t>
            </a:r>
          </a:p>
          <a:p>
            <a:r>
              <a:rPr lang="en-IN" sz="2400" dirty="0" smtClean="0"/>
              <a:t>   ;;</a:t>
            </a:r>
          </a:p>
          <a:p>
            <a:r>
              <a:rPr lang="en-IN" sz="2400" dirty="0" err="1" smtClean="0"/>
              <a:t>esac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84" y="1714488"/>
            <a:ext cx="9144000" cy="467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echo “Enter a number”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read num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case $num 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[0-9]) echo “you have entered a single digit number”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 ;;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[1-9][1-9]) echo “you have entered a two-digit number”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 ;;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[1-9][1-9][1-9]) echo “you have entered a three-digit number”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 ;;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*) echo “your entry does not match any of the conditions”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 ;;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cs typeface="Times New Roman" pitchFamily="18" charset="0"/>
              </a:rPr>
              <a:t>Esac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14600" y="1143000"/>
            <a:ext cx="3886200" cy="4075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u="sng" dirty="0">
                <a:solidFill>
                  <a:srgbClr val="000000"/>
                </a:solidFill>
                <a:latin typeface="Times New Roman" pitchFamily="16" charset="0"/>
              </a:rPr>
              <a:t>while loop – syntax</a:t>
            </a:r>
            <a:r>
              <a:rPr lang="en-GB" sz="32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6" charset="0"/>
              </a:rPr>
              <a:t>while [ condition ] 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6" charset="0"/>
              </a:rPr>
              <a:t>do 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6" charset="0"/>
              </a:rPr>
              <a:t>    code block; 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6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928794" y="-136525"/>
            <a:ext cx="5715000" cy="699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#while_ex.sh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verify="n"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while [ "$verify" != y ]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do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echo "Enter option: "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read option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echo "You entered $option.  Is this correct? (y/n)"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read verify</a:t>
            </a: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done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08188" y="285728"/>
            <a:ext cx="4621212" cy="76531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#simple for loop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for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6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in 1 2 3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do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echo "==&gt;$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6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"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 smtClean="0">
                <a:solidFill>
                  <a:srgbClr val="000000"/>
                </a:solidFill>
                <a:latin typeface="Times New Roman" pitchFamily="16" charset="0"/>
              </a:rPr>
              <a:t>Done</a:t>
            </a:r>
            <a:endParaRPr lang="en-GB" sz="2600" i="1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pt-BR" sz="2800" dirty="0" smtClean="0"/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i="1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 smtClean="0">
                <a:solidFill>
                  <a:srgbClr val="000000"/>
                </a:solidFill>
                <a:latin typeface="Times New Roman" pitchFamily="16" charset="0"/>
              </a:rPr>
              <a:t>#</a:t>
            </a: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simple for </a:t>
            </a:r>
            <a:r>
              <a:rPr lang="en-GB" sz="2600" i="1" dirty="0" smtClean="0">
                <a:solidFill>
                  <a:srgbClr val="000000"/>
                </a:solidFill>
                <a:latin typeface="Times New Roman" pitchFamily="16" charset="0"/>
              </a:rPr>
              <a:t>loop</a:t>
            </a:r>
            <a:endParaRPr lang="en-GB" sz="2600" i="1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for (( j = 1 ; j &lt;= 5; j++ )) 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do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      </a:t>
            </a:r>
            <a:r>
              <a:rPr lang="en-GB" sz="2600" i="1" dirty="0" smtClean="0">
                <a:solidFill>
                  <a:srgbClr val="000000"/>
                </a:solidFill>
                <a:latin typeface="Times New Roman" pitchFamily="16" charset="0"/>
              </a:rPr>
              <a:t>echo </a:t>
            </a: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"$j "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    done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457200"/>
            <a:ext cx="8501122" cy="715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Assignment: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swap the values of two numbers.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perform addition, subtraction, multiplication, division and modulus of two numbers.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convert temperature in C to F and </a:t>
            </a:r>
            <a:r>
              <a:rPr lang="en-GB" sz="2600" dirty="0" err="1" smtClean="0">
                <a:solidFill>
                  <a:srgbClr val="000000"/>
                </a:solidFill>
                <a:latin typeface="Times New Roman" pitchFamily="16" charset="0"/>
              </a:rPr>
              <a:t>viceversa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check whether a number is even or odd.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print the largest number among three numbers.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implement grading system.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print numbers between 1 to 10.</a:t>
            </a: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program to find whether a given year is a leap year or not.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428604"/>
            <a:ext cx="8501122" cy="8081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itchFamily="16" charset="0"/>
              </a:rPr>
              <a:t>Lab Experiments</a:t>
            </a:r>
          </a:p>
          <a:p>
            <a:pPr marL="51435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WAP to print numbers between 1 to 10.</a:t>
            </a:r>
            <a:endParaRPr lang="en-US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script to display the gross salary of an employee (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6" charset="0"/>
              </a:rPr>
              <a:t>basic+da+hra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).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script to which will accept a number &amp; find out the summation of square of last 3 digits.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script to find out the electrical bill amount for consumer according to different unit charges.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script to display 10 numbers it using an array.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script to find out maximum and minimum element from given array of elements.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Write a shell script to display location of an element in an array.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214290"/>
            <a:ext cx="8501122" cy="8462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itchFamily="16" charset="0"/>
              </a:rPr>
              <a:t>Lab Experiments</a:t>
            </a:r>
            <a:endParaRPr lang="en-GB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8. Write a shell script to merge content of two different arrays.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9. Write a shell script to sort an array of 10 numbers.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10. Write a shell script to insert &amp; delete from a particular location in an given array of elements.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11. Write a shell script to delete duplicate elements from a given array of elements.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12. Write a shell script to display elements of an array in reverse order.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13. Write a shell script to display the 1st &amp; 2nd element from a given array of elements.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14. Write a shell script to calculate the overtime (Hours) payment of an employee as per rules.</a:t>
            </a:r>
            <a:endParaRPr lang="en-IN" sz="26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GB" sz="2600" dirty="0" smtClean="0">
                <a:solidFill>
                  <a:srgbClr val="000000"/>
                </a:solidFill>
                <a:latin typeface="Times New Roman" pitchFamily="16" charset="0"/>
              </a:rPr>
              <a:t>15. </a:t>
            </a:r>
            <a:r>
              <a:rPr lang="en-US" sz="2400" dirty="0" smtClean="0"/>
              <a:t>Write a shell program to evaluate the operation</a:t>
            </a:r>
            <a:endParaRPr lang="en-IN" sz="2400" dirty="0" smtClean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+......+n</a:t>
            </a:r>
            <a:r>
              <a:rPr lang="en-US" sz="2400" baseline="30000" dirty="0" smtClean="0"/>
              <a:t>2 </a:t>
            </a:r>
            <a:endParaRPr lang="en-IN" sz="2400" dirty="0" smtClean="0"/>
          </a:p>
          <a:p>
            <a:pPr marL="514350" indent="-514350">
              <a:lnSpc>
                <a:spcPct val="116000"/>
              </a:lnSpc>
              <a:buClrTx/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214290"/>
            <a:ext cx="8501122" cy="85472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6" charset="0"/>
              </a:rPr>
              <a:t>Program Implementation Activities</a:t>
            </a:r>
          </a:p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indent="-514350"/>
            <a:r>
              <a:rPr lang="en-US" sz="2600" dirty="0" smtClean="0">
                <a:solidFill>
                  <a:srgbClr val="000000"/>
                </a:solidFill>
                <a:latin typeface="Times New Roman" pitchFamily="16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. Write a shell script to display the alternate digits in a given seven digits number starting first digit.</a:t>
            </a:r>
          </a:p>
          <a:p>
            <a:pPr marL="514350" lvl="0" indent="-51435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2. Write a shell script to print all the even odd between 0 to 100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3. Write a shell script to print factorial of a given number.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4.Write a shell script to print Fibonacci series starting from 0.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5.Write a shell script to print a number in reverse order &amp; calculate its sum of its digits.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6. Write a shell script to find (check whether) palindrome numbers in a given range.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7. Write a shell script to print the prime numbers in a given range.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8. Write a shell script to find (check whether) Armstrong numbers in a given range.</a:t>
            </a:r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9. Write a shell script to convert decimal number to binary number.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10.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6" charset="0"/>
              </a:rPr>
              <a:t>WAP to implement grading system.</a:t>
            </a:r>
          </a:p>
          <a:p>
            <a:pPr lvl="0"/>
            <a:endParaRPr lang="en-IN" sz="24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457200"/>
            <a:ext cx="8228880" cy="5668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There are again various subcategories for Bourne Shell which are listed as follows: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Bourne shell ( sh)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Korn shell ( ksh)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Bourne Again shell ( bash)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different C-type shells follow: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 shell ( csh)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TENEX/TOPS C shell ( tcsh)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Shell Scripts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basic concept of a shell script is a list of commands, which are listed in the order of execution. </a:t>
            </a:r>
            <a:endParaRPr sz="36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would be a simple text file in which we would put our all the commands and several other required constructs that tell the shell environment what to do and when to do it. 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00100" y="1857364"/>
            <a:ext cx="7072362" cy="3803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#print date and time -  today.sh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echo "Today is:"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6" charset="0"/>
              </a:rPr>
              <a:t>date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6" charset="0"/>
              </a:rPr>
              <a:t>Save it as today.sh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6" charset="0"/>
              </a:rPr>
              <a:t>Run: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Times New Roman" pitchFamily="16" charset="0"/>
              </a:rPr>
              <a:t>sh</a:t>
            </a:r>
            <a:r>
              <a:rPr lang="en-GB" sz="2600" dirty="0">
                <a:solidFill>
                  <a:srgbClr val="000000"/>
                </a:solidFill>
                <a:latin typeface="Times New Roman" pitchFamily="16" charset="0"/>
              </a:rPr>
              <a:t> today.sh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Now you have your shell script ready to be executed as follows: </a:t>
            </a:r>
            <a:endParaRPr dirty="0"/>
          </a:p>
        </p:txBody>
      </p:sp>
      <p:pic>
        <p:nvPicPr>
          <p:cNvPr id="82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76" y="3429000"/>
            <a:ext cx="2305800" cy="60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380880"/>
            <a:ext cx="8228880" cy="6247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echo "What is your name?"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 PERSON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echo "Hello, $PERSON"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 is sample run of the script: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 ./test.sh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your name?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Alex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Hello, Alex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2327</Words>
  <Application>Microsoft Office PowerPoint</Application>
  <PresentationFormat>On-screen Show (4:3)</PresentationFormat>
  <Paragraphs>385</Paragraphs>
  <Slides>51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What’s Shell? </vt:lpstr>
      <vt:lpstr>What’s Shell Program?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Case-Esac Statement </vt:lpstr>
      <vt:lpstr>Case-Esac Statement </vt:lpstr>
      <vt:lpstr>Case-Esac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105688</dc:creator>
  <cp:lastModifiedBy>105688</cp:lastModifiedBy>
  <cp:revision>69</cp:revision>
  <dcterms:modified xsi:type="dcterms:W3CDTF">2024-01-08T05:08:44Z</dcterms:modified>
</cp:coreProperties>
</file>