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2"/>
  </p:notesMasterIdLst>
  <p:sldIdLst>
    <p:sldId id="256" r:id="rId2"/>
    <p:sldId id="296" r:id="rId3"/>
    <p:sldId id="258" r:id="rId4"/>
    <p:sldId id="261" r:id="rId5"/>
    <p:sldId id="266" r:id="rId6"/>
    <p:sldId id="269" r:id="rId7"/>
    <p:sldId id="259" r:id="rId8"/>
    <p:sldId id="280" r:id="rId9"/>
    <p:sldId id="282" r:id="rId10"/>
    <p:sldId id="270" r:id="rId11"/>
    <p:sldId id="283" r:id="rId12"/>
    <p:sldId id="284" r:id="rId13"/>
    <p:sldId id="265" r:id="rId14"/>
    <p:sldId id="267" r:id="rId15"/>
    <p:sldId id="285" r:id="rId16"/>
    <p:sldId id="292" r:id="rId17"/>
    <p:sldId id="272" r:id="rId18"/>
    <p:sldId id="273" r:id="rId19"/>
    <p:sldId id="274" r:id="rId20"/>
    <p:sldId id="276" r:id="rId21"/>
    <p:sldId id="277" r:id="rId22"/>
    <p:sldId id="278" r:id="rId23"/>
    <p:sldId id="286" r:id="rId24"/>
    <p:sldId id="279" r:id="rId25"/>
    <p:sldId id="293" r:id="rId26"/>
    <p:sldId id="308" r:id="rId27"/>
    <p:sldId id="294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87" r:id="rId36"/>
    <p:sldId id="298" r:id="rId37"/>
    <p:sldId id="289" r:id="rId38"/>
    <p:sldId id="290" r:id="rId39"/>
    <p:sldId id="291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AAA1A-4D71-45EF-9897-0C291E9D67D8}" v="3" dt="2017-04-02T16:23:26.417"/>
    <p1510:client id="{2FC83F07-E48B-4D8A-9976-7AF8D115EBE5}" v="20" dt="2017-04-02T17:53:4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4B8B-1612-4D86-A660-4EA07827AA15}" type="datetimeFigureOut">
              <a:rPr lang="en-US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7F488-3420-42E2-8E3A-6D90C86EBD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0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2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6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7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3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6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2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9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5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7F488-3420-42E2-8E3A-6D90C86EBD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Financial Time Series Forecasting Using Support Vector Machines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Daniel Socci, Swrajit Paul, Erjon Skenderi, Lilangyan He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The basic job of Kernel functions are to compare to inputs given to the function and return how similar they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The Kernel Function is selected depending on the data to be studied and can be one of many functions.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nonlinear problem can prove difficult for an SVM to solve but the Kernel function transforms a nonlinear problem into a linear problem.</a:t>
            </a:r>
          </a:p>
        </p:txBody>
      </p:sp>
    </p:spTree>
    <p:extLst>
      <p:ext uri="{BB962C8B-B14F-4D97-AF65-F5344CB8AC3E}">
        <p14:creationId xmlns:p14="http://schemas.microsoft.com/office/powerpoint/2010/main" val="4027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676275"/>
            <a:ext cx="6690993" cy="52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3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Application of SVM VS BP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BP (Back Propagation) is a widely used neural network for financial time series analysis.</a:t>
            </a:r>
          </a:p>
          <a:p>
            <a:endParaRPr lang="en-US" dirty="0"/>
          </a:p>
          <a:p>
            <a:r>
              <a:rPr lang="en-US" dirty="0"/>
              <a:t>Overfitting in BP is caused by the necessity to determine the value of many controlling parameters. </a:t>
            </a:r>
          </a:p>
          <a:p>
            <a:endParaRPr lang="en-US" dirty="0"/>
          </a:p>
          <a:p>
            <a:r>
              <a:rPr lang="en-US" dirty="0"/>
              <a:t>In the case of SVM the hyperplane creates a relatively stable decision boundary therefore overfitting is far less likely to occur.</a:t>
            </a:r>
          </a:p>
        </p:txBody>
      </p:sp>
    </p:spTree>
    <p:extLst>
      <p:ext uri="{BB962C8B-B14F-4D97-AF65-F5344CB8AC3E}">
        <p14:creationId xmlns:p14="http://schemas.microsoft.com/office/powerpoint/2010/main" val="387112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781050"/>
            <a:ext cx="9144000" cy="2387600"/>
          </a:xfrm>
        </p:spPr>
        <p:txBody>
          <a:bodyPr/>
          <a:lstStyle/>
          <a:p>
            <a:r>
              <a:rPr lang="en-US" dirty="0"/>
              <a:t>Research data and experiments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3525" y="4206240"/>
            <a:ext cx="979672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 methods and tools used in this study. As well as, the purpose or goal of the study and how the study was carried out. </a:t>
            </a:r>
          </a:p>
        </p:txBody>
      </p:sp>
    </p:spTree>
    <p:extLst>
      <p:ext uri="{BB962C8B-B14F-4D97-AF65-F5344CB8AC3E}">
        <p14:creationId xmlns:p14="http://schemas.microsoft.com/office/powerpoint/2010/main" val="255732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1" y="1237673"/>
            <a:ext cx="11461041" cy="4405745"/>
          </a:xfrm>
        </p:spPr>
        <p:txBody>
          <a:bodyPr/>
          <a:lstStyle/>
          <a:p>
            <a:r>
              <a:rPr lang="en-US" dirty="0"/>
              <a:t>The goal of this study was to predict the direction of change in the daily Korea composite stock price index.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study uses 12 technical indicators as inputs. These indicators were determined by experts in the area of finance and by prior research.</a:t>
            </a:r>
          </a:p>
          <a:p>
            <a:endParaRPr lang="en-US" dirty="0"/>
          </a:p>
          <a:p>
            <a:r>
              <a:rPr lang="en-US" dirty="0"/>
              <a:t>The change of direction in the stock price index is categorized as 0 or 1 in the data. 0 means that next days index is lower than today’s index. 1 means that next days index is higher than today’s index.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381" y="1413163"/>
            <a:ext cx="10984345" cy="3823855"/>
          </a:xfrm>
        </p:spPr>
        <p:txBody>
          <a:bodyPr/>
          <a:lstStyle/>
          <a:p>
            <a:r>
              <a:rPr lang="en-US" dirty="0"/>
              <a:t>The data from 2928 trading days ( January 1989 – December 1998) was used to construct the model and test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80% of the data was used for training and 20% as holdout data. This translates to 2347 training data and 581 holdout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purpose of holdout data is only to test and is not used to develop models.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2588" y="282575"/>
                <a:ext cx="11537742" cy="628201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order to normalize input data and make sure that larger inputs don’t overwhelm the smaller inputs, each feature is scaled into the range [- 1.0, 1.0]. Doing this will help to reduce prediction errors.</a:t>
                </a:r>
              </a:p>
              <a:p>
                <a:r>
                  <a:rPr lang="en-US" dirty="0"/>
                  <a:t>The following equation is used to predict the performance P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Prediction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trading day is given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   represents the predicted output from the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trading day</a:t>
                </a:r>
              </a:p>
              <a:p>
                <a:r>
                  <a:rPr lang="en-US" dirty="0"/>
                  <a:t>A  is the actual output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trading day</a:t>
                </a:r>
              </a:p>
              <a:p>
                <a:r>
                  <a:rPr lang="en-US" dirty="0"/>
                  <a:t>m is the number of test examples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             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282575"/>
                <a:ext cx="11537742" cy="6282014"/>
              </a:xfrm>
              <a:blipFill>
                <a:blip r:embed="rId3"/>
                <a:stretch>
                  <a:fillRect l="-740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1704975"/>
            <a:ext cx="4274232" cy="9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161" y="3286125"/>
            <a:ext cx="3518452" cy="11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680788"/>
              </p:ext>
            </p:extLst>
          </p:nvPr>
        </p:nvGraphicFramePr>
        <p:xfrm>
          <a:off x="46298" y="1"/>
          <a:ext cx="12141843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281">
                  <a:extLst>
                    <a:ext uri="{9D8B030D-6E8A-4147-A177-3AD203B41FA5}">
                      <a16:colId xmlns:a16="http://schemas.microsoft.com/office/drawing/2014/main" val="995508561"/>
                    </a:ext>
                  </a:extLst>
                </a:gridCol>
                <a:gridCol w="4047281">
                  <a:extLst>
                    <a:ext uri="{9D8B030D-6E8A-4147-A177-3AD203B41FA5}">
                      <a16:colId xmlns:a16="http://schemas.microsoft.com/office/drawing/2014/main" val="3177043848"/>
                    </a:ext>
                  </a:extLst>
                </a:gridCol>
                <a:gridCol w="4047281">
                  <a:extLst>
                    <a:ext uri="{9D8B030D-6E8A-4147-A177-3AD203B41FA5}">
                      <a16:colId xmlns:a16="http://schemas.microsoft.com/office/drawing/2014/main" val="4268230611"/>
                    </a:ext>
                  </a:extLst>
                </a:gridCol>
              </a:tblGrid>
              <a:tr h="734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 name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Formula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136"/>
                  </a:ext>
                </a:extLst>
              </a:tr>
              <a:tr h="14039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Stochastic %K. It compares where a security’s price closed relative to its price range over a given time period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36000"/>
                  </a:ext>
                </a:extLst>
              </a:tr>
              <a:tr h="9444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Stochastic %D. Moving average of %K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32545"/>
                  </a:ext>
                </a:extLst>
              </a:tr>
              <a:tr h="9671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Slow %D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Stochastic slow %D. Moving average of %D.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76854"/>
                  </a:ext>
                </a:extLst>
              </a:tr>
              <a:tr h="14039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Momentum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 measures the amount that a security’s price has changed over a given time span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98050"/>
                  </a:ext>
                </a:extLst>
              </a:tr>
              <a:tr h="14039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Price rate-of-change. It displays the difference between the current price and the price n days ago.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4143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674" y="885825"/>
            <a:ext cx="349567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861" y="2015836"/>
            <a:ext cx="139065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611" y="3232295"/>
            <a:ext cx="148590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6653" y="4476895"/>
            <a:ext cx="120967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6653" y="5491236"/>
            <a:ext cx="1343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28477"/>
              </p:ext>
            </p:extLst>
          </p:nvPr>
        </p:nvGraphicFramePr>
        <p:xfrm>
          <a:off x="57150" y="-76200"/>
          <a:ext cx="12099405" cy="728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135">
                  <a:extLst>
                    <a:ext uri="{9D8B030D-6E8A-4147-A177-3AD203B41FA5}">
                      <a16:colId xmlns:a16="http://schemas.microsoft.com/office/drawing/2014/main" val="201780669"/>
                    </a:ext>
                  </a:extLst>
                </a:gridCol>
                <a:gridCol w="4033135">
                  <a:extLst>
                    <a:ext uri="{9D8B030D-6E8A-4147-A177-3AD203B41FA5}">
                      <a16:colId xmlns:a16="http://schemas.microsoft.com/office/drawing/2014/main" val="2649347720"/>
                    </a:ext>
                  </a:extLst>
                </a:gridCol>
                <a:gridCol w="4033135">
                  <a:extLst>
                    <a:ext uri="{9D8B030D-6E8A-4147-A177-3AD203B41FA5}">
                      <a16:colId xmlns:a16="http://schemas.microsoft.com/office/drawing/2014/main" val="1888053818"/>
                    </a:ext>
                  </a:extLst>
                </a:gridCol>
              </a:tblGrid>
              <a:tr h="19396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7334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Williams’  %R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Larry William’s %R. It is a momentum indicator that measures overbought/oversold levels.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02826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A/D Oscillator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Accumulation/distribution oscillator. It is a momentum indicator that associates changes in price.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1681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Disparity5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5-day disparity. It means the distance of current price and the moving average of 5 days.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42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Disparity10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10-day disparity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2305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Price oscillator. It displays the difference between two moving averages of a security’s price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56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779" y="240434"/>
            <a:ext cx="1504950" cy="74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12" y="1794453"/>
            <a:ext cx="10096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587" y="3292042"/>
            <a:ext cx="125730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998" y="5565194"/>
            <a:ext cx="1152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8649"/>
              </p:ext>
            </p:extLst>
          </p:nvPr>
        </p:nvGraphicFramePr>
        <p:xfrm>
          <a:off x="357447" y="337862"/>
          <a:ext cx="10133214" cy="5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738">
                  <a:extLst>
                    <a:ext uri="{9D8B030D-6E8A-4147-A177-3AD203B41FA5}">
                      <a16:colId xmlns:a16="http://schemas.microsoft.com/office/drawing/2014/main" val="819093024"/>
                    </a:ext>
                  </a:extLst>
                </a:gridCol>
                <a:gridCol w="3377738">
                  <a:extLst>
                    <a:ext uri="{9D8B030D-6E8A-4147-A177-3AD203B41FA5}">
                      <a16:colId xmlns:a16="http://schemas.microsoft.com/office/drawing/2014/main" val="3524541378"/>
                    </a:ext>
                  </a:extLst>
                </a:gridCol>
                <a:gridCol w="3377738">
                  <a:extLst>
                    <a:ext uri="{9D8B030D-6E8A-4147-A177-3AD203B41FA5}">
                      <a16:colId xmlns:a16="http://schemas.microsoft.com/office/drawing/2014/main" val="1795087780"/>
                    </a:ext>
                  </a:extLst>
                </a:gridCol>
              </a:tblGrid>
              <a:tr h="13568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11890"/>
                  </a:ext>
                </a:extLst>
              </a:tr>
              <a:tr h="21900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CCI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Commodity channel index. It measures the variation of a security’s price from its statistical mean.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72475"/>
                  </a:ext>
                </a:extLst>
              </a:tr>
              <a:tr h="19311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Relative strength index. It is a price following an oscillator that ranges from 0 to 100.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5246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03" y="1534476"/>
            <a:ext cx="38671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03" y="3759946"/>
            <a:ext cx="38385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libri Light"/>
              </a:rPr>
              <a:t>Introduction to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Calibri"/>
              </a:rPr>
              <a:t>Topics of Discussion</a:t>
            </a:r>
          </a:p>
          <a:p>
            <a:pPr marL="0" indent="0">
              <a:buNone/>
            </a:pPr>
            <a:r>
              <a:rPr lang="en-US" dirty="0">
                <a:latin typeface="Arial"/>
              </a:rPr>
              <a:t>•</a:t>
            </a:r>
            <a:r>
              <a:rPr lang="en-US" dirty="0">
                <a:latin typeface="Calibri"/>
              </a:rPr>
              <a:t>Competing methods of Time Series Analysis and their weaknesses</a:t>
            </a:r>
          </a:p>
          <a:p>
            <a:pPr marL="0" indent="0">
              <a:buNone/>
            </a:pPr>
            <a:r>
              <a:rPr lang="en-US" dirty="0">
                <a:latin typeface="Arial"/>
              </a:rPr>
              <a:t>•</a:t>
            </a:r>
            <a:r>
              <a:rPr lang="en-US" dirty="0">
                <a:latin typeface="Calibri"/>
              </a:rPr>
              <a:t>Benefits of SVM as opposed to other Algorithms </a:t>
            </a:r>
          </a:p>
          <a:p>
            <a:pPr marL="0" indent="0">
              <a:buNone/>
            </a:pPr>
            <a:r>
              <a:rPr lang="en-US" dirty="0">
                <a:latin typeface="Arial"/>
              </a:rPr>
              <a:t>•</a:t>
            </a:r>
            <a:r>
              <a:rPr lang="en-US" dirty="0">
                <a:latin typeface="Calibri"/>
              </a:rPr>
              <a:t>Introducing SVM and how it works (Both linear and nonlinear)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751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9342"/>
              </p:ext>
            </p:extLst>
          </p:nvPr>
        </p:nvGraphicFramePr>
        <p:xfrm>
          <a:off x="332509" y="299259"/>
          <a:ext cx="11496500" cy="621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00">
                  <a:extLst>
                    <a:ext uri="{9D8B030D-6E8A-4147-A177-3AD203B41FA5}">
                      <a16:colId xmlns:a16="http://schemas.microsoft.com/office/drawing/2014/main" val="2974722994"/>
                    </a:ext>
                  </a:extLst>
                </a:gridCol>
                <a:gridCol w="2299300">
                  <a:extLst>
                    <a:ext uri="{9D8B030D-6E8A-4147-A177-3AD203B41FA5}">
                      <a16:colId xmlns:a16="http://schemas.microsoft.com/office/drawing/2014/main" val="605396244"/>
                    </a:ext>
                  </a:extLst>
                </a:gridCol>
                <a:gridCol w="2299300">
                  <a:extLst>
                    <a:ext uri="{9D8B030D-6E8A-4147-A177-3AD203B41FA5}">
                      <a16:colId xmlns:a16="http://schemas.microsoft.com/office/drawing/2014/main" val="1721595397"/>
                    </a:ext>
                  </a:extLst>
                </a:gridCol>
                <a:gridCol w="2299300">
                  <a:extLst>
                    <a:ext uri="{9D8B030D-6E8A-4147-A177-3AD203B41FA5}">
                      <a16:colId xmlns:a16="http://schemas.microsoft.com/office/drawing/2014/main" val="240657657"/>
                    </a:ext>
                  </a:extLst>
                </a:gridCol>
                <a:gridCol w="2299300">
                  <a:extLst>
                    <a:ext uri="{9D8B030D-6E8A-4147-A177-3AD203B41FA5}">
                      <a16:colId xmlns:a16="http://schemas.microsoft.com/office/drawing/2014/main" val="2222428982"/>
                    </a:ext>
                  </a:extLst>
                </a:gridCol>
              </a:tblGrid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83051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100.007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45.407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33.637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7741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45.409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28.518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5965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Slow %D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99.370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45.397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26.505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73970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Momentum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102.900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−108.780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-0.458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21.317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13614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119.337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81.992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99.994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3.449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855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Williams’s %R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−0.107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54.593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33.637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9049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A/D Oscillator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−0.157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40065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Disparity5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110.003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90.077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1.866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08211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Disparity10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115.682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87.959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99.949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2.682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419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OSCP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5.975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−7.461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-0.052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65504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CCI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226.273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-221.448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-5.945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80.731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55338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47.598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29.531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8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5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/>
              <a:lstStyle/>
              <a:p>
                <a:r>
                  <a:rPr lang="en-US" dirty="0"/>
                  <a:t>Polynomial kernel and Gaussian radial basis function are used as the </a:t>
                </a:r>
                <a:r>
                  <a:rPr lang="en-US"/>
                  <a:t>kernel function of SVM.</a:t>
                </a:r>
              </a:p>
              <a:p>
                <a:r>
                  <a:rPr lang="en-US" dirty="0"/>
                  <a:t>It has </a:t>
                </a:r>
                <a:r>
                  <a:rPr lang="en-US"/>
                  <a:t>been showed </a:t>
                </a:r>
                <a:r>
                  <a:rPr lang="en-US" dirty="0"/>
                  <a:t>by previous </a:t>
                </a:r>
                <a:r>
                  <a:rPr lang="en-US"/>
                  <a:t>research that </a:t>
                </a:r>
                <a:r>
                  <a:rPr lang="en-US" dirty="0"/>
                  <a:t>upper bound C and kernel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important </a:t>
                </a:r>
                <a:r>
                  <a:rPr lang="en-US"/>
                  <a:t>in determining the performance of SVMs. </a:t>
                </a:r>
              </a:p>
              <a:p>
                <a:r>
                  <a:rPr lang="en-US"/>
                  <a:t>If </a:t>
                </a:r>
                <a:r>
                  <a:rPr lang="en-US" dirty="0"/>
                  <a:t>the values of these </a:t>
                </a:r>
                <a:r>
                  <a:rPr lang="en-US"/>
                  <a:t>two parameters </a:t>
                </a:r>
                <a:r>
                  <a:rPr lang="en-US" dirty="0"/>
                  <a:t>are </a:t>
                </a:r>
                <a:r>
                  <a:rPr lang="en-US"/>
                  <a:t>selected incorrectly,</a:t>
                </a:r>
                <a:r>
                  <a:rPr lang="en-US" dirty="0"/>
                  <a:t> it could lead to overfitting and </a:t>
                </a:r>
                <a:r>
                  <a:rPr lang="en-US"/>
                  <a:t>underfitting problems. </a:t>
                </a:r>
              </a:p>
              <a:p>
                <a:r>
                  <a:rPr lang="en-US"/>
                  <a:t>Since there are </a:t>
                </a:r>
                <a:r>
                  <a:rPr lang="en-US" dirty="0"/>
                  <a:t>no </a:t>
                </a:r>
                <a:r>
                  <a:rPr lang="en-US"/>
                  <a:t>methods for </a:t>
                </a:r>
                <a:r>
                  <a:rPr lang="en-US" dirty="0"/>
                  <a:t>choosing </a:t>
                </a:r>
                <a:r>
                  <a:rPr lang="en-US"/>
                  <a:t>the optimal </a:t>
                </a:r>
                <a:r>
                  <a:rPr lang="en-US" dirty="0"/>
                  <a:t>values for these </a:t>
                </a:r>
                <a:r>
                  <a:rPr lang="en-US"/>
                  <a:t>two parameters, </a:t>
                </a:r>
                <a:r>
                  <a:rPr lang="en-US" dirty="0"/>
                  <a:t>the study varies the </a:t>
                </a:r>
                <a:r>
                  <a:rPr lang="en-US"/>
                  <a:t>parameter in</a:t>
                </a:r>
                <a:r>
                  <a:rPr lang="en-US" dirty="0"/>
                  <a:t> order for </a:t>
                </a:r>
                <a:r>
                  <a:rPr lang="en-US"/>
                  <a:t>best </a:t>
                </a:r>
                <a:r>
                  <a:rPr lang="en-US" dirty="0"/>
                  <a:t>prediction </a:t>
                </a:r>
                <a:r>
                  <a:rPr lang="en-US"/>
                  <a:t>performance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LIBSVM software is used to </a:t>
                </a:r>
                <a:r>
                  <a:rPr lang="en-US"/>
                  <a:t>perform experiments.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3"/>
                <a:stretch>
                  <a:fillRect l="-1043" t="-2020" r="-1333" b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3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BP (Back Propagation)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Standard three layer BP networks and CBR are used to compare the results of SVM with. </a:t>
            </a:r>
          </a:p>
          <a:p>
            <a:r>
              <a:rPr lang="en-US" dirty="0"/>
              <a:t>Different number of nodes are used in hidden layer and stopping criteria for training.</a:t>
            </a:r>
          </a:p>
          <a:p>
            <a:r>
              <a:rPr lang="en-US" dirty="0"/>
              <a:t>Since there are no basic rules for determining the optimal number of hidden nodes, 6, 12, 24 hidden nodes are used for each stopping criteria.</a:t>
            </a:r>
          </a:p>
          <a:p>
            <a:r>
              <a:rPr lang="en-US" dirty="0"/>
              <a:t>In addition, for stopping criteria of BP, 50, 100, 200 learning epochs are allowed per one training example. </a:t>
            </a:r>
          </a:p>
        </p:txBody>
      </p:sp>
    </p:spTree>
    <p:extLst>
      <p:ext uri="{BB962C8B-B14F-4D97-AF65-F5344CB8AC3E}">
        <p14:creationId xmlns:p14="http://schemas.microsoft.com/office/powerpoint/2010/main" val="50443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Propagation continued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Therefore the study uses 146 400, 292 800, 565 600 learning epochs for the stopping criteria of BP because there were 2928 pieces of data.</a:t>
            </a:r>
          </a:p>
          <a:p>
            <a:r>
              <a:rPr lang="en-US" dirty="0"/>
              <a:t>The learning rate was 0.1 and momentum was 0.1 as well.</a:t>
            </a:r>
          </a:p>
          <a:p>
            <a:r>
              <a:rPr lang="en-US" dirty="0"/>
              <a:t>Sigmoid transfer function and linear transfer function were used by hidden nodes and output node respectively.</a:t>
            </a:r>
          </a:p>
          <a:p>
            <a:r>
              <a:rPr lang="en-US" dirty="0"/>
              <a:t>12 input nodes were used because there were 12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232660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CBR (Case-based reasoning)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Nearest neighbor method is used to find relevant cases. This is a popular method because it can be applied to financial data very easily. Nearest neighbor 1 to 5 is used.</a:t>
            </a:r>
            <a:endParaRPr lang="en-US"/>
          </a:p>
          <a:p>
            <a:r>
              <a:rPr lang="en-US" dirty="0"/>
              <a:t>The evaluation function of the nearest neighbor method is the Euclidean distance. It is represented by the function 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30" y="4106487"/>
            <a:ext cx="3086100" cy="1038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3" y="5145088"/>
            <a:ext cx="7422152" cy="8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Statistical results for each of experiments conducted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with the three models</a:t>
            </a:r>
            <a:endParaRPr lang="en-US" dirty="0"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Comparisons between each prediction performance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85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550" y="887413"/>
            <a:ext cx="9505728" cy="591931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95250" y="36195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Experimental Results – Backpropagation Neural Network</a:t>
            </a:r>
          </a:p>
        </p:txBody>
      </p:sp>
    </p:spTree>
    <p:extLst>
      <p:ext uri="{BB962C8B-B14F-4D97-AF65-F5344CB8AC3E}">
        <p14:creationId xmlns:p14="http://schemas.microsoft.com/office/powerpoint/2010/main" val="69791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061" cy="508000"/>
          </a:xfrm>
        </p:spPr>
        <p:txBody>
          <a:bodyPr>
            <a:noAutofit/>
          </a:bodyPr>
          <a:lstStyle/>
          <a:p>
            <a:r>
              <a:rPr lang="en-US" sz="2800" b="1" dirty="0"/>
              <a:t>Experimental Results – Backpropagation Neural Network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79722"/>
            <a:ext cx="7197140" cy="5576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2750" y="1466850"/>
            <a:ext cx="3851275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Back-propagation Learning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12 Input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1 Output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Optimal performance at 24 Hidden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Stops Learning after 292,800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Performance:</a:t>
            </a:r>
            <a:br>
              <a:rPr lang="en-US" dirty="0">
                <a:latin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</a:rPr>
              <a:t>      -Training Data: 58.52%</a:t>
            </a:r>
            <a:br>
              <a:rPr lang="en-US" dirty="0">
                <a:latin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</a:rPr>
              <a:t>      -Holdout Data: 54.73%</a:t>
            </a:r>
          </a:p>
        </p:txBody>
      </p:sp>
    </p:spTree>
    <p:extLst>
      <p:ext uri="{BB962C8B-B14F-4D97-AF65-F5344CB8AC3E}">
        <p14:creationId xmlns:p14="http://schemas.microsoft.com/office/powerpoint/2010/main" val="107650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59" y="1323975"/>
            <a:ext cx="10607675" cy="57476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For CBR, this study used different number of cases, varying from</a:t>
            </a:r>
            <a:r>
              <a:rPr lang="en-US" sz="3200" b="1" dirty="0"/>
              <a:t> 1 to 5</a:t>
            </a:r>
            <a:r>
              <a:rPr lang="en-US" sz="3200" dirty="0"/>
              <a:t>, to classify each new data.</a:t>
            </a:r>
          </a:p>
          <a:p>
            <a:r>
              <a:rPr lang="en-US" sz="3200" dirty="0"/>
              <a:t>We found out that the prediction performances of these experiments produce same results. </a:t>
            </a:r>
            <a:br>
              <a:rPr lang="en-US" dirty="0"/>
            </a:br>
            <a:r>
              <a:rPr lang="en-US" sz="3200" dirty="0"/>
              <a:t>Thus, this study uses the prediction performance when the number of retrieved cases is 1. </a:t>
            </a:r>
          </a:p>
          <a:p>
            <a:r>
              <a:rPr lang="en-US" sz="3200" dirty="0"/>
              <a:t>Accuracy of the holdout data is </a:t>
            </a:r>
            <a:r>
              <a:rPr lang="en-US" sz="3200" b="1" dirty="0"/>
              <a:t>51.9793%</a:t>
            </a:r>
            <a:r>
              <a:rPr lang="en-US" sz="3200" dirty="0"/>
              <a:t>. </a:t>
            </a:r>
          </a:p>
          <a:p>
            <a:r>
              <a:rPr lang="en-US" sz="3200" dirty="0"/>
              <a:t>For CBR, the performance of the training data is ignored because the retrieved case and the new case are the same in the training data.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2319" y="356088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Experimental Results – Case-Based Reasoning</a:t>
            </a:r>
          </a:p>
        </p:txBody>
      </p:sp>
    </p:spTree>
    <p:extLst>
      <p:ext uri="{BB962C8B-B14F-4D97-AF65-F5344CB8AC3E}">
        <p14:creationId xmlns:p14="http://schemas.microsoft.com/office/powerpoint/2010/main" val="278892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159"/>
            <a:ext cx="10515600" cy="48918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Nonlinear SVM 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need to tune the upper bound by finding the right 'C' constant value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need to introduce the kernel parameter.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Gaussian Radial Basis function is chosen over the polynomial function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088" y="382465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Experimental Results –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56130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Series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Time Series Analysis: Analysis of the change of some given data over a period of time.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 particular SVM's and other models are used to predict the change in price index of a given stock.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Most methods including SVM's utilize Training and holdout data in order to more accurately predict the fluctuations of the price index. 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Different models for calculating the change in this price index are compared based on their accuracy in predicting the holdout data.</a:t>
            </a:r>
          </a:p>
        </p:txBody>
      </p:sp>
    </p:spTree>
    <p:extLst>
      <p:ext uri="{BB962C8B-B14F-4D97-AF65-F5344CB8AC3E}">
        <p14:creationId xmlns:p14="http://schemas.microsoft.com/office/powerpoint/2010/main" val="190295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33450"/>
            <a:ext cx="10515600" cy="383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Calibri"/>
              </a:rPr>
              <a:t>δ</a:t>
            </a:r>
            <a:r>
              <a:rPr lang="en-US" dirty="0">
                <a:latin typeface="Calibri"/>
              </a:rPr>
              <a:t>²=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757" y="38100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Experimental Results – Support Vector Machine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1409700"/>
            <a:ext cx="9444038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9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33450"/>
            <a:ext cx="10515600" cy="383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Calibri"/>
              </a:rPr>
              <a:t>δ</a:t>
            </a:r>
            <a:r>
              <a:rPr lang="en-US" dirty="0">
                <a:latin typeface="Calibri"/>
              </a:rPr>
              <a:t>²= 25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757" y="38100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Experimental Results – Support Vector Machine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42" y="1404938"/>
            <a:ext cx="9798783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33450"/>
            <a:ext cx="10515600" cy="383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Calibri"/>
              </a:rPr>
              <a:t>δ</a:t>
            </a:r>
            <a:r>
              <a:rPr lang="en-US" dirty="0">
                <a:latin typeface="Calibri"/>
              </a:rPr>
              <a:t>²= 50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757" y="38100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Experimental Results – Support Vector Machine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1409700"/>
            <a:ext cx="9456493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33450"/>
            <a:ext cx="10515600" cy="383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Calibri"/>
              </a:rPr>
              <a:t>δ</a:t>
            </a:r>
            <a:r>
              <a:rPr lang="en-US" dirty="0">
                <a:latin typeface="Calibri"/>
              </a:rPr>
              <a:t>²= 75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757" y="38100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Experimental Results – Support Vector Machine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1409700"/>
            <a:ext cx="9456615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8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33450"/>
            <a:ext cx="10515600" cy="383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Calibri"/>
              </a:rPr>
              <a:t>δ</a:t>
            </a:r>
            <a:r>
              <a:rPr lang="en-US" dirty="0">
                <a:latin typeface="Calibri"/>
              </a:rPr>
              <a:t>²= 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757" y="381000"/>
            <a:ext cx="11517691" cy="462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Experimental Results – Support Vector Machine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89" y="1409700"/>
            <a:ext cx="9455638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75" y="114300"/>
            <a:ext cx="5438899" cy="79117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result from SVM BP and CBR</a:t>
            </a:r>
          </a:p>
        </p:txBody>
      </p:sp>
      <p:pic>
        <p:nvPicPr>
          <p:cNvPr id="4" name="Content Placeholder 3" descr="WechatIMG2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1171575"/>
            <a:ext cx="9899937" cy="2630636"/>
          </a:xfrm>
        </p:spPr>
      </p:pic>
      <p:sp>
        <p:nvSpPr>
          <p:cNvPr id="7" name="TextBox 6"/>
          <p:cNvSpPr txBox="1"/>
          <p:nvPr/>
        </p:nvSpPr>
        <p:spPr>
          <a:xfrm>
            <a:off x="571500" y="3457575"/>
            <a:ext cx="10455849" cy="267765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(in Tab 5)SVM has higher prediction accuracy than BPN by about 6.23%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Training Data is a sample of data that using for the algorithm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"/>
              </a:rPr>
              <a:t>Holdout data is a sample of data not used in fitting a model, used to assess the performance of that model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Hit Ratio is the Ratio of accuracy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105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220" y="95250"/>
            <a:ext cx="9144000" cy="7677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P values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48075"/>
            <a:ext cx="9144000" cy="580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(in Tab 6)SVM performs better than CBR at 5% , that means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4" descr="WechatIMG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676275"/>
            <a:ext cx="7562471" cy="2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300" y="2343150"/>
            <a:ext cx="6204073" cy="1211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SVM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0515"/>
            <a:ext cx="789709" cy="177285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  <p:pic>
        <p:nvPicPr>
          <p:cNvPr id="4" name="Picture 3" descr="sv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52400"/>
            <a:ext cx="6145130" cy="6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5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38300"/>
            <a:ext cx="2339440" cy="1379001"/>
          </a:xfrm>
        </p:spPr>
        <p:txBody>
          <a:bodyPr/>
          <a:lstStyle/>
          <a:p>
            <a:r>
              <a:rPr lang="en-US" dirty="0"/>
              <a:t>BP      </a:t>
            </a:r>
          </a:p>
        </p:txBody>
      </p:sp>
      <p:pic>
        <p:nvPicPr>
          <p:cNvPr id="5" name="Content Placeholder 4" descr="bp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33750" y="531243"/>
            <a:ext cx="8125784" cy="3587936"/>
          </a:xfrm>
        </p:spPr>
      </p:pic>
      <p:pic>
        <p:nvPicPr>
          <p:cNvPr id="6" name="Content Placeholder 5" descr="bp2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8200" y="4457700"/>
            <a:ext cx="10429590" cy="1663205"/>
          </a:xfrm>
        </p:spPr>
      </p:pic>
    </p:spTree>
    <p:extLst>
      <p:ext uri="{BB962C8B-B14F-4D97-AF65-F5344CB8AC3E}">
        <p14:creationId xmlns:p14="http://schemas.microsoft.com/office/powerpoint/2010/main" val="308434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8475" y="57150"/>
            <a:ext cx="3639788" cy="1372260"/>
          </a:xfrm>
        </p:spPr>
        <p:txBody>
          <a:bodyPr/>
          <a:lstStyle/>
          <a:p>
            <a:r>
              <a:rPr lang="en-US" dirty="0"/>
              <a:t>CBR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875" y="1504950"/>
            <a:ext cx="7519059" cy="181588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Looking for old case and find the closest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a suggestion and output the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the suggestion and finally fix it</a:t>
            </a:r>
          </a:p>
          <a:p>
            <a:r>
              <a:rPr lang="en-US" sz="2800" dirty="0"/>
              <a:t>Save back to the case library </a:t>
            </a:r>
          </a:p>
        </p:txBody>
      </p:sp>
      <p:pic>
        <p:nvPicPr>
          <p:cNvPr id="5" name="Picture 4" descr="CB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98" y="600075"/>
            <a:ext cx="4880758" cy="49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v.s. competing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000" dirty="0"/>
              <a:t>SVM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Implements the structural risk minimization principle.</a:t>
            </a:r>
          </a:p>
          <a:p>
            <a:r>
              <a:rPr lang="en-US" sz="2400" dirty="0"/>
              <a:t>Global Minimization.</a:t>
            </a:r>
          </a:p>
          <a:p>
            <a:r>
              <a:rPr lang="en-US" sz="2400" dirty="0"/>
              <a:t>Overfitting unlikely to occur due to it's hyperplane design.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Neural Networks</a:t>
            </a:r>
            <a:endParaRPr lang="en-US" sz="3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Implement the empirical risk minimization principle (Minimizing misclassification error).</a:t>
            </a:r>
          </a:p>
          <a:p>
            <a:r>
              <a:rPr lang="en-US" sz="2400" dirty="0"/>
              <a:t>Local Minimization.</a:t>
            </a:r>
          </a:p>
          <a:p>
            <a:r>
              <a:rPr lang="en-US" sz="2400" dirty="0"/>
              <a:t>Overfitting more likely to occur than in SVM.</a:t>
            </a:r>
          </a:p>
          <a:p>
            <a:r>
              <a:rPr lang="en-US" sz="2400" dirty="0"/>
              <a:t>Inconsistent and unpredictable performance on noisy data proving difficult for stock market predictions.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366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0806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Light"/>
              </a:rPr>
              <a:t>SVM and it's 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The goal of SVM is to design a Hyperplane that classifies all training vectors into 2 classes.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/>
              </a:rPr>
              <a:t>The vectors closest to the hyperplane are known as "Support Vectors" and the margin of the hyperplane is the distance between the hyperplane and these support vectors.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The maximization of these margins is what the SVM attempts to accomplish.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3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SVM in basic linear case</a:t>
            </a:r>
            <a:endParaRPr lang="en-US" sz="3600" b="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Linear Structure is more easily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SVM in multidimensional situations get far more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In order to solve a problem in a multidimensional case a </a:t>
            </a:r>
            <a:r>
              <a:rPr lang="en-US" sz="2600" b="1" dirty="0">
                <a:solidFill>
                  <a:srgbClr val="000000"/>
                </a:solidFill>
                <a:latin typeface="Calibri"/>
              </a:rPr>
              <a:t>Kernel Function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 is implemented to simplify the problem.</a:t>
            </a:r>
          </a:p>
        </p:txBody>
      </p:sp>
      <p:pic>
        <p:nvPicPr>
          <p:cNvPr id="9" name="Picture 8" descr="optimal-hyperpla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704850"/>
            <a:ext cx="5559293" cy="54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Breakdown (Linearly Separable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"/>
              </a:rPr>
              <a:t>A hyperplane can be defined as: wx+b=0.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Hyperplane divides vectors into 2 cases {-1,1}, for the 2 classifications.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At points where wx+b=1 and wx+b=-1 are the locations of the support vectors above and below the hyperplane.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"Margin of separation" (d) we intend to maximize for our optimal solution.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d=(1/w) therefore minimizing the weights "w" maximizes this distance.</a:t>
            </a:r>
          </a:p>
        </p:txBody>
      </p:sp>
    </p:spTree>
    <p:extLst>
      <p:ext uri="{BB962C8B-B14F-4D97-AF65-F5344CB8AC3E}">
        <p14:creationId xmlns:p14="http://schemas.microsoft.com/office/powerpoint/2010/main" val="14333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Linearly Separable Case continued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175" y="1292465"/>
            <a:ext cx="4418421" cy="796402"/>
          </a:xfrm>
        </p:spPr>
      </p:pic>
      <p:sp>
        <p:nvSpPr>
          <p:cNvPr id="5" name="TextBox 4"/>
          <p:cNvSpPr txBox="1"/>
          <p:nvPr/>
        </p:nvSpPr>
        <p:spPr>
          <a:xfrm>
            <a:off x="507521" y="2209800"/>
            <a:ext cx="11169650" cy="34163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 variables "b" and "α</a:t>
            </a:r>
            <a:r>
              <a:rPr lang="en-US" sz="1200" b="1" dirty="0"/>
              <a:t>i</a:t>
            </a:r>
            <a:r>
              <a:rPr lang="en-US" sz="2400" dirty="0"/>
              <a:t>" are values used in determining the hyperplane 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"Y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are the corresponding values to each of the support vectors X(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).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X is the test example (part of the holdout data) and the dot product between X(i) and X is used as the method of testing similarity. 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above equation is designed for the Linearly Separable case but can be extended for multidimensional problems when used in tandem with a Kernel function.</a:t>
            </a:r>
          </a:p>
        </p:txBody>
      </p:sp>
    </p:spTree>
    <p:extLst>
      <p:ext uri="{BB962C8B-B14F-4D97-AF65-F5344CB8AC3E}">
        <p14:creationId xmlns:p14="http://schemas.microsoft.com/office/powerpoint/2010/main" val="13553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SVM for Nonlinear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73" y="1733550"/>
            <a:ext cx="6421341" cy="936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123" y="3192463"/>
            <a:ext cx="10325427" cy="230832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key difference between the above equation and the previous one is the function K(X(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),X) as opposed to the dot product in the previous example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function "K" is the Kernel function which takes the same inputs X(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), X. 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"b", "</a:t>
            </a:r>
            <a:r>
              <a:rPr lang="en-US" sz="2400" dirty="0">
                <a:latin typeface="Calibri"/>
              </a:rPr>
              <a:t>α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" and "y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" all represent the same things as in the previous equation.</a:t>
            </a:r>
          </a:p>
        </p:txBody>
      </p:sp>
    </p:spTree>
    <p:extLst>
      <p:ext uri="{BB962C8B-B14F-4D97-AF65-F5344CB8AC3E}">
        <p14:creationId xmlns:p14="http://schemas.microsoft.com/office/powerpoint/2010/main" val="251471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1450</Words>
  <Application>Microsoft Office PowerPoint</Application>
  <PresentationFormat>Widescreen</PresentationFormat>
  <Paragraphs>241</Paragraphs>
  <Slides>40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Financial Time Series Forecasting Using Support Vector Machines </vt:lpstr>
      <vt:lpstr>Introduction to SVM</vt:lpstr>
      <vt:lpstr>Time Series Analysis </vt:lpstr>
      <vt:lpstr>SVM v.s. competing models</vt:lpstr>
      <vt:lpstr>SVM and it's basic structure</vt:lpstr>
      <vt:lpstr>SVM in basic linear case</vt:lpstr>
      <vt:lpstr>SVM Breakdown (Linearly Separable Case)</vt:lpstr>
      <vt:lpstr>Linearly Separable Case continued</vt:lpstr>
      <vt:lpstr>SVM for Nonlinear cases</vt:lpstr>
      <vt:lpstr>Kernel Functions</vt:lpstr>
      <vt:lpstr>PowerPoint Presentation</vt:lpstr>
      <vt:lpstr>Application of SVM VS BP</vt:lpstr>
      <vt:lpstr>Research data and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</vt:lpstr>
      <vt:lpstr>BP (Back Propagation) </vt:lpstr>
      <vt:lpstr>Back Propagation continued</vt:lpstr>
      <vt:lpstr>CBR (Case-based reasoning)</vt:lpstr>
      <vt:lpstr>Experimental Results</vt:lpstr>
      <vt:lpstr>PowerPoint Presentation</vt:lpstr>
      <vt:lpstr>Experimental Results – Backpropagation 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result from SVM BP and CBR</vt:lpstr>
      <vt:lpstr>P values</vt:lpstr>
      <vt:lpstr>SVM</vt:lpstr>
      <vt:lpstr>BP      </vt:lpstr>
      <vt:lpstr>CBR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Erjon Skenderi</cp:lastModifiedBy>
  <cp:revision>26</cp:revision>
  <dcterms:created xsi:type="dcterms:W3CDTF">2013-07-15T20:26:40Z</dcterms:created>
  <dcterms:modified xsi:type="dcterms:W3CDTF">2017-04-03T14:30:29Z</dcterms:modified>
</cp:coreProperties>
</file>