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60" r:id="rId1"/>
  </p:sldMasterIdLst>
  <p:sldIdLst>
    <p:sldId id="285" r:id="rId2"/>
    <p:sldId id="269" r:id="rId3"/>
    <p:sldId id="279" r:id="rId4"/>
    <p:sldId id="280" r:id="rId5"/>
    <p:sldId id="281" r:id="rId6"/>
    <p:sldId id="282" r:id="rId7"/>
    <p:sldId id="257" r:id="rId8"/>
    <p:sldId id="290" r:id="rId9"/>
    <p:sldId id="291" r:id="rId10"/>
    <p:sldId id="262" r:id="rId11"/>
    <p:sldId id="289" r:id="rId12"/>
    <p:sldId id="283" r:id="rId13"/>
    <p:sldId id="293" r:id="rId14"/>
    <p:sldId id="275" r:id="rId15"/>
    <p:sldId id="274" r:id="rId16"/>
    <p:sldId id="263" r:id="rId17"/>
    <p:sldId id="276" r:id="rId18"/>
    <p:sldId id="292" r:id="rId19"/>
    <p:sldId id="273" r:id="rId20"/>
    <p:sldId id="287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002" autoAdjust="0"/>
    <p:restoredTop sz="93817" autoAdjust="0"/>
  </p:normalViewPr>
  <p:slideViewPr>
    <p:cSldViewPr snapToGrid="0">
      <p:cViewPr varScale="1">
        <p:scale>
          <a:sx n="67" d="100"/>
          <a:sy n="67" d="100"/>
        </p:scale>
        <p:origin x="6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0ACF8-A7C7-4ECC-9DE7-4BE4489A0B3F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7F7F1-CC66-4177-A2FF-CEC13B1FC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39086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0ACF8-A7C7-4ECC-9DE7-4BE4489A0B3F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7F7F1-CC66-4177-A2FF-CEC13B1FC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664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0ACF8-A7C7-4ECC-9DE7-4BE4489A0B3F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7F7F1-CC66-4177-A2FF-CEC13B1FC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7006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0ACF8-A7C7-4ECC-9DE7-4BE4489A0B3F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7F7F1-CC66-4177-A2FF-CEC13B1FC53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673628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0ACF8-A7C7-4ECC-9DE7-4BE4489A0B3F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7F7F1-CC66-4177-A2FF-CEC13B1FC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3520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0ACF8-A7C7-4ECC-9DE7-4BE4489A0B3F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7F7F1-CC66-4177-A2FF-CEC13B1FC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1321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0ACF8-A7C7-4ECC-9DE7-4BE4489A0B3F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7F7F1-CC66-4177-A2FF-CEC13B1FC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7172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0ACF8-A7C7-4ECC-9DE7-4BE4489A0B3F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7F7F1-CC66-4177-A2FF-CEC13B1FC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4328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0ACF8-A7C7-4ECC-9DE7-4BE4489A0B3F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7F7F1-CC66-4177-A2FF-CEC13B1FC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793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0ACF8-A7C7-4ECC-9DE7-4BE4489A0B3F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7F7F1-CC66-4177-A2FF-CEC13B1FC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188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0ACF8-A7C7-4ECC-9DE7-4BE4489A0B3F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7F7F1-CC66-4177-A2FF-CEC13B1FC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819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0ACF8-A7C7-4ECC-9DE7-4BE4489A0B3F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7F7F1-CC66-4177-A2FF-CEC13B1FC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00236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0ACF8-A7C7-4ECC-9DE7-4BE4489A0B3F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7F7F1-CC66-4177-A2FF-CEC13B1FC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765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0ACF8-A7C7-4ECC-9DE7-4BE4489A0B3F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7F7F1-CC66-4177-A2FF-CEC13B1FC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207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0ACF8-A7C7-4ECC-9DE7-4BE4489A0B3F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7F7F1-CC66-4177-A2FF-CEC13B1FC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0979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0ACF8-A7C7-4ECC-9DE7-4BE4489A0B3F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7F7F1-CC66-4177-A2FF-CEC13B1FC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95839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0ACF8-A7C7-4ECC-9DE7-4BE4489A0B3F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7F7F1-CC66-4177-A2FF-CEC13B1FC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928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2D00ACF8-A7C7-4ECC-9DE7-4BE4489A0B3F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6C57F7F1-CC66-4177-A2FF-CEC13B1FC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6180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61" r:id="rId1"/>
    <p:sldLayoutId id="2147484162" r:id="rId2"/>
    <p:sldLayoutId id="2147484163" r:id="rId3"/>
    <p:sldLayoutId id="2147484164" r:id="rId4"/>
    <p:sldLayoutId id="2147484165" r:id="rId5"/>
    <p:sldLayoutId id="2147484166" r:id="rId6"/>
    <p:sldLayoutId id="2147484167" r:id="rId7"/>
    <p:sldLayoutId id="2147484168" r:id="rId8"/>
    <p:sldLayoutId id="2147484169" r:id="rId9"/>
    <p:sldLayoutId id="2147484170" r:id="rId10"/>
    <p:sldLayoutId id="2147484171" r:id="rId11"/>
    <p:sldLayoutId id="2147484172" r:id="rId12"/>
    <p:sldLayoutId id="2147484173" r:id="rId13"/>
    <p:sldLayoutId id="2147484174" r:id="rId14"/>
    <p:sldLayoutId id="2147484175" r:id="rId15"/>
    <p:sldLayoutId id="2147484176" r:id="rId16"/>
    <p:sldLayoutId id="21474841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4">
            <a:extLst>
              <a:ext uri="{FF2B5EF4-FFF2-40B4-BE49-F238E27FC236}">
                <a16:creationId xmlns:a16="http://schemas.microsoft.com/office/drawing/2014/main" id="{602CCD9A-54C6-4170-9278-11CEA338DA8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D7FD0B3-CC48-493B-82A4-E540CB1B10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>
            <a:normAutofit/>
          </a:bodyPr>
          <a:lstStyle/>
          <a:p>
            <a:r>
              <a:rPr lang="en-US" dirty="0"/>
              <a:t>Robolectric and Espresso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16A177-577E-4620-842B-16D854DA51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>
            <a:normAutofit/>
          </a:bodyPr>
          <a:lstStyle/>
          <a:p>
            <a:r>
              <a:rPr lang="en-US" dirty="0"/>
              <a:t>By: Swrajit Paul</a:t>
            </a:r>
          </a:p>
        </p:txBody>
      </p:sp>
    </p:spTree>
    <p:extLst>
      <p:ext uri="{BB962C8B-B14F-4D97-AF65-F5344CB8AC3E}">
        <p14:creationId xmlns:p14="http://schemas.microsoft.com/office/powerpoint/2010/main" val="27204745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58C52-5EA0-474C-AD31-25AE2E06A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ESPRESSO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1BF446-102E-4523-85A2-CFF89CB4FD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onView(</a:t>
            </a:r>
            <a:r>
              <a:rPr lang="en-US" dirty="0">
                <a:solidFill>
                  <a:srgbClr val="FF0000"/>
                </a:solidFill>
              </a:rPr>
              <a:t>ViewMatcher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	.perform(</a:t>
            </a:r>
            <a:r>
              <a:rPr lang="en-US" dirty="0">
                <a:solidFill>
                  <a:srgbClr val="00B0F0"/>
                </a:solidFill>
              </a:rPr>
              <a:t>ViewAction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	.check(</a:t>
            </a:r>
            <a:r>
              <a:rPr lang="en-US" dirty="0">
                <a:solidFill>
                  <a:srgbClr val="00B050"/>
                </a:solidFill>
              </a:rPr>
              <a:t>ViewAssertion</a:t>
            </a:r>
            <a:r>
              <a:rPr lang="en-US" dirty="0"/>
              <a:t>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onView(withId(R.id.firstName))</a:t>
            </a:r>
          </a:p>
          <a:p>
            <a:pPr marL="0" indent="0">
              <a:buNone/>
            </a:pPr>
            <a:r>
              <a:rPr lang="en-US" dirty="0"/>
              <a:t>	.perform(typeText(“Swrajit”))</a:t>
            </a:r>
          </a:p>
          <a:p>
            <a:pPr marL="0" indent="0">
              <a:buNone/>
            </a:pPr>
            <a:r>
              <a:rPr lang="en-US" dirty="0"/>
              <a:t>	.check(matches(withText(“Swrajit Paul”));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E236424-EC2C-4FF4-AF77-04F643320216}"/>
              </a:ext>
            </a:extLst>
          </p:cNvPr>
          <p:cNvSpPr/>
          <p:nvPr/>
        </p:nvSpPr>
        <p:spPr>
          <a:xfrm>
            <a:off x="7610475" y="1847850"/>
            <a:ext cx="2933700" cy="34385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E80AF19-073B-4C35-BC43-BD0C43D3B97C}"/>
              </a:ext>
            </a:extLst>
          </p:cNvPr>
          <p:cNvSpPr/>
          <p:nvPr/>
        </p:nvSpPr>
        <p:spPr>
          <a:xfrm>
            <a:off x="8001000" y="2266950"/>
            <a:ext cx="2152650" cy="2952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5B69FD1-78E3-417E-BD75-D829125BE649}"/>
              </a:ext>
            </a:extLst>
          </p:cNvPr>
          <p:cNvSpPr/>
          <p:nvPr/>
        </p:nvSpPr>
        <p:spPr>
          <a:xfrm>
            <a:off x="8001000" y="2852737"/>
            <a:ext cx="581025" cy="304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7CDD7F2-F7FF-46C4-84E5-69288F3D39FF}"/>
              </a:ext>
            </a:extLst>
          </p:cNvPr>
          <p:cNvSpPr/>
          <p:nvPr/>
        </p:nvSpPr>
        <p:spPr>
          <a:xfrm>
            <a:off x="8001000" y="3429000"/>
            <a:ext cx="2257425" cy="2952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FA6993B-A9DF-41B3-B5A9-C1475C6A642E}"/>
              </a:ext>
            </a:extLst>
          </p:cNvPr>
          <p:cNvSpPr/>
          <p:nvPr/>
        </p:nvSpPr>
        <p:spPr>
          <a:xfrm>
            <a:off x="8810625" y="2852737"/>
            <a:ext cx="1343025" cy="29527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D847DBD-08DB-4940-89DE-20018F3E0FD8}"/>
              </a:ext>
            </a:extLst>
          </p:cNvPr>
          <p:cNvSpPr/>
          <p:nvPr/>
        </p:nvSpPr>
        <p:spPr>
          <a:xfrm>
            <a:off x="10077450" y="4829175"/>
            <a:ext cx="314325" cy="29527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6DDBD0A-D0BE-42A0-B49D-00596635CF95}"/>
              </a:ext>
            </a:extLst>
          </p:cNvPr>
          <p:cNvSpPr/>
          <p:nvPr/>
        </p:nvSpPr>
        <p:spPr>
          <a:xfrm>
            <a:off x="8543925" y="4829175"/>
            <a:ext cx="1028700" cy="2381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ECFC73-8FB6-44FA-ADFF-F3817F299D0B}"/>
              </a:ext>
            </a:extLst>
          </p:cNvPr>
          <p:cNvSpPr txBox="1"/>
          <p:nvPr/>
        </p:nvSpPr>
        <p:spPr>
          <a:xfrm>
            <a:off x="8001000" y="2211942"/>
            <a:ext cx="2152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Swrajit </a:t>
            </a:r>
          </a:p>
        </p:txBody>
      </p:sp>
    </p:spTree>
    <p:extLst>
      <p:ext uri="{BB962C8B-B14F-4D97-AF65-F5344CB8AC3E}">
        <p14:creationId xmlns:p14="http://schemas.microsoft.com/office/powerpoint/2010/main" val="123013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1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1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1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1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12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60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3" grpId="0"/>
      <p:bldP spid="13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58C52-5EA0-474C-AD31-25AE2E06A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ESPRESSO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1BF446-102E-4523-85A2-CFF89CB4FD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9119" y="1732449"/>
            <a:ext cx="10353762" cy="4058751"/>
          </a:xfrm>
        </p:spPr>
        <p:txBody>
          <a:bodyPr numCol="2"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onView(</a:t>
            </a:r>
            <a:r>
              <a:rPr lang="en-US" dirty="0">
                <a:solidFill>
                  <a:srgbClr val="FF0000"/>
                </a:solidFill>
              </a:rPr>
              <a:t>ViewMatcher</a:t>
            </a:r>
            <a:r>
              <a:rPr lang="en-US" dirty="0"/>
              <a:t>)                                                                               </a:t>
            </a:r>
          </a:p>
          <a:p>
            <a:pPr marL="0" indent="0">
              <a:buNone/>
            </a:pPr>
            <a:r>
              <a:rPr lang="en-US" dirty="0"/>
              <a:t>	.perform(</a:t>
            </a:r>
            <a:r>
              <a:rPr lang="en-US" dirty="0">
                <a:solidFill>
                  <a:srgbClr val="00B0F0"/>
                </a:solidFill>
              </a:rPr>
              <a:t>ViewAction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	.check(</a:t>
            </a:r>
            <a:r>
              <a:rPr lang="en-US" dirty="0">
                <a:solidFill>
                  <a:srgbClr val="00B050"/>
                </a:solidFill>
              </a:rPr>
              <a:t>ViewAssertion</a:t>
            </a:r>
            <a:r>
              <a:rPr lang="en-US" dirty="0"/>
              <a:t>);       </a:t>
            </a:r>
          </a:p>
          <a:p>
            <a:pPr marL="0" indent="0">
              <a:buNone/>
            </a:pPr>
            <a:endParaRPr lang="en-US" dirty="0"/>
          </a:p>
          <a:p>
            <a:pPr indent="-342900"/>
            <a:r>
              <a:rPr lang="en-US" dirty="0"/>
              <a:t>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onData(</a:t>
            </a:r>
            <a:r>
              <a:rPr lang="en-US" dirty="0">
                <a:solidFill>
                  <a:srgbClr val="FF0000"/>
                </a:solidFill>
              </a:rPr>
              <a:t>ObjectMatcher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	.</a:t>
            </a:r>
            <a:r>
              <a:rPr lang="en-US" dirty="0">
                <a:solidFill>
                  <a:schemeClr val="accent5"/>
                </a:solidFill>
              </a:rPr>
              <a:t>DataOptions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.perform(</a:t>
            </a:r>
            <a:r>
              <a:rPr lang="en-US" dirty="0">
                <a:solidFill>
                  <a:srgbClr val="00B0F0"/>
                </a:solidFill>
              </a:rPr>
              <a:t>ViewAction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	.check(</a:t>
            </a:r>
            <a:r>
              <a:rPr lang="en-US" dirty="0">
                <a:solidFill>
                  <a:srgbClr val="00B050"/>
                </a:solidFill>
              </a:rPr>
              <a:t>ViewAssertion</a:t>
            </a:r>
            <a:r>
              <a:rPr lang="en-US" dirty="0"/>
              <a:t>);       </a:t>
            </a:r>
          </a:p>
          <a:p>
            <a:pPr marL="0" indent="0">
              <a:buNone/>
            </a:pPr>
            <a:r>
              <a:rPr lang="en-US" dirty="0"/>
              <a:t>         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9821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List of methods available for onView(), onData(), intended() and&#10;          intending()">
            <a:extLst>
              <a:ext uri="{FF2B5EF4-FFF2-40B4-BE49-F238E27FC236}">
                <a16:creationId xmlns:a16="http://schemas.microsoft.com/office/drawing/2014/main" id="{929954B2-77FA-4A07-ABFD-CCAC31036B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15" r="1" b="21733"/>
          <a:stretch/>
        </p:blipFill>
        <p:spPr bwMode="auto">
          <a:xfrm>
            <a:off x="193057" y="9428"/>
            <a:ext cx="11998943" cy="6975571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50575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B8900-3968-47DE-BD64-491231B60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-----------------------------</a:t>
            </a:r>
          </a:p>
        </p:txBody>
      </p:sp>
    </p:spTree>
    <p:extLst>
      <p:ext uri="{BB962C8B-B14F-4D97-AF65-F5344CB8AC3E}">
        <p14:creationId xmlns:p14="http://schemas.microsoft.com/office/powerpoint/2010/main" val="9036908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A8186-66D9-43BF-85B9-29258550F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Android testing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0614F1E2-EC6C-465D-A8B0-B7CA01C918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5515450"/>
              </p:ext>
            </p:extLst>
          </p:nvPr>
        </p:nvGraphicFramePr>
        <p:xfrm>
          <a:off x="1343026" y="2676524"/>
          <a:ext cx="9314814" cy="282892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703410">
                  <a:extLst>
                    <a:ext uri="{9D8B030D-6E8A-4147-A177-3AD203B41FA5}">
                      <a16:colId xmlns:a16="http://schemas.microsoft.com/office/drawing/2014/main" val="4161019172"/>
                    </a:ext>
                  </a:extLst>
                </a:gridCol>
                <a:gridCol w="3971075">
                  <a:extLst>
                    <a:ext uri="{9D8B030D-6E8A-4147-A177-3AD203B41FA5}">
                      <a16:colId xmlns:a16="http://schemas.microsoft.com/office/drawing/2014/main" val="2768373146"/>
                    </a:ext>
                  </a:extLst>
                </a:gridCol>
                <a:gridCol w="3640329">
                  <a:extLst>
                    <a:ext uri="{9D8B030D-6E8A-4147-A177-3AD203B41FA5}">
                      <a16:colId xmlns:a16="http://schemas.microsoft.com/office/drawing/2014/main" val="1548427549"/>
                    </a:ext>
                  </a:extLst>
                </a:gridCol>
              </a:tblGrid>
              <a:tr h="44596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JVM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DEVICE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25706"/>
                  </a:ext>
                </a:extLst>
              </a:tr>
              <a:tr h="119147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NON UI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JVM </a:t>
                      </a:r>
                    </a:p>
                    <a:p>
                      <a:pPr algn="ctr"/>
                      <a:r>
                        <a:rPr lang="en-US" dirty="0"/>
                        <a:t>UNIT TEST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INSTRUMENTATION </a:t>
                      </a:r>
                    </a:p>
                    <a:p>
                      <a:pPr algn="ctr"/>
                      <a:r>
                        <a:rPr lang="en-US" dirty="0"/>
                        <a:t>UNIT TEST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0815897"/>
                  </a:ext>
                </a:extLst>
              </a:tr>
              <a:tr h="119147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ESPRESSO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08708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31193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A8186-66D9-43BF-85B9-29258550F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Android testing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0614F1E2-EC6C-465D-A8B0-B7CA01C918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5402606"/>
              </p:ext>
            </p:extLst>
          </p:nvPr>
        </p:nvGraphicFramePr>
        <p:xfrm>
          <a:off x="1343026" y="2676524"/>
          <a:ext cx="9314814" cy="282892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703410">
                  <a:extLst>
                    <a:ext uri="{9D8B030D-6E8A-4147-A177-3AD203B41FA5}">
                      <a16:colId xmlns:a16="http://schemas.microsoft.com/office/drawing/2014/main" val="4161019172"/>
                    </a:ext>
                  </a:extLst>
                </a:gridCol>
                <a:gridCol w="3971075">
                  <a:extLst>
                    <a:ext uri="{9D8B030D-6E8A-4147-A177-3AD203B41FA5}">
                      <a16:colId xmlns:a16="http://schemas.microsoft.com/office/drawing/2014/main" val="2768373146"/>
                    </a:ext>
                  </a:extLst>
                </a:gridCol>
                <a:gridCol w="3640329">
                  <a:extLst>
                    <a:ext uri="{9D8B030D-6E8A-4147-A177-3AD203B41FA5}">
                      <a16:colId xmlns:a16="http://schemas.microsoft.com/office/drawing/2014/main" val="1548427549"/>
                    </a:ext>
                  </a:extLst>
                </a:gridCol>
              </a:tblGrid>
              <a:tr h="44596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JVM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DEVICE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25706"/>
                  </a:ext>
                </a:extLst>
              </a:tr>
              <a:tr h="119147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NON UI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JVM </a:t>
                      </a:r>
                    </a:p>
                    <a:p>
                      <a:pPr algn="ctr"/>
                      <a:r>
                        <a:rPr lang="en-US" dirty="0"/>
                        <a:t>UNIT TEST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INSTRUMENTATION </a:t>
                      </a:r>
                    </a:p>
                    <a:p>
                      <a:pPr algn="ctr"/>
                      <a:r>
                        <a:rPr lang="en-US" dirty="0"/>
                        <a:t>UNIT TEST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0815897"/>
                  </a:ext>
                </a:extLst>
              </a:tr>
              <a:tr h="119147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ESPRESSO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08708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16403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567F1-8889-4BAD-A3C7-30335615D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280" y="484632"/>
            <a:ext cx="6743844" cy="1609344"/>
          </a:xfrm>
        </p:spPr>
        <p:txBody>
          <a:bodyPr>
            <a:normAutofit/>
          </a:bodyPr>
          <a:lstStyle/>
          <a:p>
            <a:r>
              <a:rPr lang="en-US" sz="4800" dirty="0"/>
              <a:t>Robolectric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94747E-32C4-4371-8192-57CD97F79D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279" y="2121408"/>
            <a:ext cx="6743845" cy="4050792"/>
          </a:xfrm>
        </p:spPr>
        <p:txBody>
          <a:bodyPr>
            <a:normAutofit/>
          </a:bodyPr>
          <a:lstStyle/>
          <a:p>
            <a:r>
              <a:rPr lang="en-US" sz="1800" dirty="0"/>
              <a:t>What is Robolectric ?</a:t>
            </a:r>
          </a:p>
        </p:txBody>
      </p:sp>
      <p:pic>
        <p:nvPicPr>
          <p:cNvPr id="18" name="Picture 4">
            <a:extLst>
              <a:ext uri="{FF2B5EF4-FFF2-40B4-BE49-F238E27FC236}">
                <a16:creationId xmlns:a16="http://schemas.microsoft.com/office/drawing/2014/main" id="{676A8E7A-4777-42F8-872B-1B4A6F341D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742" r="5030" b="-1"/>
          <a:stretch/>
        </p:blipFill>
        <p:spPr>
          <a:xfrm>
            <a:off x="7545274" y="10"/>
            <a:ext cx="4646726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7885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F19C4B-AF28-447F-B788-215218178D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4863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B8900-3968-47DE-BD64-491231B60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-----------------------------</a:t>
            </a:r>
          </a:p>
        </p:txBody>
      </p:sp>
    </p:spTree>
    <p:extLst>
      <p:ext uri="{BB962C8B-B14F-4D97-AF65-F5344CB8AC3E}">
        <p14:creationId xmlns:p14="http://schemas.microsoft.com/office/powerpoint/2010/main" val="7941863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D5E5C-47C1-4F81-832D-CAAE9E3E5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0912" y="1918208"/>
            <a:ext cx="6283842" cy="302158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8800">
                <a:solidFill>
                  <a:schemeClr val="tx1"/>
                </a:solidFill>
              </a:rPr>
              <a:t>                THE </a:t>
            </a:r>
            <a:r>
              <a:rPr lang="en-US" sz="8800" dirty="0">
                <a:solidFill>
                  <a:schemeClr val="tx1"/>
                </a:solidFill>
              </a:rPr>
              <a:t>END  </a:t>
            </a:r>
          </a:p>
        </p:txBody>
      </p:sp>
    </p:spTree>
    <p:extLst>
      <p:ext uri="{BB962C8B-B14F-4D97-AF65-F5344CB8AC3E}">
        <p14:creationId xmlns:p14="http://schemas.microsoft.com/office/powerpoint/2010/main" val="2949159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A8186-66D9-43BF-85B9-29258550F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Android Testing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6A3849D8-5A29-4389-97FE-45FD6B8E62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9910707"/>
              </p:ext>
            </p:extLst>
          </p:nvPr>
        </p:nvGraphicFramePr>
        <p:xfrm>
          <a:off x="1403350" y="3057525"/>
          <a:ext cx="4845050" cy="11811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845050">
                  <a:extLst>
                    <a:ext uri="{9D8B030D-6E8A-4147-A177-3AD203B41FA5}">
                      <a16:colId xmlns:a16="http://schemas.microsoft.com/office/drawing/2014/main" val="1694173956"/>
                    </a:ext>
                  </a:extLst>
                </a:gridCol>
              </a:tblGrid>
              <a:tr h="11811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1155356"/>
                  </a:ext>
                </a:extLst>
              </a:tr>
            </a:tbl>
          </a:graphicData>
        </a:graphic>
      </p:graphicFrame>
      <p:graphicFrame>
        <p:nvGraphicFramePr>
          <p:cNvPr id="13" name="Content Placeholder 5">
            <a:extLst>
              <a:ext uri="{FF2B5EF4-FFF2-40B4-BE49-F238E27FC236}">
                <a16:creationId xmlns:a16="http://schemas.microsoft.com/office/drawing/2014/main" id="{44B01A4B-7A69-40E4-9272-62E0FB913FD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80694786"/>
              </p:ext>
            </p:extLst>
          </p:nvPr>
        </p:nvGraphicFramePr>
        <p:xfrm>
          <a:off x="6403975" y="3057525"/>
          <a:ext cx="4845050" cy="11811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845050">
                  <a:extLst>
                    <a:ext uri="{9D8B030D-6E8A-4147-A177-3AD203B41FA5}">
                      <a16:colId xmlns:a16="http://schemas.microsoft.com/office/drawing/2014/main" val="1694173956"/>
                    </a:ext>
                  </a:extLst>
                </a:gridCol>
              </a:tblGrid>
              <a:tr h="11811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115535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24A5AA29-3670-4E86-9A40-3302B0A957C4}"/>
              </a:ext>
            </a:extLst>
          </p:cNvPr>
          <p:cNvSpPr txBox="1"/>
          <p:nvPr/>
        </p:nvSpPr>
        <p:spPr>
          <a:xfrm>
            <a:off x="1403349" y="3057525"/>
            <a:ext cx="50006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JVM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431810F-4E64-4D33-829C-A461590AED75}"/>
              </a:ext>
            </a:extLst>
          </p:cNvPr>
          <p:cNvSpPr txBox="1"/>
          <p:nvPr/>
        </p:nvSpPr>
        <p:spPr>
          <a:xfrm>
            <a:off x="6326187" y="3057524"/>
            <a:ext cx="50006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</a:p>
        </p:txBody>
      </p:sp>
    </p:spTree>
    <p:extLst>
      <p:ext uri="{BB962C8B-B14F-4D97-AF65-F5344CB8AC3E}">
        <p14:creationId xmlns:p14="http://schemas.microsoft.com/office/powerpoint/2010/main" val="3388491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04D5A-6A17-4737-9F2A-57A5ECE8A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348749-B111-4E8C-B6CD-DE825BED55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“Espresso  |  Android Developers.” </a:t>
            </a:r>
            <a:r>
              <a:rPr lang="en-US" i="1" dirty="0">
                <a:effectLst/>
              </a:rPr>
              <a:t>Android Developers</a:t>
            </a:r>
            <a:r>
              <a:rPr lang="en-US" dirty="0">
                <a:effectLst/>
              </a:rPr>
              <a:t>, developer.android.com/training/testing/espresso.</a:t>
            </a:r>
          </a:p>
          <a:p>
            <a:endParaRPr lang="en-US" dirty="0"/>
          </a:p>
          <a:p>
            <a:r>
              <a:rPr lang="en-US" dirty="0"/>
              <a:t>Espresso book</a:t>
            </a:r>
          </a:p>
          <a:p>
            <a:r>
              <a:rPr lang="en-US" dirty="0"/>
              <a:t>Espresso developers guide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8717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A8186-66D9-43BF-85B9-29258550F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>
            <a:normAutofit/>
          </a:bodyPr>
          <a:lstStyle/>
          <a:p>
            <a:pPr algn="ctr"/>
            <a:r>
              <a:rPr lang="en-US"/>
              <a:t>Android Testing</a:t>
            </a:r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0614F1E2-EC6C-465D-A8B0-B7CA01C918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08954"/>
              </p:ext>
            </p:extLst>
          </p:nvPr>
        </p:nvGraphicFramePr>
        <p:xfrm>
          <a:off x="1343026" y="2676524"/>
          <a:ext cx="9314814" cy="282892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703410">
                  <a:extLst>
                    <a:ext uri="{9D8B030D-6E8A-4147-A177-3AD203B41FA5}">
                      <a16:colId xmlns:a16="http://schemas.microsoft.com/office/drawing/2014/main" val="4161019172"/>
                    </a:ext>
                  </a:extLst>
                </a:gridCol>
                <a:gridCol w="3971075">
                  <a:extLst>
                    <a:ext uri="{9D8B030D-6E8A-4147-A177-3AD203B41FA5}">
                      <a16:colId xmlns:a16="http://schemas.microsoft.com/office/drawing/2014/main" val="2768373146"/>
                    </a:ext>
                  </a:extLst>
                </a:gridCol>
                <a:gridCol w="3640329">
                  <a:extLst>
                    <a:ext uri="{9D8B030D-6E8A-4147-A177-3AD203B41FA5}">
                      <a16:colId xmlns:a16="http://schemas.microsoft.com/office/drawing/2014/main" val="1548427549"/>
                    </a:ext>
                  </a:extLst>
                </a:gridCol>
              </a:tblGrid>
              <a:tr h="44596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JVM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DEVICE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25706"/>
                  </a:ext>
                </a:extLst>
              </a:tr>
              <a:tr h="1191478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NON UI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0815897"/>
                  </a:ext>
                </a:extLst>
              </a:tr>
              <a:tr h="1191478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UI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08708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0417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A8186-66D9-43BF-85B9-29258550F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>
            <a:normAutofit/>
          </a:bodyPr>
          <a:lstStyle/>
          <a:p>
            <a:pPr algn="ctr"/>
            <a:r>
              <a:rPr lang="en-US"/>
              <a:t>Android Testing</a:t>
            </a:r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0614F1E2-EC6C-465D-A8B0-B7CA01C918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3842083"/>
              </p:ext>
            </p:extLst>
          </p:nvPr>
        </p:nvGraphicFramePr>
        <p:xfrm>
          <a:off x="1343026" y="2676524"/>
          <a:ext cx="9314814" cy="282892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703410">
                  <a:extLst>
                    <a:ext uri="{9D8B030D-6E8A-4147-A177-3AD203B41FA5}">
                      <a16:colId xmlns:a16="http://schemas.microsoft.com/office/drawing/2014/main" val="4161019172"/>
                    </a:ext>
                  </a:extLst>
                </a:gridCol>
                <a:gridCol w="3971075">
                  <a:extLst>
                    <a:ext uri="{9D8B030D-6E8A-4147-A177-3AD203B41FA5}">
                      <a16:colId xmlns:a16="http://schemas.microsoft.com/office/drawing/2014/main" val="2768373146"/>
                    </a:ext>
                  </a:extLst>
                </a:gridCol>
                <a:gridCol w="3640329">
                  <a:extLst>
                    <a:ext uri="{9D8B030D-6E8A-4147-A177-3AD203B41FA5}">
                      <a16:colId xmlns:a16="http://schemas.microsoft.com/office/drawing/2014/main" val="1548427549"/>
                    </a:ext>
                  </a:extLst>
                </a:gridCol>
              </a:tblGrid>
              <a:tr h="44596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JVM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DEVICE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25706"/>
                  </a:ext>
                </a:extLst>
              </a:tr>
              <a:tr h="1191478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NON UI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JVM </a:t>
                      </a:r>
                    </a:p>
                    <a:p>
                      <a:pPr algn="ctr"/>
                      <a:r>
                        <a:rPr lang="en-US"/>
                        <a:t>UNIT TEST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0815897"/>
                  </a:ext>
                </a:extLst>
              </a:tr>
              <a:tr h="1191478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UI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08708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448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A8186-66D9-43BF-85B9-29258550F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>
            <a:normAutofit/>
          </a:bodyPr>
          <a:lstStyle/>
          <a:p>
            <a:pPr algn="ctr"/>
            <a:r>
              <a:rPr lang="en-US"/>
              <a:t>Android Testing</a:t>
            </a:r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0614F1E2-EC6C-465D-A8B0-B7CA01C918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42117950"/>
              </p:ext>
            </p:extLst>
          </p:nvPr>
        </p:nvGraphicFramePr>
        <p:xfrm>
          <a:off x="1343026" y="2676524"/>
          <a:ext cx="9314814" cy="282892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703410">
                  <a:extLst>
                    <a:ext uri="{9D8B030D-6E8A-4147-A177-3AD203B41FA5}">
                      <a16:colId xmlns:a16="http://schemas.microsoft.com/office/drawing/2014/main" val="4161019172"/>
                    </a:ext>
                  </a:extLst>
                </a:gridCol>
                <a:gridCol w="3971075">
                  <a:extLst>
                    <a:ext uri="{9D8B030D-6E8A-4147-A177-3AD203B41FA5}">
                      <a16:colId xmlns:a16="http://schemas.microsoft.com/office/drawing/2014/main" val="2768373146"/>
                    </a:ext>
                  </a:extLst>
                </a:gridCol>
                <a:gridCol w="3640329">
                  <a:extLst>
                    <a:ext uri="{9D8B030D-6E8A-4147-A177-3AD203B41FA5}">
                      <a16:colId xmlns:a16="http://schemas.microsoft.com/office/drawing/2014/main" val="1548427549"/>
                    </a:ext>
                  </a:extLst>
                </a:gridCol>
              </a:tblGrid>
              <a:tr h="44596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JVM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DEVICE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25706"/>
                  </a:ext>
                </a:extLst>
              </a:tr>
              <a:tr h="119147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NON UI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JVM </a:t>
                      </a:r>
                    </a:p>
                    <a:p>
                      <a:pPr algn="ctr"/>
                      <a:r>
                        <a:rPr lang="en-US" dirty="0"/>
                        <a:t>UNIT TEST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INSTRUMENTATION </a:t>
                      </a:r>
                    </a:p>
                    <a:p>
                      <a:pPr algn="ctr"/>
                      <a:r>
                        <a:rPr lang="en-US" dirty="0"/>
                        <a:t>UNIT TEST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0815897"/>
                  </a:ext>
                </a:extLst>
              </a:tr>
              <a:tr h="119147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08708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77965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A8186-66D9-43BF-85B9-29258550F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Android Testing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0614F1E2-EC6C-465D-A8B0-B7CA01C918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2426726"/>
              </p:ext>
            </p:extLst>
          </p:nvPr>
        </p:nvGraphicFramePr>
        <p:xfrm>
          <a:off x="1343026" y="2676524"/>
          <a:ext cx="9314814" cy="282892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703410">
                  <a:extLst>
                    <a:ext uri="{9D8B030D-6E8A-4147-A177-3AD203B41FA5}">
                      <a16:colId xmlns:a16="http://schemas.microsoft.com/office/drawing/2014/main" val="4161019172"/>
                    </a:ext>
                  </a:extLst>
                </a:gridCol>
                <a:gridCol w="3971075">
                  <a:extLst>
                    <a:ext uri="{9D8B030D-6E8A-4147-A177-3AD203B41FA5}">
                      <a16:colId xmlns:a16="http://schemas.microsoft.com/office/drawing/2014/main" val="2768373146"/>
                    </a:ext>
                  </a:extLst>
                </a:gridCol>
                <a:gridCol w="3640329">
                  <a:extLst>
                    <a:ext uri="{9D8B030D-6E8A-4147-A177-3AD203B41FA5}">
                      <a16:colId xmlns:a16="http://schemas.microsoft.com/office/drawing/2014/main" val="1548427549"/>
                    </a:ext>
                  </a:extLst>
                </a:gridCol>
              </a:tblGrid>
              <a:tr h="44596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JVM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DEVICE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25706"/>
                  </a:ext>
                </a:extLst>
              </a:tr>
              <a:tr h="119147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NON UI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JVM </a:t>
                      </a:r>
                    </a:p>
                    <a:p>
                      <a:pPr algn="ctr"/>
                      <a:r>
                        <a:rPr lang="en-US" dirty="0"/>
                        <a:t>UNIT TEST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INSTRUMENTATION </a:t>
                      </a:r>
                    </a:p>
                    <a:p>
                      <a:pPr algn="ctr"/>
                      <a:r>
                        <a:rPr lang="en-US" dirty="0"/>
                        <a:t>UNIT TEST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0815897"/>
                  </a:ext>
                </a:extLst>
              </a:tr>
              <a:tr h="119147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ESPRESSO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08708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50651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B4730-A581-4F13-BBF5-CF02933B7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>
            <a:normAutofit/>
          </a:bodyPr>
          <a:lstStyle/>
          <a:p>
            <a:r>
              <a:rPr lang="en-US" dirty="0"/>
              <a:t>Espresso</a:t>
            </a:r>
          </a:p>
        </p:txBody>
      </p:sp>
      <p:pic>
        <p:nvPicPr>
          <p:cNvPr id="17" name="Graphic 6" descr="Tea">
            <a:extLst>
              <a:ext uri="{FF2B5EF4-FFF2-40B4-BE49-F238E27FC236}">
                <a16:creationId xmlns:a16="http://schemas.microsoft.com/office/drawing/2014/main" id="{0861B202-7FC1-4743-ABFB-AC1C4D0596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70289" y="2132822"/>
            <a:ext cx="3258006" cy="3258006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F09781-8E7E-47A6-A454-5C823D8A4A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900" indent="0" algn="ctr">
              <a:buNone/>
            </a:pPr>
            <a:r>
              <a:rPr lang="en-US" sz="2400" dirty="0"/>
              <a:t>What is Espresso?</a:t>
            </a:r>
          </a:p>
          <a:p>
            <a:pPr algn="ctr"/>
            <a:r>
              <a:rPr lang="en-US" sz="2400" dirty="0"/>
              <a:t>Espresso is a testing framework</a:t>
            </a:r>
          </a:p>
        </p:txBody>
      </p:sp>
    </p:spTree>
    <p:extLst>
      <p:ext uri="{BB962C8B-B14F-4D97-AF65-F5344CB8AC3E}">
        <p14:creationId xmlns:p14="http://schemas.microsoft.com/office/powerpoint/2010/main" val="19290545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B4730-A581-4F13-BBF5-CF02933B7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>
            <a:normAutofit/>
          </a:bodyPr>
          <a:lstStyle/>
          <a:p>
            <a:r>
              <a:rPr lang="en-US" dirty="0"/>
              <a:t>Espresso</a:t>
            </a:r>
          </a:p>
        </p:txBody>
      </p:sp>
      <p:pic>
        <p:nvPicPr>
          <p:cNvPr id="17" name="Graphic 6" descr="Tea">
            <a:extLst>
              <a:ext uri="{FF2B5EF4-FFF2-40B4-BE49-F238E27FC236}">
                <a16:creationId xmlns:a16="http://schemas.microsoft.com/office/drawing/2014/main" id="{0861B202-7FC1-4743-ABFB-AC1C4D0596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70289" y="2132822"/>
            <a:ext cx="3258006" cy="3258006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F09781-8E7E-47A6-A454-5C823D8A4A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900" indent="0" algn="ctr">
              <a:buNone/>
            </a:pPr>
            <a:r>
              <a:rPr lang="en-US" sz="2400" dirty="0"/>
              <a:t>How does Espresso work?</a:t>
            </a:r>
          </a:p>
          <a:p>
            <a:pPr algn="ctr"/>
            <a:r>
              <a:rPr lang="en-US" sz="2400" dirty="0"/>
              <a:t>Espresso creates a test </a:t>
            </a:r>
            <a:r>
              <a:rPr lang="en-US" sz="2400" dirty="0" err="1"/>
              <a:t>apk</a:t>
            </a:r>
            <a:r>
              <a:rPr lang="en-US" sz="2400" dirty="0"/>
              <a:t> next to the app </a:t>
            </a:r>
            <a:r>
              <a:rPr lang="en-US" sz="2400" dirty="0" err="1"/>
              <a:t>apk</a:t>
            </a:r>
            <a:endParaRPr lang="en-US" sz="2400" dirty="0"/>
          </a:p>
          <a:p>
            <a:pPr algn="ctr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616065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B4730-A581-4F13-BBF5-CF02933B7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>
            <a:normAutofit/>
          </a:bodyPr>
          <a:lstStyle/>
          <a:p>
            <a:r>
              <a:rPr lang="en-US" dirty="0"/>
              <a:t>Espresso</a:t>
            </a:r>
          </a:p>
        </p:txBody>
      </p:sp>
      <p:pic>
        <p:nvPicPr>
          <p:cNvPr id="17" name="Graphic 6" descr="Tea">
            <a:extLst>
              <a:ext uri="{FF2B5EF4-FFF2-40B4-BE49-F238E27FC236}">
                <a16:creationId xmlns:a16="http://schemas.microsoft.com/office/drawing/2014/main" id="{0861B202-7FC1-4743-ABFB-AC1C4D0596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70289" y="2132822"/>
            <a:ext cx="3258006" cy="3258006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F09781-8E7E-47A6-A454-5C823D8A4A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900" indent="0" algn="ctr">
              <a:buNone/>
            </a:pPr>
            <a:r>
              <a:rPr lang="en-US" sz="2400" dirty="0"/>
              <a:t>Advantages of using Espresso</a:t>
            </a:r>
          </a:p>
          <a:p>
            <a:pPr algn="ctr"/>
            <a:r>
              <a:rPr lang="en-US" sz="2400" dirty="0"/>
              <a:t>Synchronization </a:t>
            </a:r>
          </a:p>
          <a:p>
            <a:pPr algn="ctr"/>
            <a:r>
              <a:rPr lang="en-US" sz="2400" dirty="0"/>
              <a:t>Easy to learn</a:t>
            </a:r>
          </a:p>
          <a:p>
            <a:pPr algn="ctr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529911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143</Words>
  <Application>Microsoft Office PowerPoint</Application>
  <PresentationFormat>Widescreen</PresentationFormat>
  <Paragraphs>108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Calisto MT</vt:lpstr>
      <vt:lpstr>Times New Roman</vt:lpstr>
      <vt:lpstr>Wingdings 2</vt:lpstr>
      <vt:lpstr>Slate</vt:lpstr>
      <vt:lpstr>Robolectric and Espresso</vt:lpstr>
      <vt:lpstr>Android Testing</vt:lpstr>
      <vt:lpstr>Android Testing</vt:lpstr>
      <vt:lpstr>Android Testing</vt:lpstr>
      <vt:lpstr>Android Testing</vt:lpstr>
      <vt:lpstr>Android Testing</vt:lpstr>
      <vt:lpstr>Espresso</vt:lpstr>
      <vt:lpstr>Espresso</vt:lpstr>
      <vt:lpstr>Espresso</vt:lpstr>
      <vt:lpstr>ESPRESSO</vt:lpstr>
      <vt:lpstr>ESPRESSO</vt:lpstr>
      <vt:lpstr>PowerPoint Presentation</vt:lpstr>
      <vt:lpstr>-----------------------------</vt:lpstr>
      <vt:lpstr>Android testing</vt:lpstr>
      <vt:lpstr>Android testing</vt:lpstr>
      <vt:lpstr>Robolectric</vt:lpstr>
      <vt:lpstr>PowerPoint Presentation</vt:lpstr>
      <vt:lpstr>-----------------------------</vt:lpstr>
      <vt:lpstr>                THE END  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Robolectric and Espresso</dc:title>
  <dc:creator>Swrajit Paul</dc:creator>
  <cp:lastModifiedBy>Swrajit Paul</cp:lastModifiedBy>
  <cp:revision>9</cp:revision>
  <dcterms:created xsi:type="dcterms:W3CDTF">2019-06-25T05:53:59Z</dcterms:created>
  <dcterms:modified xsi:type="dcterms:W3CDTF">2019-06-26T04:42:09Z</dcterms:modified>
</cp:coreProperties>
</file>