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1" r:id="rId1"/>
  </p:sldMasterIdLst>
  <p:sldIdLst>
    <p:sldId id="256" r:id="rId2"/>
    <p:sldId id="269" r:id="rId3"/>
    <p:sldId id="279" r:id="rId4"/>
    <p:sldId id="280" r:id="rId5"/>
    <p:sldId id="281" r:id="rId6"/>
    <p:sldId id="282" r:id="rId7"/>
    <p:sldId id="257" r:id="rId8"/>
    <p:sldId id="262" r:id="rId9"/>
    <p:sldId id="283" r:id="rId10"/>
    <p:sldId id="275" r:id="rId11"/>
    <p:sldId id="274" r:id="rId12"/>
    <p:sldId id="263" r:id="rId13"/>
    <p:sldId id="276" r:id="rId14"/>
    <p:sldId id="261"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3817" autoAdjust="0"/>
  </p:normalViewPr>
  <p:slideViewPr>
    <p:cSldViewPr snapToGrid="0">
      <p:cViewPr>
        <p:scale>
          <a:sx n="75" d="100"/>
          <a:sy n="75" d="100"/>
        </p:scale>
        <p:origin x="360"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00ACF8-A7C7-4ECC-9DE7-4BE4489A0B3F}" type="datetimeFigureOut">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C57F7F1-CC66-4177-A2FF-CEC13B1FC539}" type="slidenum">
              <a:rPr lang="en-US" smtClean="0"/>
              <a:t>‹#›</a:t>
            </a:fld>
            <a:endParaRPr lang="en-US"/>
          </a:p>
        </p:txBody>
      </p:sp>
    </p:spTree>
    <p:extLst>
      <p:ext uri="{BB962C8B-B14F-4D97-AF65-F5344CB8AC3E}">
        <p14:creationId xmlns:p14="http://schemas.microsoft.com/office/powerpoint/2010/main" val="348653225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00ACF8-A7C7-4ECC-9DE7-4BE4489A0B3F}" type="datetimeFigureOut">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7F7F1-CC66-4177-A2FF-CEC13B1FC539}" type="slidenum">
              <a:rPr lang="en-US" smtClean="0"/>
              <a:t>‹#›</a:t>
            </a:fld>
            <a:endParaRPr lang="en-US"/>
          </a:p>
        </p:txBody>
      </p:sp>
    </p:spTree>
    <p:extLst>
      <p:ext uri="{BB962C8B-B14F-4D97-AF65-F5344CB8AC3E}">
        <p14:creationId xmlns:p14="http://schemas.microsoft.com/office/powerpoint/2010/main" val="127277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00ACF8-A7C7-4ECC-9DE7-4BE4489A0B3F}" type="datetimeFigureOut">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7F7F1-CC66-4177-A2FF-CEC13B1FC539}" type="slidenum">
              <a:rPr lang="en-US" smtClean="0"/>
              <a:t>‹#›</a:t>
            </a:fld>
            <a:endParaRPr lang="en-US"/>
          </a:p>
        </p:txBody>
      </p:sp>
    </p:spTree>
    <p:extLst>
      <p:ext uri="{BB962C8B-B14F-4D97-AF65-F5344CB8AC3E}">
        <p14:creationId xmlns:p14="http://schemas.microsoft.com/office/powerpoint/2010/main" val="1929079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00ACF8-A7C7-4ECC-9DE7-4BE4489A0B3F}" type="datetimeFigureOut">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7F7F1-CC66-4177-A2FF-CEC13B1FC539}" type="slidenum">
              <a:rPr lang="en-US" smtClean="0"/>
              <a:t>‹#›</a:t>
            </a:fld>
            <a:endParaRPr lang="en-US"/>
          </a:p>
        </p:txBody>
      </p:sp>
    </p:spTree>
    <p:extLst>
      <p:ext uri="{BB962C8B-B14F-4D97-AF65-F5344CB8AC3E}">
        <p14:creationId xmlns:p14="http://schemas.microsoft.com/office/powerpoint/2010/main" val="1404708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D00ACF8-A7C7-4ECC-9DE7-4BE4489A0B3F}" type="datetimeFigureOut">
              <a:rPr lang="en-US" smtClean="0"/>
              <a:t>6/18/2019</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C57F7F1-CC66-4177-A2FF-CEC13B1FC539}" type="slidenum">
              <a:rPr lang="en-US" smtClean="0"/>
              <a:t>‹#›</a:t>
            </a:fld>
            <a:endParaRPr lang="en-US"/>
          </a:p>
        </p:txBody>
      </p:sp>
    </p:spTree>
    <p:extLst>
      <p:ext uri="{BB962C8B-B14F-4D97-AF65-F5344CB8AC3E}">
        <p14:creationId xmlns:p14="http://schemas.microsoft.com/office/powerpoint/2010/main" val="1330928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00ACF8-A7C7-4ECC-9DE7-4BE4489A0B3F}" type="datetimeFigureOut">
              <a:rPr lang="en-US" smtClean="0"/>
              <a:t>6/18/2019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57F7F1-CC66-4177-A2FF-CEC13B1FC539}" type="slidenum">
              <a:rPr lang="en-US" smtClean="0"/>
              <a:t>‹#›</a:t>
            </a:fld>
            <a:endParaRPr lang="en-US"/>
          </a:p>
        </p:txBody>
      </p:sp>
    </p:spTree>
    <p:extLst>
      <p:ext uri="{BB962C8B-B14F-4D97-AF65-F5344CB8AC3E}">
        <p14:creationId xmlns:p14="http://schemas.microsoft.com/office/powerpoint/2010/main" val="102717264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00ACF8-A7C7-4ECC-9DE7-4BE4489A0B3F}" type="datetimeFigureOut">
              <a:rPr lang="en-US" smtClean="0"/>
              <a:t>6/18/2019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57F7F1-CC66-4177-A2FF-CEC13B1FC539}" type="slidenum">
              <a:rPr lang="en-US" smtClean="0"/>
              <a:t>‹#›</a:t>
            </a:fld>
            <a:endParaRPr lang="en-US"/>
          </a:p>
        </p:txBody>
      </p:sp>
    </p:spTree>
    <p:extLst>
      <p:ext uri="{BB962C8B-B14F-4D97-AF65-F5344CB8AC3E}">
        <p14:creationId xmlns:p14="http://schemas.microsoft.com/office/powerpoint/2010/main" val="232435376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00ACF8-A7C7-4ECC-9DE7-4BE4489A0B3F}" type="datetimeFigureOut">
              <a:rPr lang="en-US" smtClean="0"/>
              <a:t>6/18/2019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57F7F1-CC66-4177-A2FF-CEC13B1FC539}" type="slidenum">
              <a:rPr lang="en-US" smtClean="0"/>
              <a:t>‹#›</a:t>
            </a:fld>
            <a:endParaRPr lang="en-US"/>
          </a:p>
        </p:txBody>
      </p:sp>
    </p:spTree>
    <p:extLst>
      <p:ext uri="{BB962C8B-B14F-4D97-AF65-F5344CB8AC3E}">
        <p14:creationId xmlns:p14="http://schemas.microsoft.com/office/powerpoint/2010/main" val="1788556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00ACF8-A7C7-4ECC-9DE7-4BE4489A0B3F}" type="datetimeFigureOut">
              <a:rPr lang="en-US" smtClean="0"/>
              <a:t>6/18/2019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57F7F1-CC66-4177-A2FF-CEC13B1FC539}" type="slidenum">
              <a:rPr lang="en-US" smtClean="0"/>
              <a:t>‹#›</a:t>
            </a:fld>
            <a:endParaRPr lang="en-US"/>
          </a:p>
        </p:txBody>
      </p:sp>
    </p:spTree>
    <p:extLst>
      <p:ext uri="{BB962C8B-B14F-4D97-AF65-F5344CB8AC3E}">
        <p14:creationId xmlns:p14="http://schemas.microsoft.com/office/powerpoint/2010/main" val="232943081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00ACF8-A7C7-4ECC-9DE7-4BE4489A0B3F}" type="datetimeFigureOut">
              <a:rPr lang="en-US" smtClean="0"/>
              <a:t>6/18/2019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C57F7F1-CC66-4177-A2FF-CEC13B1FC539}" type="slidenum">
              <a:rPr lang="en-US" smtClean="0"/>
              <a:t>‹#›</a:t>
            </a:fld>
            <a:endParaRPr lang="en-US"/>
          </a:p>
        </p:txBody>
      </p:sp>
    </p:spTree>
    <p:extLst>
      <p:ext uri="{BB962C8B-B14F-4D97-AF65-F5344CB8AC3E}">
        <p14:creationId xmlns:p14="http://schemas.microsoft.com/office/powerpoint/2010/main" val="4505161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00ACF8-A7C7-4ECC-9DE7-4BE4489A0B3F}" type="datetimeFigureOut">
              <a:rPr lang="en-US" smtClean="0"/>
              <a:t>6/18/2019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C57F7F1-CC66-4177-A2FF-CEC13B1FC539}" type="slidenum">
              <a:rPr lang="en-US" smtClean="0"/>
              <a:t>‹#›</a:t>
            </a:fld>
            <a:endParaRPr lang="en-US"/>
          </a:p>
        </p:txBody>
      </p:sp>
    </p:spTree>
    <p:extLst>
      <p:ext uri="{BB962C8B-B14F-4D97-AF65-F5344CB8AC3E}">
        <p14:creationId xmlns:p14="http://schemas.microsoft.com/office/powerpoint/2010/main" val="463285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D00ACF8-A7C7-4ECC-9DE7-4BE4489A0B3F}" type="datetimeFigureOut">
              <a:rPr lang="en-US" smtClean="0"/>
              <a:t>6/18/2019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C57F7F1-CC66-4177-A2FF-CEC13B1FC539}" type="slidenum">
              <a:rPr lang="en-US" smtClean="0"/>
              <a:t>‹#›</a:t>
            </a:fld>
            <a:endParaRPr lang="en-US"/>
          </a:p>
        </p:txBody>
      </p:sp>
    </p:spTree>
    <p:extLst>
      <p:ext uri="{BB962C8B-B14F-4D97-AF65-F5344CB8AC3E}">
        <p14:creationId xmlns:p14="http://schemas.microsoft.com/office/powerpoint/2010/main" val="4226026258"/>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8.sv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97D8E6-2543-417F-8C4A-2FD1219D4D9D}"/>
              </a:ext>
            </a:extLst>
          </p:cNvPr>
          <p:cNvSpPr>
            <a:spLocks noGrp="1"/>
          </p:cNvSpPr>
          <p:nvPr>
            <p:ph type="ctrTitle"/>
          </p:nvPr>
        </p:nvSpPr>
        <p:spPr>
          <a:xfrm>
            <a:off x="6556100" y="1360493"/>
            <a:ext cx="4972511" cy="3106732"/>
          </a:xfrm>
        </p:spPr>
        <p:txBody>
          <a:bodyPr anchor="b">
            <a:normAutofit/>
          </a:bodyPr>
          <a:lstStyle/>
          <a:p>
            <a:r>
              <a:rPr lang="en-US" sz="7200" dirty="0"/>
              <a:t>Espresso &amp; </a:t>
            </a:r>
            <a:br>
              <a:rPr lang="en-US" sz="7200" dirty="0"/>
            </a:br>
            <a:r>
              <a:rPr lang="en-US" sz="7200" dirty="0"/>
              <a:t>Robolectric </a:t>
            </a:r>
          </a:p>
        </p:txBody>
      </p:sp>
      <p:sp>
        <p:nvSpPr>
          <p:cNvPr id="3" name="Subtitle 2">
            <a:extLst>
              <a:ext uri="{FF2B5EF4-FFF2-40B4-BE49-F238E27FC236}">
                <a16:creationId xmlns:a16="http://schemas.microsoft.com/office/drawing/2014/main" id="{263D4258-D8F9-432C-AA69-DDC67D202B57}"/>
              </a:ext>
            </a:extLst>
          </p:cNvPr>
          <p:cNvSpPr>
            <a:spLocks noGrp="1"/>
          </p:cNvSpPr>
          <p:nvPr>
            <p:ph type="subTitle" idx="1"/>
          </p:nvPr>
        </p:nvSpPr>
        <p:spPr>
          <a:xfrm>
            <a:off x="6556100" y="4687316"/>
            <a:ext cx="4972512" cy="1517088"/>
          </a:xfrm>
        </p:spPr>
        <p:txBody>
          <a:bodyPr>
            <a:normAutofit/>
          </a:bodyPr>
          <a:lstStyle/>
          <a:p>
            <a:r>
              <a:rPr lang="en-US" dirty="0"/>
              <a:t>	Swrajit Paul</a:t>
            </a:r>
          </a:p>
        </p:txBody>
      </p:sp>
      <p:sp>
        <p:nvSpPr>
          <p:cNvPr id="46" name="Freeform: Shape 45">
            <a:extLst>
              <a:ext uri="{FF2B5EF4-FFF2-40B4-BE49-F238E27FC236}">
                <a16:creationId xmlns:a16="http://schemas.microsoft.com/office/drawing/2014/main" id="{14A1598B-1957-47CF-AAF4-F7A36DA0E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Cafe">
            <a:extLst>
              <a:ext uri="{FF2B5EF4-FFF2-40B4-BE49-F238E27FC236}">
                <a16:creationId xmlns:a16="http://schemas.microsoft.com/office/drawing/2014/main" id="{8E797A0A-2446-4B1B-9667-C9F3A13E19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3388" y="1554207"/>
            <a:ext cx="3749586" cy="3749586"/>
          </a:xfrm>
          <a:prstGeom prst="rect">
            <a:avLst/>
          </a:prstGeom>
        </p:spPr>
      </p:pic>
    </p:spTree>
    <p:extLst>
      <p:ext uri="{BB962C8B-B14F-4D97-AF65-F5344CB8AC3E}">
        <p14:creationId xmlns:p14="http://schemas.microsoft.com/office/powerpoint/2010/main" val="2456160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A8186-66D9-43BF-85B9-29258550F628}"/>
              </a:ext>
            </a:extLst>
          </p:cNvPr>
          <p:cNvSpPr>
            <a:spLocks noGrp="1"/>
          </p:cNvSpPr>
          <p:nvPr>
            <p:ph type="title"/>
          </p:nvPr>
        </p:nvSpPr>
        <p:spPr>
          <a:xfrm>
            <a:off x="1069848" y="484632"/>
            <a:ext cx="10058400" cy="1609344"/>
          </a:xfrm>
        </p:spPr>
        <p:txBody>
          <a:bodyPr>
            <a:normAutofit/>
          </a:bodyPr>
          <a:lstStyle/>
          <a:p>
            <a:pPr algn="ctr"/>
            <a:r>
              <a:rPr lang="en-US" dirty="0"/>
              <a:t>Android testing</a:t>
            </a:r>
          </a:p>
        </p:txBody>
      </p:sp>
      <p:graphicFrame>
        <p:nvGraphicFramePr>
          <p:cNvPr id="5" name="Content Placeholder 4">
            <a:extLst>
              <a:ext uri="{FF2B5EF4-FFF2-40B4-BE49-F238E27FC236}">
                <a16:creationId xmlns:a16="http://schemas.microsoft.com/office/drawing/2014/main" id="{0614F1E2-EC6C-465D-A8B0-B7CA01C91851}"/>
              </a:ext>
            </a:extLst>
          </p:cNvPr>
          <p:cNvGraphicFramePr>
            <a:graphicFrameLocks noGrp="1"/>
          </p:cNvGraphicFramePr>
          <p:nvPr>
            <p:ph idx="1"/>
            <p:extLst>
              <p:ext uri="{D42A27DB-BD31-4B8C-83A1-F6EECF244321}">
                <p14:modId xmlns:p14="http://schemas.microsoft.com/office/powerpoint/2010/main" val="3225515450"/>
              </p:ext>
            </p:extLst>
          </p:nvPr>
        </p:nvGraphicFramePr>
        <p:xfrm>
          <a:off x="1343026" y="2676524"/>
          <a:ext cx="9314814" cy="2828924"/>
        </p:xfrm>
        <a:graphic>
          <a:graphicData uri="http://schemas.openxmlformats.org/drawingml/2006/table">
            <a:tbl>
              <a:tblPr firstRow="1" bandRow="1">
                <a:tableStyleId>{21E4AEA4-8DFA-4A89-87EB-49C32662AFE0}</a:tableStyleId>
              </a:tblPr>
              <a:tblGrid>
                <a:gridCol w="1703410">
                  <a:extLst>
                    <a:ext uri="{9D8B030D-6E8A-4147-A177-3AD203B41FA5}">
                      <a16:colId xmlns:a16="http://schemas.microsoft.com/office/drawing/2014/main" val="4161019172"/>
                    </a:ext>
                  </a:extLst>
                </a:gridCol>
                <a:gridCol w="3971075">
                  <a:extLst>
                    <a:ext uri="{9D8B030D-6E8A-4147-A177-3AD203B41FA5}">
                      <a16:colId xmlns:a16="http://schemas.microsoft.com/office/drawing/2014/main" val="2768373146"/>
                    </a:ext>
                  </a:extLst>
                </a:gridCol>
                <a:gridCol w="3640329">
                  <a:extLst>
                    <a:ext uri="{9D8B030D-6E8A-4147-A177-3AD203B41FA5}">
                      <a16:colId xmlns:a16="http://schemas.microsoft.com/office/drawing/2014/main" val="1548427549"/>
                    </a:ext>
                  </a:extLst>
                </a:gridCol>
              </a:tblGrid>
              <a:tr h="445968">
                <a:tc>
                  <a:txBody>
                    <a:bodyPr/>
                    <a:lstStyle/>
                    <a:p>
                      <a:pPr algn="ctr"/>
                      <a:endParaRPr lang="en-US" dirty="0"/>
                    </a:p>
                  </a:txBody>
                  <a:tcPr/>
                </a:tc>
                <a:tc>
                  <a:txBody>
                    <a:bodyPr/>
                    <a:lstStyle/>
                    <a:p>
                      <a:pPr algn="ctr"/>
                      <a:r>
                        <a:rPr lang="en-US" dirty="0"/>
                        <a:t>JVM</a:t>
                      </a:r>
                    </a:p>
                  </a:txBody>
                  <a:tcPr/>
                </a:tc>
                <a:tc>
                  <a:txBody>
                    <a:bodyPr/>
                    <a:lstStyle/>
                    <a:p>
                      <a:pPr algn="ctr"/>
                      <a:r>
                        <a:rPr lang="en-US" dirty="0"/>
                        <a:t>DEVICE</a:t>
                      </a:r>
                    </a:p>
                  </a:txBody>
                  <a:tcPr/>
                </a:tc>
                <a:extLst>
                  <a:ext uri="{0D108BD9-81ED-4DB2-BD59-A6C34878D82A}">
                    <a16:rowId xmlns:a16="http://schemas.microsoft.com/office/drawing/2014/main" val="42525706"/>
                  </a:ext>
                </a:extLst>
              </a:tr>
              <a:tr h="1191478">
                <a:tc>
                  <a:txBody>
                    <a:bodyPr/>
                    <a:lstStyle/>
                    <a:p>
                      <a:pPr algn="ctr"/>
                      <a:r>
                        <a:rPr lang="en-US" dirty="0"/>
                        <a:t>NON UI</a:t>
                      </a:r>
                    </a:p>
                  </a:txBody>
                  <a:tcPr anchor="ctr"/>
                </a:tc>
                <a:tc>
                  <a:txBody>
                    <a:bodyPr/>
                    <a:lstStyle/>
                    <a:p>
                      <a:pPr algn="ctr"/>
                      <a:r>
                        <a:rPr lang="en-US" dirty="0"/>
                        <a:t>JVM </a:t>
                      </a:r>
                    </a:p>
                    <a:p>
                      <a:pPr algn="ctr"/>
                      <a:r>
                        <a:rPr lang="en-US" dirty="0"/>
                        <a:t>UNIT TEST</a:t>
                      </a:r>
                    </a:p>
                  </a:txBody>
                  <a:tcPr anchor="ctr"/>
                </a:tc>
                <a:tc>
                  <a:txBody>
                    <a:bodyPr/>
                    <a:lstStyle/>
                    <a:p>
                      <a:pPr algn="ctr"/>
                      <a:r>
                        <a:rPr lang="en-US" dirty="0"/>
                        <a:t>INSTRUMENTATION </a:t>
                      </a:r>
                    </a:p>
                    <a:p>
                      <a:pPr algn="ctr"/>
                      <a:r>
                        <a:rPr lang="en-US" dirty="0"/>
                        <a:t>UNIT TEST</a:t>
                      </a:r>
                    </a:p>
                  </a:txBody>
                  <a:tcPr anchor="ctr"/>
                </a:tc>
                <a:extLst>
                  <a:ext uri="{0D108BD9-81ED-4DB2-BD59-A6C34878D82A}">
                    <a16:rowId xmlns:a16="http://schemas.microsoft.com/office/drawing/2014/main" val="3200815897"/>
                  </a:ext>
                </a:extLst>
              </a:tr>
              <a:tr h="1191478">
                <a:tc>
                  <a:txBody>
                    <a:bodyPr/>
                    <a:lstStyle/>
                    <a:p>
                      <a:pPr algn="ctr"/>
                      <a:r>
                        <a:rPr lang="en-US" dirty="0"/>
                        <a:t>UI</a:t>
                      </a:r>
                    </a:p>
                  </a:txBody>
                  <a:tcPr anchor="ctr"/>
                </a:tc>
                <a:tc>
                  <a:txBody>
                    <a:bodyPr/>
                    <a:lstStyle/>
                    <a:p>
                      <a:pPr algn="ctr"/>
                      <a:endParaRPr lang="en-US" sz="2800" dirty="0"/>
                    </a:p>
                  </a:txBody>
                  <a:tcPr anchor="ctr"/>
                </a:tc>
                <a:tc>
                  <a:txBody>
                    <a:bodyPr/>
                    <a:lstStyle/>
                    <a:p>
                      <a:pPr algn="ctr"/>
                      <a:r>
                        <a:rPr lang="en-US" dirty="0"/>
                        <a:t>ESPRESSO</a:t>
                      </a:r>
                    </a:p>
                  </a:txBody>
                  <a:tcPr anchor="ctr"/>
                </a:tc>
                <a:extLst>
                  <a:ext uri="{0D108BD9-81ED-4DB2-BD59-A6C34878D82A}">
                    <a16:rowId xmlns:a16="http://schemas.microsoft.com/office/drawing/2014/main" val="1930870887"/>
                  </a:ext>
                </a:extLst>
              </a:tr>
            </a:tbl>
          </a:graphicData>
        </a:graphic>
      </p:graphicFrame>
    </p:spTree>
    <p:extLst>
      <p:ext uri="{BB962C8B-B14F-4D97-AF65-F5344CB8AC3E}">
        <p14:creationId xmlns:p14="http://schemas.microsoft.com/office/powerpoint/2010/main" val="1463119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A8186-66D9-43BF-85B9-29258550F628}"/>
              </a:ext>
            </a:extLst>
          </p:cNvPr>
          <p:cNvSpPr>
            <a:spLocks noGrp="1"/>
          </p:cNvSpPr>
          <p:nvPr>
            <p:ph type="title"/>
          </p:nvPr>
        </p:nvSpPr>
        <p:spPr>
          <a:xfrm>
            <a:off x="1069848" y="484632"/>
            <a:ext cx="10058400" cy="1609344"/>
          </a:xfrm>
        </p:spPr>
        <p:txBody>
          <a:bodyPr>
            <a:normAutofit/>
          </a:bodyPr>
          <a:lstStyle/>
          <a:p>
            <a:pPr algn="ctr"/>
            <a:r>
              <a:rPr lang="en-US" dirty="0"/>
              <a:t>Android testing</a:t>
            </a:r>
          </a:p>
        </p:txBody>
      </p:sp>
      <p:graphicFrame>
        <p:nvGraphicFramePr>
          <p:cNvPr id="5" name="Content Placeholder 4">
            <a:extLst>
              <a:ext uri="{FF2B5EF4-FFF2-40B4-BE49-F238E27FC236}">
                <a16:creationId xmlns:a16="http://schemas.microsoft.com/office/drawing/2014/main" id="{0614F1E2-EC6C-465D-A8B0-B7CA01C91851}"/>
              </a:ext>
            </a:extLst>
          </p:cNvPr>
          <p:cNvGraphicFramePr>
            <a:graphicFrameLocks noGrp="1"/>
          </p:cNvGraphicFramePr>
          <p:nvPr>
            <p:ph idx="1"/>
            <p:extLst>
              <p:ext uri="{D42A27DB-BD31-4B8C-83A1-F6EECF244321}">
                <p14:modId xmlns:p14="http://schemas.microsoft.com/office/powerpoint/2010/main" val="3875402606"/>
              </p:ext>
            </p:extLst>
          </p:nvPr>
        </p:nvGraphicFramePr>
        <p:xfrm>
          <a:off x="1343026" y="2676524"/>
          <a:ext cx="9314814" cy="2828924"/>
        </p:xfrm>
        <a:graphic>
          <a:graphicData uri="http://schemas.openxmlformats.org/drawingml/2006/table">
            <a:tbl>
              <a:tblPr firstRow="1" bandRow="1">
                <a:tableStyleId>{21E4AEA4-8DFA-4A89-87EB-49C32662AFE0}</a:tableStyleId>
              </a:tblPr>
              <a:tblGrid>
                <a:gridCol w="1703410">
                  <a:extLst>
                    <a:ext uri="{9D8B030D-6E8A-4147-A177-3AD203B41FA5}">
                      <a16:colId xmlns:a16="http://schemas.microsoft.com/office/drawing/2014/main" val="4161019172"/>
                    </a:ext>
                  </a:extLst>
                </a:gridCol>
                <a:gridCol w="3971075">
                  <a:extLst>
                    <a:ext uri="{9D8B030D-6E8A-4147-A177-3AD203B41FA5}">
                      <a16:colId xmlns:a16="http://schemas.microsoft.com/office/drawing/2014/main" val="2768373146"/>
                    </a:ext>
                  </a:extLst>
                </a:gridCol>
                <a:gridCol w="3640329">
                  <a:extLst>
                    <a:ext uri="{9D8B030D-6E8A-4147-A177-3AD203B41FA5}">
                      <a16:colId xmlns:a16="http://schemas.microsoft.com/office/drawing/2014/main" val="1548427549"/>
                    </a:ext>
                  </a:extLst>
                </a:gridCol>
              </a:tblGrid>
              <a:tr h="445968">
                <a:tc>
                  <a:txBody>
                    <a:bodyPr/>
                    <a:lstStyle/>
                    <a:p>
                      <a:pPr algn="ctr"/>
                      <a:endParaRPr lang="en-US" dirty="0"/>
                    </a:p>
                  </a:txBody>
                  <a:tcPr/>
                </a:tc>
                <a:tc>
                  <a:txBody>
                    <a:bodyPr/>
                    <a:lstStyle/>
                    <a:p>
                      <a:pPr algn="ctr"/>
                      <a:r>
                        <a:rPr lang="en-US" dirty="0"/>
                        <a:t>JVM</a:t>
                      </a:r>
                    </a:p>
                  </a:txBody>
                  <a:tcPr/>
                </a:tc>
                <a:tc>
                  <a:txBody>
                    <a:bodyPr/>
                    <a:lstStyle/>
                    <a:p>
                      <a:pPr algn="ctr"/>
                      <a:r>
                        <a:rPr lang="en-US" dirty="0"/>
                        <a:t>DEVICE</a:t>
                      </a:r>
                    </a:p>
                  </a:txBody>
                  <a:tcPr/>
                </a:tc>
                <a:extLst>
                  <a:ext uri="{0D108BD9-81ED-4DB2-BD59-A6C34878D82A}">
                    <a16:rowId xmlns:a16="http://schemas.microsoft.com/office/drawing/2014/main" val="42525706"/>
                  </a:ext>
                </a:extLst>
              </a:tr>
              <a:tr h="1191478">
                <a:tc>
                  <a:txBody>
                    <a:bodyPr/>
                    <a:lstStyle/>
                    <a:p>
                      <a:pPr algn="ctr"/>
                      <a:r>
                        <a:rPr lang="en-US" dirty="0"/>
                        <a:t>NON UI</a:t>
                      </a:r>
                    </a:p>
                  </a:txBody>
                  <a:tcPr anchor="ctr"/>
                </a:tc>
                <a:tc>
                  <a:txBody>
                    <a:bodyPr/>
                    <a:lstStyle/>
                    <a:p>
                      <a:pPr algn="ctr"/>
                      <a:r>
                        <a:rPr lang="en-US" dirty="0"/>
                        <a:t>JVM </a:t>
                      </a:r>
                    </a:p>
                    <a:p>
                      <a:pPr algn="ctr"/>
                      <a:r>
                        <a:rPr lang="en-US" dirty="0"/>
                        <a:t>UNIT TEST</a:t>
                      </a:r>
                    </a:p>
                  </a:txBody>
                  <a:tcPr anchor="ctr"/>
                </a:tc>
                <a:tc>
                  <a:txBody>
                    <a:bodyPr/>
                    <a:lstStyle/>
                    <a:p>
                      <a:pPr algn="ctr"/>
                      <a:r>
                        <a:rPr lang="en-US" dirty="0"/>
                        <a:t>INSTRUMENTATION </a:t>
                      </a:r>
                    </a:p>
                    <a:p>
                      <a:pPr algn="ctr"/>
                      <a:r>
                        <a:rPr lang="en-US" dirty="0"/>
                        <a:t>UNIT TEST</a:t>
                      </a:r>
                    </a:p>
                  </a:txBody>
                  <a:tcPr anchor="ctr"/>
                </a:tc>
                <a:extLst>
                  <a:ext uri="{0D108BD9-81ED-4DB2-BD59-A6C34878D82A}">
                    <a16:rowId xmlns:a16="http://schemas.microsoft.com/office/drawing/2014/main" val="3200815897"/>
                  </a:ext>
                </a:extLst>
              </a:tr>
              <a:tr h="1191478">
                <a:tc>
                  <a:txBody>
                    <a:bodyPr/>
                    <a:lstStyle/>
                    <a:p>
                      <a:pPr algn="ctr"/>
                      <a:r>
                        <a:rPr lang="en-US" dirty="0"/>
                        <a:t>UI</a:t>
                      </a:r>
                    </a:p>
                  </a:txBody>
                  <a:tcPr anchor="ctr"/>
                </a:tc>
                <a:tc>
                  <a:txBody>
                    <a:bodyPr/>
                    <a:lstStyle/>
                    <a:p>
                      <a:pPr algn="ctr"/>
                      <a:r>
                        <a:rPr lang="en-US" sz="2800" dirty="0"/>
                        <a:t>?</a:t>
                      </a:r>
                    </a:p>
                  </a:txBody>
                  <a:tcPr anchor="ctr"/>
                </a:tc>
                <a:tc>
                  <a:txBody>
                    <a:bodyPr/>
                    <a:lstStyle/>
                    <a:p>
                      <a:pPr algn="ctr"/>
                      <a:r>
                        <a:rPr lang="en-US" dirty="0"/>
                        <a:t>ESPRESSO</a:t>
                      </a:r>
                    </a:p>
                  </a:txBody>
                  <a:tcPr anchor="ctr"/>
                </a:tc>
                <a:extLst>
                  <a:ext uri="{0D108BD9-81ED-4DB2-BD59-A6C34878D82A}">
                    <a16:rowId xmlns:a16="http://schemas.microsoft.com/office/drawing/2014/main" val="1930870887"/>
                  </a:ext>
                </a:extLst>
              </a:tr>
            </a:tbl>
          </a:graphicData>
        </a:graphic>
      </p:graphicFrame>
    </p:spTree>
    <p:extLst>
      <p:ext uri="{BB962C8B-B14F-4D97-AF65-F5344CB8AC3E}">
        <p14:creationId xmlns:p14="http://schemas.microsoft.com/office/powerpoint/2010/main" val="56164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7567F1-8889-4BAD-A3C7-30335615DF9D}"/>
              </a:ext>
            </a:extLst>
          </p:cNvPr>
          <p:cNvSpPr>
            <a:spLocks noGrp="1"/>
          </p:cNvSpPr>
          <p:nvPr>
            <p:ph type="title"/>
          </p:nvPr>
        </p:nvSpPr>
        <p:spPr>
          <a:xfrm>
            <a:off x="382280" y="484632"/>
            <a:ext cx="6743844" cy="1609344"/>
          </a:xfrm>
        </p:spPr>
        <p:txBody>
          <a:bodyPr>
            <a:normAutofit/>
          </a:bodyPr>
          <a:lstStyle/>
          <a:p>
            <a:r>
              <a:rPr lang="en-US" sz="4800"/>
              <a:t>Robolectric</a:t>
            </a:r>
          </a:p>
        </p:txBody>
      </p:sp>
      <p:sp>
        <p:nvSpPr>
          <p:cNvPr id="3" name="Content Placeholder 2">
            <a:extLst>
              <a:ext uri="{FF2B5EF4-FFF2-40B4-BE49-F238E27FC236}">
                <a16:creationId xmlns:a16="http://schemas.microsoft.com/office/drawing/2014/main" id="{E894747E-32C4-4371-8192-57CD97F79D92}"/>
              </a:ext>
            </a:extLst>
          </p:cNvPr>
          <p:cNvSpPr>
            <a:spLocks noGrp="1"/>
          </p:cNvSpPr>
          <p:nvPr>
            <p:ph idx="1"/>
          </p:nvPr>
        </p:nvSpPr>
        <p:spPr>
          <a:xfrm>
            <a:off x="382279" y="2121408"/>
            <a:ext cx="6743845" cy="4050792"/>
          </a:xfrm>
        </p:spPr>
        <p:txBody>
          <a:bodyPr>
            <a:normAutofit/>
          </a:bodyPr>
          <a:lstStyle/>
          <a:p>
            <a:endParaRPr lang="en-US" sz="1800" dirty="0"/>
          </a:p>
        </p:txBody>
      </p:sp>
      <p:pic>
        <p:nvPicPr>
          <p:cNvPr id="18" name="Picture 4">
            <a:extLst>
              <a:ext uri="{FF2B5EF4-FFF2-40B4-BE49-F238E27FC236}">
                <a16:creationId xmlns:a16="http://schemas.microsoft.com/office/drawing/2014/main" id="{676A8E7A-4777-42F8-872B-1B4A6F341DEA}"/>
              </a:ext>
            </a:extLst>
          </p:cNvPr>
          <p:cNvPicPr>
            <a:picLocks noChangeAspect="1"/>
          </p:cNvPicPr>
          <p:nvPr/>
        </p:nvPicPr>
        <p:blipFill rotWithShape="1">
          <a:blip r:embed="rId4"/>
          <a:srcRect l="49742" r="5030" b="-1"/>
          <a:stretch/>
        </p:blipFill>
        <p:spPr>
          <a:xfrm>
            <a:off x="7545274" y="10"/>
            <a:ext cx="4646726" cy="6857990"/>
          </a:xfrm>
          <a:prstGeom prst="rect">
            <a:avLst/>
          </a:prstGeom>
        </p:spPr>
      </p:pic>
      <p:grpSp>
        <p:nvGrpSpPr>
          <p:cNvPr id="36" name="Group 35">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7" name="Oval 36">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8" name="Oval 37">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579788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23B9-EEF8-4188-A985-794A0E93C19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CF19C4B-AF28-447F-B788-215218178DC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84486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B66E70-9451-4286-A0C2-6CF108FE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9">
            <a:extLst>
              <a:ext uri="{FF2B5EF4-FFF2-40B4-BE49-F238E27FC236}">
                <a16:creationId xmlns:a16="http://schemas.microsoft.com/office/drawing/2014/main" id="{2A4B0696-68E2-40ED-B597-4B87387544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tx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Rectangle 11">
            <a:extLst>
              <a:ext uri="{FF2B5EF4-FFF2-40B4-BE49-F238E27FC236}">
                <a16:creationId xmlns:a16="http://schemas.microsoft.com/office/drawing/2014/main" id="{A19EF1B4-0F49-44D2-AE21-263819BFB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blipFill dpi="0" rotWithShape="1">
            <a:blip r:embed="rId2">
              <a:alphaModFix amt="4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5911AB-8C18-4ACB-95A0-187148D6ACD5}"/>
              </a:ext>
            </a:extLst>
          </p:cNvPr>
          <p:cNvSpPr>
            <a:spLocks noGrp="1"/>
          </p:cNvSpPr>
          <p:nvPr>
            <p:ph type="title"/>
          </p:nvPr>
        </p:nvSpPr>
        <p:spPr>
          <a:xfrm>
            <a:off x="2082119" y="643466"/>
            <a:ext cx="3348017" cy="5571067"/>
          </a:xfrm>
        </p:spPr>
        <p:txBody>
          <a:bodyPr>
            <a:normAutofit/>
          </a:bodyPr>
          <a:lstStyle/>
          <a:p>
            <a:r>
              <a:rPr lang="en-US" sz="4800">
                <a:solidFill>
                  <a:schemeClr val="tx1"/>
                </a:solidFill>
              </a:rPr>
              <a:t>REferences</a:t>
            </a:r>
          </a:p>
        </p:txBody>
      </p:sp>
      <p:sp>
        <p:nvSpPr>
          <p:cNvPr id="3" name="Content Placeholder 2">
            <a:extLst>
              <a:ext uri="{FF2B5EF4-FFF2-40B4-BE49-F238E27FC236}">
                <a16:creationId xmlns:a16="http://schemas.microsoft.com/office/drawing/2014/main" id="{E5768EBD-393A-4A69-B00D-D626F1E96E3D}"/>
              </a:ext>
            </a:extLst>
          </p:cNvPr>
          <p:cNvSpPr>
            <a:spLocks noGrp="1"/>
          </p:cNvSpPr>
          <p:nvPr>
            <p:ph idx="1"/>
          </p:nvPr>
        </p:nvSpPr>
        <p:spPr>
          <a:xfrm>
            <a:off x="6772315" y="643467"/>
            <a:ext cx="4534781" cy="5571066"/>
          </a:xfrm>
        </p:spPr>
        <p:txBody>
          <a:bodyPr anchor="ctr">
            <a:normAutofit/>
          </a:bodyPr>
          <a:lstStyle/>
          <a:p>
            <a:r>
              <a:rPr lang="en-US" sz="1800" dirty="0"/>
              <a:t>Cheat sheet</a:t>
            </a:r>
          </a:p>
          <a:p>
            <a:r>
              <a:rPr lang="en-US" sz="1800" dirty="0"/>
              <a:t>The linked in learning site</a:t>
            </a:r>
          </a:p>
          <a:p>
            <a:r>
              <a:rPr lang="en-US" sz="1800" dirty="0"/>
              <a:t>Espresso book</a:t>
            </a:r>
          </a:p>
          <a:p>
            <a:r>
              <a:rPr lang="en-US" sz="1800" dirty="0"/>
              <a:t>Espresso developers guide</a:t>
            </a:r>
          </a:p>
        </p:txBody>
      </p:sp>
      <p:grpSp>
        <p:nvGrpSpPr>
          <p:cNvPr id="14" name="Group 13">
            <a:extLst>
              <a:ext uri="{FF2B5EF4-FFF2-40B4-BE49-F238E27FC236}">
                <a16:creationId xmlns:a16="http://schemas.microsoft.com/office/drawing/2014/main" id="{2B69B0BE-E00A-432A-98D1-A47B82C163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401725" y="6229681"/>
            <a:chExt cx="457200" cy="457200"/>
          </a:xfrm>
        </p:grpSpPr>
        <p:sp>
          <p:nvSpPr>
            <p:cNvPr id="15" name="Oval 14">
              <a:extLst>
                <a:ext uri="{FF2B5EF4-FFF2-40B4-BE49-F238E27FC236}">
                  <a16:creationId xmlns:a16="http://schemas.microsoft.com/office/drawing/2014/main" id="{0AF8A5ED-19F8-4707-8EEC-7115E6B112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C5F50C1C-978D-45B5-B716-7DA91773C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773023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9" name="Group 28">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0" name="Oval 29">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31" name="Oval 30">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33" name="Rectangle 32">
            <a:extLst>
              <a:ext uri="{FF2B5EF4-FFF2-40B4-BE49-F238E27FC236}">
                <a16:creationId xmlns:a16="http://schemas.microsoft.com/office/drawing/2014/main" id="{68C84B8E-16E8-4E54-B4AC-84CE51595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94D5E5C-47C1-4F81-832D-CAAE9E3E5D3C}"/>
              </a:ext>
            </a:extLst>
          </p:cNvPr>
          <p:cNvSpPr>
            <a:spLocks noGrp="1"/>
          </p:cNvSpPr>
          <p:nvPr>
            <p:ph type="title"/>
          </p:nvPr>
        </p:nvSpPr>
        <p:spPr>
          <a:xfrm>
            <a:off x="1051560" y="1110054"/>
            <a:ext cx="6558608" cy="4580300"/>
          </a:xfrm>
        </p:spPr>
        <p:txBody>
          <a:bodyPr vert="horz" lIns="91440" tIns="45720" rIns="91440" bIns="45720" rtlCol="0" anchor="ctr">
            <a:normAutofit/>
          </a:bodyPr>
          <a:lstStyle/>
          <a:p>
            <a:pPr algn="r">
              <a:lnSpc>
                <a:spcPct val="80000"/>
              </a:lnSpc>
            </a:pPr>
            <a:r>
              <a:rPr lang="en-US" sz="8800">
                <a:blipFill dpi="0" rotWithShape="1">
                  <a:blip r:embed="rId4"/>
                  <a:srcRect/>
                  <a:tile tx="6350" ty="-127000" sx="65000" sy="64000" flip="none" algn="tl"/>
                </a:blipFill>
              </a:rPr>
              <a:t>                THE END  </a:t>
            </a:r>
            <a:endParaRPr lang="en-US" sz="8800" dirty="0">
              <a:blipFill dpi="0" rotWithShape="1">
                <a:blip r:embed="rId4"/>
                <a:srcRect/>
                <a:tile tx="6350" ty="-127000" sx="65000" sy="64000" flip="none" algn="tl"/>
              </a:blipFill>
            </a:endParaRPr>
          </a:p>
        </p:txBody>
      </p:sp>
      <p:sp>
        <p:nvSpPr>
          <p:cNvPr id="35" name="Rectangle 34">
            <a:extLst>
              <a:ext uri="{FF2B5EF4-FFF2-40B4-BE49-F238E27FC236}">
                <a16:creationId xmlns:a16="http://schemas.microsoft.com/office/drawing/2014/main" id="{ECE9EEEA-5DB7-4DC7-AF9F-74D1C19B7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F199147-B958-49C0-9BE2-65BDD892F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F70505D-EC2C-4D1A-86DE-258377807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2DF20BDF-18D7-4E94-9BA1-9CEB40470C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46920" y="5257800"/>
            <a:chExt cx="1080904" cy="1080902"/>
          </a:xfrm>
        </p:grpSpPr>
        <p:sp>
          <p:nvSpPr>
            <p:cNvPr id="42" name="Oval 41">
              <a:extLst>
                <a:ext uri="{FF2B5EF4-FFF2-40B4-BE49-F238E27FC236}">
                  <a16:creationId xmlns:a16="http://schemas.microsoft.com/office/drawing/2014/main" id="{98F42242-4089-4E5D-95C3-C113C73DA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46920" y="5257800"/>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3" name="Oval 42">
              <a:extLst>
                <a:ext uri="{FF2B5EF4-FFF2-40B4-BE49-F238E27FC236}">
                  <a16:creationId xmlns:a16="http://schemas.microsoft.com/office/drawing/2014/main" id="{796F87F1-ABB5-42FB-86BD-EED111CD3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55011" y="5365890"/>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949159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A8186-66D9-43BF-85B9-29258550F628}"/>
              </a:ext>
            </a:extLst>
          </p:cNvPr>
          <p:cNvSpPr>
            <a:spLocks noGrp="1"/>
          </p:cNvSpPr>
          <p:nvPr>
            <p:ph type="title"/>
          </p:nvPr>
        </p:nvSpPr>
        <p:spPr>
          <a:xfrm>
            <a:off x="1069848" y="484632"/>
            <a:ext cx="10058400" cy="1609344"/>
          </a:xfrm>
        </p:spPr>
        <p:txBody>
          <a:bodyPr>
            <a:normAutofit/>
          </a:bodyPr>
          <a:lstStyle/>
          <a:p>
            <a:pPr algn="ctr"/>
            <a:r>
              <a:rPr lang="en-US" dirty="0"/>
              <a:t>Android testing</a:t>
            </a:r>
          </a:p>
        </p:txBody>
      </p:sp>
      <p:graphicFrame>
        <p:nvGraphicFramePr>
          <p:cNvPr id="6" name="Content Placeholder 5">
            <a:extLst>
              <a:ext uri="{FF2B5EF4-FFF2-40B4-BE49-F238E27FC236}">
                <a16:creationId xmlns:a16="http://schemas.microsoft.com/office/drawing/2014/main" id="{6A3849D8-5A29-4389-97FE-45FD6B8E62AA}"/>
              </a:ext>
            </a:extLst>
          </p:cNvPr>
          <p:cNvGraphicFramePr>
            <a:graphicFrameLocks noGrp="1"/>
          </p:cNvGraphicFramePr>
          <p:nvPr>
            <p:ph idx="1"/>
            <p:extLst>
              <p:ext uri="{D42A27DB-BD31-4B8C-83A1-F6EECF244321}">
                <p14:modId xmlns:p14="http://schemas.microsoft.com/office/powerpoint/2010/main" val="3819910707"/>
              </p:ext>
            </p:extLst>
          </p:nvPr>
        </p:nvGraphicFramePr>
        <p:xfrm>
          <a:off x="1403350" y="3057525"/>
          <a:ext cx="4845050" cy="1181100"/>
        </p:xfrm>
        <a:graphic>
          <a:graphicData uri="http://schemas.openxmlformats.org/drawingml/2006/table">
            <a:tbl>
              <a:tblPr firstRow="1" bandRow="1">
                <a:tableStyleId>{7DF18680-E054-41AD-8BC1-D1AEF772440D}</a:tableStyleId>
              </a:tblPr>
              <a:tblGrid>
                <a:gridCol w="4845050">
                  <a:extLst>
                    <a:ext uri="{9D8B030D-6E8A-4147-A177-3AD203B41FA5}">
                      <a16:colId xmlns:a16="http://schemas.microsoft.com/office/drawing/2014/main" val="1694173956"/>
                    </a:ext>
                  </a:extLst>
                </a:gridCol>
              </a:tblGrid>
              <a:tr h="1181100">
                <a:tc>
                  <a:txBody>
                    <a:bodyPr/>
                    <a:lstStyle/>
                    <a:p>
                      <a:endParaRPr lang="en-US" dirty="0"/>
                    </a:p>
                  </a:txBody>
                  <a:tcPr/>
                </a:tc>
                <a:extLst>
                  <a:ext uri="{0D108BD9-81ED-4DB2-BD59-A6C34878D82A}">
                    <a16:rowId xmlns:a16="http://schemas.microsoft.com/office/drawing/2014/main" val="2261155356"/>
                  </a:ext>
                </a:extLst>
              </a:tr>
            </a:tbl>
          </a:graphicData>
        </a:graphic>
      </p:graphicFrame>
      <p:graphicFrame>
        <p:nvGraphicFramePr>
          <p:cNvPr id="13" name="Content Placeholder 5">
            <a:extLst>
              <a:ext uri="{FF2B5EF4-FFF2-40B4-BE49-F238E27FC236}">
                <a16:creationId xmlns:a16="http://schemas.microsoft.com/office/drawing/2014/main" id="{44B01A4B-7A69-40E4-9272-62E0FB913FD0}"/>
              </a:ext>
            </a:extLst>
          </p:cNvPr>
          <p:cNvGraphicFramePr>
            <a:graphicFrameLocks/>
          </p:cNvGraphicFramePr>
          <p:nvPr>
            <p:extLst>
              <p:ext uri="{D42A27DB-BD31-4B8C-83A1-F6EECF244321}">
                <p14:modId xmlns:p14="http://schemas.microsoft.com/office/powerpoint/2010/main" val="3680694786"/>
              </p:ext>
            </p:extLst>
          </p:nvPr>
        </p:nvGraphicFramePr>
        <p:xfrm>
          <a:off x="6403975" y="3057525"/>
          <a:ext cx="4845050" cy="1181100"/>
        </p:xfrm>
        <a:graphic>
          <a:graphicData uri="http://schemas.openxmlformats.org/drawingml/2006/table">
            <a:tbl>
              <a:tblPr firstRow="1" bandRow="1">
                <a:tableStyleId>{7DF18680-E054-41AD-8BC1-D1AEF772440D}</a:tableStyleId>
              </a:tblPr>
              <a:tblGrid>
                <a:gridCol w="4845050">
                  <a:extLst>
                    <a:ext uri="{9D8B030D-6E8A-4147-A177-3AD203B41FA5}">
                      <a16:colId xmlns:a16="http://schemas.microsoft.com/office/drawing/2014/main" val="1694173956"/>
                    </a:ext>
                  </a:extLst>
                </a:gridCol>
              </a:tblGrid>
              <a:tr h="1181100">
                <a:tc>
                  <a:txBody>
                    <a:bodyPr/>
                    <a:lstStyle/>
                    <a:p>
                      <a:endParaRPr lang="en-US" dirty="0"/>
                    </a:p>
                  </a:txBody>
                  <a:tcPr/>
                </a:tc>
                <a:extLst>
                  <a:ext uri="{0D108BD9-81ED-4DB2-BD59-A6C34878D82A}">
                    <a16:rowId xmlns:a16="http://schemas.microsoft.com/office/drawing/2014/main" val="2261155356"/>
                  </a:ext>
                </a:extLst>
              </a:tr>
            </a:tbl>
          </a:graphicData>
        </a:graphic>
      </p:graphicFrame>
      <p:sp>
        <p:nvSpPr>
          <p:cNvPr id="7" name="TextBox 6">
            <a:extLst>
              <a:ext uri="{FF2B5EF4-FFF2-40B4-BE49-F238E27FC236}">
                <a16:creationId xmlns:a16="http://schemas.microsoft.com/office/drawing/2014/main" id="{24A5AA29-3670-4E86-9A40-3302B0A957C4}"/>
              </a:ext>
            </a:extLst>
          </p:cNvPr>
          <p:cNvSpPr txBox="1"/>
          <p:nvPr/>
        </p:nvSpPr>
        <p:spPr>
          <a:xfrm>
            <a:off x="1403349" y="3057525"/>
            <a:ext cx="5000625" cy="1015663"/>
          </a:xfrm>
          <a:prstGeom prst="rect">
            <a:avLst/>
          </a:prstGeom>
          <a:noFill/>
        </p:spPr>
        <p:txBody>
          <a:bodyPr wrap="square" rtlCol="0">
            <a:spAutoFit/>
          </a:bodyPr>
          <a:lstStyle/>
          <a:p>
            <a:pPr algn="ctr"/>
            <a:r>
              <a:rPr lang="en-US" sz="6000" dirty="0">
                <a:latin typeface="Times New Roman" panose="02020603050405020304" pitchFamily="18" charset="0"/>
                <a:cs typeface="Times New Roman" panose="02020603050405020304" pitchFamily="18" charset="0"/>
              </a:rPr>
              <a:t>JVM</a:t>
            </a:r>
          </a:p>
        </p:txBody>
      </p:sp>
      <p:sp>
        <p:nvSpPr>
          <p:cNvPr id="19" name="TextBox 18">
            <a:extLst>
              <a:ext uri="{FF2B5EF4-FFF2-40B4-BE49-F238E27FC236}">
                <a16:creationId xmlns:a16="http://schemas.microsoft.com/office/drawing/2014/main" id="{C431810F-4E64-4D33-829C-A461590AED75}"/>
              </a:ext>
            </a:extLst>
          </p:cNvPr>
          <p:cNvSpPr txBox="1"/>
          <p:nvPr/>
        </p:nvSpPr>
        <p:spPr>
          <a:xfrm>
            <a:off x="6326187" y="3057524"/>
            <a:ext cx="5000625" cy="1015663"/>
          </a:xfrm>
          <a:prstGeom prst="rect">
            <a:avLst/>
          </a:prstGeom>
          <a:noFill/>
        </p:spPr>
        <p:txBody>
          <a:bodyPr wrap="square" rtlCol="0">
            <a:spAutoFit/>
          </a:bodyPr>
          <a:lstStyle/>
          <a:p>
            <a:pPr algn="ctr"/>
            <a:r>
              <a:rPr lang="en-US" sz="6000" dirty="0">
                <a:latin typeface="Times New Roman" panose="02020603050405020304" pitchFamily="18" charset="0"/>
                <a:cs typeface="Times New Roman" panose="02020603050405020304" pitchFamily="18" charset="0"/>
              </a:rPr>
              <a:t>Device</a:t>
            </a:r>
          </a:p>
        </p:txBody>
      </p:sp>
    </p:spTree>
    <p:extLst>
      <p:ext uri="{BB962C8B-B14F-4D97-AF65-F5344CB8AC3E}">
        <p14:creationId xmlns:p14="http://schemas.microsoft.com/office/powerpoint/2010/main" val="3388491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75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A8186-66D9-43BF-85B9-29258550F628}"/>
              </a:ext>
            </a:extLst>
          </p:cNvPr>
          <p:cNvSpPr>
            <a:spLocks noGrp="1"/>
          </p:cNvSpPr>
          <p:nvPr>
            <p:ph type="title"/>
          </p:nvPr>
        </p:nvSpPr>
        <p:spPr>
          <a:xfrm>
            <a:off x="1069848" y="484632"/>
            <a:ext cx="10058400" cy="1609344"/>
          </a:xfrm>
        </p:spPr>
        <p:txBody>
          <a:bodyPr>
            <a:normAutofit/>
          </a:bodyPr>
          <a:lstStyle/>
          <a:p>
            <a:pPr algn="ctr"/>
            <a:r>
              <a:rPr lang="en-US" dirty="0"/>
              <a:t>Android testing</a:t>
            </a:r>
          </a:p>
        </p:txBody>
      </p:sp>
      <p:graphicFrame>
        <p:nvGraphicFramePr>
          <p:cNvPr id="5" name="Content Placeholder 4">
            <a:extLst>
              <a:ext uri="{FF2B5EF4-FFF2-40B4-BE49-F238E27FC236}">
                <a16:creationId xmlns:a16="http://schemas.microsoft.com/office/drawing/2014/main" id="{0614F1E2-EC6C-465D-A8B0-B7CA01C91851}"/>
              </a:ext>
            </a:extLst>
          </p:cNvPr>
          <p:cNvGraphicFramePr>
            <a:graphicFrameLocks noGrp="1"/>
          </p:cNvGraphicFramePr>
          <p:nvPr>
            <p:ph idx="1"/>
            <p:extLst>
              <p:ext uri="{D42A27DB-BD31-4B8C-83A1-F6EECF244321}">
                <p14:modId xmlns:p14="http://schemas.microsoft.com/office/powerpoint/2010/main" val="3393988439"/>
              </p:ext>
            </p:extLst>
          </p:nvPr>
        </p:nvGraphicFramePr>
        <p:xfrm>
          <a:off x="1343026" y="2676524"/>
          <a:ext cx="9314814" cy="2828924"/>
        </p:xfrm>
        <a:graphic>
          <a:graphicData uri="http://schemas.openxmlformats.org/drawingml/2006/table">
            <a:tbl>
              <a:tblPr firstRow="1" bandRow="1">
                <a:tableStyleId>{21E4AEA4-8DFA-4A89-87EB-49C32662AFE0}</a:tableStyleId>
              </a:tblPr>
              <a:tblGrid>
                <a:gridCol w="1703410">
                  <a:extLst>
                    <a:ext uri="{9D8B030D-6E8A-4147-A177-3AD203B41FA5}">
                      <a16:colId xmlns:a16="http://schemas.microsoft.com/office/drawing/2014/main" val="4161019172"/>
                    </a:ext>
                  </a:extLst>
                </a:gridCol>
                <a:gridCol w="3971075">
                  <a:extLst>
                    <a:ext uri="{9D8B030D-6E8A-4147-A177-3AD203B41FA5}">
                      <a16:colId xmlns:a16="http://schemas.microsoft.com/office/drawing/2014/main" val="2768373146"/>
                    </a:ext>
                  </a:extLst>
                </a:gridCol>
                <a:gridCol w="3640329">
                  <a:extLst>
                    <a:ext uri="{9D8B030D-6E8A-4147-A177-3AD203B41FA5}">
                      <a16:colId xmlns:a16="http://schemas.microsoft.com/office/drawing/2014/main" val="1548427549"/>
                    </a:ext>
                  </a:extLst>
                </a:gridCol>
              </a:tblGrid>
              <a:tr h="445968">
                <a:tc>
                  <a:txBody>
                    <a:bodyPr/>
                    <a:lstStyle/>
                    <a:p>
                      <a:pPr algn="ctr"/>
                      <a:endParaRPr lang="en-US" dirty="0"/>
                    </a:p>
                  </a:txBody>
                  <a:tcPr/>
                </a:tc>
                <a:tc>
                  <a:txBody>
                    <a:bodyPr/>
                    <a:lstStyle/>
                    <a:p>
                      <a:pPr algn="ctr"/>
                      <a:r>
                        <a:rPr lang="en-US" dirty="0"/>
                        <a:t>JVM</a:t>
                      </a:r>
                    </a:p>
                  </a:txBody>
                  <a:tcPr/>
                </a:tc>
                <a:tc>
                  <a:txBody>
                    <a:bodyPr/>
                    <a:lstStyle/>
                    <a:p>
                      <a:pPr algn="ctr"/>
                      <a:r>
                        <a:rPr lang="en-US" dirty="0"/>
                        <a:t>DEVICE</a:t>
                      </a:r>
                    </a:p>
                  </a:txBody>
                  <a:tcPr/>
                </a:tc>
                <a:extLst>
                  <a:ext uri="{0D108BD9-81ED-4DB2-BD59-A6C34878D82A}">
                    <a16:rowId xmlns:a16="http://schemas.microsoft.com/office/drawing/2014/main" val="42525706"/>
                  </a:ext>
                </a:extLst>
              </a:tr>
              <a:tr h="1191478">
                <a:tc>
                  <a:txBody>
                    <a:bodyPr/>
                    <a:lstStyle/>
                    <a:p>
                      <a:pPr algn="ctr"/>
                      <a:r>
                        <a:rPr lang="en-US" dirty="0"/>
                        <a:t>NON UI</a:t>
                      </a:r>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200815897"/>
                  </a:ext>
                </a:extLst>
              </a:tr>
              <a:tr h="1191478">
                <a:tc>
                  <a:txBody>
                    <a:bodyPr/>
                    <a:lstStyle/>
                    <a:p>
                      <a:pPr algn="ctr"/>
                      <a:r>
                        <a:rPr lang="en-US" dirty="0"/>
                        <a:t>UI</a:t>
                      </a:r>
                    </a:p>
                  </a:txBody>
                  <a:tcPr anchor="ctr"/>
                </a:tc>
                <a:tc>
                  <a:txBody>
                    <a:bodyPr/>
                    <a:lstStyle/>
                    <a:p>
                      <a:pPr algn="ctr"/>
                      <a:endParaRPr lang="en-US" sz="2800" dirty="0"/>
                    </a:p>
                  </a:txBody>
                  <a:tcPr anchor="ctr"/>
                </a:tc>
                <a:tc>
                  <a:txBody>
                    <a:bodyPr/>
                    <a:lstStyle/>
                    <a:p>
                      <a:pPr algn="ctr"/>
                      <a:endParaRPr lang="en-US" dirty="0"/>
                    </a:p>
                  </a:txBody>
                  <a:tcPr anchor="ctr"/>
                </a:tc>
                <a:extLst>
                  <a:ext uri="{0D108BD9-81ED-4DB2-BD59-A6C34878D82A}">
                    <a16:rowId xmlns:a16="http://schemas.microsoft.com/office/drawing/2014/main" val="1930870887"/>
                  </a:ext>
                </a:extLst>
              </a:tr>
            </a:tbl>
          </a:graphicData>
        </a:graphic>
      </p:graphicFrame>
    </p:spTree>
    <p:extLst>
      <p:ext uri="{BB962C8B-B14F-4D97-AF65-F5344CB8AC3E}">
        <p14:creationId xmlns:p14="http://schemas.microsoft.com/office/powerpoint/2010/main" val="2920417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A8186-66D9-43BF-85B9-29258550F628}"/>
              </a:ext>
            </a:extLst>
          </p:cNvPr>
          <p:cNvSpPr>
            <a:spLocks noGrp="1"/>
          </p:cNvSpPr>
          <p:nvPr>
            <p:ph type="title"/>
          </p:nvPr>
        </p:nvSpPr>
        <p:spPr>
          <a:xfrm>
            <a:off x="1069848" y="484632"/>
            <a:ext cx="10058400" cy="1609344"/>
          </a:xfrm>
        </p:spPr>
        <p:txBody>
          <a:bodyPr>
            <a:normAutofit/>
          </a:bodyPr>
          <a:lstStyle/>
          <a:p>
            <a:pPr algn="ctr"/>
            <a:r>
              <a:rPr lang="en-US" dirty="0"/>
              <a:t>Android testing</a:t>
            </a:r>
          </a:p>
        </p:txBody>
      </p:sp>
      <p:graphicFrame>
        <p:nvGraphicFramePr>
          <p:cNvPr id="5" name="Content Placeholder 4">
            <a:extLst>
              <a:ext uri="{FF2B5EF4-FFF2-40B4-BE49-F238E27FC236}">
                <a16:creationId xmlns:a16="http://schemas.microsoft.com/office/drawing/2014/main" id="{0614F1E2-EC6C-465D-A8B0-B7CA01C91851}"/>
              </a:ext>
            </a:extLst>
          </p:cNvPr>
          <p:cNvGraphicFramePr>
            <a:graphicFrameLocks noGrp="1"/>
          </p:cNvGraphicFramePr>
          <p:nvPr>
            <p:ph idx="1"/>
            <p:extLst>
              <p:ext uri="{D42A27DB-BD31-4B8C-83A1-F6EECF244321}">
                <p14:modId xmlns:p14="http://schemas.microsoft.com/office/powerpoint/2010/main" val="4047469565"/>
              </p:ext>
            </p:extLst>
          </p:nvPr>
        </p:nvGraphicFramePr>
        <p:xfrm>
          <a:off x="1343026" y="2676524"/>
          <a:ext cx="9314814" cy="2828924"/>
        </p:xfrm>
        <a:graphic>
          <a:graphicData uri="http://schemas.openxmlformats.org/drawingml/2006/table">
            <a:tbl>
              <a:tblPr firstRow="1" bandRow="1">
                <a:tableStyleId>{21E4AEA4-8DFA-4A89-87EB-49C32662AFE0}</a:tableStyleId>
              </a:tblPr>
              <a:tblGrid>
                <a:gridCol w="1703410">
                  <a:extLst>
                    <a:ext uri="{9D8B030D-6E8A-4147-A177-3AD203B41FA5}">
                      <a16:colId xmlns:a16="http://schemas.microsoft.com/office/drawing/2014/main" val="4161019172"/>
                    </a:ext>
                  </a:extLst>
                </a:gridCol>
                <a:gridCol w="3971075">
                  <a:extLst>
                    <a:ext uri="{9D8B030D-6E8A-4147-A177-3AD203B41FA5}">
                      <a16:colId xmlns:a16="http://schemas.microsoft.com/office/drawing/2014/main" val="2768373146"/>
                    </a:ext>
                  </a:extLst>
                </a:gridCol>
                <a:gridCol w="3640329">
                  <a:extLst>
                    <a:ext uri="{9D8B030D-6E8A-4147-A177-3AD203B41FA5}">
                      <a16:colId xmlns:a16="http://schemas.microsoft.com/office/drawing/2014/main" val="1548427549"/>
                    </a:ext>
                  </a:extLst>
                </a:gridCol>
              </a:tblGrid>
              <a:tr h="445968">
                <a:tc>
                  <a:txBody>
                    <a:bodyPr/>
                    <a:lstStyle/>
                    <a:p>
                      <a:pPr algn="ctr"/>
                      <a:endParaRPr lang="en-US" dirty="0"/>
                    </a:p>
                  </a:txBody>
                  <a:tcPr/>
                </a:tc>
                <a:tc>
                  <a:txBody>
                    <a:bodyPr/>
                    <a:lstStyle/>
                    <a:p>
                      <a:pPr algn="ctr"/>
                      <a:r>
                        <a:rPr lang="en-US" dirty="0"/>
                        <a:t>JVM</a:t>
                      </a:r>
                    </a:p>
                  </a:txBody>
                  <a:tcPr/>
                </a:tc>
                <a:tc>
                  <a:txBody>
                    <a:bodyPr/>
                    <a:lstStyle/>
                    <a:p>
                      <a:pPr algn="ctr"/>
                      <a:r>
                        <a:rPr lang="en-US" dirty="0"/>
                        <a:t>DEVICE</a:t>
                      </a:r>
                    </a:p>
                  </a:txBody>
                  <a:tcPr/>
                </a:tc>
                <a:extLst>
                  <a:ext uri="{0D108BD9-81ED-4DB2-BD59-A6C34878D82A}">
                    <a16:rowId xmlns:a16="http://schemas.microsoft.com/office/drawing/2014/main" val="42525706"/>
                  </a:ext>
                </a:extLst>
              </a:tr>
              <a:tr h="1191478">
                <a:tc>
                  <a:txBody>
                    <a:bodyPr/>
                    <a:lstStyle/>
                    <a:p>
                      <a:pPr algn="ctr"/>
                      <a:r>
                        <a:rPr lang="en-US" dirty="0"/>
                        <a:t>NON UI</a:t>
                      </a:r>
                    </a:p>
                  </a:txBody>
                  <a:tcPr anchor="ctr"/>
                </a:tc>
                <a:tc>
                  <a:txBody>
                    <a:bodyPr/>
                    <a:lstStyle/>
                    <a:p>
                      <a:pPr algn="ctr"/>
                      <a:r>
                        <a:rPr lang="en-US" dirty="0"/>
                        <a:t>JVM </a:t>
                      </a:r>
                    </a:p>
                    <a:p>
                      <a:pPr algn="ctr"/>
                      <a:r>
                        <a:rPr lang="en-US" dirty="0"/>
                        <a:t>UNIT TEST</a:t>
                      </a:r>
                    </a:p>
                  </a:txBody>
                  <a:tcPr anchor="ctr"/>
                </a:tc>
                <a:tc>
                  <a:txBody>
                    <a:bodyPr/>
                    <a:lstStyle/>
                    <a:p>
                      <a:pPr algn="ctr"/>
                      <a:endParaRPr lang="en-US" dirty="0"/>
                    </a:p>
                  </a:txBody>
                  <a:tcPr anchor="ctr"/>
                </a:tc>
                <a:extLst>
                  <a:ext uri="{0D108BD9-81ED-4DB2-BD59-A6C34878D82A}">
                    <a16:rowId xmlns:a16="http://schemas.microsoft.com/office/drawing/2014/main" val="3200815897"/>
                  </a:ext>
                </a:extLst>
              </a:tr>
              <a:tr h="1191478">
                <a:tc>
                  <a:txBody>
                    <a:bodyPr/>
                    <a:lstStyle/>
                    <a:p>
                      <a:pPr algn="ctr"/>
                      <a:r>
                        <a:rPr lang="en-US" dirty="0"/>
                        <a:t>UI</a:t>
                      </a:r>
                    </a:p>
                  </a:txBody>
                  <a:tcPr anchor="ctr"/>
                </a:tc>
                <a:tc>
                  <a:txBody>
                    <a:bodyPr/>
                    <a:lstStyle/>
                    <a:p>
                      <a:pPr algn="ctr"/>
                      <a:endParaRPr lang="en-US" sz="2800" dirty="0"/>
                    </a:p>
                  </a:txBody>
                  <a:tcPr anchor="ctr"/>
                </a:tc>
                <a:tc>
                  <a:txBody>
                    <a:bodyPr/>
                    <a:lstStyle/>
                    <a:p>
                      <a:pPr algn="ctr"/>
                      <a:endParaRPr lang="en-US" dirty="0"/>
                    </a:p>
                  </a:txBody>
                  <a:tcPr anchor="ctr"/>
                </a:tc>
                <a:extLst>
                  <a:ext uri="{0D108BD9-81ED-4DB2-BD59-A6C34878D82A}">
                    <a16:rowId xmlns:a16="http://schemas.microsoft.com/office/drawing/2014/main" val="1930870887"/>
                  </a:ext>
                </a:extLst>
              </a:tr>
            </a:tbl>
          </a:graphicData>
        </a:graphic>
      </p:graphicFrame>
    </p:spTree>
    <p:extLst>
      <p:ext uri="{BB962C8B-B14F-4D97-AF65-F5344CB8AC3E}">
        <p14:creationId xmlns:p14="http://schemas.microsoft.com/office/powerpoint/2010/main" val="288448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A8186-66D9-43BF-85B9-29258550F628}"/>
              </a:ext>
            </a:extLst>
          </p:cNvPr>
          <p:cNvSpPr>
            <a:spLocks noGrp="1"/>
          </p:cNvSpPr>
          <p:nvPr>
            <p:ph type="title"/>
          </p:nvPr>
        </p:nvSpPr>
        <p:spPr>
          <a:xfrm>
            <a:off x="1069848" y="484632"/>
            <a:ext cx="10058400" cy="1609344"/>
          </a:xfrm>
        </p:spPr>
        <p:txBody>
          <a:bodyPr>
            <a:normAutofit/>
          </a:bodyPr>
          <a:lstStyle/>
          <a:p>
            <a:pPr algn="ctr"/>
            <a:r>
              <a:rPr lang="en-US" dirty="0"/>
              <a:t>Android testing</a:t>
            </a:r>
          </a:p>
        </p:txBody>
      </p:sp>
      <p:graphicFrame>
        <p:nvGraphicFramePr>
          <p:cNvPr id="5" name="Content Placeholder 4">
            <a:extLst>
              <a:ext uri="{FF2B5EF4-FFF2-40B4-BE49-F238E27FC236}">
                <a16:creationId xmlns:a16="http://schemas.microsoft.com/office/drawing/2014/main" id="{0614F1E2-EC6C-465D-A8B0-B7CA01C91851}"/>
              </a:ext>
            </a:extLst>
          </p:cNvPr>
          <p:cNvGraphicFramePr>
            <a:graphicFrameLocks noGrp="1"/>
          </p:cNvGraphicFramePr>
          <p:nvPr>
            <p:ph idx="1"/>
            <p:extLst>
              <p:ext uri="{D42A27DB-BD31-4B8C-83A1-F6EECF244321}">
                <p14:modId xmlns:p14="http://schemas.microsoft.com/office/powerpoint/2010/main" val="2842117950"/>
              </p:ext>
            </p:extLst>
          </p:nvPr>
        </p:nvGraphicFramePr>
        <p:xfrm>
          <a:off x="1343026" y="2676524"/>
          <a:ext cx="9314814" cy="2828924"/>
        </p:xfrm>
        <a:graphic>
          <a:graphicData uri="http://schemas.openxmlformats.org/drawingml/2006/table">
            <a:tbl>
              <a:tblPr firstRow="1" bandRow="1">
                <a:tableStyleId>{21E4AEA4-8DFA-4A89-87EB-49C32662AFE0}</a:tableStyleId>
              </a:tblPr>
              <a:tblGrid>
                <a:gridCol w="1703410">
                  <a:extLst>
                    <a:ext uri="{9D8B030D-6E8A-4147-A177-3AD203B41FA5}">
                      <a16:colId xmlns:a16="http://schemas.microsoft.com/office/drawing/2014/main" val="4161019172"/>
                    </a:ext>
                  </a:extLst>
                </a:gridCol>
                <a:gridCol w="3971075">
                  <a:extLst>
                    <a:ext uri="{9D8B030D-6E8A-4147-A177-3AD203B41FA5}">
                      <a16:colId xmlns:a16="http://schemas.microsoft.com/office/drawing/2014/main" val="2768373146"/>
                    </a:ext>
                  </a:extLst>
                </a:gridCol>
                <a:gridCol w="3640329">
                  <a:extLst>
                    <a:ext uri="{9D8B030D-6E8A-4147-A177-3AD203B41FA5}">
                      <a16:colId xmlns:a16="http://schemas.microsoft.com/office/drawing/2014/main" val="1548427549"/>
                    </a:ext>
                  </a:extLst>
                </a:gridCol>
              </a:tblGrid>
              <a:tr h="445968">
                <a:tc>
                  <a:txBody>
                    <a:bodyPr/>
                    <a:lstStyle/>
                    <a:p>
                      <a:pPr algn="ctr"/>
                      <a:endParaRPr lang="en-US" dirty="0"/>
                    </a:p>
                  </a:txBody>
                  <a:tcPr/>
                </a:tc>
                <a:tc>
                  <a:txBody>
                    <a:bodyPr/>
                    <a:lstStyle/>
                    <a:p>
                      <a:pPr algn="ctr"/>
                      <a:r>
                        <a:rPr lang="en-US" dirty="0"/>
                        <a:t>JVM</a:t>
                      </a:r>
                    </a:p>
                  </a:txBody>
                  <a:tcPr/>
                </a:tc>
                <a:tc>
                  <a:txBody>
                    <a:bodyPr/>
                    <a:lstStyle/>
                    <a:p>
                      <a:pPr algn="ctr"/>
                      <a:r>
                        <a:rPr lang="en-US" dirty="0"/>
                        <a:t>DEVICE</a:t>
                      </a:r>
                    </a:p>
                  </a:txBody>
                  <a:tcPr/>
                </a:tc>
                <a:extLst>
                  <a:ext uri="{0D108BD9-81ED-4DB2-BD59-A6C34878D82A}">
                    <a16:rowId xmlns:a16="http://schemas.microsoft.com/office/drawing/2014/main" val="42525706"/>
                  </a:ext>
                </a:extLst>
              </a:tr>
              <a:tr h="1191478">
                <a:tc>
                  <a:txBody>
                    <a:bodyPr/>
                    <a:lstStyle/>
                    <a:p>
                      <a:pPr algn="ctr"/>
                      <a:r>
                        <a:rPr lang="en-US" dirty="0"/>
                        <a:t>NON UI</a:t>
                      </a:r>
                    </a:p>
                  </a:txBody>
                  <a:tcPr anchor="ctr"/>
                </a:tc>
                <a:tc>
                  <a:txBody>
                    <a:bodyPr/>
                    <a:lstStyle/>
                    <a:p>
                      <a:pPr algn="ctr"/>
                      <a:r>
                        <a:rPr lang="en-US" dirty="0"/>
                        <a:t>JVM </a:t>
                      </a:r>
                    </a:p>
                    <a:p>
                      <a:pPr algn="ctr"/>
                      <a:r>
                        <a:rPr lang="en-US" dirty="0"/>
                        <a:t>UNIT TEST</a:t>
                      </a:r>
                    </a:p>
                  </a:txBody>
                  <a:tcPr anchor="ctr"/>
                </a:tc>
                <a:tc>
                  <a:txBody>
                    <a:bodyPr/>
                    <a:lstStyle/>
                    <a:p>
                      <a:pPr algn="ctr"/>
                      <a:r>
                        <a:rPr lang="en-US" dirty="0"/>
                        <a:t>INSTRUMENTATION </a:t>
                      </a:r>
                    </a:p>
                    <a:p>
                      <a:pPr algn="ctr"/>
                      <a:r>
                        <a:rPr lang="en-US" dirty="0"/>
                        <a:t>UNIT TEST</a:t>
                      </a:r>
                    </a:p>
                  </a:txBody>
                  <a:tcPr anchor="ctr"/>
                </a:tc>
                <a:extLst>
                  <a:ext uri="{0D108BD9-81ED-4DB2-BD59-A6C34878D82A}">
                    <a16:rowId xmlns:a16="http://schemas.microsoft.com/office/drawing/2014/main" val="3200815897"/>
                  </a:ext>
                </a:extLst>
              </a:tr>
              <a:tr h="1191478">
                <a:tc>
                  <a:txBody>
                    <a:bodyPr/>
                    <a:lstStyle/>
                    <a:p>
                      <a:pPr algn="ctr"/>
                      <a:r>
                        <a:rPr lang="en-US" dirty="0"/>
                        <a:t>UI</a:t>
                      </a:r>
                    </a:p>
                  </a:txBody>
                  <a:tcPr anchor="ctr"/>
                </a:tc>
                <a:tc>
                  <a:txBody>
                    <a:bodyPr/>
                    <a:lstStyle/>
                    <a:p>
                      <a:pPr algn="ctr"/>
                      <a:endParaRPr lang="en-US" sz="2800" dirty="0"/>
                    </a:p>
                  </a:txBody>
                  <a:tcPr anchor="ctr"/>
                </a:tc>
                <a:tc>
                  <a:txBody>
                    <a:bodyPr/>
                    <a:lstStyle/>
                    <a:p>
                      <a:pPr algn="ctr"/>
                      <a:endParaRPr lang="en-US" dirty="0"/>
                    </a:p>
                  </a:txBody>
                  <a:tcPr anchor="ctr"/>
                </a:tc>
                <a:extLst>
                  <a:ext uri="{0D108BD9-81ED-4DB2-BD59-A6C34878D82A}">
                    <a16:rowId xmlns:a16="http://schemas.microsoft.com/office/drawing/2014/main" val="1930870887"/>
                  </a:ext>
                </a:extLst>
              </a:tr>
            </a:tbl>
          </a:graphicData>
        </a:graphic>
      </p:graphicFrame>
    </p:spTree>
    <p:extLst>
      <p:ext uri="{BB962C8B-B14F-4D97-AF65-F5344CB8AC3E}">
        <p14:creationId xmlns:p14="http://schemas.microsoft.com/office/powerpoint/2010/main" val="3077796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A8186-66D9-43BF-85B9-29258550F628}"/>
              </a:ext>
            </a:extLst>
          </p:cNvPr>
          <p:cNvSpPr>
            <a:spLocks noGrp="1"/>
          </p:cNvSpPr>
          <p:nvPr>
            <p:ph type="title"/>
          </p:nvPr>
        </p:nvSpPr>
        <p:spPr>
          <a:xfrm>
            <a:off x="1069848" y="484632"/>
            <a:ext cx="10058400" cy="1609344"/>
          </a:xfrm>
        </p:spPr>
        <p:txBody>
          <a:bodyPr>
            <a:normAutofit/>
          </a:bodyPr>
          <a:lstStyle/>
          <a:p>
            <a:pPr algn="ctr"/>
            <a:r>
              <a:rPr lang="en-US" dirty="0"/>
              <a:t>Android testing</a:t>
            </a:r>
          </a:p>
        </p:txBody>
      </p:sp>
      <p:graphicFrame>
        <p:nvGraphicFramePr>
          <p:cNvPr id="5" name="Content Placeholder 4">
            <a:extLst>
              <a:ext uri="{FF2B5EF4-FFF2-40B4-BE49-F238E27FC236}">
                <a16:creationId xmlns:a16="http://schemas.microsoft.com/office/drawing/2014/main" id="{0614F1E2-EC6C-465D-A8B0-B7CA01C91851}"/>
              </a:ext>
            </a:extLst>
          </p:cNvPr>
          <p:cNvGraphicFramePr>
            <a:graphicFrameLocks noGrp="1"/>
          </p:cNvGraphicFramePr>
          <p:nvPr>
            <p:ph idx="1"/>
            <p:extLst>
              <p:ext uri="{D42A27DB-BD31-4B8C-83A1-F6EECF244321}">
                <p14:modId xmlns:p14="http://schemas.microsoft.com/office/powerpoint/2010/main" val="742426726"/>
              </p:ext>
            </p:extLst>
          </p:nvPr>
        </p:nvGraphicFramePr>
        <p:xfrm>
          <a:off x="1343026" y="2676524"/>
          <a:ext cx="9314814" cy="2828924"/>
        </p:xfrm>
        <a:graphic>
          <a:graphicData uri="http://schemas.openxmlformats.org/drawingml/2006/table">
            <a:tbl>
              <a:tblPr firstRow="1" bandRow="1">
                <a:tableStyleId>{21E4AEA4-8DFA-4A89-87EB-49C32662AFE0}</a:tableStyleId>
              </a:tblPr>
              <a:tblGrid>
                <a:gridCol w="1703410">
                  <a:extLst>
                    <a:ext uri="{9D8B030D-6E8A-4147-A177-3AD203B41FA5}">
                      <a16:colId xmlns:a16="http://schemas.microsoft.com/office/drawing/2014/main" val="4161019172"/>
                    </a:ext>
                  </a:extLst>
                </a:gridCol>
                <a:gridCol w="3971075">
                  <a:extLst>
                    <a:ext uri="{9D8B030D-6E8A-4147-A177-3AD203B41FA5}">
                      <a16:colId xmlns:a16="http://schemas.microsoft.com/office/drawing/2014/main" val="2768373146"/>
                    </a:ext>
                  </a:extLst>
                </a:gridCol>
                <a:gridCol w="3640329">
                  <a:extLst>
                    <a:ext uri="{9D8B030D-6E8A-4147-A177-3AD203B41FA5}">
                      <a16:colId xmlns:a16="http://schemas.microsoft.com/office/drawing/2014/main" val="1548427549"/>
                    </a:ext>
                  </a:extLst>
                </a:gridCol>
              </a:tblGrid>
              <a:tr h="445968">
                <a:tc>
                  <a:txBody>
                    <a:bodyPr/>
                    <a:lstStyle/>
                    <a:p>
                      <a:pPr algn="ctr"/>
                      <a:endParaRPr lang="en-US" dirty="0"/>
                    </a:p>
                  </a:txBody>
                  <a:tcPr/>
                </a:tc>
                <a:tc>
                  <a:txBody>
                    <a:bodyPr/>
                    <a:lstStyle/>
                    <a:p>
                      <a:pPr algn="ctr"/>
                      <a:r>
                        <a:rPr lang="en-US" dirty="0"/>
                        <a:t>JVM</a:t>
                      </a:r>
                    </a:p>
                  </a:txBody>
                  <a:tcPr/>
                </a:tc>
                <a:tc>
                  <a:txBody>
                    <a:bodyPr/>
                    <a:lstStyle/>
                    <a:p>
                      <a:pPr algn="ctr"/>
                      <a:r>
                        <a:rPr lang="en-US" dirty="0"/>
                        <a:t>DEVICE</a:t>
                      </a:r>
                    </a:p>
                  </a:txBody>
                  <a:tcPr/>
                </a:tc>
                <a:extLst>
                  <a:ext uri="{0D108BD9-81ED-4DB2-BD59-A6C34878D82A}">
                    <a16:rowId xmlns:a16="http://schemas.microsoft.com/office/drawing/2014/main" val="42525706"/>
                  </a:ext>
                </a:extLst>
              </a:tr>
              <a:tr h="1191478">
                <a:tc>
                  <a:txBody>
                    <a:bodyPr/>
                    <a:lstStyle/>
                    <a:p>
                      <a:pPr algn="ctr"/>
                      <a:r>
                        <a:rPr lang="en-US" dirty="0"/>
                        <a:t>NON UI</a:t>
                      </a:r>
                    </a:p>
                  </a:txBody>
                  <a:tcPr anchor="ctr"/>
                </a:tc>
                <a:tc>
                  <a:txBody>
                    <a:bodyPr/>
                    <a:lstStyle/>
                    <a:p>
                      <a:pPr algn="ctr"/>
                      <a:r>
                        <a:rPr lang="en-US" dirty="0"/>
                        <a:t>JVM </a:t>
                      </a:r>
                    </a:p>
                    <a:p>
                      <a:pPr algn="ctr"/>
                      <a:r>
                        <a:rPr lang="en-US" dirty="0"/>
                        <a:t>UNIT TEST</a:t>
                      </a:r>
                    </a:p>
                  </a:txBody>
                  <a:tcPr anchor="ctr"/>
                </a:tc>
                <a:tc>
                  <a:txBody>
                    <a:bodyPr/>
                    <a:lstStyle/>
                    <a:p>
                      <a:pPr algn="ctr"/>
                      <a:r>
                        <a:rPr lang="en-US" dirty="0"/>
                        <a:t>INSTRUMENTATION </a:t>
                      </a:r>
                    </a:p>
                    <a:p>
                      <a:pPr algn="ctr"/>
                      <a:r>
                        <a:rPr lang="en-US" dirty="0"/>
                        <a:t>UNIT TEST</a:t>
                      </a:r>
                    </a:p>
                  </a:txBody>
                  <a:tcPr anchor="ctr"/>
                </a:tc>
                <a:extLst>
                  <a:ext uri="{0D108BD9-81ED-4DB2-BD59-A6C34878D82A}">
                    <a16:rowId xmlns:a16="http://schemas.microsoft.com/office/drawing/2014/main" val="3200815897"/>
                  </a:ext>
                </a:extLst>
              </a:tr>
              <a:tr h="1191478">
                <a:tc>
                  <a:txBody>
                    <a:bodyPr/>
                    <a:lstStyle/>
                    <a:p>
                      <a:pPr algn="ctr"/>
                      <a:r>
                        <a:rPr lang="en-US" dirty="0"/>
                        <a:t>UI</a:t>
                      </a:r>
                    </a:p>
                  </a:txBody>
                  <a:tcPr anchor="ctr"/>
                </a:tc>
                <a:tc>
                  <a:txBody>
                    <a:bodyPr/>
                    <a:lstStyle/>
                    <a:p>
                      <a:pPr algn="ctr"/>
                      <a:endParaRPr lang="en-US" sz="2800" dirty="0"/>
                    </a:p>
                  </a:txBody>
                  <a:tcPr anchor="ctr"/>
                </a:tc>
                <a:tc>
                  <a:txBody>
                    <a:bodyPr/>
                    <a:lstStyle/>
                    <a:p>
                      <a:pPr algn="ctr"/>
                      <a:r>
                        <a:rPr lang="en-US" dirty="0"/>
                        <a:t>ESPRESSO</a:t>
                      </a:r>
                    </a:p>
                  </a:txBody>
                  <a:tcPr anchor="ctr"/>
                </a:tc>
                <a:extLst>
                  <a:ext uri="{0D108BD9-81ED-4DB2-BD59-A6C34878D82A}">
                    <a16:rowId xmlns:a16="http://schemas.microsoft.com/office/drawing/2014/main" val="1930870887"/>
                  </a:ext>
                </a:extLst>
              </a:tr>
            </a:tbl>
          </a:graphicData>
        </a:graphic>
      </p:graphicFrame>
    </p:spTree>
    <p:extLst>
      <p:ext uri="{BB962C8B-B14F-4D97-AF65-F5344CB8AC3E}">
        <p14:creationId xmlns:p14="http://schemas.microsoft.com/office/powerpoint/2010/main" val="3765065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4DA90C30-B990-4CCA-B584-40F864DA3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527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FB4730-A581-4F13-BBF5-CF02933B749A}"/>
              </a:ext>
            </a:extLst>
          </p:cNvPr>
          <p:cNvSpPr>
            <a:spLocks noGrp="1"/>
          </p:cNvSpPr>
          <p:nvPr>
            <p:ph type="title"/>
          </p:nvPr>
        </p:nvSpPr>
        <p:spPr>
          <a:xfrm>
            <a:off x="382280" y="484632"/>
            <a:ext cx="6743844" cy="1609344"/>
          </a:xfrm>
        </p:spPr>
        <p:txBody>
          <a:bodyPr>
            <a:normAutofit/>
          </a:bodyPr>
          <a:lstStyle/>
          <a:p>
            <a:pPr algn="ctr"/>
            <a:r>
              <a:rPr lang="en-US" sz="4800" dirty="0"/>
              <a:t>Espresso</a:t>
            </a:r>
          </a:p>
        </p:txBody>
      </p:sp>
      <p:sp>
        <p:nvSpPr>
          <p:cNvPr id="3" name="Content Placeholder 2">
            <a:extLst>
              <a:ext uri="{FF2B5EF4-FFF2-40B4-BE49-F238E27FC236}">
                <a16:creationId xmlns:a16="http://schemas.microsoft.com/office/drawing/2014/main" id="{7CCFE643-0D65-47BF-95BB-632442F76DE7}"/>
              </a:ext>
            </a:extLst>
          </p:cNvPr>
          <p:cNvSpPr>
            <a:spLocks noGrp="1"/>
          </p:cNvSpPr>
          <p:nvPr>
            <p:ph idx="1"/>
          </p:nvPr>
        </p:nvSpPr>
        <p:spPr>
          <a:xfrm>
            <a:off x="382279" y="2121408"/>
            <a:ext cx="6743845" cy="4050792"/>
          </a:xfrm>
        </p:spPr>
        <p:txBody>
          <a:bodyPr>
            <a:normAutofit fontScale="47500" lnSpcReduction="20000"/>
          </a:bodyPr>
          <a:lstStyle/>
          <a:p>
            <a:r>
              <a:rPr lang="en-US" dirty="0"/>
              <a:t>- [Female] The Android operating system is spelled using the Java programming language. When you write an Android app, you are using the Java core functionality with additional </a:t>
            </a:r>
            <a:r>
              <a:rPr lang="en-US" dirty="0" err="1"/>
              <a:t>codeprovided</a:t>
            </a:r>
            <a:r>
              <a:rPr lang="en-US" dirty="0"/>
              <a:t> by the Android operating system. Java is a widely used </a:t>
            </a:r>
            <a:r>
              <a:rPr lang="en-US" dirty="0" err="1"/>
              <a:t>language,and</a:t>
            </a:r>
            <a:r>
              <a:rPr lang="en-US" dirty="0"/>
              <a:t> the Java part of your app can be executed on any machine that runs a Java Virtual Machine, the JVM. This includes your computer, whether the is a desktop or a laptop. However, to run and therefore test an Android app, you will need an Android device, either a physical one or an emulator. In either case, when you run your test, you will need to transfer your app and test code from the host computer to the device and install it. This takes </a:t>
            </a:r>
            <a:r>
              <a:rPr lang="en-US" dirty="0" err="1"/>
              <a:t>time,therefore</a:t>
            </a:r>
            <a:r>
              <a:rPr lang="en-US" dirty="0"/>
              <a:t>, it is genuinely desirable to organize your code such that you can compartmentalize the Java code, the part without any Android libraries into separate modules, and test them with JVM unit tests. That is the fastest kind of test you can run, and it's a great way to test business logic code. But because the JVM does not have any knowledge about Android, JMV alone is not enough. To test Android specific code, you will need a </a:t>
            </a:r>
            <a:r>
              <a:rPr lang="en-US" dirty="0" err="1"/>
              <a:t>wayto</a:t>
            </a:r>
            <a:r>
              <a:rPr lang="en-US" dirty="0"/>
              <a:t> run then on the device. This is called Instrumentation. In an Android </a:t>
            </a:r>
            <a:r>
              <a:rPr lang="en-US" dirty="0" err="1"/>
              <a:t>project,JVM</a:t>
            </a:r>
            <a:r>
              <a:rPr lang="en-US" dirty="0"/>
              <a:t> tests are located in the test </a:t>
            </a:r>
            <a:r>
              <a:rPr lang="en-US" dirty="0" err="1"/>
              <a:t>folder,and</a:t>
            </a:r>
            <a:r>
              <a:rPr lang="en-US" dirty="0"/>
              <a:t> Instrumentation tests are in the Android test folder. There are two kinds of Instrumentation tests. Non-UI Instrumentation tests use Android </a:t>
            </a:r>
            <a:r>
              <a:rPr lang="en-US" dirty="0" err="1"/>
              <a:t>classes,such</a:t>
            </a:r>
            <a:r>
              <a:rPr lang="en-US" dirty="0"/>
              <a:t> as Asset Manager, SQLite Database, et cetera. It is slower than JVM unit </a:t>
            </a:r>
            <a:r>
              <a:rPr lang="en-US" dirty="0" err="1"/>
              <a:t>testsbecause</a:t>
            </a:r>
            <a:r>
              <a:rPr lang="en-US" dirty="0"/>
              <a:t> you need to deploy the app and the test code to a device. UI Instrumentation tests exercises visual UI </a:t>
            </a:r>
            <a:r>
              <a:rPr lang="en-US" dirty="0" err="1"/>
              <a:t>componets</a:t>
            </a:r>
            <a:r>
              <a:rPr lang="en-US" dirty="0"/>
              <a:t>, such as activity, text view, button, et cetera. The test needs to simulate user actions such as typing, clicking, and scrolling. So additional to the time it takes to deploy code to the </a:t>
            </a:r>
            <a:r>
              <a:rPr lang="en-US" dirty="0" err="1"/>
              <a:t>device,your</a:t>
            </a:r>
            <a:r>
              <a:rPr lang="en-US" dirty="0"/>
              <a:t> test is going to take significantly longer to run through the UI. How do you decide which kind of test to run? When possible, write JVM Unit tests, because they are the fasted to run. But when you need access to an Android context, you will need to run it on device. Since it takes time to simulate typing and clicking on the UI, try to structure your code so </a:t>
            </a:r>
            <a:r>
              <a:rPr lang="en-US" dirty="0" err="1"/>
              <a:t>thatyou</a:t>
            </a:r>
            <a:r>
              <a:rPr lang="en-US" dirty="0"/>
              <a:t> can first test the Non-UI component first. But eventually you will want to test your UI code. You can use Espresso to do that. Did you notice an empty box on our grid? Wouldn't it be nice if we can test the UI without waiting to send our code over to the device, install it, and then simulate all the typing and clicking? Indeed, people have tried that. One way is to use the MVP, or Model View Presenter </a:t>
            </a:r>
            <a:r>
              <a:rPr lang="en-US" dirty="0" err="1"/>
              <a:t>pattern.This</a:t>
            </a:r>
            <a:r>
              <a:rPr lang="en-US" dirty="0"/>
              <a:t> is an architectural pattern that puts an interface in front of your Android UI </a:t>
            </a:r>
            <a:r>
              <a:rPr lang="en-US" dirty="0" err="1"/>
              <a:t>codeand</a:t>
            </a:r>
            <a:r>
              <a:rPr lang="en-US" dirty="0"/>
              <a:t> pulls out all significant logic to the pure Java side of the interface in an object called the presenter. You write JVM Unit Test to test this Presenter and mark the interface representing the Android </a:t>
            </a:r>
            <a:r>
              <a:rPr lang="en-US" dirty="0" err="1"/>
              <a:t>side.This</a:t>
            </a:r>
            <a:r>
              <a:rPr lang="en-US" dirty="0"/>
              <a:t> way you can test all the </a:t>
            </a:r>
            <a:r>
              <a:rPr lang="en-US" dirty="0" err="1"/>
              <a:t>logicpertaining</a:t>
            </a:r>
            <a:r>
              <a:rPr lang="en-US" dirty="0"/>
              <a:t> to changing and </a:t>
            </a:r>
            <a:r>
              <a:rPr lang="en-US" dirty="0" err="1"/>
              <a:t>interactingwith</a:t>
            </a:r>
            <a:r>
              <a:rPr lang="en-US" dirty="0"/>
              <a:t> the Android UI via the </a:t>
            </a:r>
            <a:r>
              <a:rPr lang="en-US" dirty="0" err="1"/>
              <a:t>interfacewithout</a:t>
            </a:r>
            <a:r>
              <a:rPr lang="en-US" dirty="0"/>
              <a:t> actually touching Android </a:t>
            </a:r>
            <a:r>
              <a:rPr lang="en-US" dirty="0" err="1"/>
              <a:t>code,and</a:t>
            </a:r>
            <a:r>
              <a:rPr lang="en-US" dirty="0"/>
              <a:t> thus can run everything on the </a:t>
            </a:r>
            <a:r>
              <a:rPr lang="en-US" dirty="0" err="1"/>
              <a:t>JVM.Don't</a:t>
            </a:r>
            <a:r>
              <a:rPr lang="en-US" dirty="0"/>
              <a:t> worry if this is overwhelming. In the next chapters, we will build an app together writing different kinds of tests along the way. We will start with the </a:t>
            </a:r>
            <a:r>
              <a:rPr lang="en-US" dirty="0" err="1"/>
              <a:t>logicbuilding</a:t>
            </a:r>
            <a:r>
              <a:rPr lang="en-US" dirty="0"/>
              <a:t> the intelligence of the app and testing them with JVM Unit Tests and Instrumentation Unit Tests before writing the UI of the app and the associated UI tests. You will see how to integrate </a:t>
            </a:r>
            <a:r>
              <a:rPr lang="en-US" dirty="0" err="1"/>
              <a:t>testingas</a:t>
            </a:r>
            <a:r>
              <a:rPr lang="en-US" dirty="0"/>
              <a:t> a part of your development </a:t>
            </a:r>
            <a:r>
              <a:rPr lang="en-US" dirty="0" err="1"/>
              <a:t>processrather</a:t>
            </a:r>
            <a:r>
              <a:rPr lang="en-US" dirty="0"/>
              <a:t> than an afterthought that you slap on at the end. Let's get started</a:t>
            </a:r>
            <a:endParaRPr lang="en-US" sz="1800" dirty="0"/>
          </a:p>
        </p:txBody>
      </p:sp>
      <p:pic>
        <p:nvPicPr>
          <p:cNvPr id="17" name="Graphic 6" descr="Tea">
            <a:extLst>
              <a:ext uri="{FF2B5EF4-FFF2-40B4-BE49-F238E27FC236}">
                <a16:creationId xmlns:a16="http://schemas.microsoft.com/office/drawing/2014/main" id="{0861B202-7FC1-4743-ABFB-AC1C4D0596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03460" y="1595727"/>
            <a:ext cx="3369177" cy="3369177"/>
          </a:xfrm>
          <a:prstGeom prst="rect">
            <a:avLst/>
          </a:prstGeom>
        </p:spPr>
      </p:pic>
      <p:grpSp>
        <p:nvGrpSpPr>
          <p:cNvPr id="18" name="Group 11">
            <a:extLst>
              <a:ext uri="{FF2B5EF4-FFF2-40B4-BE49-F238E27FC236}">
                <a16:creationId xmlns:a16="http://schemas.microsoft.com/office/drawing/2014/main" id="{D060B936-2771-48DC-842C-14EE9318E3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DB4EC8B4-4BB2-45C2-A68A-28E36AC10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1431D296-F8F1-41C3-A211-E83E243C5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929054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58C52-5EA0-474C-AD31-25AE2E06A7AD}"/>
              </a:ext>
            </a:extLst>
          </p:cNvPr>
          <p:cNvSpPr>
            <a:spLocks noGrp="1"/>
          </p:cNvSpPr>
          <p:nvPr>
            <p:ph type="title"/>
          </p:nvPr>
        </p:nvSpPr>
        <p:spPr>
          <a:xfrm>
            <a:off x="1069848" y="484632"/>
            <a:ext cx="10058400" cy="1609344"/>
          </a:xfrm>
        </p:spPr>
        <p:txBody>
          <a:bodyPr/>
          <a:lstStyle/>
          <a:p>
            <a:pPr algn="ctr"/>
            <a:r>
              <a:rPr lang="en-US" dirty="0"/>
              <a:t>ESPRESSO</a:t>
            </a:r>
          </a:p>
        </p:txBody>
      </p:sp>
      <p:sp>
        <p:nvSpPr>
          <p:cNvPr id="3" name="Content Placeholder 2">
            <a:extLst>
              <a:ext uri="{FF2B5EF4-FFF2-40B4-BE49-F238E27FC236}">
                <a16:creationId xmlns:a16="http://schemas.microsoft.com/office/drawing/2014/main" id="{211BF446-102E-4523-85A2-CFF89CB4FDA5}"/>
              </a:ext>
            </a:extLst>
          </p:cNvPr>
          <p:cNvSpPr>
            <a:spLocks noGrp="1"/>
          </p:cNvSpPr>
          <p:nvPr>
            <p:ph idx="1"/>
          </p:nvPr>
        </p:nvSpPr>
        <p:spPr>
          <a:xfrm>
            <a:off x="1069848" y="2121408"/>
            <a:ext cx="10058400" cy="4050792"/>
          </a:xfrm>
        </p:spPr>
        <p:txBody>
          <a:bodyPr/>
          <a:lstStyle/>
          <a:p>
            <a:pPr marL="0" indent="0">
              <a:buNone/>
            </a:pPr>
            <a:r>
              <a:rPr lang="en-US" dirty="0"/>
              <a:t>onView(</a:t>
            </a:r>
            <a:r>
              <a:rPr lang="en-US" dirty="0">
                <a:solidFill>
                  <a:srgbClr val="FF0000"/>
                </a:solidFill>
              </a:rPr>
              <a:t>ViewMatcher</a:t>
            </a:r>
            <a:r>
              <a:rPr lang="en-US" dirty="0"/>
              <a:t>)</a:t>
            </a:r>
          </a:p>
          <a:p>
            <a:pPr marL="0" indent="0">
              <a:buNone/>
            </a:pPr>
            <a:r>
              <a:rPr lang="en-US" dirty="0"/>
              <a:t>	.perform(</a:t>
            </a:r>
            <a:r>
              <a:rPr lang="en-US" dirty="0">
                <a:solidFill>
                  <a:srgbClr val="00B0F0"/>
                </a:solidFill>
              </a:rPr>
              <a:t>ViewAction</a:t>
            </a:r>
            <a:r>
              <a:rPr lang="en-US" dirty="0"/>
              <a:t>)</a:t>
            </a:r>
          </a:p>
          <a:p>
            <a:pPr marL="0" indent="0">
              <a:buNone/>
            </a:pPr>
            <a:r>
              <a:rPr lang="en-US" dirty="0"/>
              <a:t>	.check(</a:t>
            </a:r>
            <a:r>
              <a:rPr lang="en-US" dirty="0">
                <a:solidFill>
                  <a:srgbClr val="00B050"/>
                </a:solidFill>
              </a:rPr>
              <a:t>ViewAssertion</a:t>
            </a:r>
            <a:r>
              <a:rPr lang="en-US" dirty="0"/>
              <a:t>);</a:t>
            </a:r>
          </a:p>
          <a:p>
            <a:pPr marL="0" indent="0">
              <a:buNone/>
            </a:pPr>
            <a:endParaRPr lang="en-US" dirty="0"/>
          </a:p>
          <a:p>
            <a:pPr marL="0" indent="0">
              <a:buNone/>
            </a:pPr>
            <a:endParaRPr lang="en-US" dirty="0"/>
          </a:p>
          <a:p>
            <a:pPr marL="0" indent="0">
              <a:buNone/>
            </a:pPr>
            <a:r>
              <a:rPr lang="en-US" dirty="0"/>
              <a:t>onView(withId(R.id.firstName))</a:t>
            </a:r>
          </a:p>
          <a:p>
            <a:pPr marL="0" indent="0">
              <a:buNone/>
            </a:pPr>
            <a:r>
              <a:rPr lang="en-US" dirty="0"/>
              <a:t>	.perform(typeText(“Swrajit Paul”))</a:t>
            </a:r>
          </a:p>
          <a:p>
            <a:pPr marL="0" indent="0">
              <a:buNone/>
            </a:pPr>
            <a:r>
              <a:rPr lang="en-US" dirty="0"/>
              <a:t>	.check(matches(withText(“Swrajit Paul”))</a:t>
            </a:r>
          </a:p>
        </p:txBody>
      </p:sp>
      <p:sp>
        <p:nvSpPr>
          <p:cNvPr id="4" name="Rectangle 3">
            <a:extLst>
              <a:ext uri="{FF2B5EF4-FFF2-40B4-BE49-F238E27FC236}">
                <a16:creationId xmlns:a16="http://schemas.microsoft.com/office/drawing/2014/main" id="{7E236424-EC2C-4FF4-AF77-04F643320216}"/>
              </a:ext>
            </a:extLst>
          </p:cNvPr>
          <p:cNvSpPr/>
          <p:nvPr/>
        </p:nvSpPr>
        <p:spPr>
          <a:xfrm>
            <a:off x="7610475" y="1847850"/>
            <a:ext cx="2933700" cy="34385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4E80AF19-073B-4C35-BC43-BD0C43D3B97C}"/>
              </a:ext>
            </a:extLst>
          </p:cNvPr>
          <p:cNvSpPr/>
          <p:nvPr/>
        </p:nvSpPr>
        <p:spPr>
          <a:xfrm>
            <a:off x="8001000" y="2266950"/>
            <a:ext cx="2152650" cy="2952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55B69FD1-78E3-417E-BD75-D829125BE649}"/>
              </a:ext>
            </a:extLst>
          </p:cNvPr>
          <p:cNvSpPr/>
          <p:nvPr/>
        </p:nvSpPr>
        <p:spPr>
          <a:xfrm>
            <a:off x="8001000" y="2852737"/>
            <a:ext cx="581025" cy="304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07CDD7F2-F7FF-46C4-84E5-69288F3D39FF}"/>
              </a:ext>
            </a:extLst>
          </p:cNvPr>
          <p:cNvSpPr/>
          <p:nvPr/>
        </p:nvSpPr>
        <p:spPr>
          <a:xfrm>
            <a:off x="8001000" y="3429000"/>
            <a:ext cx="2257425" cy="2952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EFA6993B-A9DF-41B3-B5A9-C1475C6A642E}"/>
              </a:ext>
            </a:extLst>
          </p:cNvPr>
          <p:cNvSpPr/>
          <p:nvPr/>
        </p:nvSpPr>
        <p:spPr>
          <a:xfrm>
            <a:off x="8810625" y="2852737"/>
            <a:ext cx="1343025" cy="2952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1D847DBD-08DB-4940-89DE-20018F3E0FD8}"/>
              </a:ext>
            </a:extLst>
          </p:cNvPr>
          <p:cNvSpPr/>
          <p:nvPr/>
        </p:nvSpPr>
        <p:spPr>
          <a:xfrm>
            <a:off x="10077450" y="4829175"/>
            <a:ext cx="314325" cy="2952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06DDBD0A-D0BE-42A0-B49D-00596635CF95}"/>
              </a:ext>
            </a:extLst>
          </p:cNvPr>
          <p:cNvSpPr/>
          <p:nvPr/>
        </p:nvSpPr>
        <p:spPr>
          <a:xfrm>
            <a:off x="8543925" y="4829175"/>
            <a:ext cx="1028700" cy="238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TextBox 12">
            <a:extLst>
              <a:ext uri="{FF2B5EF4-FFF2-40B4-BE49-F238E27FC236}">
                <a16:creationId xmlns:a16="http://schemas.microsoft.com/office/drawing/2014/main" id="{CBECFC73-8FB6-44FA-ADFF-F3817F299D0B}"/>
              </a:ext>
            </a:extLst>
          </p:cNvPr>
          <p:cNvSpPr txBox="1"/>
          <p:nvPr/>
        </p:nvSpPr>
        <p:spPr>
          <a:xfrm>
            <a:off x="8001000" y="2211942"/>
            <a:ext cx="2152650" cy="369332"/>
          </a:xfrm>
          <a:prstGeom prst="rect">
            <a:avLst/>
          </a:prstGeom>
          <a:noFill/>
        </p:spPr>
        <p:txBody>
          <a:bodyPr wrap="square" rtlCol="0">
            <a:spAutoFit/>
          </a:bodyPr>
          <a:lstStyle/>
          <a:p>
            <a:r>
              <a:rPr lang="en-US" dirty="0"/>
              <a:t>Swrajit Paul</a:t>
            </a:r>
          </a:p>
        </p:txBody>
      </p:sp>
    </p:spTree>
    <p:extLst>
      <p:ext uri="{BB962C8B-B14F-4D97-AF65-F5344CB8AC3E}">
        <p14:creationId xmlns:p14="http://schemas.microsoft.com/office/powerpoint/2010/main" val="123013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1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1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11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11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1200" tmFilter="0, 0; .2, .5; .8, .5; 1, 0"/>
                                        <p:tgtEl>
                                          <p:spTgt spid="5"/>
                                        </p:tgtEl>
                                      </p:cBhvr>
                                    </p:animEffect>
                                    <p:animScale>
                                      <p:cBhvr>
                                        <p:cTn id="17" dur="600" autoRev="1" fill="hold"/>
                                        <p:tgtEl>
                                          <p:spTgt spid="5"/>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additive="base">
                                        <p:cTn id="2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 calcmode="lin" valueType="num">
                                      <p:cBhvr additive="base">
                                        <p:cTn id="2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1"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3" grpId="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0" name="Rectangle 137">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61" name="Rectangle 139">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2" name="Rectangle 141">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44" name="Group 143">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45" name="Oval 144">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46" name="Oval 145">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48" name="Rectangle 147">
            <a:extLst>
              <a:ext uri="{FF2B5EF4-FFF2-40B4-BE49-F238E27FC236}">
                <a16:creationId xmlns:a16="http://schemas.microsoft.com/office/drawing/2014/main" id="{19A1D830-E73C-47A9-A534-323CEEFF5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8F69FBEC-4C47-4288-962D-3FC20C79F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List of methods available for onView(), onData(), intended() and&#10;          intending()">
            <a:extLst>
              <a:ext uri="{FF2B5EF4-FFF2-40B4-BE49-F238E27FC236}">
                <a16:creationId xmlns:a16="http://schemas.microsoft.com/office/drawing/2014/main" id="{929954B2-77FA-4A07-ABFD-CCAC31036BB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7215" r="1" b="21733"/>
          <a:stretch/>
        </p:blipFill>
        <p:spPr bwMode="auto">
          <a:xfrm>
            <a:off x="193057" y="9428"/>
            <a:ext cx="11998943" cy="697557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grpSp>
        <p:nvGrpSpPr>
          <p:cNvPr id="152" name="Group 151">
            <a:extLst>
              <a:ext uri="{FF2B5EF4-FFF2-40B4-BE49-F238E27FC236}">
                <a16:creationId xmlns:a16="http://schemas.microsoft.com/office/drawing/2014/main" id="{54F6FC82-E588-4DA0-8096-0C3BD54F17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4" y="6229681"/>
            <a:ext cx="457200" cy="457200"/>
            <a:chOff x="11361456" y="6195813"/>
            <a:chExt cx="548640" cy="548640"/>
          </a:xfrm>
        </p:grpSpPr>
        <p:sp>
          <p:nvSpPr>
            <p:cNvPr id="153" name="Oval 152">
              <a:extLst>
                <a:ext uri="{FF2B5EF4-FFF2-40B4-BE49-F238E27FC236}">
                  <a16:creationId xmlns:a16="http://schemas.microsoft.com/office/drawing/2014/main" id="{E8898E90-044F-45FF-8B4D-CE0F6A630A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7">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62" name="Oval 153">
              <a:extLst>
                <a:ext uri="{FF2B5EF4-FFF2-40B4-BE49-F238E27FC236}">
                  <a16:creationId xmlns:a16="http://schemas.microsoft.com/office/drawing/2014/main" id="{923BF161-A852-4DA5-BB4C-2DFC336B7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2250575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105</TotalTime>
  <Words>114</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Calibri</vt:lpstr>
      <vt:lpstr>Rockwell</vt:lpstr>
      <vt:lpstr>Rockwell Condensed</vt:lpstr>
      <vt:lpstr>Rockwell Extra Bold</vt:lpstr>
      <vt:lpstr>Times New Roman</vt:lpstr>
      <vt:lpstr>Wingdings</vt:lpstr>
      <vt:lpstr>Wood Type</vt:lpstr>
      <vt:lpstr>Espresso &amp;  Robolectric </vt:lpstr>
      <vt:lpstr>Android testing</vt:lpstr>
      <vt:lpstr>Android testing</vt:lpstr>
      <vt:lpstr>Android testing</vt:lpstr>
      <vt:lpstr>Android testing</vt:lpstr>
      <vt:lpstr>Android testing</vt:lpstr>
      <vt:lpstr>Espresso</vt:lpstr>
      <vt:lpstr>ESPRESSO</vt:lpstr>
      <vt:lpstr>PowerPoint Presentation</vt:lpstr>
      <vt:lpstr>Android testing</vt:lpstr>
      <vt:lpstr>Android testing</vt:lpstr>
      <vt:lpstr>Robolectric</vt:lpstr>
      <vt:lpstr>PowerPoint Presentation</vt:lpstr>
      <vt:lpstr>REferences</vt:lpstr>
      <vt:lpstr>                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Espresso &amp;  Robolectric</dc:title>
  <dc:creator>Swrajit Paul</dc:creator>
  <cp:lastModifiedBy>Swrajit Paul</cp:lastModifiedBy>
  <cp:revision>10</cp:revision>
  <dcterms:created xsi:type="dcterms:W3CDTF">2019-06-18T05:41:42Z</dcterms:created>
  <dcterms:modified xsi:type="dcterms:W3CDTF">2019-06-19T04:29:03Z</dcterms:modified>
</cp:coreProperties>
</file>