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sldIdLst>
    <p:sldId id="285" r:id="rId2"/>
    <p:sldId id="294" r:id="rId3"/>
    <p:sldId id="295" r:id="rId4"/>
    <p:sldId id="300" r:id="rId5"/>
    <p:sldId id="269" r:id="rId6"/>
    <p:sldId id="279" r:id="rId7"/>
    <p:sldId id="280" r:id="rId8"/>
    <p:sldId id="281" r:id="rId9"/>
    <p:sldId id="301" r:id="rId10"/>
    <p:sldId id="282" r:id="rId11"/>
    <p:sldId id="257" r:id="rId12"/>
    <p:sldId id="290" r:id="rId13"/>
    <p:sldId id="291" r:id="rId14"/>
    <p:sldId id="298" r:id="rId15"/>
    <p:sldId id="262" r:id="rId16"/>
    <p:sldId id="289" r:id="rId17"/>
    <p:sldId id="297" r:id="rId18"/>
    <p:sldId id="283" r:id="rId19"/>
    <p:sldId id="293" r:id="rId20"/>
    <p:sldId id="275" r:id="rId21"/>
    <p:sldId id="274" r:id="rId22"/>
    <p:sldId id="263" r:id="rId23"/>
    <p:sldId id="299" r:id="rId24"/>
    <p:sldId id="302" r:id="rId25"/>
    <p:sldId id="273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17" autoAdjust="0"/>
  </p:normalViewPr>
  <p:slideViewPr>
    <p:cSldViewPr snapToGrid="0">
      <p:cViewPr varScale="1">
        <p:scale>
          <a:sx n="40" d="100"/>
          <a:sy n="40" d="100"/>
        </p:scale>
        <p:origin x="64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9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36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2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8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espresso_testing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602CCD9A-54C6-4170-9278-11CEA338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FD0B3-CC48-493B-82A4-E540CB1B1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Robolectric and Espresso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A177-577E-4620-842B-16D854DA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By: Swrajit Paul</a:t>
            </a:r>
          </a:p>
        </p:txBody>
      </p:sp>
    </p:spTree>
    <p:extLst>
      <p:ext uri="{BB962C8B-B14F-4D97-AF65-F5344CB8AC3E}">
        <p14:creationId xmlns:p14="http://schemas.microsoft.com/office/powerpoint/2010/main" val="27204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76285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6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9781-8E7E-47A6-A454-5C823D8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What is Espresso?</a:t>
            </a:r>
          </a:p>
          <a:p>
            <a:pPr marL="36900" indent="0" algn="ctr">
              <a:buNone/>
            </a:pPr>
            <a:endParaRPr lang="en-US" sz="2400" b="1" dirty="0"/>
          </a:p>
          <a:p>
            <a:pPr algn="ctr"/>
            <a:r>
              <a:rPr lang="en-US" sz="2400" dirty="0"/>
              <a:t>Espresso is a testing framework that has APIs for writing UI tests</a:t>
            </a:r>
          </a:p>
          <a:p>
            <a:pPr marL="36900" indent="0" algn="ctr">
              <a:buNone/>
            </a:pPr>
            <a:r>
              <a:rPr lang="en-US" sz="2400" dirty="0"/>
              <a:t>to simulate user interactions.</a:t>
            </a:r>
          </a:p>
          <a:p>
            <a:pPr marL="3690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0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9781-8E7E-47A6-A454-5C823D8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How does Espresso work?</a:t>
            </a:r>
          </a:p>
          <a:p>
            <a:pPr marL="36900" indent="0" algn="ctr">
              <a:buNone/>
            </a:pPr>
            <a:endParaRPr lang="en-US" sz="2400" dirty="0"/>
          </a:p>
          <a:p>
            <a:pPr algn="ctr"/>
            <a:r>
              <a:rPr lang="en-US" sz="2400" dirty="0"/>
              <a:t>Espresso installs a test APK next to App APK.</a:t>
            </a:r>
          </a:p>
          <a:p>
            <a:pPr algn="ctr"/>
            <a:r>
              <a:rPr lang="en-US" sz="2400" dirty="0"/>
              <a:t>The Test APK sends UI events to the App APK and observes </a:t>
            </a:r>
          </a:p>
          <a:p>
            <a:pPr marL="36900" indent="0" algn="ctr">
              <a:buNone/>
            </a:pPr>
            <a:r>
              <a:rPr lang="en-US" sz="2400" dirty="0"/>
              <a:t>how it functions.</a:t>
            </a:r>
          </a:p>
          <a:p>
            <a:pPr algn="ctr"/>
            <a:r>
              <a:rPr lang="en-US" sz="2400" dirty="0"/>
              <a:t>UI events are actions like typing, scrolling, swiping etc.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60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9781-8E7E-47A6-A454-5C823D8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Advantages of using Espresso</a:t>
            </a:r>
          </a:p>
          <a:p>
            <a:pPr marL="36900" indent="0" algn="ctr">
              <a:buNone/>
            </a:pPr>
            <a:endParaRPr lang="en-US" sz="2400" b="1" dirty="0"/>
          </a:p>
          <a:p>
            <a:pPr algn="ctr"/>
            <a:r>
              <a:rPr lang="en-US" sz="2400" dirty="0"/>
              <a:t>Android Testing Support Library </a:t>
            </a:r>
          </a:p>
          <a:p>
            <a:pPr algn="ctr"/>
            <a:r>
              <a:rPr lang="en-US" sz="2400" dirty="0"/>
              <a:t>Gray box testing </a:t>
            </a:r>
          </a:p>
          <a:p>
            <a:pPr algn="ctr"/>
            <a:r>
              <a:rPr lang="en-US" sz="2400" b="1" dirty="0"/>
              <a:t>Synchronization </a:t>
            </a:r>
          </a:p>
          <a:p>
            <a:pPr algn="ctr"/>
            <a:r>
              <a:rPr lang="en-US" sz="2400" dirty="0"/>
              <a:t>Supports JUnit4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9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C89C-2B83-45F2-B738-A14CDD9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53B-B70F-4D1A-B76E-191632AE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Configuring Espresso</a:t>
            </a:r>
          </a:p>
          <a:p>
            <a:pPr marL="36900" indent="0">
              <a:buNone/>
            </a:pPr>
            <a:r>
              <a:rPr lang="en-US" sz="1200" b="1" dirty="0"/>
              <a:t>android {</a:t>
            </a:r>
          </a:p>
          <a:p>
            <a:pPr marL="36900" indent="0">
              <a:buNone/>
            </a:pPr>
            <a:r>
              <a:rPr lang="en-US" sz="1200" b="1" dirty="0"/>
              <a:t>   defaultConfig {</a:t>
            </a:r>
          </a:p>
          <a:p>
            <a:pPr marL="36900" indent="0">
              <a:buNone/>
            </a:pPr>
            <a:r>
              <a:rPr lang="en-US" sz="1200" b="1" dirty="0"/>
              <a:t>      testInstrumentationRunner "android.support.test.runner.AndroidJUnitRunner"</a:t>
            </a:r>
          </a:p>
          <a:p>
            <a:pPr marL="36900" indent="0">
              <a:buNone/>
            </a:pPr>
            <a:r>
              <a:rPr lang="en-US" sz="1200" b="1" dirty="0"/>
              <a:t>   }</a:t>
            </a:r>
          </a:p>
          <a:p>
            <a:pPr marL="36900" indent="0">
              <a:buNone/>
            </a:pPr>
            <a:r>
              <a:rPr lang="en-US" sz="1200" b="1" dirty="0"/>
              <a:t>}</a:t>
            </a:r>
          </a:p>
          <a:p>
            <a:pPr marL="36900" indent="0">
              <a:buNone/>
            </a:pPr>
            <a:r>
              <a:rPr lang="en-US" sz="1200" b="1" dirty="0"/>
              <a:t>dependencies {</a:t>
            </a:r>
          </a:p>
          <a:p>
            <a:pPr marL="36900" indent="0">
              <a:buNone/>
            </a:pPr>
            <a:r>
              <a:rPr lang="en-US" sz="1200" b="1" dirty="0"/>
              <a:t>   testImplementation 'junit:junit:4.12'</a:t>
            </a:r>
          </a:p>
          <a:p>
            <a:pPr marL="36900" indent="0">
              <a:buNone/>
            </a:pPr>
            <a:r>
              <a:rPr lang="en-US" sz="1200" b="1" dirty="0"/>
              <a:t>   androidTestImplementation 'com.android.support.test:runner:1.0.2'</a:t>
            </a:r>
          </a:p>
          <a:p>
            <a:pPr marL="36900" indent="0">
              <a:buNone/>
            </a:pPr>
            <a:r>
              <a:rPr lang="en-US" sz="1200" b="1" dirty="0"/>
              <a:t>   androidTestImplementation 'com.android.support.test.espresso:espressocore:3.0.2'</a:t>
            </a:r>
          </a:p>
          <a:p>
            <a:pPr marL="36900" indent="0">
              <a:buNone/>
            </a:pPr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80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C52-5EA0-474C-AD31-25AE2E06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F446-102E-4523-85A2-CFF89CB4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onView(</a:t>
            </a:r>
            <a:r>
              <a:rPr lang="en-US" dirty="0">
                <a:solidFill>
                  <a:srgbClr val="FF0000"/>
                </a:solidFill>
              </a:rPr>
              <a:t>ViewMatcher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.perform(</a:t>
            </a:r>
            <a:r>
              <a:rPr lang="en-US" dirty="0">
                <a:solidFill>
                  <a:srgbClr val="00B0F0"/>
                </a:solidFill>
              </a:rPr>
              <a:t>ViewAction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.check(</a:t>
            </a:r>
            <a:r>
              <a:rPr lang="en-US" dirty="0">
                <a:solidFill>
                  <a:srgbClr val="00B050"/>
                </a:solidFill>
              </a:rPr>
              <a:t>ViewAssertion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onView(withId(R.id.firstName))</a:t>
            </a:r>
          </a:p>
          <a:p>
            <a:pPr marL="0" indent="0">
              <a:buNone/>
            </a:pPr>
            <a:r>
              <a:rPr lang="en-US" dirty="0"/>
              <a:t>	.perform(typeText(“Swrajit”))</a:t>
            </a:r>
          </a:p>
          <a:p>
            <a:pPr marL="0" indent="0">
              <a:buNone/>
            </a:pPr>
            <a:r>
              <a:rPr lang="en-US" dirty="0"/>
              <a:t>	.check(matches(withText(“Swrajit Paul”));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36424-EC2C-4FF4-AF77-04F643320216}"/>
              </a:ext>
            </a:extLst>
          </p:cNvPr>
          <p:cNvSpPr/>
          <p:nvPr/>
        </p:nvSpPr>
        <p:spPr>
          <a:xfrm>
            <a:off x="7610475" y="1847850"/>
            <a:ext cx="2933700" cy="3438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0AF19-073B-4C35-BC43-BD0C43D3B97C}"/>
              </a:ext>
            </a:extLst>
          </p:cNvPr>
          <p:cNvSpPr/>
          <p:nvPr/>
        </p:nvSpPr>
        <p:spPr>
          <a:xfrm>
            <a:off x="8001000" y="2266950"/>
            <a:ext cx="215265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69FD1-78E3-417E-BD75-D829125BE649}"/>
              </a:ext>
            </a:extLst>
          </p:cNvPr>
          <p:cNvSpPr/>
          <p:nvPr/>
        </p:nvSpPr>
        <p:spPr>
          <a:xfrm>
            <a:off x="8001000" y="2852737"/>
            <a:ext cx="58102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DD7F2-F7FF-46C4-84E5-69288F3D39FF}"/>
              </a:ext>
            </a:extLst>
          </p:cNvPr>
          <p:cNvSpPr/>
          <p:nvPr/>
        </p:nvSpPr>
        <p:spPr>
          <a:xfrm>
            <a:off x="8001000" y="3429000"/>
            <a:ext cx="225742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6993B-A9DF-41B3-B5A9-C1475C6A642E}"/>
              </a:ext>
            </a:extLst>
          </p:cNvPr>
          <p:cNvSpPr/>
          <p:nvPr/>
        </p:nvSpPr>
        <p:spPr>
          <a:xfrm>
            <a:off x="8810625" y="2852737"/>
            <a:ext cx="1343025" cy="295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47DBD-08DB-4940-89DE-20018F3E0FD8}"/>
              </a:ext>
            </a:extLst>
          </p:cNvPr>
          <p:cNvSpPr/>
          <p:nvPr/>
        </p:nvSpPr>
        <p:spPr>
          <a:xfrm>
            <a:off x="10077450" y="4829175"/>
            <a:ext cx="314325" cy="29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DBD0A-D0BE-42A0-B49D-00596635CF95}"/>
              </a:ext>
            </a:extLst>
          </p:cNvPr>
          <p:cNvSpPr/>
          <p:nvPr/>
        </p:nvSpPr>
        <p:spPr>
          <a:xfrm>
            <a:off x="8543925" y="4829175"/>
            <a:ext cx="1028700" cy="23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CFC73-8FB6-44FA-ADFF-F3817F299D0B}"/>
              </a:ext>
            </a:extLst>
          </p:cNvPr>
          <p:cNvSpPr txBox="1"/>
          <p:nvPr/>
        </p:nvSpPr>
        <p:spPr>
          <a:xfrm>
            <a:off x="8001000" y="221194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Swrajit </a:t>
            </a:r>
          </a:p>
        </p:txBody>
      </p:sp>
    </p:spTree>
    <p:extLst>
      <p:ext uri="{BB962C8B-B14F-4D97-AF65-F5344CB8AC3E}">
        <p14:creationId xmlns:p14="http://schemas.microsoft.com/office/powerpoint/2010/main" val="1230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6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C52-5EA0-474C-AD31-25AE2E06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F446-102E-4523-85A2-CFF89CB4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2449"/>
            <a:ext cx="10353762" cy="4058751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onView(</a:t>
            </a:r>
            <a:r>
              <a:rPr lang="en-US" sz="11200" dirty="0">
                <a:solidFill>
                  <a:srgbClr val="FF0000"/>
                </a:solidFill>
              </a:rPr>
              <a:t>ViewMatcher</a:t>
            </a:r>
            <a:r>
              <a:rPr lang="en-US" sz="11200" dirty="0"/>
              <a:t>)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1200" dirty="0"/>
              <a:t>	.perform(</a:t>
            </a:r>
            <a:r>
              <a:rPr lang="en-US" sz="11200" dirty="0">
                <a:solidFill>
                  <a:srgbClr val="00B0F0"/>
                </a:solidFill>
              </a:rPr>
              <a:t>ViewAction</a:t>
            </a:r>
            <a:r>
              <a:rPr lang="en-US" sz="11200" dirty="0"/>
              <a:t>)</a:t>
            </a:r>
          </a:p>
          <a:p>
            <a:pPr marL="0" indent="0">
              <a:buNone/>
            </a:pPr>
            <a:r>
              <a:rPr lang="en-US" sz="11200" dirty="0"/>
              <a:t>	.check(</a:t>
            </a:r>
            <a:r>
              <a:rPr lang="en-US" sz="11200" dirty="0">
                <a:solidFill>
                  <a:srgbClr val="00B050"/>
                </a:solidFill>
              </a:rPr>
              <a:t>ViewAssertion</a:t>
            </a:r>
            <a:r>
              <a:rPr lang="en-US" sz="11200" dirty="0"/>
              <a:t>);       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/>
              <a:t>onData(</a:t>
            </a:r>
            <a:r>
              <a:rPr lang="en-US" sz="11200" dirty="0">
                <a:solidFill>
                  <a:srgbClr val="FF0000"/>
                </a:solidFill>
              </a:rPr>
              <a:t>ObjectMatcher</a:t>
            </a:r>
            <a:r>
              <a:rPr lang="en-US" sz="11200" dirty="0"/>
              <a:t>)</a:t>
            </a:r>
          </a:p>
          <a:p>
            <a:pPr marL="0" indent="0">
              <a:buNone/>
            </a:pPr>
            <a:r>
              <a:rPr lang="en-US" sz="11200" dirty="0"/>
              <a:t>	.</a:t>
            </a:r>
            <a:r>
              <a:rPr lang="en-US" sz="11200" dirty="0">
                <a:solidFill>
                  <a:schemeClr val="accent5"/>
                </a:solidFill>
              </a:rPr>
              <a:t>DataOptions</a:t>
            </a:r>
            <a:endParaRPr lang="en-US" sz="11200" dirty="0"/>
          </a:p>
          <a:p>
            <a:pPr marL="0" indent="0">
              <a:buNone/>
            </a:pPr>
            <a:r>
              <a:rPr lang="en-US" sz="11200" dirty="0"/>
              <a:t>	.perform(</a:t>
            </a:r>
            <a:r>
              <a:rPr lang="en-US" sz="11200" dirty="0">
                <a:solidFill>
                  <a:srgbClr val="00B0F0"/>
                </a:solidFill>
              </a:rPr>
              <a:t>ViewAction</a:t>
            </a:r>
            <a:r>
              <a:rPr lang="en-US" sz="11200" dirty="0"/>
              <a:t>)</a:t>
            </a:r>
          </a:p>
          <a:p>
            <a:pPr marL="0" indent="0">
              <a:buNone/>
            </a:pPr>
            <a:r>
              <a:rPr lang="en-US" sz="11200" dirty="0"/>
              <a:t>	.check(</a:t>
            </a:r>
            <a:r>
              <a:rPr lang="en-US" sz="11200" dirty="0">
                <a:solidFill>
                  <a:srgbClr val="00B050"/>
                </a:solidFill>
              </a:rPr>
              <a:t>ViewAssertion</a:t>
            </a:r>
            <a:r>
              <a:rPr lang="en-US" sz="11200" dirty="0"/>
              <a:t>);       </a:t>
            </a:r>
          </a:p>
          <a:p>
            <a:pPr marL="0" indent="0">
              <a:buNone/>
            </a:pPr>
            <a:r>
              <a:rPr lang="en-US" sz="11200" dirty="0"/>
              <a:t>            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D5A0-63F3-488A-BFBA-25759F6B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96FD-BCDB-4E5F-9E7B-6486DDBB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onView(</a:t>
            </a:r>
            <a:r>
              <a:rPr lang="en-US" sz="3600" dirty="0">
                <a:solidFill>
                  <a:srgbClr val="FF0000"/>
                </a:solidFill>
              </a:rPr>
              <a:t>ViewMatcher</a:t>
            </a:r>
            <a:r>
              <a:rPr lang="en-US" sz="3600" dirty="0"/>
              <a:t>)                                                                               </a:t>
            </a:r>
          </a:p>
          <a:p>
            <a:pPr marL="0" indent="0" algn="ctr">
              <a:buNone/>
            </a:pPr>
            <a:r>
              <a:rPr lang="en-US" sz="3600" dirty="0"/>
              <a:t>	.perform(</a:t>
            </a:r>
            <a:r>
              <a:rPr lang="en-US" sz="3600" dirty="0">
                <a:solidFill>
                  <a:srgbClr val="00B0F0"/>
                </a:solidFill>
              </a:rPr>
              <a:t>RecyclerViewAction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3600" dirty="0"/>
              <a:t>	      </a:t>
            </a:r>
          </a:p>
          <a:p>
            <a:pPr marL="36900" indent="0" algn="ctr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9909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st of methods available for onView(), onData(), intended() and&#10;          intending()">
            <a:extLst>
              <a:ext uri="{FF2B5EF4-FFF2-40B4-BE49-F238E27FC236}">
                <a16:creationId xmlns:a16="http://schemas.microsoft.com/office/drawing/2014/main" id="{929954B2-77FA-4A07-ABFD-CCAC31036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r="1" b="21733"/>
          <a:stretch/>
        </p:blipFill>
        <p:spPr bwMode="auto">
          <a:xfrm>
            <a:off x="193057" y="9428"/>
            <a:ext cx="11998943" cy="6975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5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8900-3968-47DE-BD64-491231B6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90369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15BF-43C5-496F-81F1-4B7C201B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D9A8-F7D7-45FD-A214-B4E8CCEA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						</a:t>
            </a:r>
            <a:r>
              <a:rPr lang="en-US" b="1" dirty="0"/>
              <a:t>Manual Testing  vs Automated Testing </a:t>
            </a:r>
          </a:p>
          <a:p>
            <a:endParaRPr lang="en-US" dirty="0"/>
          </a:p>
          <a:p>
            <a:r>
              <a:rPr lang="en-US" dirty="0"/>
              <a:t>Manual testing is tedious and prone to error. </a:t>
            </a:r>
          </a:p>
          <a:p>
            <a:r>
              <a:rPr lang="en-US" dirty="0"/>
              <a:t>Manual testing is time consuming </a:t>
            </a:r>
          </a:p>
          <a:p>
            <a:r>
              <a:rPr lang="en-US" dirty="0"/>
              <a:t>Automated testing allows for running the same test every time after modifying the app</a:t>
            </a:r>
          </a:p>
          <a:p>
            <a:r>
              <a:rPr lang="en-US" dirty="0"/>
              <a:t>Preventing Regression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15450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1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02606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4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67F1-8889-4BAD-A3C7-30335615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Robolectric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747E-32C4-4371-8192-57CD97F7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					What is Robolectric ?</a:t>
            </a:r>
          </a:p>
          <a:p>
            <a:r>
              <a:rPr lang="en-US" sz="1800" dirty="0"/>
              <a:t>It is a framework that allows you to write unit tests and run it on JVM by having stub implementations of Android classes.</a:t>
            </a:r>
          </a:p>
          <a:p>
            <a:pPr marL="36900" indent="0">
              <a:buNone/>
            </a:pPr>
            <a:r>
              <a:rPr lang="en-US" sz="1800" dirty="0"/>
              <a:t>     					Robolectric 4.0</a:t>
            </a:r>
          </a:p>
          <a:p>
            <a:r>
              <a:rPr lang="en-US" sz="1800" dirty="0"/>
              <a:t>Enabled API support for AndroidX and the AndroidJUnitRunner, ActivityTestRule and Espresso for interacting UI components.</a:t>
            </a:r>
          </a:p>
          <a:p>
            <a:r>
              <a:rPr lang="en-US" sz="1800" dirty="0"/>
              <a:t>Supports binary resources 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76A8E7A-4777-42F8-872B-1B4A6F34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5030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2681-5FF5-4896-AB29-62D1F1BD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Robolectric 3.x style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F8CD-3546-4E0B-BAC5-08FB389B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A Robolectric 3.x style test:</a:t>
            </a:r>
          </a:p>
          <a:p>
            <a:pPr marL="36900" indent="0">
              <a:buNone/>
            </a:pPr>
            <a:r>
              <a:rPr lang="en-US" dirty="0"/>
              <a:t>@RunWith(RobolectricTestRunner::class)</a:t>
            </a:r>
          </a:p>
          <a:p>
            <a:pPr marL="36900" indent="0">
              <a:buNone/>
            </a:pPr>
            <a:r>
              <a:rPr lang="en-US" dirty="0"/>
              <a:t>class RobolectricTest {</a:t>
            </a:r>
          </a:p>
          <a:p>
            <a:pPr marL="36900" indent="0">
              <a:buNone/>
            </a:pPr>
            <a:r>
              <a:rPr lang="en-US" dirty="0"/>
              <a:t>  @Test fun clickingOnTitle_shouldLaunchEditAction() {</a:t>
            </a:r>
          </a:p>
          <a:p>
            <a:pPr marL="36900" indent="0">
              <a:buNone/>
            </a:pPr>
            <a:r>
              <a:rPr lang="en-US" dirty="0"/>
              <a:t>    val activity = Robolectric.setupActivity(NoteListActivity::class.java)</a:t>
            </a:r>
          </a:p>
          <a:p>
            <a:pPr marL="36900" indent="0">
              <a:buNone/>
            </a:pPr>
            <a:r>
              <a:rPr lang="en-US" dirty="0"/>
              <a:t>    </a:t>
            </a:r>
            <a:r>
              <a:rPr lang="en-US" dirty="0" err="1"/>
              <a:t>ShadowView.clickOn</a:t>
            </a:r>
            <a:r>
              <a:rPr lang="en-US" dirty="0"/>
              <a:t>(activity.findViewById(</a:t>
            </a:r>
            <a:r>
              <a:rPr lang="en-US" dirty="0" err="1"/>
              <a:t>R.id.title</a:t>
            </a:r>
            <a:r>
              <a:rPr lang="en-US" dirty="0"/>
              <a:t>));</a:t>
            </a:r>
          </a:p>
          <a:p>
            <a:pPr marL="36900" indent="0">
              <a:buNone/>
            </a:pPr>
            <a:r>
              <a:rPr lang="en-US" dirty="0"/>
              <a:t>    </a:t>
            </a:r>
            <a:r>
              <a:rPr lang="en-US" dirty="0" err="1"/>
              <a:t>assertThat</a:t>
            </a:r>
            <a:r>
              <a:rPr lang="en-US" dirty="0"/>
              <a:t>(ShadowApplication.getInstance().peekNextStartedActivity().action)</a:t>
            </a:r>
          </a:p>
          <a:p>
            <a:pPr marL="36900" indent="0">
              <a:buNone/>
            </a:pPr>
            <a:r>
              <a:rPr lang="en-US" dirty="0"/>
              <a:t>            .isEqualTo("android.intent.action.EDIT")</a:t>
            </a:r>
          </a:p>
          <a:p>
            <a:pPr marL="36900" indent="0">
              <a:buNone/>
            </a:pPr>
            <a:r>
              <a:rPr lang="en-US" dirty="0"/>
              <a:t>  }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73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7FBB-293D-4B75-B206-8500E2E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Robolectric 4.x/instrumentation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FFD5-26AA-4C6B-AA9A-DF23FB2B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@RunWith(AndroidJUnit4::class)</a:t>
            </a:r>
          </a:p>
          <a:p>
            <a:r>
              <a:rPr lang="en-US" dirty="0"/>
              <a:t>class OnDeviceTest {</a:t>
            </a:r>
          </a:p>
          <a:p>
            <a:r>
              <a:rPr lang="en-US" dirty="0"/>
              <a:t>  @get:Rule val rule = ActivityTestRule(NoteListActivity::class.java)</a:t>
            </a:r>
          </a:p>
          <a:p>
            <a:endParaRPr lang="en-US" dirty="0"/>
          </a:p>
          <a:p>
            <a:r>
              <a:rPr lang="en-US" dirty="0"/>
              <a:t>  @Test fun clickingOnTitle_shouldLaunchEditAction() {</a:t>
            </a:r>
          </a:p>
          <a:p>
            <a:r>
              <a:rPr lang="en-US" dirty="0"/>
              <a:t>    onView(withId(R.id.button)).perform(click())</a:t>
            </a:r>
          </a:p>
          <a:p>
            <a:r>
              <a:rPr lang="en-US" dirty="0"/>
              <a:t>    intended(hasAction(equalTo("android.intent.action.EDIT")))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58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5E5C-47C1-4F81-832D-CAAE9E3E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912" y="1918208"/>
            <a:ext cx="6283842" cy="3021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                THE </a:t>
            </a:r>
            <a:r>
              <a:rPr lang="en-US" sz="8800" dirty="0">
                <a:solidFill>
                  <a:schemeClr val="tx1"/>
                </a:solidFill>
              </a:rPr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294915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4D5A-6A17-4737-9F2A-57A5ECE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8749-B111-4E8C-B6CD-DE825BED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“Espresso  |  Android Developers.” </a:t>
            </a:r>
            <a:r>
              <a:rPr lang="en-US" i="1" dirty="0">
                <a:effectLst/>
              </a:rPr>
              <a:t>Android Developers</a:t>
            </a:r>
            <a:r>
              <a:rPr lang="en-US" dirty="0">
                <a:effectLst/>
              </a:rPr>
              <a:t>, developer.android.com/training/testing/espresso.</a:t>
            </a:r>
          </a:p>
          <a:p>
            <a:r>
              <a:rPr lang="en-US" dirty="0">
                <a:effectLst/>
              </a:rPr>
              <a:t>Zelenchuk, Denys. </a:t>
            </a:r>
            <a:r>
              <a:rPr lang="en-US" i="1" dirty="0">
                <a:effectLst/>
              </a:rPr>
              <a:t>Android Espresso Revealed: Writing Automated UI Tests</a:t>
            </a:r>
            <a:r>
              <a:rPr lang="en-US" dirty="0">
                <a:effectLst/>
              </a:rPr>
              <a:t>. Apress, 2019.</a:t>
            </a:r>
            <a:endParaRPr lang="en-US" dirty="0"/>
          </a:p>
          <a:p>
            <a:r>
              <a:rPr lang="en-US" dirty="0">
                <a:effectLst/>
              </a:rPr>
              <a:t>Chan, Chiu-Ki. “Automated Testing | LinkedIn Learning, Formerly Lynda.com.” </a:t>
            </a:r>
            <a:r>
              <a:rPr lang="en-US" i="1" dirty="0">
                <a:effectLst/>
              </a:rPr>
              <a:t>LinkedIn Learning</a:t>
            </a:r>
            <a:r>
              <a:rPr lang="en-US" dirty="0">
                <a:effectLst/>
              </a:rPr>
              <a:t>, 20 Mar. 2018, www.linkedin.com/learning/android-espresso-essential-training/automated-testing?u=35653204.</a:t>
            </a:r>
          </a:p>
          <a:p>
            <a:r>
              <a:rPr lang="it-IT" i="1" dirty="0">
                <a:effectLst/>
              </a:rPr>
              <a:t>Espresso Testing Tutorial</a:t>
            </a:r>
            <a:r>
              <a:rPr lang="it-IT" dirty="0">
                <a:effectLst/>
              </a:rPr>
              <a:t>, </a:t>
            </a:r>
            <a:r>
              <a:rPr lang="it-IT" dirty="0">
                <a:effectLst/>
                <a:hlinkClick r:id="rId2"/>
              </a:rPr>
              <a:t>www.tutorialspoint.com/espresso_testing/index.htm</a:t>
            </a:r>
            <a:r>
              <a:rPr lang="it-IT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Gerrish, Jonathan. “Jonathan Gerrish, Brett Chabot, and Christian Williams.” </a:t>
            </a:r>
            <a:r>
              <a:rPr lang="en-US" i="1" dirty="0">
                <a:effectLst/>
              </a:rPr>
              <a:t>Robolectric</a:t>
            </a:r>
            <a:r>
              <a:rPr lang="en-US" dirty="0">
                <a:effectLst/>
              </a:rPr>
              <a:t>, 25 Oct. 2018, robolectric.org/blog/2018/10/25/robolectric-4-0/.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390E-B04A-4F3A-BF5B-1CBD8371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FBC8-376D-4561-9AC7-FC1AEEDF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					</a:t>
            </a:r>
            <a:r>
              <a:rPr lang="en-US" b="1" dirty="0"/>
              <a:t>How do you know if an app works as expected ?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In order to check whether or not the app is functioning, you have to test the logic and the UI of the app.</a:t>
            </a:r>
          </a:p>
          <a:p>
            <a:r>
              <a:rPr lang="en-US" dirty="0"/>
              <a:t>Unit tests, Integration tests, end to end tests.</a:t>
            </a:r>
          </a:p>
          <a:p>
            <a:r>
              <a:rPr lang="en-US" dirty="0"/>
              <a:t>Unit tests are considered small tests</a:t>
            </a:r>
          </a:p>
          <a:p>
            <a:r>
              <a:rPr lang="en-US" dirty="0"/>
              <a:t>Integration tests are considered medium tests</a:t>
            </a:r>
          </a:p>
          <a:p>
            <a:r>
              <a:rPr lang="en-US" dirty="0"/>
              <a:t>End to end tests are Large tests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FD63-1ACB-4635-87C9-8B547772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Android Testing </a:t>
            </a:r>
          </a:p>
        </p:txBody>
      </p:sp>
      <p:pic>
        <p:nvPicPr>
          <p:cNvPr id="2050" name="Picture 2" descr="A pyramid containing three layers">
            <a:extLst>
              <a:ext uri="{FF2B5EF4-FFF2-40B4-BE49-F238E27FC236}">
                <a16:creationId xmlns:a16="http://schemas.microsoft.com/office/drawing/2014/main" id="{766109F1-02D9-4087-938F-77233D5BE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004219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3849D8-5A29-4389-97FE-45FD6B8E6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10707"/>
              </p:ext>
            </p:extLst>
          </p:nvPr>
        </p:nvGraphicFramePr>
        <p:xfrm>
          <a:off x="1403350" y="3057525"/>
          <a:ext cx="4845050" cy="118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169417395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535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44B01A4B-7A69-40E4-9272-62E0FB91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94786"/>
              </p:ext>
            </p:extLst>
          </p:nvPr>
        </p:nvGraphicFramePr>
        <p:xfrm>
          <a:off x="6403975" y="3057525"/>
          <a:ext cx="4845050" cy="118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169417395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5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A5AA29-3670-4E86-9A40-3302B0A957C4}"/>
              </a:ext>
            </a:extLst>
          </p:cNvPr>
          <p:cNvSpPr txBox="1"/>
          <p:nvPr/>
        </p:nvSpPr>
        <p:spPr>
          <a:xfrm>
            <a:off x="1403349" y="3057525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1810F-4E64-4D33-829C-A461590AED75}"/>
              </a:ext>
            </a:extLst>
          </p:cNvPr>
          <p:cNvSpPr txBox="1"/>
          <p:nvPr/>
        </p:nvSpPr>
        <p:spPr>
          <a:xfrm>
            <a:off x="6326187" y="3057524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3884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Android Testing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954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 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1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Android Testing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842083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 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JVM </a:t>
                      </a:r>
                    </a:p>
                    <a:p>
                      <a:pPr algn="ctr"/>
                      <a:r>
                        <a:rPr lang="en-US"/>
                        <a:t>UNIT 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Android Testing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052955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  <a:p>
                      <a:pPr algn="ctr"/>
                      <a:r>
                        <a:rPr lang="en-US" sz="1200" dirty="0"/>
                        <a:t>Asset Manager, </a:t>
                      </a:r>
                      <a:r>
                        <a:rPr lang="en-US" sz="1200" dirty="0" err="1"/>
                        <a:t>SQLiteDatabase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9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872327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  <a:p>
                      <a:pPr algn="ctr"/>
                      <a:r>
                        <a:rPr lang="en-US" dirty="0"/>
                        <a:t>(Pure logic)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  <a:p>
                      <a:pPr algn="ctr"/>
                      <a:r>
                        <a:rPr lang="en-US" dirty="0"/>
                        <a:t>(Logic with context)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UI TEST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5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452</Words>
  <Application>Microsoft Office PowerPoint</Application>
  <PresentationFormat>Widescreen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Calisto MT</vt:lpstr>
      <vt:lpstr>Times New Roman</vt:lpstr>
      <vt:lpstr>Wingdings 2</vt:lpstr>
      <vt:lpstr>Slate</vt:lpstr>
      <vt:lpstr>Robolectric and Espresso</vt:lpstr>
      <vt:lpstr>Android Testing </vt:lpstr>
      <vt:lpstr>Android Testing</vt:lpstr>
      <vt:lpstr>Android Testing </vt:lpstr>
      <vt:lpstr>Android Testing</vt:lpstr>
      <vt:lpstr>Android Testing</vt:lpstr>
      <vt:lpstr>Android Testing</vt:lpstr>
      <vt:lpstr>Android Testing</vt:lpstr>
      <vt:lpstr>Android Testing</vt:lpstr>
      <vt:lpstr>Android Testing</vt:lpstr>
      <vt:lpstr>Espresso</vt:lpstr>
      <vt:lpstr>Espresso</vt:lpstr>
      <vt:lpstr>Espresso</vt:lpstr>
      <vt:lpstr>ESPRESSO</vt:lpstr>
      <vt:lpstr>ESPRESSO</vt:lpstr>
      <vt:lpstr>ESPRESSO</vt:lpstr>
      <vt:lpstr>ESPRESSO</vt:lpstr>
      <vt:lpstr>PowerPoint Presentation</vt:lpstr>
      <vt:lpstr>-----------------------------</vt:lpstr>
      <vt:lpstr>Android testing</vt:lpstr>
      <vt:lpstr>Android testing</vt:lpstr>
      <vt:lpstr>Robolectric</vt:lpstr>
      <vt:lpstr>Robolectric 3.x style test </vt:lpstr>
      <vt:lpstr>Robolectric 4.x/instrumentation test</vt:lpstr>
      <vt:lpstr>                THE END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Robolectric and Espresso</dc:title>
  <dc:creator>Swrajit Paul</dc:creator>
  <cp:lastModifiedBy>Swrajit Paul</cp:lastModifiedBy>
  <cp:revision>30</cp:revision>
  <dcterms:created xsi:type="dcterms:W3CDTF">2019-06-25T05:53:59Z</dcterms:created>
  <dcterms:modified xsi:type="dcterms:W3CDTF">2019-06-27T04:27:49Z</dcterms:modified>
</cp:coreProperties>
</file>