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0" r:id="rId4"/>
    <p:sldId id="262" r:id="rId5"/>
    <p:sldId id="257" r:id="rId6"/>
    <p:sldId id="258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ADF0B-9749-404D-9A56-8E2BD576143D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57081-4441-41AE-98F2-955032B04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82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57081-4441-41AE-98F2-955032B04A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78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1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16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5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73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41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2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85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52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44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2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FF18F-DFC6-48DD-A8FE-22636A2E9C75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9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351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5028" y="1690688"/>
            <a:ext cx="1625601" cy="11420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Samza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81829" y="1690688"/>
            <a:ext cx="1669142" cy="109605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Hadoop class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81829" y="3192916"/>
            <a:ext cx="1669142" cy="1096055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abstract Hadoop class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5028" y="3192916"/>
            <a:ext cx="1625601" cy="109605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abstract </a:t>
            </a:r>
            <a:r>
              <a:rPr lang="en-US" dirty="0" err="1" smtClean="0"/>
              <a:t>Samza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54742" y="4649128"/>
            <a:ext cx="2206172" cy="1016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Samza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Things actually done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13314" y="4649128"/>
            <a:ext cx="2206172" cy="1016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Hadoop</a:t>
            </a:r>
          </a:p>
          <a:p>
            <a:pPr algn="ctr"/>
            <a:r>
              <a:rPr lang="en-US" dirty="0" smtClean="0"/>
              <a:t>Things actually done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07314" y="1690687"/>
            <a:ext cx="2757714" cy="10960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names end with ???</a:t>
            </a:r>
          </a:p>
          <a:p>
            <a:pPr algn="ctr"/>
            <a:r>
              <a:rPr lang="en-US" dirty="0" smtClean="0"/>
              <a:t>Classes need to be analyze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862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sldjump"/>
              </a:rPr>
              <a:t>Run a job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69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a job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7310" y="1488199"/>
            <a:ext cx="12263844" cy="6203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./run-job.sh –</a:t>
            </a:r>
            <a:r>
              <a:rPr lang="en-US" dirty="0" err="1" smtClean="0"/>
              <a:t>config</a:t>
            </a:r>
            <a:r>
              <a:rPr lang="en-US" dirty="0" smtClean="0"/>
              <a:t>-factory=</a:t>
            </a:r>
            <a:r>
              <a:rPr lang="en-US" dirty="0" err="1" smtClean="0"/>
              <a:t>org.apache.samza.config.factories.PropertiesConfigFactory</a:t>
            </a:r>
            <a:r>
              <a:rPr lang="en-US" dirty="0" smtClean="0"/>
              <a:t> –</a:t>
            </a:r>
            <a:r>
              <a:rPr lang="en-US" dirty="0" err="1" smtClean="0"/>
              <a:t>config</a:t>
            </a:r>
            <a:r>
              <a:rPr lang="en-US" dirty="0" smtClean="0"/>
              <a:t>-path=</a:t>
            </a:r>
            <a:r>
              <a:rPr lang="en-US" dirty="0" err="1"/>
              <a:t>wikipedia-feed.properties</a:t>
            </a:r>
            <a:endParaRPr lang="en-US" dirty="0"/>
          </a:p>
          <a:p>
            <a:pPr algn="ctr"/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1681572" y="3732238"/>
            <a:ext cx="1861457" cy="731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JobRunner.scala</a:t>
            </a:r>
            <a:endParaRPr lang="en-US" b="1" dirty="0" smtClean="0"/>
          </a:p>
          <a:p>
            <a:pPr algn="ctr"/>
            <a:r>
              <a:rPr lang="en-US" dirty="0" smtClean="0"/>
              <a:t>Run:</a:t>
            </a:r>
            <a:endParaRPr lang="en-US" dirty="0"/>
          </a:p>
        </p:txBody>
      </p:sp>
      <p:cxnSp>
        <p:nvCxnSpPr>
          <p:cNvPr id="7" name="Straight Arrow Connector 6"/>
          <p:cNvCxnSpPr>
            <a:stCxn id="18" idx="2"/>
            <a:endCxn id="5" idx="0"/>
          </p:cNvCxnSpPr>
          <p:nvPr/>
        </p:nvCxnSpPr>
        <p:spPr>
          <a:xfrm>
            <a:off x="2612301" y="3182602"/>
            <a:ext cx="0" cy="54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37310" y="2658218"/>
            <a:ext cx="4749982" cy="5243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./run-class.sh </a:t>
            </a:r>
            <a:r>
              <a:rPr lang="en-US" dirty="0" err="1"/>
              <a:t>org.apache.samza.job.JobRunner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4" idx="2"/>
            <a:endCxn id="18" idx="0"/>
          </p:cNvCxnSpPr>
          <p:nvPr/>
        </p:nvCxnSpPr>
        <p:spPr>
          <a:xfrm flipH="1">
            <a:off x="2612301" y="2108582"/>
            <a:ext cx="3756931" cy="54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858546" y="2586299"/>
            <a:ext cx="4783183" cy="35344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wikipedia-feed.properties</a:t>
            </a:r>
            <a:endParaRPr lang="en-US" dirty="0" smtClean="0"/>
          </a:p>
          <a:p>
            <a:pPr algn="ctr"/>
            <a:r>
              <a:rPr lang="en-US" dirty="0" err="1" smtClean="0"/>
              <a:t>job.factory.class</a:t>
            </a:r>
            <a:endParaRPr lang="en-US" dirty="0" smtClean="0"/>
          </a:p>
          <a:p>
            <a:pPr algn="ctr"/>
            <a:r>
              <a:rPr lang="en-US" dirty="0" smtClean="0"/>
              <a:t>job.name</a:t>
            </a:r>
          </a:p>
          <a:p>
            <a:pPr algn="ctr"/>
            <a:r>
              <a:rPr lang="en-US" dirty="0" err="1" smtClean="0"/>
              <a:t>yarn.package.path</a:t>
            </a:r>
            <a:endParaRPr lang="en-US" dirty="0" smtClean="0"/>
          </a:p>
          <a:p>
            <a:pPr algn="ctr"/>
            <a:r>
              <a:rPr lang="en-US" dirty="0" err="1" smtClean="0"/>
              <a:t>task.class</a:t>
            </a:r>
            <a:endParaRPr lang="en-US" dirty="0" smtClean="0"/>
          </a:p>
          <a:p>
            <a:pPr algn="ctr"/>
            <a:r>
              <a:rPr lang="en-US" dirty="0" err="1" smtClean="0"/>
              <a:t>task.inputs</a:t>
            </a:r>
            <a:endParaRPr lang="en-US" dirty="0" smtClean="0"/>
          </a:p>
          <a:p>
            <a:pPr algn="ctr"/>
            <a:r>
              <a:rPr lang="en-US" dirty="0" err="1" smtClean="0"/>
              <a:t>serializer.registry.json.class</a:t>
            </a:r>
            <a:endParaRPr lang="en-US" dirty="0"/>
          </a:p>
          <a:p>
            <a:pPr algn="ctr"/>
            <a:r>
              <a:rPr lang="en-US" dirty="0" err="1" smtClean="0"/>
              <a:t>systems.kafka.samza.factory</a:t>
            </a:r>
            <a:endParaRPr lang="en-US" dirty="0" smtClean="0"/>
          </a:p>
          <a:p>
            <a:pPr algn="ctr"/>
            <a:r>
              <a:rPr lang="en-US" dirty="0" err="1" smtClean="0"/>
              <a:t>systems.kafka.samza.msg.serde</a:t>
            </a:r>
            <a:endParaRPr lang="en-US" dirty="0" smtClean="0"/>
          </a:p>
          <a:p>
            <a:pPr algn="ctr"/>
            <a:r>
              <a:rPr lang="en-US" dirty="0" err="1" smtClean="0"/>
              <a:t>systems.kafka.consumer.zookeeper.connect</a:t>
            </a:r>
            <a:endParaRPr lang="en-US" dirty="0" smtClean="0"/>
          </a:p>
          <a:p>
            <a:pPr algn="ctr"/>
            <a:r>
              <a:rPr lang="en-US" dirty="0" err="1" smtClean="0"/>
              <a:t>systems.kafka.producer.bootstrap.servers</a:t>
            </a:r>
            <a:endParaRPr lang="en-US" dirty="0" smtClean="0"/>
          </a:p>
          <a:p>
            <a:pPr algn="ctr"/>
            <a:r>
              <a:rPr lang="en-US" dirty="0" err="1" smtClean="0"/>
              <a:t>job.coordinator.system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990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47903" y="666206"/>
            <a:ext cx="1985553" cy="731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JobRunner.scala</a:t>
            </a:r>
            <a:endParaRPr lang="en-US" b="1" dirty="0" smtClean="0"/>
          </a:p>
          <a:p>
            <a:pPr algn="ctr"/>
            <a:r>
              <a:rPr lang="en-US" dirty="0" smtClean="0"/>
              <a:t>Run: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4722223" y="104503"/>
            <a:ext cx="1436914" cy="561703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>
            <a:off x="5440680" y="1397726"/>
            <a:ext cx="711200" cy="387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851140" y="1840599"/>
            <a:ext cx="1871023" cy="818606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StreamJob.java</a:t>
            </a:r>
          </a:p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4" idx="2"/>
            <a:endCxn id="19" idx="0"/>
          </p:cNvCxnSpPr>
          <p:nvPr/>
        </p:nvCxnSpPr>
        <p:spPr>
          <a:xfrm flipH="1">
            <a:off x="1516743" y="1397726"/>
            <a:ext cx="3923937" cy="33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95086" y="1736635"/>
            <a:ext cx="1843314" cy="7837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dk1"/>
                </a:solidFill>
              </a:rPr>
              <a:t>ApplicationRunnerMain.java</a:t>
            </a:r>
            <a:r>
              <a:rPr lang="en-US" dirty="0" smtClean="0">
                <a:solidFill>
                  <a:schemeClr val="dk1"/>
                </a:solidFill>
              </a:rPr>
              <a:t>???</a:t>
            </a:r>
            <a:endParaRPr lang="en-US" dirty="0">
              <a:solidFill>
                <a:schemeClr val="dk1"/>
              </a:solidFill>
            </a:endParaRPr>
          </a:p>
        </p:txBody>
      </p:sp>
      <p:cxnSp>
        <p:nvCxnSpPr>
          <p:cNvPr id="25" name="Straight Arrow Connector 24"/>
          <p:cNvCxnSpPr>
            <a:stCxn id="4" idx="2"/>
            <a:endCxn id="26" idx="0"/>
          </p:cNvCxnSpPr>
          <p:nvPr/>
        </p:nvCxnSpPr>
        <p:spPr>
          <a:xfrm flipH="1">
            <a:off x="4011021" y="1397726"/>
            <a:ext cx="1429659" cy="33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968713" y="1736635"/>
            <a:ext cx="2084616" cy="8186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CoordinatorStreamSystemFactory.scala</a:t>
            </a:r>
            <a:endParaRPr lang="en-US" b="1" dirty="0"/>
          </a:p>
        </p:txBody>
      </p:sp>
      <p:cxnSp>
        <p:nvCxnSpPr>
          <p:cNvPr id="40" name="Straight Arrow Connector 39"/>
          <p:cNvCxnSpPr>
            <a:stCxn id="26" idx="2"/>
            <a:endCxn id="45" idx="0"/>
          </p:cNvCxnSpPr>
          <p:nvPr/>
        </p:nvCxnSpPr>
        <p:spPr>
          <a:xfrm flipH="1">
            <a:off x="1528127" y="2555241"/>
            <a:ext cx="2482894" cy="169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86215" y="2725127"/>
            <a:ext cx="2283823" cy="6077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CoordinatorSreamSystemConsumer.java</a:t>
            </a:r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2888023" y="2718170"/>
            <a:ext cx="2264910" cy="661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CoordinatorSreamSystemProducer.java</a:t>
            </a:r>
            <a:r>
              <a:rPr lang="en-US" dirty="0" smtClean="0"/>
              <a:t>???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26" idx="2"/>
            <a:endCxn id="49" idx="0"/>
          </p:cNvCxnSpPr>
          <p:nvPr/>
        </p:nvCxnSpPr>
        <p:spPr>
          <a:xfrm>
            <a:off x="4011021" y="2555241"/>
            <a:ext cx="9457" cy="162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" idx="2"/>
            <a:endCxn id="63" idx="0"/>
          </p:cNvCxnSpPr>
          <p:nvPr/>
        </p:nvCxnSpPr>
        <p:spPr>
          <a:xfrm>
            <a:off x="5440680" y="1397726"/>
            <a:ext cx="5621020" cy="440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9931400" y="1838600"/>
            <a:ext cx="2260600" cy="8186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 for job start and exit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5230489" y="2633619"/>
            <a:ext cx="2405337" cy="7464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YarnJobFactory.scala</a:t>
            </a:r>
            <a:endParaRPr lang="en-US" altLang="zh-CN" b="1" dirty="0" smtClean="0"/>
          </a:p>
          <a:p>
            <a:pPr algn="ctr"/>
            <a:r>
              <a:rPr lang="en-US" dirty="0" err="1" smtClean="0"/>
              <a:t>getJob</a:t>
            </a:r>
            <a:endParaRPr lang="en-US" dirty="0" smtClean="0"/>
          </a:p>
          <a:p>
            <a:pPr algn="ctr"/>
            <a:r>
              <a:rPr lang="en-US" dirty="0" smtClean="0"/>
              <a:t>new </a:t>
            </a:r>
            <a:r>
              <a:rPr lang="en-US" dirty="0" err="1" smtClean="0"/>
              <a:t>YarnJob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5640069" y="1785622"/>
            <a:ext cx="1624331" cy="84799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StreamJobFactory.class</a:t>
            </a:r>
            <a:endParaRPr lang="en-US" b="1" dirty="0"/>
          </a:p>
        </p:txBody>
      </p:sp>
      <p:cxnSp>
        <p:nvCxnSpPr>
          <p:cNvPr id="92" name="Straight Arrow Connector 91"/>
          <p:cNvCxnSpPr>
            <a:stCxn id="4" idx="2"/>
            <a:endCxn id="8" idx="0"/>
          </p:cNvCxnSpPr>
          <p:nvPr/>
        </p:nvCxnSpPr>
        <p:spPr>
          <a:xfrm>
            <a:off x="5440680" y="1397726"/>
            <a:ext cx="3345972" cy="442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8035874" y="2677600"/>
            <a:ext cx="1686290" cy="734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YarnJob.scala</a:t>
            </a:r>
            <a:endParaRPr lang="en-US" b="1" dirty="0" smtClean="0"/>
          </a:p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45080" y="4649814"/>
            <a:ext cx="2321169" cy="896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ClientHelper.scala</a:t>
            </a:r>
            <a:endParaRPr lang="en-US" b="1" dirty="0" smtClean="0"/>
          </a:p>
          <a:p>
            <a:pPr algn="ctr"/>
            <a:r>
              <a:rPr lang="en-US" dirty="0" err="1" smtClean="0"/>
              <a:t>submitApplication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2317252" y="6154363"/>
            <a:ext cx="2065255" cy="633056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YarnClient.java</a:t>
            </a:r>
          </a:p>
          <a:p>
            <a:pPr algn="ctr"/>
            <a:r>
              <a:rPr lang="en-US" dirty="0" err="1" smtClean="0"/>
              <a:t>createApplication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-1284624" y="5546629"/>
            <a:ext cx="4990288" cy="607734"/>
            <a:chOff x="2034026" y="4559017"/>
            <a:chExt cx="3225603" cy="902282"/>
          </a:xfrm>
        </p:grpSpPr>
        <p:cxnSp>
          <p:nvCxnSpPr>
            <p:cNvPr id="15" name="Straight Arrow Connector 14"/>
            <p:cNvCxnSpPr>
              <a:stCxn id="6" idx="2"/>
              <a:endCxn id="16" idx="0"/>
            </p:cNvCxnSpPr>
            <p:nvPr/>
          </p:nvCxnSpPr>
          <p:spPr>
            <a:xfrm flipH="1">
              <a:off x="2034026" y="4559017"/>
              <a:ext cx="3225603" cy="9022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 rot="21028282">
              <a:off x="3084683" y="4628830"/>
              <a:ext cx="611034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new</a:t>
              </a:r>
              <a:endParaRPr lang="en-US" dirty="0"/>
            </a:p>
          </p:txBody>
        </p:sp>
      </p:grpSp>
      <p:cxnSp>
        <p:nvCxnSpPr>
          <p:cNvPr id="43" name="Straight Arrow Connector 42"/>
          <p:cNvCxnSpPr>
            <a:stCxn id="6" idx="2"/>
            <a:endCxn id="44" idx="0"/>
          </p:cNvCxnSpPr>
          <p:nvPr/>
        </p:nvCxnSpPr>
        <p:spPr>
          <a:xfrm flipH="1">
            <a:off x="754152" y="5546629"/>
            <a:ext cx="2951513" cy="62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-251995" y="6170920"/>
            <a:ext cx="2012294" cy="6082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YarnJobUtil.scala</a:t>
            </a:r>
            <a:endParaRPr lang="en-US" b="1" dirty="0" smtClean="0"/>
          </a:p>
          <a:p>
            <a:pPr algn="ctr"/>
            <a:r>
              <a:rPr lang="en-US" dirty="0" err="1" smtClean="0"/>
              <a:t>JobContext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 rot="21212366">
            <a:off x="1578212" y="5663183"/>
            <a:ext cx="79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</a:t>
            </a:r>
            <a:endParaRPr lang="en-US" dirty="0"/>
          </a:p>
        </p:txBody>
      </p:sp>
      <p:cxnSp>
        <p:nvCxnSpPr>
          <p:cNvPr id="73" name="Straight Arrow Connector 72"/>
          <p:cNvCxnSpPr>
            <a:stCxn id="6" idx="2"/>
            <a:endCxn id="74" idx="0"/>
          </p:cNvCxnSpPr>
          <p:nvPr/>
        </p:nvCxnSpPr>
        <p:spPr>
          <a:xfrm>
            <a:off x="3705665" y="5546629"/>
            <a:ext cx="662411" cy="61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3535697" y="6160407"/>
            <a:ext cx="1664758" cy="5988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package</a:t>
            </a:r>
          </a:p>
          <a:p>
            <a:pPr algn="ctr"/>
            <a:r>
              <a:rPr lang="en-US" dirty="0" err="1" smtClean="0"/>
              <a:t>fs.getFileStatus</a:t>
            </a:r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81" name="Straight Arrow Connector 80"/>
          <p:cNvCxnSpPr>
            <a:stCxn id="6" idx="2"/>
            <a:endCxn id="82" idx="0"/>
          </p:cNvCxnSpPr>
          <p:nvPr/>
        </p:nvCxnSpPr>
        <p:spPr>
          <a:xfrm>
            <a:off x="3705665" y="5546629"/>
            <a:ext cx="5482006" cy="602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8350180" y="6149068"/>
            <a:ext cx="1674982" cy="7931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LocalizerResourceMapper.java</a:t>
            </a:r>
            <a:r>
              <a:rPr lang="en-US" dirty="0" smtClean="0"/>
              <a:t>???</a:t>
            </a:r>
            <a:endParaRPr lang="en-US" dirty="0"/>
          </a:p>
        </p:txBody>
      </p:sp>
      <p:cxnSp>
        <p:nvCxnSpPr>
          <p:cNvPr id="89" name="Straight Arrow Connector 88"/>
          <p:cNvCxnSpPr>
            <a:stCxn id="6" idx="2"/>
            <a:endCxn id="90" idx="0"/>
          </p:cNvCxnSpPr>
          <p:nvPr/>
        </p:nvCxnSpPr>
        <p:spPr>
          <a:xfrm>
            <a:off x="3705665" y="5546629"/>
            <a:ext cx="11549088" cy="63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14143771" y="6185740"/>
            <a:ext cx="2221963" cy="590588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YarnClient.java</a:t>
            </a:r>
          </a:p>
          <a:p>
            <a:pPr algn="ctr"/>
            <a:r>
              <a:rPr lang="en-US" dirty="0" err="1" smtClean="0"/>
              <a:t>submitApplication</a:t>
            </a:r>
            <a:endParaRPr lang="en-US" dirty="0"/>
          </a:p>
        </p:txBody>
      </p:sp>
      <p:cxnSp>
        <p:nvCxnSpPr>
          <p:cNvPr id="108" name="Straight Arrow Connector 107"/>
          <p:cNvCxnSpPr>
            <a:stCxn id="6" idx="2"/>
            <a:endCxn id="126" idx="0"/>
          </p:cNvCxnSpPr>
          <p:nvPr/>
        </p:nvCxnSpPr>
        <p:spPr>
          <a:xfrm>
            <a:off x="3705665" y="5546629"/>
            <a:ext cx="9480282" cy="63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109"/>
          <p:cNvSpPr/>
          <p:nvPr/>
        </p:nvSpPr>
        <p:spPr>
          <a:xfrm>
            <a:off x="10044164" y="6149069"/>
            <a:ext cx="2193340" cy="7816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setupSecurityToken</a:t>
            </a:r>
            <a:endParaRPr lang="en-US" dirty="0" smtClean="0"/>
          </a:p>
          <a:p>
            <a:pPr algn="ctr"/>
            <a:r>
              <a:rPr lang="en-US" dirty="0" smtClean="0"/>
              <a:t>Interact with </a:t>
            </a:r>
            <a:r>
              <a:rPr lang="en-US" b="1" dirty="0" err="1" smtClean="0"/>
              <a:t>Hadoop.security</a:t>
            </a:r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126" name="Rectangle 125"/>
          <p:cNvSpPr/>
          <p:nvPr/>
        </p:nvSpPr>
        <p:spPr>
          <a:xfrm>
            <a:off x="12236281" y="6185740"/>
            <a:ext cx="1899332" cy="567102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ContainerLaunchContext.java???</a:t>
            </a:r>
            <a:endParaRPr lang="en-US" b="1" dirty="0"/>
          </a:p>
        </p:txBody>
      </p:sp>
      <p:sp>
        <p:nvSpPr>
          <p:cNvPr id="131" name="Rectangle 130"/>
          <p:cNvSpPr/>
          <p:nvPr/>
        </p:nvSpPr>
        <p:spPr>
          <a:xfrm>
            <a:off x="-2317252" y="6796475"/>
            <a:ext cx="2065255" cy="77063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YarnClientImpl.java</a:t>
            </a:r>
          </a:p>
          <a:p>
            <a:pPr algn="ctr"/>
            <a:r>
              <a:rPr lang="en-US" dirty="0" err="1" smtClean="0"/>
              <a:t>createApplication</a:t>
            </a:r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14135613" y="6785384"/>
            <a:ext cx="2230121" cy="77063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hlinkClick r:id="rId3" action="ppaction://hlinksldjump"/>
              </a:rPr>
              <a:t>YarnClientImpl.java</a:t>
            </a:r>
            <a:endParaRPr lang="en-US" b="1" dirty="0"/>
          </a:p>
        </p:txBody>
      </p:sp>
      <p:cxnSp>
        <p:nvCxnSpPr>
          <p:cNvPr id="13" name="Straight Arrow Connector 12"/>
          <p:cNvCxnSpPr>
            <a:stCxn id="68" idx="2"/>
            <a:endCxn id="14" idx="0"/>
          </p:cNvCxnSpPr>
          <p:nvPr/>
        </p:nvCxnSpPr>
        <p:spPr>
          <a:xfrm flipH="1">
            <a:off x="1538136" y="3380020"/>
            <a:ext cx="4895022" cy="342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59658" y="3722693"/>
            <a:ext cx="2756956" cy="5700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FileSystemImplConfig.java</a:t>
            </a:r>
            <a:endParaRPr lang="en-US" b="1" dirty="0"/>
          </a:p>
        </p:txBody>
      </p:sp>
      <p:cxnSp>
        <p:nvCxnSpPr>
          <p:cNvPr id="33" name="Straight Arrow Connector 32"/>
          <p:cNvCxnSpPr>
            <a:stCxn id="68" idx="2"/>
            <a:endCxn id="34" idx="0"/>
          </p:cNvCxnSpPr>
          <p:nvPr/>
        </p:nvCxnSpPr>
        <p:spPr>
          <a:xfrm flipH="1">
            <a:off x="4421076" y="3380020"/>
            <a:ext cx="2012082" cy="355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3275988" y="3735549"/>
            <a:ext cx="2290176" cy="5905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Convert </a:t>
            </a:r>
            <a:r>
              <a:rPr lang="en-US" dirty="0" err="1" smtClean="0"/>
              <a:t>Samza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into Hadoop </a:t>
            </a:r>
            <a:r>
              <a:rPr lang="en-US" dirty="0" err="1" smtClean="0"/>
              <a:t>config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68" idx="2"/>
            <a:endCxn id="47" idx="0"/>
          </p:cNvCxnSpPr>
          <p:nvPr/>
        </p:nvCxnSpPr>
        <p:spPr>
          <a:xfrm>
            <a:off x="6433158" y="3380020"/>
            <a:ext cx="803704" cy="374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863771" y="3754573"/>
            <a:ext cx="2746182" cy="587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YarnJob.scala</a:t>
            </a:r>
            <a:r>
              <a:rPr lang="en-US" dirty="0" smtClean="0"/>
              <a:t>???</a:t>
            </a:r>
          </a:p>
          <a:p>
            <a:pPr algn="ctr"/>
            <a:r>
              <a:rPr lang="en-US" dirty="0" smtClean="0"/>
              <a:t>Start Application Manager</a:t>
            </a:r>
            <a:endParaRPr lang="en-US" dirty="0"/>
          </a:p>
        </p:txBody>
      </p:sp>
      <p:sp>
        <p:nvSpPr>
          <p:cNvPr id="56" name="Rounded Rectangle 55"/>
          <p:cNvSpPr/>
          <p:nvPr/>
        </p:nvSpPr>
        <p:spPr>
          <a:xfrm>
            <a:off x="-199152" y="6795719"/>
            <a:ext cx="1959450" cy="4940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 job’s meta data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1786779" y="6170920"/>
            <a:ext cx="1738695" cy="608242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Path.java</a:t>
            </a:r>
          </a:p>
          <a:p>
            <a:pPr algn="ctr"/>
            <a:r>
              <a:rPr lang="en-US" dirty="0" err="1" smtClean="0"/>
              <a:t>getFileSystem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6" idx="2"/>
            <a:endCxn id="65" idx="0"/>
          </p:cNvCxnSpPr>
          <p:nvPr/>
        </p:nvCxnSpPr>
        <p:spPr>
          <a:xfrm flipH="1">
            <a:off x="2656127" y="5546629"/>
            <a:ext cx="1049538" cy="62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" idx="2"/>
            <a:endCxn id="77" idx="0"/>
          </p:cNvCxnSpPr>
          <p:nvPr/>
        </p:nvCxnSpPr>
        <p:spPr>
          <a:xfrm>
            <a:off x="3705665" y="5546629"/>
            <a:ext cx="2272464" cy="61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5208612" y="6160407"/>
            <a:ext cx="1539033" cy="781795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Resource.java</a:t>
            </a:r>
          </a:p>
          <a:p>
            <a:pPr algn="ctr"/>
            <a:r>
              <a:rPr lang="en-US" dirty="0" err="1" smtClean="0"/>
              <a:t>setMemory</a:t>
            </a:r>
            <a:endParaRPr lang="en-US" dirty="0" smtClean="0"/>
          </a:p>
          <a:p>
            <a:pPr algn="ctr"/>
            <a:r>
              <a:rPr lang="en-US" dirty="0" smtClean="0"/>
              <a:t>…???</a:t>
            </a:r>
            <a:endParaRPr lang="en-US" dirty="0"/>
          </a:p>
        </p:txBody>
      </p:sp>
      <p:cxnSp>
        <p:nvCxnSpPr>
          <p:cNvPr id="105" name="Elbow Connector 104"/>
          <p:cNvCxnSpPr>
            <a:stCxn id="99" idx="2"/>
            <a:endCxn id="6" idx="0"/>
          </p:cNvCxnSpPr>
          <p:nvPr/>
        </p:nvCxnSpPr>
        <p:spPr>
          <a:xfrm rot="5400000">
            <a:off x="5673449" y="1444244"/>
            <a:ext cx="1237786" cy="5173354"/>
          </a:xfrm>
          <a:prstGeom prst="bentConnector3">
            <a:avLst>
              <a:gd name="adj1" fmla="val 816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6747645" y="6153198"/>
            <a:ext cx="1583533" cy="582331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LocalResource.java</a:t>
            </a:r>
            <a:r>
              <a:rPr lang="en-US" dirty="0" smtClean="0"/>
              <a:t>???</a:t>
            </a:r>
            <a:endParaRPr lang="en-US" dirty="0"/>
          </a:p>
        </p:txBody>
      </p:sp>
      <p:cxnSp>
        <p:nvCxnSpPr>
          <p:cNvPr id="129" name="Straight Arrow Connector 128"/>
          <p:cNvCxnSpPr>
            <a:stCxn id="6" idx="2"/>
            <a:endCxn id="119" idx="0"/>
          </p:cNvCxnSpPr>
          <p:nvPr/>
        </p:nvCxnSpPr>
        <p:spPr>
          <a:xfrm>
            <a:off x="3705665" y="5546629"/>
            <a:ext cx="3833747" cy="606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129"/>
          <p:cNvSpPr/>
          <p:nvPr/>
        </p:nvSpPr>
        <p:spPr>
          <a:xfrm>
            <a:off x="8312571" y="6930722"/>
            <a:ext cx="1750200" cy="9421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 used by Container Launch Context</a:t>
            </a:r>
            <a:endParaRPr lang="en-US" dirty="0"/>
          </a:p>
        </p:txBody>
      </p:sp>
      <p:sp>
        <p:nvSpPr>
          <p:cNvPr id="132" name="Rounded Rectangle 131"/>
          <p:cNvSpPr/>
          <p:nvPr/>
        </p:nvSpPr>
        <p:spPr>
          <a:xfrm>
            <a:off x="5200454" y="6942202"/>
            <a:ext cx="1555348" cy="735521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Resources on cluster</a:t>
            </a:r>
            <a:endParaRPr lang="en-US" dirty="0"/>
          </a:p>
        </p:txBody>
      </p:sp>
      <p:sp>
        <p:nvSpPr>
          <p:cNvPr id="133" name="Rounded Rectangle 132"/>
          <p:cNvSpPr/>
          <p:nvPr/>
        </p:nvSpPr>
        <p:spPr>
          <a:xfrm>
            <a:off x="6747646" y="6735529"/>
            <a:ext cx="1398410" cy="75646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Resouce</a:t>
            </a:r>
            <a:r>
              <a:rPr lang="en-US" dirty="0" smtClean="0"/>
              <a:t> required by container</a:t>
            </a:r>
            <a:endParaRPr lang="en-US" dirty="0"/>
          </a:p>
        </p:txBody>
      </p:sp>
      <p:cxnSp>
        <p:nvCxnSpPr>
          <p:cNvPr id="135" name="Straight Arrow Connector 134"/>
          <p:cNvCxnSpPr>
            <a:stCxn id="6" idx="2"/>
            <a:endCxn id="110" idx="0"/>
          </p:cNvCxnSpPr>
          <p:nvPr/>
        </p:nvCxnSpPr>
        <p:spPr>
          <a:xfrm>
            <a:off x="3705665" y="5546629"/>
            <a:ext cx="7435169" cy="60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ounded Rectangle 142"/>
          <p:cNvSpPr/>
          <p:nvPr/>
        </p:nvSpPr>
        <p:spPr>
          <a:xfrm>
            <a:off x="12256505" y="6744122"/>
            <a:ext cx="1879107" cy="74787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 for node manager.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531" y="30919"/>
            <a:ext cx="3992947" cy="1325563"/>
          </a:xfrm>
        </p:spPr>
        <p:txBody>
          <a:bodyPr/>
          <a:lstStyle/>
          <a:p>
            <a:r>
              <a:rPr lang="en-US" dirty="0" smtClean="0"/>
              <a:t>Run a job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34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7473" y="1259794"/>
            <a:ext cx="2032000" cy="6386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YarnClientImpl.java</a:t>
            </a:r>
          </a:p>
          <a:p>
            <a:pPr algn="ctr"/>
            <a:r>
              <a:rPr lang="en-US" dirty="0" err="1" smtClean="0"/>
              <a:t>submitApplication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73131" y="617956"/>
            <a:ext cx="1960684" cy="641838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YarnClient.java</a:t>
            </a:r>
          </a:p>
          <a:p>
            <a:pPr algn="ctr"/>
            <a:r>
              <a:rPr lang="en-US" dirty="0" err="1" smtClean="0"/>
              <a:t>submitApplication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87756"/>
            <a:ext cx="3541486" cy="1325563"/>
          </a:xfrm>
        </p:spPr>
        <p:txBody>
          <a:bodyPr/>
          <a:lstStyle/>
          <a:p>
            <a:r>
              <a:rPr lang="en-US" dirty="0" smtClean="0"/>
              <a:t>YarnClient.java</a:t>
            </a:r>
            <a:endParaRPr lang="en-US" dirty="0"/>
          </a:p>
        </p:txBody>
      </p:sp>
      <p:cxnSp>
        <p:nvCxnSpPr>
          <p:cNvPr id="7" name="Straight Arrow Connector 6"/>
          <p:cNvCxnSpPr>
            <a:stCxn id="2" idx="2"/>
            <a:endCxn id="8" idx="0"/>
          </p:cNvCxnSpPr>
          <p:nvPr/>
        </p:nvCxnSpPr>
        <p:spPr>
          <a:xfrm flipH="1">
            <a:off x="1783444" y="1898422"/>
            <a:ext cx="3470029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00101" y="2311400"/>
            <a:ext cx="1966686" cy="800100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SubmitApplicationRequest.java???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2" idx="2"/>
            <a:endCxn id="12" idx="0"/>
          </p:cNvCxnSpPr>
          <p:nvPr/>
        </p:nvCxnSpPr>
        <p:spPr>
          <a:xfrm flipH="1">
            <a:off x="4415623" y="1898422"/>
            <a:ext cx="837850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882900" y="2311400"/>
            <a:ext cx="3065445" cy="8001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err="1" smtClean="0"/>
              <a:t>addTimelineDelegationToken</a:t>
            </a:r>
            <a:endParaRPr lang="en-US" i="1" dirty="0" smtClean="0"/>
          </a:p>
          <a:p>
            <a:pPr algn="ctr"/>
            <a:r>
              <a:rPr lang="en-US" dirty="0" smtClean="0"/>
              <a:t>When security enabled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2" idx="2"/>
            <a:endCxn id="18" idx="0"/>
          </p:cNvCxnSpPr>
          <p:nvPr/>
        </p:nvCxnSpPr>
        <p:spPr>
          <a:xfrm>
            <a:off x="5253473" y="1898422"/>
            <a:ext cx="1918050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138845" y="2311400"/>
            <a:ext cx="2065355" cy="800100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ApplicationClientProtocol.java???</a:t>
            </a:r>
          </a:p>
          <a:p>
            <a:pPr algn="ctr"/>
            <a:r>
              <a:rPr lang="en-US" dirty="0" err="1" smtClean="0"/>
              <a:t>submitApplication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120860" y="3111500"/>
            <a:ext cx="2160886" cy="1270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Protocol between clients and </a:t>
            </a:r>
            <a:r>
              <a:rPr lang="en-US" dirty="0" err="1" smtClean="0"/>
              <a:t>ResourceManager</a:t>
            </a:r>
            <a:endParaRPr lang="en-US" dirty="0" smtClean="0"/>
          </a:p>
          <a:p>
            <a:pPr algn="ctr"/>
            <a:r>
              <a:rPr lang="en-US" dirty="0" err="1" smtClean="0"/>
              <a:t>ResourceManager</a:t>
            </a:r>
            <a:r>
              <a:rPr lang="en-US" dirty="0" smtClean="0"/>
              <a:t> reflect immediately. </a:t>
            </a:r>
          </a:p>
        </p:txBody>
      </p:sp>
      <p:cxnSp>
        <p:nvCxnSpPr>
          <p:cNvPr id="28" name="Straight Arrow Connector 27"/>
          <p:cNvCxnSpPr>
            <a:stCxn id="2" idx="2"/>
            <a:endCxn id="29" idx="0"/>
          </p:cNvCxnSpPr>
          <p:nvPr/>
        </p:nvCxnSpPr>
        <p:spPr>
          <a:xfrm>
            <a:off x="5253473" y="1898422"/>
            <a:ext cx="4400201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580524" y="2311400"/>
            <a:ext cx="2146300" cy="8001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YarnApplicationState.java</a:t>
            </a:r>
            <a:endParaRPr lang="en-US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10962643" y="2311400"/>
            <a:ext cx="2265276" cy="1270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ResourceManager</a:t>
            </a:r>
            <a:r>
              <a:rPr lang="en-US" dirty="0"/>
              <a:t> fails before save applications’ state, clients need to re-submit.</a:t>
            </a:r>
          </a:p>
        </p:txBody>
      </p:sp>
      <p:cxnSp>
        <p:nvCxnSpPr>
          <p:cNvPr id="34" name="Straight Arrow Connector 33"/>
          <p:cNvCxnSpPr>
            <a:stCxn id="2" idx="2"/>
          </p:cNvCxnSpPr>
          <p:nvPr/>
        </p:nvCxnSpPr>
        <p:spPr>
          <a:xfrm>
            <a:off x="5253473" y="1898422"/>
            <a:ext cx="6841808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120860" y="4381500"/>
            <a:ext cx="2083340" cy="8001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Proto\ApplicationClientProtocol.java</a:t>
            </a:r>
            <a:endParaRPr lang="en-US" b="1" dirty="0"/>
          </a:p>
        </p:txBody>
      </p:sp>
      <p:sp>
        <p:nvSpPr>
          <p:cNvPr id="41" name="Rounded Rectangle 40"/>
          <p:cNvSpPr/>
          <p:nvPr/>
        </p:nvSpPr>
        <p:spPr>
          <a:xfrm>
            <a:off x="6028925" y="5181600"/>
            <a:ext cx="2344755" cy="8509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rpc</a:t>
            </a:r>
            <a:r>
              <a:rPr lang="en-US" dirty="0" smtClean="0"/>
              <a:t> </a:t>
            </a:r>
            <a:r>
              <a:rPr lang="en-US" dirty="0" err="1" smtClean="0"/>
              <a:t>submitApplication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23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40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1644</TotalTime>
  <Words>196</Words>
  <Application>Microsoft Office PowerPoint</Application>
  <PresentationFormat>Widescreen</PresentationFormat>
  <Paragraphs>99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DengXian</vt:lpstr>
      <vt:lpstr>Arial</vt:lpstr>
      <vt:lpstr>Calibri</vt:lpstr>
      <vt:lpstr>Calibri Light</vt:lpstr>
      <vt:lpstr>Office Theme</vt:lpstr>
      <vt:lpstr>PowerPoint Presentation</vt:lpstr>
      <vt:lpstr>Definition</vt:lpstr>
      <vt:lpstr>Category</vt:lpstr>
      <vt:lpstr>Run a job</vt:lpstr>
      <vt:lpstr>Run a job</vt:lpstr>
      <vt:lpstr>YarnClient.java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workshop</dc:creator>
  <cp:lastModifiedBy>workshop</cp:lastModifiedBy>
  <cp:revision>218</cp:revision>
  <dcterms:created xsi:type="dcterms:W3CDTF">2017-09-19T08:35:57Z</dcterms:created>
  <dcterms:modified xsi:type="dcterms:W3CDTF">2017-09-28T08:19:56Z</dcterms:modified>
</cp:coreProperties>
</file>