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55F3AF-5896-4BAD-A31E-99D9CBBF756A}">
          <p14:sldIdLst>
            <p14:sldId id="256"/>
            <p14:sldId id="257"/>
          </p14:sldIdLst>
        </p14:section>
        <p14:section name="ResourceManager" id="{D48FD17B-71CE-42F5-A836-3DF9261A2A77}">
          <p14:sldIdLst>
            <p14:sldId id="258"/>
            <p14:sldId id="259"/>
            <p14:sldId id="260"/>
            <p14:sldId id="261"/>
            <p14:sldId id="262"/>
          </p14:sldIdLst>
        </p14:section>
        <p14:section name="NodeManager" id="{E79B8B72-4889-4B8D-9BAF-725BAF93B79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Aplication Master" id="{CAF5D3A5-2C79-4534-A32D-7918E2C5717D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5BA3-2EBE-4BF6-8CF2-9514BFC1D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174-7E78-4332-9502-B43D3E97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requests from AM to start or stop containers.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Operations performed on containers are recorded.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Localization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Downloading and organizing files needed by containers</a:t>
            </a:r>
          </a:p>
          <a:p>
            <a:endParaRPr lang="en-US" dirty="0"/>
          </a:p>
          <a:p>
            <a:r>
              <a:rPr lang="en-US" dirty="0" smtClean="0"/>
              <a:t>Best-effort to distribute files on all available disks</a:t>
            </a:r>
          </a:p>
          <a:p>
            <a:endParaRPr lang="en-US" dirty="0"/>
          </a:p>
          <a:p>
            <a:r>
              <a:rPr lang="en-US" dirty="0" smtClean="0"/>
              <a:t>Access control on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 pool of threads to launch containers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Clean up containers’ processes when requests from </a:t>
            </a:r>
            <a:r>
              <a:rPr lang="en-US" dirty="0" err="1" smtClean="0"/>
              <a:t>NodeStatusUpdater</a:t>
            </a:r>
            <a:r>
              <a:rPr lang="en-US" dirty="0" smtClean="0"/>
              <a:t>(RM) or RPC server(AM)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5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Per-node custom pluggable services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Configured by Administrator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resource utilization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Signal to kill containers which exceed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with OS to place files and </a:t>
            </a:r>
            <a:r>
              <a:rPr lang="en-US" dirty="0" err="1" smtClean="0"/>
              <a:t>directoried</a:t>
            </a:r>
            <a:r>
              <a:rPr lang="en-US" dirty="0" smtClean="0"/>
              <a:t> needed by containers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Launch and clean up containers’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Health Checker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configured script frequently to check node health</a:t>
            </a:r>
          </a:p>
          <a:p>
            <a:endParaRPr lang="en-US" dirty="0"/>
          </a:p>
          <a:p>
            <a:r>
              <a:rPr lang="en-US" dirty="0" smtClean="0"/>
              <a:t>Monitor health of disk by creating temporary files on disks often</a:t>
            </a:r>
          </a:p>
          <a:p>
            <a:endParaRPr lang="en-US" dirty="0"/>
          </a:p>
          <a:p>
            <a:r>
              <a:rPr lang="en-US" dirty="0" smtClean="0"/>
              <a:t>Send health changes to </a:t>
            </a:r>
            <a:r>
              <a:rPr lang="en-US" dirty="0" err="1" smtClean="0"/>
              <a:t>NodeStatusUpdater</a:t>
            </a:r>
            <a:r>
              <a:rPr lang="en-US" dirty="0" smtClean="0"/>
              <a:t>(RM)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NM receive detailed container information</a:t>
            </a:r>
          </a:p>
          <a:p>
            <a:r>
              <a:rPr lang="en-US" dirty="0" smtClean="0"/>
              <a:t>Verify request</a:t>
            </a:r>
          </a:p>
          <a:p>
            <a:r>
              <a:rPr lang="en-US" dirty="0" smtClean="0"/>
              <a:t>Create local copy of specified resources</a:t>
            </a:r>
          </a:p>
          <a:p>
            <a:r>
              <a:rPr lang="en-US" dirty="0" smtClean="0"/>
              <a:t>Create isolated work directories for the container</a:t>
            </a:r>
          </a:p>
          <a:p>
            <a:r>
              <a:rPr lang="en-US" dirty="0" smtClean="0"/>
              <a:t>Make the local resources available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Master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0054" y="320919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1771677"/>
            <a:ext cx="7526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Application submits a request to RM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AM starts and registers with RM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AM requests containers from RM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AM present assigned containers to NM for deployment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AM keep contact with containers as job progresses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RM unregister AM when application completes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9569" y="3978849"/>
            <a:ext cx="669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AM’s responsibility: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Reporting liveness to RM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Computing application’s resource requirements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Translating requirements into YARN scheduler’s </a:t>
            </a:r>
            <a:r>
              <a:rPr lang="en-US" dirty="0" err="1" smtClean="0"/>
              <a:t>ResourceRequests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Communicate requests with scheduler</a:t>
            </a:r>
          </a:p>
          <a:p>
            <a:pPr marL="342900" indent="-342900">
              <a:buAutoNum type="arabicParenBoth"/>
            </a:pPr>
            <a:r>
              <a:rPr lang="en-US" dirty="0" smtClean="0"/>
              <a:t>Use allocated containers by contacting with NM</a:t>
            </a:r>
          </a:p>
          <a:p>
            <a:pPr marL="342900" indent="-342900">
              <a:buAutoNum type="arabicParenBoth"/>
            </a:pPr>
            <a:r>
              <a:rPr lang="en-US" dirty="0" smtClean="0"/>
              <a:t>Track running containers status and progress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React to failures by requesting alternative resources</a:t>
            </a:r>
          </a:p>
        </p:txBody>
      </p:sp>
    </p:spTree>
    <p:extLst>
      <p:ext uri="{BB962C8B-B14F-4D97-AF65-F5344CB8AC3E}">
        <p14:creationId xmlns:p14="http://schemas.microsoft.com/office/powerpoint/2010/main" val="17349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66845" y="182781"/>
            <a:ext cx="3657600" cy="2217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47138" y="917907"/>
            <a:ext cx="2497015" cy="124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1150" y="496607"/>
            <a:ext cx="16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1776" y="1079541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2870" y="2804746"/>
            <a:ext cx="3141784" cy="3663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22839" y="3237450"/>
            <a:ext cx="2461846" cy="14735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22839" y="4769302"/>
            <a:ext cx="2461846" cy="1640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7443" y="2804746"/>
            <a:ext cx="3141784" cy="3663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787412" y="3235718"/>
            <a:ext cx="2461846" cy="14735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87412" y="4769302"/>
            <a:ext cx="2461846" cy="1640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29196" y="2804746"/>
            <a:ext cx="3141784" cy="3663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69165" y="3235718"/>
            <a:ext cx="2461846" cy="14735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269165" y="4768436"/>
            <a:ext cx="2461846" cy="1640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78573" y="1305514"/>
            <a:ext cx="1863969" cy="492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Submission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  <a:endCxn id="7" idx="1"/>
          </p:cNvCxnSpPr>
          <p:nvPr/>
        </p:nvCxnSpPr>
        <p:spPr>
          <a:xfrm flipV="1">
            <a:off x="3342542" y="1540407"/>
            <a:ext cx="1604596" cy="1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04546" y="288387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31776" y="2871750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19745" y="2871750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26368" y="3253209"/>
            <a:ext cx="165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54306" y="3276196"/>
            <a:ext cx="165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672693" y="3296324"/>
            <a:ext cx="165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17405" y="4774356"/>
            <a:ext cx="147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204547" y="5216685"/>
            <a:ext cx="2039816" cy="7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44113" y="5307400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Computation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35414" y="4768436"/>
            <a:ext cx="23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Master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4980" y="5210765"/>
            <a:ext cx="2039816" cy="7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14546" y="5301480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829307" y="4774356"/>
            <a:ext cx="147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516449" y="5216685"/>
            <a:ext cx="2039816" cy="7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556015" y="5307400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66531" y="6075485"/>
            <a:ext cx="2365131" cy="6506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Manager’s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7061" y="2041417"/>
            <a:ext cx="9988062" cy="36927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97415" y="2080707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ResourceManager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65833" y="2462680"/>
            <a:ext cx="2365131" cy="284870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362" y="3722780"/>
            <a:ext cx="8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76046" y="1380392"/>
            <a:ext cx="16107" cy="534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997" y="5911864"/>
            <a:ext cx="168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Outside World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37244" y="5911864"/>
            <a:ext cx="241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System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26319" y="2953511"/>
            <a:ext cx="1644161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Service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505804" y="3724271"/>
            <a:ext cx="1644161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Service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505805" y="4477454"/>
            <a:ext cx="1644161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ACLs Manager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>
            <a:off x="1216265" y="3602063"/>
            <a:ext cx="949570" cy="610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66531" y="3859823"/>
            <a:ext cx="2365131" cy="146567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5744310" y="5338885"/>
            <a:ext cx="550983" cy="730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17481" y="6212097"/>
            <a:ext cx="21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ApplicationMaster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991103" y="4034699"/>
            <a:ext cx="2057395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ApplicationMaster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002822" y="4661106"/>
            <a:ext cx="2057395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ApplicationMaster</a:t>
            </a:r>
            <a:r>
              <a:rPr lang="en-US" dirty="0" smtClean="0"/>
              <a:t> Liveliness Monitor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436828" y="3859823"/>
            <a:ext cx="3916972" cy="147482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8909498" y="5329028"/>
            <a:ext cx="550983" cy="730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122624" y="6055267"/>
            <a:ext cx="2365131" cy="6506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96612" y="6195916"/>
            <a:ext cx="21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NodeManager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686674" y="3965967"/>
            <a:ext cx="3382839" cy="362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Tracker Service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686674" y="4434253"/>
            <a:ext cx="3382839" cy="362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NodeManager</a:t>
            </a:r>
            <a:r>
              <a:rPr lang="en-US" dirty="0" smtClean="0"/>
              <a:t> Liveness Monitor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686674" y="4887176"/>
            <a:ext cx="3382839" cy="362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Nodes-List Manager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891449" y="2462680"/>
            <a:ext cx="6462351" cy="129147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395559" y="2544424"/>
            <a:ext cx="2524859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395558" y="3144102"/>
            <a:ext cx="2524859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ApplicationMaster</a:t>
            </a:r>
            <a:r>
              <a:rPr lang="en-US" dirty="0" smtClean="0"/>
              <a:t> Launcher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219335" y="2540340"/>
            <a:ext cx="2524859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Scheduler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8219335" y="3144167"/>
            <a:ext cx="2543946" cy="529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Allocation Expirer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12671" y="2813302"/>
            <a:ext cx="461665" cy="678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458525" y="2478751"/>
            <a:ext cx="427909" cy="277104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453294" y="3405573"/>
            <a:ext cx="461665" cy="2193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service</a:t>
            </a:r>
          </a:p>
          <a:p>
            <a:pPr marL="0" indent="0">
              <a:buNone/>
            </a:pPr>
            <a:r>
              <a:rPr lang="en-US" sz="2000" dirty="0" smtClean="0"/>
              <a:t>Handle application submission, termination from clients</a:t>
            </a:r>
          </a:p>
          <a:p>
            <a:pPr marL="0" indent="0">
              <a:buNone/>
            </a:pPr>
            <a:r>
              <a:rPr lang="en-US" sz="2000" dirty="0" smtClean="0"/>
              <a:t>Give information about applications, clusters and more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Administration service</a:t>
            </a:r>
          </a:p>
          <a:p>
            <a:pPr marL="0" indent="0">
              <a:buNone/>
            </a:pPr>
            <a:r>
              <a:rPr lang="en-US" sz="2000" dirty="0" smtClean="0"/>
              <a:t>Handle requests from system administrators</a:t>
            </a:r>
          </a:p>
          <a:p>
            <a:pPr marL="0" indent="0">
              <a:buNone/>
            </a:pPr>
            <a:r>
              <a:rPr lang="en-US" sz="2000" dirty="0" smtClean="0"/>
              <a:t>Refreshing queues, list of nodes, ACLs and more</a:t>
            </a:r>
          </a:p>
          <a:p>
            <a:endParaRPr lang="en-US" dirty="0" smtClean="0"/>
          </a:p>
          <a:p>
            <a:r>
              <a:rPr lang="en-US" dirty="0" smtClean="0"/>
              <a:t>Application ACLs manager</a:t>
            </a:r>
          </a:p>
          <a:p>
            <a:pPr marL="0" indent="0">
              <a:buNone/>
            </a:pPr>
            <a:r>
              <a:rPr lang="en-US" sz="2000" dirty="0" smtClean="0"/>
              <a:t>Maintain Access Control Lists(ACLs) per application and enforce 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86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Master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ApplicationMaster</a:t>
            </a:r>
            <a:r>
              <a:rPr lang="en-US" dirty="0" smtClean="0"/>
              <a:t> Service</a:t>
            </a:r>
          </a:p>
          <a:p>
            <a:pPr marL="0" indent="0">
              <a:buNone/>
            </a:pPr>
            <a:r>
              <a:rPr lang="en-US" sz="2000" dirty="0" smtClean="0"/>
              <a:t>Registration and termination of </a:t>
            </a:r>
            <a:r>
              <a:rPr lang="en-US" sz="2000" dirty="0" err="1" smtClean="0"/>
              <a:t>ApplicationMasters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 smtClean="0"/>
              <a:t>Authorize valid  </a:t>
            </a:r>
            <a:r>
              <a:rPr lang="en-US" sz="2000" dirty="0" err="1" smtClean="0"/>
              <a:t>ApplicationMasters</a:t>
            </a:r>
            <a:r>
              <a:rPr lang="en-US" sz="2000" dirty="0" smtClean="0"/>
              <a:t>’ requests</a:t>
            </a:r>
          </a:p>
          <a:p>
            <a:pPr marL="0" indent="0">
              <a:buNone/>
            </a:pPr>
            <a:r>
              <a:rPr lang="en-US" sz="2000" dirty="0" smtClean="0"/>
              <a:t>Obtain container allocation requests from </a:t>
            </a:r>
            <a:r>
              <a:rPr lang="en-US" sz="2000" dirty="0" err="1" smtClean="0"/>
              <a:t>ApplicationMasters</a:t>
            </a:r>
            <a:r>
              <a:rPr lang="en-US" sz="2000" dirty="0" smtClean="0"/>
              <a:t> and forward them to </a:t>
            </a:r>
            <a:r>
              <a:rPr lang="en-US" sz="2000" dirty="0" err="1" smtClean="0"/>
              <a:t>YarnScheduler</a:t>
            </a:r>
            <a:endParaRPr lang="en-US" sz="2000" dirty="0" smtClean="0"/>
          </a:p>
          <a:p>
            <a:endParaRPr lang="en-US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Liveliness Monitor</a:t>
            </a:r>
          </a:p>
          <a:p>
            <a:pPr marL="0" indent="0">
              <a:buNone/>
            </a:pPr>
            <a:r>
              <a:rPr lang="en-US" sz="2000" dirty="0" smtClean="0"/>
              <a:t>Keep track of each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 and  its heartbeat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 Tracker Service</a:t>
            </a:r>
          </a:p>
          <a:p>
            <a:pPr marL="0" indent="0">
              <a:buNone/>
            </a:pPr>
            <a:r>
              <a:rPr lang="en-US" sz="2000" dirty="0" smtClean="0"/>
              <a:t>Register new nodes</a:t>
            </a:r>
          </a:p>
          <a:p>
            <a:pPr marL="0" indent="0">
              <a:buNone/>
            </a:pPr>
            <a:r>
              <a:rPr lang="en-US" sz="2000" dirty="0" smtClean="0"/>
              <a:t>Accept heartbeat from registered nodes</a:t>
            </a:r>
          </a:p>
          <a:p>
            <a:pPr marL="0" indent="0">
              <a:buNone/>
            </a:pPr>
            <a:r>
              <a:rPr lang="en-US" sz="2000" dirty="0" smtClean="0"/>
              <a:t>Reject invalid nodes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err="1" smtClean="0"/>
              <a:t>NodeManager</a:t>
            </a:r>
            <a:r>
              <a:rPr lang="en-US" dirty="0" smtClean="0"/>
              <a:t> Liveliness Monitor</a:t>
            </a:r>
          </a:p>
          <a:p>
            <a:pPr marL="0" indent="0">
              <a:buNone/>
            </a:pPr>
            <a:r>
              <a:rPr lang="en-US" sz="2000" dirty="0"/>
              <a:t>Keep track of each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 </a:t>
            </a:r>
            <a:r>
              <a:rPr lang="en-US" sz="2000" dirty="0"/>
              <a:t>and  its heartbeat 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Nodes-List Manager</a:t>
            </a:r>
          </a:p>
          <a:p>
            <a:pPr marL="0" indent="0">
              <a:buNone/>
            </a:pPr>
            <a:r>
              <a:rPr lang="en-US" sz="2000" dirty="0" smtClean="0"/>
              <a:t>Collection of valid and excluded nodes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28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of 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074"/>
            <a:ext cx="11772901" cy="52419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Manager</a:t>
            </a:r>
          </a:p>
          <a:p>
            <a:pPr marL="0" indent="0">
              <a:buNone/>
            </a:pPr>
            <a:r>
              <a:rPr lang="en-US" sz="2000" dirty="0" smtClean="0"/>
              <a:t>Maintain a list of submitted application</a:t>
            </a:r>
          </a:p>
          <a:p>
            <a:pPr marL="0" indent="0">
              <a:buNone/>
            </a:pPr>
            <a:r>
              <a:rPr lang="en-US" sz="2000" dirty="0" smtClean="0"/>
              <a:t>Record, manage finished applications before they leave memory</a:t>
            </a:r>
          </a:p>
          <a:p>
            <a:pPr marL="0" indent="0">
              <a:buNone/>
            </a:pPr>
            <a:r>
              <a:rPr lang="en-US" sz="2000" dirty="0" smtClean="0"/>
              <a:t>Write </a:t>
            </a:r>
            <a:r>
              <a:rPr lang="en-US" sz="2000" dirty="0" err="1" smtClean="0"/>
              <a:t>ApplicationSummary</a:t>
            </a:r>
            <a:r>
              <a:rPr lang="en-US" sz="2000" dirty="0" smtClean="0"/>
              <a:t> into log files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Launcher</a:t>
            </a:r>
          </a:p>
          <a:p>
            <a:pPr marL="0" indent="0">
              <a:buNone/>
            </a:pPr>
            <a:r>
              <a:rPr lang="en-US" sz="2200" dirty="0" smtClean="0"/>
              <a:t>Launch/Kill </a:t>
            </a:r>
            <a:r>
              <a:rPr lang="en-US" sz="2200" dirty="0" err="1" smtClean="0"/>
              <a:t>ApplicationMaster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Maintain a thread pool: set up environments, communicate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Yarn Scheduler</a:t>
            </a:r>
          </a:p>
          <a:p>
            <a:pPr marL="0" indent="0">
              <a:buNone/>
            </a:pPr>
            <a:r>
              <a:rPr lang="en-US" sz="2200" dirty="0" smtClean="0"/>
              <a:t>Allocate Resources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Container Allocation Expirer</a:t>
            </a:r>
          </a:p>
          <a:p>
            <a:pPr marL="0" indent="0">
              <a:buNone/>
            </a:pPr>
            <a:r>
              <a:rPr lang="en-US" sz="2600" dirty="0" smtClean="0"/>
              <a:t>Maintain a list of allocated but not used containers </a:t>
            </a:r>
          </a:p>
          <a:p>
            <a:pPr marL="0" indent="0">
              <a:buNone/>
            </a:pPr>
            <a:r>
              <a:rPr lang="en-US" sz="2600" dirty="0" smtClean="0"/>
              <a:t>Ensure allocated containers are used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4846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Node Manager’s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29911" y="2304622"/>
            <a:ext cx="6655777" cy="42466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6532502" y="1871667"/>
            <a:ext cx="562707" cy="1153897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27626" y="994391"/>
            <a:ext cx="2372458" cy="869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ResourceManager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09092" y="2998177"/>
            <a:ext cx="2558562" cy="31476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01439" y="2981575"/>
            <a:ext cx="233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ContainerManager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31832" y="3288323"/>
            <a:ext cx="2182689" cy="27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 Server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247650" y="2857500"/>
            <a:ext cx="2031023" cy="12660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ApplicationMaster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1793631" y="3288323"/>
            <a:ext cx="838201" cy="27256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631831" y="3648863"/>
            <a:ext cx="2182689" cy="562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Localization Service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631831" y="4352193"/>
            <a:ext cx="2182689" cy="27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ContainerLauncher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631830" y="4765432"/>
            <a:ext cx="2182689" cy="27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Auxiliary Services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31830" y="5203763"/>
            <a:ext cx="2182689" cy="27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Monitor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631830" y="5642094"/>
            <a:ext cx="2182689" cy="27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Handler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67521" y="5476325"/>
            <a:ext cx="2892670" cy="669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367521" y="3798249"/>
            <a:ext cx="2892670" cy="650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Executor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8783515" y="3132136"/>
            <a:ext cx="1186962" cy="219808"/>
          </a:xfrm>
          <a:prstGeom prst="leftRightArrow">
            <a:avLst>
              <a:gd name="adj1" fmla="val 4800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425354" y="1389185"/>
            <a:ext cx="0" cy="524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80381" y="2880292"/>
            <a:ext cx="16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367521" y="4572000"/>
            <a:ext cx="2892670" cy="6972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Health Checker Service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367521" y="3025564"/>
            <a:ext cx="2892670" cy="650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NodeStatusUpdater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85896" y="2391426"/>
            <a:ext cx="270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Manager</a:t>
            </a:r>
            <a:endParaRPr lang="en-US" dirty="0"/>
          </a:p>
        </p:txBody>
      </p:sp>
      <p:cxnSp>
        <p:nvCxnSpPr>
          <p:cNvPr id="38" name="Curved Connector 37"/>
          <p:cNvCxnSpPr>
            <a:stCxn id="12" idx="3"/>
            <a:endCxn id="18" idx="3"/>
          </p:cNvCxnSpPr>
          <p:nvPr/>
        </p:nvCxnSpPr>
        <p:spPr>
          <a:xfrm flipH="1">
            <a:off x="4814520" y="3424604"/>
            <a:ext cx="1" cy="106387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5" idx="1"/>
            <a:endCxn id="18" idx="3"/>
          </p:cNvCxnSpPr>
          <p:nvPr/>
        </p:nvCxnSpPr>
        <p:spPr>
          <a:xfrm rot="10800000" flipV="1">
            <a:off x="4814521" y="3350906"/>
            <a:ext cx="553001" cy="11375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NodeStatusUpdater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node with RM when start-up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RM may signal this component to kill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551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Office Theme</vt:lpstr>
      <vt:lpstr>YARN</vt:lpstr>
      <vt:lpstr>PowerPoint Presentation</vt:lpstr>
      <vt:lpstr>Resource Manager’s Architecture</vt:lpstr>
      <vt:lpstr>Client Interaction</vt:lpstr>
      <vt:lpstr>Application Master Interaction</vt:lpstr>
      <vt:lpstr>Nodes Interaction</vt:lpstr>
      <vt:lpstr>Core of Resource Manager</vt:lpstr>
      <vt:lpstr>Node Manager’s Architecture</vt:lpstr>
      <vt:lpstr>NodeStatusUpdater</vt:lpstr>
      <vt:lpstr>RPC Server</vt:lpstr>
      <vt:lpstr>Resource Localization Services</vt:lpstr>
      <vt:lpstr>Container Launcher</vt:lpstr>
      <vt:lpstr>Auxiliary Services</vt:lpstr>
      <vt:lpstr>Container Monitor</vt:lpstr>
      <vt:lpstr>Container Executor</vt:lpstr>
      <vt:lpstr>Node Health Checker Service</vt:lpstr>
      <vt:lpstr>Launch a container</vt:lpstr>
      <vt:lpstr>Application Master</vt:lpstr>
      <vt:lpstr>Liveliness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152</cp:revision>
  <dcterms:created xsi:type="dcterms:W3CDTF">2017-10-05T02:04:58Z</dcterms:created>
  <dcterms:modified xsi:type="dcterms:W3CDTF">2017-10-11T11:16:07Z</dcterms:modified>
</cp:coreProperties>
</file>