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0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62" r:id="rId27"/>
    <p:sldId id="334" r:id="rId28"/>
    <p:sldId id="327" r:id="rId29"/>
    <p:sldId id="323" r:id="rId30"/>
    <p:sldId id="333" r:id="rId31"/>
    <p:sldId id="338" r:id="rId32"/>
    <p:sldId id="324" r:id="rId33"/>
    <p:sldId id="318" r:id="rId34"/>
    <p:sldId id="310" r:id="rId35"/>
    <p:sldId id="312" r:id="rId36"/>
    <p:sldId id="319" r:id="rId37"/>
    <p:sldId id="335" r:id="rId38"/>
    <p:sldId id="325" r:id="rId39"/>
    <p:sldId id="336" r:id="rId40"/>
    <p:sldId id="342" r:id="rId41"/>
    <p:sldId id="339" r:id="rId42"/>
    <p:sldId id="340" r:id="rId43"/>
    <p:sldId id="341" r:id="rId44"/>
    <p:sldId id="313" r:id="rId45"/>
    <p:sldId id="326" r:id="rId46"/>
    <p:sldId id="343" r:id="rId47"/>
    <p:sldId id="344" r:id="rId48"/>
    <p:sldId id="345" r:id="rId49"/>
    <p:sldId id="314" r:id="rId50"/>
    <p:sldId id="346" r:id="rId51"/>
    <p:sldId id="347" r:id="rId52"/>
    <p:sldId id="348" r:id="rId53"/>
    <p:sldId id="352" r:id="rId54"/>
    <p:sldId id="353" r:id="rId55"/>
    <p:sldId id="354" r:id="rId56"/>
    <p:sldId id="355" r:id="rId57"/>
    <p:sldId id="356" r:id="rId58"/>
    <p:sldId id="358" r:id="rId59"/>
    <p:sldId id="359" r:id="rId60"/>
    <p:sldId id="316" r:id="rId61"/>
    <p:sldId id="315" r:id="rId62"/>
    <p:sldId id="317" r:id="rId63"/>
    <p:sldId id="361" r:id="rId64"/>
    <p:sldId id="371" r:id="rId65"/>
    <p:sldId id="337" r:id="rId66"/>
    <p:sldId id="360" r:id="rId67"/>
    <p:sldId id="363" r:id="rId68"/>
    <p:sldId id="364" r:id="rId69"/>
    <p:sldId id="370" r:id="rId70"/>
    <p:sldId id="368" r:id="rId71"/>
    <p:sldId id="374" r:id="rId72"/>
    <p:sldId id="372" r:id="rId73"/>
    <p:sldId id="375" r:id="rId74"/>
    <p:sldId id="376" r:id="rId75"/>
    <p:sldId id="382" r:id="rId76"/>
    <p:sldId id="377" r:id="rId77"/>
    <p:sldId id="379" r:id="rId78"/>
    <p:sldId id="378" r:id="rId79"/>
    <p:sldId id="381" r:id="rId80"/>
    <p:sldId id="380" r:id="rId81"/>
    <p:sldId id="383" r:id="rId82"/>
    <p:sldId id="384" r:id="rId83"/>
    <p:sldId id="311" r:id="rId84"/>
    <p:sldId id="308" r:id="rId85"/>
    <p:sldId id="309" r:id="rId86"/>
    <p:sldId id="275" r:id="rId87"/>
    <p:sldId id="303" r:id="rId88"/>
    <p:sldId id="274" r:id="rId89"/>
    <p:sldId id="268" r:id="rId90"/>
    <p:sldId id="272" r:id="rId91"/>
    <p:sldId id="277" r:id="rId92"/>
    <p:sldId id="280" r:id="rId93"/>
    <p:sldId id="281" r:id="rId94"/>
    <p:sldId id="282" r:id="rId95"/>
    <p:sldId id="283" r:id="rId96"/>
    <p:sldId id="284" r:id="rId97"/>
    <p:sldId id="285" r:id="rId98"/>
    <p:sldId id="286" r:id="rId99"/>
    <p:sldId id="287" r:id="rId100"/>
    <p:sldId id="288" r:id="rId101"/>
    <p:sldId id="289" r:id="rId102"/>
    <p:sldId id="290" r:id="rId103"/>
    <p:sldId id="291" r:id="rId104"/>
    <p:sldId id="292" r:id="rId105"/>
    <p:sldId id="269" r:id="rId106"/>
    <p:sldId id="271" r:id="rId107"/>
    <p:sldId id="263" r:id="rId108"/>
    <p:sldId id="265" r:id="rId109"/>
    <p:sldId id="259" r:id="rId110"/>
    <p:sldId id="262" r:id="rId111"/>
    <p:sldId id="257" r:id="rId112"/>
    <p:sldId id="270" r:id="rId113"/>
    <p:sldId id="258" r:id="rId114"/>
    <p:sldId id="264" r:id="rId115"/>
    <p:sldId id="266" r:id="rId116"/>
    <p:sldId id="267" r:id="rId117"/>
    <p:sldId id="276" r:id="rId118"/>
    <p:sldId id="279" r:id="rId1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62"/>
            <p14:sldId id="334"/>
            <p14:sldId id="327"/>
            <p14:sldId id="323"/>
            <p14:sldId id="333"/>
            <p14:sldId id="338"/>
            <p14:sldId id="324"/>
            <p14:sldId id="318"/>
            <p14:sldId id="310"/>
            <p14:sldId id="312"/>
            <p14:sldId id="319"/>
            <p14:sldId id="335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48"/>
            <p14:sldId id="352"/>
            <p14:sldId id="353"/>
            <p14:sldId id="354"/>
            <p14:sldId id="355"/>
            <p14:sldId id="356"/>
            <p14:sldId id="358"/>
            <p14:sldId id="359"/>
            <p14:sldId id="316"/>
            <p14:sldId id="315"/>
            <p14:sldId id="317"/>
            <p14:sldId id="361"/>
            <p14:sldId id="371"/>
            <p14:sldId id="337"/>
            <p14:sldId id="360"/>
            <p14:sldId id="363"/>
            <p14:sldId id="364"/>
            <p14:sldId id="370"/>
            <p14:sldId id="368"/>
            <p14:sldId id="374"/>
            <p14:sldId id="372"/>
            <p14:sldId id="375"/>
            <p14:sldId id="376"/>
            <p14:sldId id="382"/>
            <p14:sldId id="377"/>
            <p14:sldId id="379"/>
            <p14:sldId id="378"/>
            <p14:sldId id="381"/>
            <p14:sldId id="380"/>
            <p14:sldId id="383"/>
            <p14:sldId id="384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1.png"/><Relationship Id="rId7" Type="http://schemas.openxmlformats.org/officeDocument/2006/relationships/image" Target="../media/image174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76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0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configs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configs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 and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05911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01259" y="4426482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1888" y="4403329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6857" y="3388231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01678" y="3383447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19" idx="0"/>
          </p:cNvCxnSpPr>
          <p:nvPr/>
        </p:nvCxnSpPr>
        <p:spPr>
          <a:xfrm>
            <a:off x="7736031" y="3764355"/>
            <a:ext cx="6951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17" idx="0"/>
          </p:cNvCxnSpPr>
          <p:nvPr/>
        </p:nvCxnSpPr>
        <p:spPr>
          <a:xfrm flipH="1">
            <a:off x="6512494" y="3764355"/>
            <a:ext cx="12235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3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StreamManager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1316"/>
            <a:ext cx="10515600" cy="1155469"/>
          </a:xfrm>
        </p:spPr>
        <p:txBody>
          <a:bodyPr/>
          <a:lstStyle/>
          <a:p>
            <a:r>
              <a:rPr lang="en-US" dirty="0"/>
              <a:t>StreamManager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631" y="1014153"/>
            <a:ext cx="68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is used to manage the Stream’s </a:t>
            </a:r>
            <a:r>
              <a:rPr lang="en-US" dirty="0" err="1"/>
              <a:t>informatin</a:t>
            </a:r>
            <a:r>
              <a:rPr lang="en-US" dirty="0"/>
              <a:t> for </a:t>
            </a:r>
            <a:r>
              <a:rPr lang="en-US" dirty="0" err="1"/>
              <a:t>ApplicationRunner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884" y="1986742"/>
            <a:ext cx="60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stores the mapping from Stream name(Kafka, Kestrel, etc.) string to the Streams’ interfaces which called </a:t>
            </a:r>
            <a:r>
              <a:rPr lang="en-US" dirty="0" err="1"/>
              <a:t>SystemAdmin</a:t>
            </a:r>
            <a:r>
              <a:rPr lang="en-US" dirty="0"/>
              <a:t>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8" y="3465195"/>
            <a:ext cx="54006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" y="2688128"/>
            <a:ext cx="5715000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814" y="4472247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create a list of streams on specified systems like Kafka by using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13" y="5627716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obtain the stream partition count information from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6" y="5061679"/>
            <a:ext cx="3619500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" y="6237819"/>
            <a:ext cx="6229350" cy="209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47708" y="1767039"/>
            <a:ext cx="3782292" cy="154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57704" y="1711983"/>
            <a:ext cx="18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6823" y="2081315"/>
            <a:ext cx="3451861" cy="116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07086" y="1943181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sysAdmins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30341" y="231251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7089" y="236496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57804" y="230677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24552" y="235922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20844" y="2559080"/>
            <a:ext cx="38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99317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7708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System</a:t>
            </a:r>
          </a:p>
        </p:txBody>
      </p:sp>
      <p:cxnSp>
        <p:nvCxnSpPr>
          <p:cNvPr id="27" name="Straight Arrow Connector 26"/>
          <p:cNvCxnSpPr>
            <a:stCxn id="19" idx="2"/>
            <a:endCxn id="24" idx="0"/>
          </p:cNvCxnSpPr>
          <p:nvPr/>
        </p:nvCxnSpPr>
        <p:spPr>
          <a:xfrm flipH="1">
            <a:off x="8129848" y="3183774"/>
            <a:ext cx="507075" cy="748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653848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02239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</a:t>
            </a:r>
          </a:p>
          <a:p>
            <a:r>
              <a:rPr lang="en-US" dirty="0"/>
              <a:t>System</a:t>
            </a:r>
          </a:p>
        </p:txBody>
      </p: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>
            <a:off x="10164386" y="3178034"/>
            <a:ext cx="619993" cy="7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0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831540"/>
            <a:ext cx="5436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</a:t>
            </a:r>
            <a:r>
              <a:rPr lang="en-US" altLang="zh-CN" dirty="0"/>
              <a:t>b</a:t>
            </a:r>
            <a:r>
              <a:rPr lang="en-US" dirty="0"/>
              <a:t>uilds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 from the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8" y="1477871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3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30917" y="59882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application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8" action="ppaction://hlinksldjump"/>
              </a:rPr>
              <a:t>Run a job</a:t>
            </a:r>
            <a:r>
              <a:rPr lang="en-US" sz="2000" dirty="0"/>
              <a:t> (Run application actually use the same </a:t>
            </a:r>
            <a:r>
              <a:rPr lang="en-US" sz="2000" dirty="0" err="1"/>
              <a:t>JobRunner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PartitionBy</a:t>
            </a:r>
          </a:p>
          <a:p>
            <a:r>
              <a:rPr lang="en-US" altLang="zh-CN" sz="1600" dirty="0"/>
              <a:t>PartitionBy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PartitionBy.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PartitionBy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5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70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79571" y="1346662"/>
            <a:ext cx="1670858" cy="2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030640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new StreamGraph(implemented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857105" y="2752877"/>
            <a:ext cx="2502131" cy="1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6838" y="2778037"/>
            <a:ext cx="2539147" cy="32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3" y="4066747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58" y="4409426"/>
            <a:ext cx="1945178" cy="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1" y="3099585"/>
            <a:ext cx="437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459303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058" y="3755349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of source and sink streams from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058" y="2724238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058" y="5172286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6774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7.RemoteApplicationRunner 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 from StreamGraph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33037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36229" y="535414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75741" y="137518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029232" y="3175416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8.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33520" y="2782654"/>
            <a:ext cx="1138843" cy="842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93487" y="2859595"/>
            <a:ext cx="101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54" idx="3"/>
          </p:cNvCxnSpPr>
          <p:nvPr/>
        </p:nvCxnSpPr>
        <p:spPr>
          <a:xfrm flipH="1">
            <a:off x="9917175" y="3624877"/>
            <a:ext cx="985767" cy="66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9058" y="1655198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2" y="777561"/>
            <a:ext cx="5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0" y="2019042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(2)Building the JobGraph from StreamGraph for actual running </a:t>
            </a: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>
            <a:off x="8775305" y="182880"/>
            <a:ext cx="0" cy="80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3" y="5285128"/>
            <a:ext cx="4998099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06414" y="5225525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721901" y="5355583"/>
            <a:ext cx="1568828" cy="292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721901" y="531058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8721901" y="5724915"/>
            <a:ext cx="1568828" cy="329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787992" y="570259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737372" y="6160782"/>
            <a:ext cx="1581515" cy="55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904319" y="6086520"/>
            <a:ext cx="137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9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streams(created by PartitionBy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3197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9550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5009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124902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24902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67602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58707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1506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0897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00730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72055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272225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355770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98849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50879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6042632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042633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8446500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11001895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802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46944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89209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519927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8779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00777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44490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7473861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589934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98475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8261829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1144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(2b)</a:t>
            </a:r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472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 using </a:t>
            </a:r>
            <a:r>
              <a:rPr lang="en-US" dirty="0" err="1"/>
              <a:t>JobId</a:t>
            </a:r>
            <a:r>
              <a:rPr lang="en-US" dirty="0"/>
              <a:t> and </a:t>
            </a:r>
            <a:r>
              <a:rPr lang="en-US" dirty="0" err="1"/>
              <a:t>JobName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0592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(2c)</a:t>
            </a:r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9597042" y="3051363"/>
            <a:ext cx="351801" cy="122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0" y="663419"/>
            <a:ext cx="49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02639" y="1797401"/>
            <a:ext cx="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94489" y="4505536"/>
            <a:ext cx="5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(2e)</a:t>
            </a:r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1018630"/>
            <a:ext cx="492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375" y="1753389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33156" y="1139586"/>
            <a:ext cx="3339474" cy="100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390167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75" y="2706743"/>
            <a:ext cx="6015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streams: the streams created by PartitionBy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473931" y="3732974"/>
            <a:ext cx="1197803" cy="4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3847" y="4294443"/>
            <a:ext cx="928783" cy="7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14800" y="1737363"/>
            <a:ext cx="2718262" cy="10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93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3656" y="2143303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541222" y="2128058"/>
            <a:ext cx="1970116" cy="12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509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383" y="1755713"/>
            <a:ext cx="4444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22124" y="886828"/>
            <a:ext cx="1843892" cy="203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21" y="4721629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99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345297" y="1107783"/>
            <a:ext cx="750405" cy="142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0791" y="1490151"/>
            <a:ext cx="4333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2)Building the </a:t>
            </a:r>
            <a:r>
              <a:rPr lang="en-US" dirty="0" err="1"/>
              <a:t>JobGraph</a:t>
            </a:r>
            <a:r>
              <a:rPr lang="en-US" dirty="0"/>
              <a:t>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51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663" y="1824767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4164" y="3466088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501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95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7444" y="3428033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(4a) 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33927" y="5254684"/>
            <a:ext cx="32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(4b) 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0" y="775099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StreamGraph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Record all visited Join which has at least one input </a:t>
            </a:r>
            <a:r>
              <a:rPr lang="en-US" altLang="zh-CN" dirty="0" err="1"/>
              <a:t>StreamEdge’s</a:t>
            </a:r>
            <a:r>
              <a:rPr lang="en-US" altLang="zh-CN" dirty="0"/>
              <a:t> partition number is known. Start a BFS from these Joins and update partition number joins’ intermediate streams one by one.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589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>
            <a:off x="7957106" y="1510555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2" idx="2"/>
          </p:cNvCxnSpPr>
          <p:nvPr/>
        </p:nvCxnSpPr>
        <p:spPr>
          <a:xfrm flipV="1">
            <a:off x="7957106" y="1767593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767593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378425" y="159416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39223" y="2388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566593"/>
            <a:ext cx="593441" cy="1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8306220" y="1879945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735501" y="1772704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85101" y="1721644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796299" y="1900182"/>
            <a:ext cx="588802" cy="6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 flipV="1">
            <a:off x="10742177" y="1895353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640"/>
              </p:ext>
            </p:extLst>
          </p:nvPr>
        </p:nvGraphicFramePr>
        <p:xfrm>
          <a:off x="8129955" y="3743292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441747" y="3886826"/>
            <a:ext cx="15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Reachable Join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77943" y="5991925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Question:</a:t>
            </a:r>
            <a:r>
              <a:rPr lang="en-US" dirty="0" err="1"/>
              <a:t>BFS</a:t>
            </a:r>
            <a:r>
              <a:rPr lang="en-US" dirty="0"/>
              <a:t> is not needed since all joins can be found in the first traverse?)</a:t>
            </a:r>
          </a:p>
        </p:txBody>
      </p:sp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6219"/>
              </p:ext>
            </p:extLst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3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5868" y="4864357"/>
            <a:ext cx="40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JoinOperator’s</a:t>
            </a:r>
            <a:r>
              <a:rPr lang="en-US" dirty="0"/>
              <a:t> partition equal to the known input </a:t>
            </a:r>
            <a:r>
              <a:rPr lang="en-US" dirty="0" err="1"/>
              <a:t>StreamEdge’s</a:t>
            </a:r>
            <a:r>
              <a:rPr lang="en-US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964893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5868" y="4864357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this join operator’s other </a:t>
            </a:r>
            <a:r>
              <a:rPr lang="en-US" dirty="0" err="1"/>
              <a:t>StreamEdges</a:t>
            </a:r>
            <a:r>
              <a:rPr lang="en-US" dirty="0"/>
              <a:t>’ partition equal to the join’s partition</a:t>
            </a:r>
          </a:p>
        </p:txBody>
      </p:sp>
    </p:spTree>
    <p:extLst>
      <p:ext uri="{BB962C8B-B14F-4D97-AF65-F5344CB8AC3E}">
        <p14:creationId xmlns:p14="http://schemas.microsoft.com/office/powerpoint/2010/main" val="158115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2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32662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259091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1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50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3399091"/>
            <a:ext cx="32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824" y="3722256"/>
            <a:ext cx="398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Intermediate Streams created by PartitionBy, will be the default value in </a:t>
            </a:r>
            <a:r>
              <a:rPr lang="en-US" altLang="zh-CN" dirty="0" err="1"/>
              <a:t>Config</a:t>
            </a:r>
            <a:r>
              <a:rPr lang="en-US" altLang="zh-CN" dirty="0"/>
              <a:t>, otherwise will be the max of sources and sinks’ partitions.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PartitionBy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8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72" y="1922482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823" y="4270775"/>
            <a:ext cx="3765875" cy="1054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80" y="5443075"/>
            <a:ext cx="3424960" cy="12324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371" y="3010296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747" y="2867687"/>
            <a:ext cx="692592" cy="4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371" y="3568338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939698" y="3302684"/>
            <a:ext cx="675049" cy="1495410"/>
          </a:xfrm>
          <a:prstGeom prst="bentConnector3">
            <a:avLst>
              <a:gd name="adj1" fmla="val -3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84665" y="3593709"/>
            <a:ext cx="517027" cy="2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0276" y="2489260"/>
            <a:ext cx="50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Calculate 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4" y="1268012"/>
            <a:ext cx="527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99" y="2271826"/>
            <a:ext cx="37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1"/>
            <a:ext cx="3333054" cy="86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34202" y="3699164"/>
            <a:ext cx="2261639" cy="23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295" y="3399747"/>
            <a:ext cx="36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b)</a:t>
            </a:r>
            <a:r>
              <a:rPr lang="en-US" dirty="0" err="1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865" y="4670952"/>
            <a:ext cx="31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c)Check if there is any stream doesn’t assigned partitions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21311" y="4155045"/>
            <a:ext cx="2674530" cy="8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0" y="5967827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08875" y="4221084"/>
            <a:ext cx="3586966" cy="1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4" y="1426291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424027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by using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</a:t>
            </a:r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" y="1166986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4" y="2492549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and store them in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3" y="5476193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1166986"/>
            <a:ext cx="5657850" cy="31146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976850" y="1351652"/>
            <a:ext cx="648394" cy="5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2160" y="2394845"/>
            <a:ext cx="798022" cy="3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71438" y="3236584"/>
            <a:ext cx="1578249" cy="2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3406595"/>
            <a:ext cx="4185890" cy="15574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559963" y="2433455"/>
            <a:ext cx="2214910" cy="17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4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4831"/>
            <a:ext cx="10515600" cy="1325563"/>
          </a:xfrm>
        </p:spPr>
        <p:txBody>
          <a:bodyPr/>
          <a:lstStyle/>
          <a:p>
            <a:r>
              <a:rPr lang="en-US" dirty="0"/>
              <a:t>Divide </a:t>
            </a:r>
            <a:r>
              <a:rPr lang="en-US" dirty="0" err="1"/>
              <a:t>JobGraph</a:t>
            </a:r>
            <a:r>
              <a:rPr lang="en-US" dirty="0"/>
              <a:t> into Jobs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565" y="677566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770" y="1323897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Get </a:t>
            </a:r>
            <a:r>
              <a:rPr lang="en-US" dirty="0" err="1"/>
              <a:t>j</a:t>
            </a:r>
            <a:r>
              <a:rPr lang="en-US" altLang="zh-CN" dirty="0" err="1"/>
              <a:t>son</a:t>
            </a:r>
            <a:r>
              <a:rPr lang="en-US" altLang="zh-CN" dirty="0"/>
              <a:t> representation of </a:t>
            </a:r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770" y="2548937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Sort all </a:t>
            </a:r>
            <a:r>
              <a:rPr lang="en-US" dirty="0" err="1"/>
              <a:t>JobNodes</a:t>
            </a:r>
            <a:r>
              <a:rPr lang="en-US" dirty="0"/>
              <a:t> topological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70" y="3773978"/>
            <a:ext cx="473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For each </a:t>
            </a:r>
            <a:r>
              <a:rPr lang="en-US" dirty="0" err="1"/>
              <a:t>JobNode</a:t>
            </a:r>
            <a:r>
              <a:rPr lang="en-US" dirty="0"/>
              <a:t>, generate its </a:t>
            </a:r>
            <a:r>
              <a:rPr lang="en-US" dirty="0" err="1"/>
              <a:t>JobConfig</a:t>
            </a:r>
            <a:r>
              <a:rPr lang="en-US" dirty="0"/>
              <a:t> from whole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50" y="344300"/>
            <a:ext cx="537210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65" y="1260713"/>
            <a:ext cx="6610350" cy="18097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36251" y="1565929"/>
            <a:ext cx="1265785" cy="2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87389" y="492900"/>
            <a:ext cx="1014153" cy="48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30684" y="2733603"/>
            <a:ext cx="1296785" cy="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028" y="3070463"/>
            <a:ext cx="4286250" cy="141922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4430684" y="2733603"/>
            <a:ext cx="1267344" cy="104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465" y="4489688"/>
            <a:ext cx="4972223" cy="13417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469" y="6002891"/>
            <a:ext cx="6600825" cy="4667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5064356" y="4097143"/>
            <a:ext cx="592109" cy="133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64356" y="4097143"/>
            <a:ext cx="633672" cy="19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8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6364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944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6889" y="2004535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" idx="2"/>
            <a:endCxn id="4" idx="0"/>
          </p:cNvCxnSpPr>
          <p:nvPr/>
        </p:nvCxnSpPr>
        <p:spPr>
          <a:xfrm>
            <a:off x="8902933" y="891607"/>
            <a:ext cx="684" cy="114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75369" y="176713"/>
            <a:ext cx="4655127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6889" y="304484"/>
            <a:ext cx="38654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1296" y="912162"/>
            <a:ext cx="1945178" cy="95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4422" y="939250"/>
            <a:ext cx="180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JobConfig</a:t>
            </a:r>
            <a:endParaRPr lang="en-US" dirty="0"/>
          </a:p>
          <a:p>
            <a:r>
              <a:rPr lang="en-US" dirty="0"/>
              <a:t>(from </a:t>
            </a:r>
            <a:r>
              <a:rPr lang="en-US" dirty="0" err="1"/>
              <a:t>JobGraph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file)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568" y="121624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dirty="0"/>
              <a:t>. For each job, </a:t>
            </a:r>
            <a:r>
              <a:rPr lang="en-US" dirty="0" err="1"/>
              <a:t>RemoteApplicationRunner</a:t>
            </a:r>
            <a:r>
              <a:rPr lang="en-US" dirty="0"/>
              <a:t> create </a:t>
            </a:r>
            <a:r>
              <a:rPr lang="en-US" dirty="0" err="1"/>
              <a:t>JobRunner</a:t>
            </a:r>
            <a:r>
              <a:rPr lang="en-US" dirty="0"/>
              <a:t> using the job </a:t>
            </a:r>
            <a:r>
              <a:rPr lang="en-US" dirty="0" err="1"/>
              <a:t>config</a:t>
            </a:r>
            <a:r>
              <a:rPr lang="en-US" dirty="0"/>
              <a:t> get from </a:t>
            </a:r>
            <a:r>
              <a:rPr lang="en-US" dirty="0" err="1"/>
              <a:t>JobGraph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568" y="2223337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46474" y="1325563"/>
            <a:ext cx="6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cxnSp>
        <p:nvCxnSpPr>
          <p:cNvPr id="24" name="Straight Arrow Connector 23"/>
          <p:cNvCxnSpPr>
            <a:stCxn id="4" idx="1"/>
            <a:endCxn id="36" idx="0"/>
          </p:cNvCxnSpPr>
          <p:nvPr/>
        </p:nvCxnSpPr>
        <p:spPr>
          <a:xfrm flipH="1">
            <a:off x="5962434" y="2511467"/>
            <a:ext cx="1092288" cy="90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72200" y="5883308"/>
            <a:ext cx="52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176881" y="3418806"/>
            <a:ext cx="1571106" cy="109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10132" y="3641285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06222" y="2829325"/>
            <a:ext cx="7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2091" y="3733163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2091" y="4463708"/>
            <a:ext cx="5220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ApplicationSubmissionContext to YARN to start the YARN application</a:t>
            </a:r>
          </a:p>
        </p:txBody>
      </p:sp>
      <p:sp>
        <p:nvSpPr>
          <p:cNvPr id="47" name="Rectangle 46"/>
          <p:cNvSpPr/>
          <p:nvPr/>
        </p:nvSpPr>
        <p:spPr>
          <a:xfrm rot="19248148">
            <a:off x="5929186" y="2607452"/>
            <a:ext cx="1092920" cy="30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JobConfig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529715" y="3544081"/>
            <a:ext cx="2636752" cy="1242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29715" y="2378208"/>
            <a:ext cx="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dirty="0"/>
              <a:t>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43167" y="4076959"/>
            <a:ext cx="2261063" cy="519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04911" y="4160908"/>
            <a:ext cx="141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428212" y="5106469"/>
            <a:ext cx="6789958" cy="8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 flipH="1">
            <a:off x="8873698" y="4596201"/>
            <a:ext cx="1" cy="11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74976" y="4922365"/>
            <a:ext cx="1739112" cy="63295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ApplicationSubmissionContext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892077" y="4742884"/>
            <a:ext cx="3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67219" y="5112672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67219" y="4786944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4568" y="6036651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 is the last station on local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2" y="5497582"/>
            <a:ext cx="521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zh-CN" dirty="0" err="1"/>
              <a:t>JobRunner</a:t>
            </a:r>
            <a:r>
              <a:rPr lang="en-US" altLang="zh-CN" dirty="0"/>
              <a:t> waits submit result for 500ms and quit.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53420" y="2337045"/>
            <a:ext cx="755304" cy="618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54728" y="3507047"/>
            <a:ext cx="6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9944619" y="2955409"/>
            <a:ext cx="386453" cy="2840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61264" y="2337045"/>
            <a:ext cx="1960069" cy="442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24648" y="2367192"/>
            <a:ext cx="16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</a:t>
            </a:r>
            <a:r>
              <a:rPr lang="en-US" altLang="zh-CN" dirty="0" err="1"/>
              <a:t>JobFactory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3" idx="2"/>
            <a:endCxn id="60" idx="0"/>
          </p:cNvCxnSpPr>
          <p:nvPr/>
        </p:nvCxnSpPr>
        <p:spPr>
          <a:xfrm>
            <a:off x="8841299" y="2779477"/>
            <a:ext cx="6792" cy="7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95457" y="3072520"/>
            <a:ext cx="1208390" cy="35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JobConfig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798118" y="3088499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3811" y="2976115"/>
            <a:ext cx="494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87536" y="3632750"/>
            <a:ext cx="10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949748" y="5795926"/>
            <a:ext cx="2216719" cy="7983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179589" y="5866914"/>
            <a:ext cx="134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YARN Application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973984" y="2484943"/>
            <a:ext cx="80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644975" y="4769853"/>
            <a:ext cx="3399905" cy="1747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264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/>
              <a:t> in coordinator stream for jobs and tasks in cluster to 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1639" y="4712355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  <a:p>
            <a:r>
              <a:rPr lang="en-US" dirty="0"/>
              <a:t>(Using Kafka System)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3573" y="5313753"/>
            <a:ext cx="2942706" cy="1028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96286" y="524265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163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5230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1707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8774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44215" y="5625032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4880" y="5638081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3938" y="5665846"/>
            <a:ext cx="3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11426" y="996389"/>
            <a:ext cx="4497185" cy="1655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3823" y="996389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61611" y="1398315"/>
            <a:ext cx="1924388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94867" y="1547729"/>
            <a:ext cx="19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CoordinatorSreamSystemConsumer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84740" y="1400138"/>
            <a:ext cx="1845426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09682" y="1548165"/>
            <a:ext cx="193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CoordinatorSreamSystemProducer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>
            <a:off x="7107453" y="2432282"/>
            <a:ext cx="91369" cy="231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8" idx="2"/>
          </p:cNvCxnSpPr>
          <p:nvPr/>
        </p:nvCxnSpPr>
        <p:spPr>
          <a:xfrm flipV="1">
            <a:off x="9274012" y="2430459"/>
            <a:ext cx="49793" cy="231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21094" y="1676822"/>
            <a:ext cx="51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125029" y="2874776"/>
            <a:ext cx="2003240" cy="102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25028" y="2934232"/>
            <a:ext cx="22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KafkaSystemFactory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4" idx="3"/>
            <a:endCxn id="49" idx="0"/>
          </p:cNvCxnSpPr>
          <p:nvPr/>
        </p:nvCxnSpPr>
        <p:spPr>
          <a:xfrm>
            <a:off x="10408611" y="1824075"/>
            <a:ext cx="718038" cy="1050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1" idx="2"/>
            <a:endCxn id="13" idx="3"/>
          </p:cNvCxnSpPr>
          <p:nvPr/>
        </p:nvCxnSpPr>
        <p:spPr>
          <a:xfrm flipH="1">
            <a:off x="10044880" y="3740788"/>
            <a:ext cx="1080045" cy="1902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70991" y="2364678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08611" y="3965133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80411" y="4182716"/>
            <a:ext cx="46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6217796" y="3321947"/>
            <a:ext cx="1267186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150217" y="3314963"/>
            <a:ext cx="141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8452539" y="3237267"/>
            <a:ext cx="1215462" cy="412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434716" y="3241649"/>
            <a:ext cx="13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93566" y="4089726"/>
            <a:ext cx="4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13021" y="3303564"/>
            <a:ext cx="1823808" cy="437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408611" y="3312725"/>
            <a:ext cx="15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449707" y="2430459"/>
            <a:ext cx="56686" cy="233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7049107" y="3279910"/>
            <a:ext cx="1389293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6908396" y="3199793"/>
            <a:ext cx="16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485058" y="4216375"/>
            <a:ext cx="4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4976" y="6236334"/>
            <a:ext cx="39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reset flag is false, </a:t>
            </a:r>
            <a:r>
              <a:rPr lang="en-US" dirty="0" err="1">
                <a:solidFill>
                  <a:srgbClr val="FF0000"/>
                </a:solidFill>
              </a:rPr>
              <a:t>configs</a:t>
            </a:r>
            <a:r>
              <a:rPr lang="en-US" dirty="0">
                <a:solidFill>
                  <a:srgbClr val="FF0000"/>
                </a:solidFill>
              </a:rPr>
              <a:t> will not be written to the coordinator stream?</a:t>
            </a:r>
          </a:p>
        </p:txBody>
      </p:sp>
    </p:spTree>
    <p:extLst>
      <p:ext uri="{BB962C8B-B14F-4D97-AF65-F5344CB8AC3E}">
        <p14:creationId xmlns:p14="http://schemas.microsoft.com/office/powerpoint/2010/main" val="2435901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899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jobs and tasks in cluster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90268"/>
            <a:ext cx="6772275" cy="90487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3EB352-0FF4-4B44-A51B-EF8DFF4CB0BA}"/>
              </a:ext>
            </a:extLst>
          </p:cNvPr>
          <p:cNvCxnSpPr>
            <a:cxnSpLocks/>
          </p:cNvCxnSpPr>
          <p:nvPr/>
        </p:nvCxnSpPr>
        <p:spPr>
          <a:xfrm flipV="1">
            <a:off x="4851400" y="1191569"/>
            <a:ext cx="548637" cy="5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A3E8D22-F80C-4ACA-B4C9-8095E95F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51" y="2890475"/>
            <a:ext cx="6420924" cy="115323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EDC323-90EF-4308-BEA4-21411F06285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124121" y="2698888"/>
            <a:ext cx="485030" cy="76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B20042C-3001-4979-879A-D6B0D7EF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5143"/>
            <a:ext cx="4975987" cy="13918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AC985E8-D118-4B70-A427-3A7ED91F0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51" y="4080135"/>
            <a:ext cx="5038095" cy="971429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2B0457-AA44-4C15-BDA8-43F95CCA2384}"/>
              </a:ext>
            </a:extLst>
          </p:cNvPr>
          <p:cNvCxnSpPr>
            <a:cxnSpLocks/>
          </p:cNvCxnSpPr>
          <p:nvPr/>
        </p:nvCxnSpPr>
        <p:spPr>
          <a:xfrm>
            <a:off x="4851400" y="3710961"/>
            <a:ext cx="757751" cy="75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A03BDF0D-1044-4D3A-93E8-8C8BF6441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51" y="5356322"/>
            <a:ext cx="3047619" cy="61904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8896E2-370D-40A2-BE42-DE90A995826C}"/>
              </a:ext>
            </a:extLst>
          </p:cNvPr>
          <p:cNvCxnSpPr>
            <a:endCxn id="27" idx="1"/>
          </p:cNvCxnSpPr>
          <p:nvPr/>
        </p:nvCxnSpPr>
        <p:spPr>
          <a:xfrm>
            <a:off x="4673600" y="4708166"/>
            <a:ext cx="935551" cy="9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7E2A188B-2C91-46CB-9ECC-91CFC716C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553" y="6004926"/>
            <a:ext cx="7178119" cy="853074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4BADAE-CE0F-49EE-8406-A3E507E4E912}"/>
              </a:ext>
            </a:extLst>
          </p:cNvPr>
          <p:cNvCxnSpPr>
            <a:endCxn id="30" idx="1"/>
          </p:cNvCxnSpPr>
          <p:nvPr/>
        </p:nvCxnSpPr>
        <p:spPr>
          <a:xfrm>
            <a:off x="4851400" y="5909714"/>
            <a:ext cx="379153" cy="5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397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28" y="2595854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328" y="3678793"/>
            <a:ext cx="379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8578" y="833557"/>
            <a:ext cx="4414059" cy="3912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2152" y="833558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1417211"/>
            <a:ext cx="3424844" cy="1178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0960" y="1535909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YarnJobFactory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7007" y="1339562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cxnSp>
        <p:nvCxnSpPr>
          <p:cNvPr id="13" name="Straight Arrow Connector 12"/>
          <p:cNvCxnSpPr>
            <a:stCxn id="19" idx="3"/>
            <a:endCxn id="22" idx="1"/>
          </p:cNvCxnSpPr>
          <p:nvPr/>
        </p:nvCxnSpPr>
        <p:spPr>
          <a:xfrm flipV="1">
            <a:off x="8057112" y="2243111"/>
            <a:ext cx="885304" cy="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3495" y="3310338"/>
            <a:ext cx="2687088" cy="1303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35019" y="3252372"/>
            <a:ext cx="13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3494" y="1971140"/>
            <a:ext cx="893618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42416" y="1966774"/>
            <a:ext cx="1068185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HConfigs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2"/>
            <a:endCxn id="47" idx="0"/>
          </p:cNvCxnSpPr>
          <p:nvPr/>
        </p:nvCxnSpPr>
        <p:spPr>
          <a:xfrm>
            <a:off x="7610303" y="2523813"/>
            <a:ext cx="110656" cy="11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33" idx="0"/>
          </p:cNvCxnSpPr>
          <p:nvPr/>
        </p:nvCxnSpPr>
        <p:spPr>
          <a:xfrm flipH="1">
            <a:off x="9047881" y="2519447"/>
            <a:ext cx="428628" cy="118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78683" y="1900089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8929" y="2870955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066" y="4745653"/>
            <a:ext cx="46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37142" y="3703733"/>
            <a:ext cx="1421477" cy="712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400009" y="3678793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274150" y="3703733"/>
            <a:ext cx="893618" cy="672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478981" y="3990159"/>
            <a:ext cx="1180407" cy="3460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95607" y="3978834"/>
            <a:ext cx="12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157899" y="5631409"/>
            <a:ext cx="1897383" cy="7993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153891" y="5328322"/>
            <a:ext cx="703810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2"/>
            <a:endCxn id="63" idx="0"/>
          </p:cNvCxnSpPr>
          <p:nvPr/>
        </p:nvCxnSpPr>
        <p:spPr>
          <a:xfrm>
            <a:off x="9096202" y="4348166"/>
            <a:ext cx="10389" cy="12832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797203" y="5846417"/>
            <a:ext cx="13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33799" y="5321605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33799" y="4995877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684548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076" y="2600639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76" y="3653857"/>
            <a:ext cx="3940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564" y="248211"/>
            <a:ext cx="5258493" cy="12497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t="36158"/>
          <a:stretch/>
        </p:blipFill>
        <p:spPr>
          <a:xfrm>
            <a:off x="6106564" y="114431"/>
            <a:ext cx="3295650" cy="13378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31" idx="1"/>
          </p:cNvCxnSpPr>
          <p:nvPr/>
        </p:nvCxnSpPr>
        <p:spPr>
          <a:xfrm flipV="1">
            <a:off x="4189615" y="181321"/>
            <a:ext cx="1916949" cy="98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89615" y="1008320"/>
            <a:ext cx="2053243" cy="1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564" y="1439994"/>
            <a:ext cx="4183985" cy="232129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4605251" y="2923808"/>
            <a:ext cx="1637607" cy="11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06735" y="3599412"/>
            <a:ext cx="2236123" cy="91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564" y="4113726"/>
            <a:ext cx="5248275" cy="97155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V="1">
            <a:off x="4006735" y="4517959"/>
            <a:ext cx="2236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06735" y="4517959"/>
            <a:ext cx="2236123" cy="28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564" y="5182191"/>
            <a:ext cx="4453371" cy="1319517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4006735" y="4526200"/>
            <a:ext cx="2099829" cy="131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2836" y="3402899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</a:t>
            </a:r>
            <a:r>
              <a:rPr lang="en-US" altLang="zh-CN" dirty="0"/>
              <a:t>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182" y="4958291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16487" y="38909"/>
            <a:ext cx="4688378" cy="4740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93182" y="186850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7509" y="630007"/>
            <a:ext cx="4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4517" y="1622703"/>
            <a:ext cx="3512319" cy="29427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6908" y="15967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59582" y="3680409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99662" y="3868158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5" idx="2"/>
          </p:cNvCxnSpPr>
          <p:nvPr/>
        </p:nvCxnSpPr>
        <p:spPr>
          <a:xfrm>
            <a:off x="6833860" y="1008967"/>
            <a:ext cx="38687" cy="61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8084" y="1141959"/>
            <a:ext cx="53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12626" y="2813959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14358" y="2441544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72547" y="1622703"/>
            <a:ext cx="1480705" cy="7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18588" y="1976809"/>
            <a:ext cx="9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39888" y="6087106"/>
            <a:ext cx="6026727" cy="7481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962698" y="5881621"/>
            <a:ext cx="72293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33" idx="0"/>
          </p:cNvCxnSpPr>
          <p:nvPr/>
        </p:nvCxnSpPr>
        <p:spPr>
          <a:xfrm>
            <a:off x="8353251" y="4427933"/>
            <a:ext cx="1" cy="16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98227" y="5243350"/>
            <a:ext cx="79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0430" y="6249317"/>
            <a:ext cx="2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814358" y="2504622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059582" y="2875222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698374" y="5328554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00106" y="4956139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400106" y="5019217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8645330" y="5389817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488084" y="646136"/>
            <a:ext cx="624542" cy="3532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481560" y="639635"/>
            <a:ext cx="70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726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r>
              <a:rPr lang="en-US" dirty="0"/>
              <a:t>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0140" y="3218705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4008" y="4534530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B8E226-8757-4BEE-9406-69CD9FB7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51" y="0"/>
            <a:ext cx="2284834" cy="4841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E86FE28-DF03-4EEB-908C-3602A3666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63" y="484147"/>
            <a:ext cx="4315751" cy="9074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7D3622-97E2-4A43-B9C5-72649D259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097" y="1372754"/>
            <a:ext cx="4098175" cy="19671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0B9816A-420A-4475-AAEE-05CD3E502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363" y="1555042"/>
            <a:ext cx="560048" cy="265664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3C2E815-8638-4FD8-AD2A-0E0783831E08}"/>
              </a:ext>
            </a:extLst>
          </p:cNvPr>
          <p:cNvCxnSpPr/>
          <p:nvPr/>
        </p:nvCxnSpPr>
        <p:spPr>
          <a:xfrm flipV="1">
            <a:off x="4244829" y="176169"/>
            <a:ext cx="1972268" cy="17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EBAAF74-BF4C-4A1A-85C1-F5FE45DC29FC}"/>
              </a:ext>
            </a:extLst>
          </p:cNvPr>
          <p:cNvCxnSpPr>
            <a:cxnSpLocks/>
          </p:cNvCxnSpPr>
          <p:nvPr/>
        </p:nvCxnSpPr>
        <p:spPr>
          <a:xfrm flipV="1">
            <a:off x="4245700" y="1532698"/>
            <a:ext cx="1971397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B878A379-30E8-4D4B-BD1F-623CB3997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387" y="1815297"/>
            <a:ext cx="5028934" cy="2085643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F5AD7-7AD0-4F23-90F5-2C6F4889CB20}"/>
              </a:ext>
            </a:extLst>
          </p:cNvPr>
          <p:cNvCxnSpPr>
            <a:cxnSpLocks/>
          </p:cNvCxnSpPr>
          <p:nvPr/>
        </p:nvCxnSpPr>
        <p:spPr>
          <a:xfrm flipV="1">
            <a:off x="4497185" y="1993499"/>
            <a:ext cx="1995894" cy="94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27663738-55B9-48A1-B9A8-CA7FD9AA6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941392"/>
            <a:ext cx="5861957" cy="459465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1E61BD5-E187-4E41-8A78-FDEA2B77012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244829" y="3838058"/>
            <a:ext cx="1851171" cy="33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BD8EB7C7-CEB0-44BF-87FF-38DEFA8CF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1287" y="4429556"/>
            <a:ext cx="4572484" cy="53793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13C97FA-16D4-4ED0-9151-722006B47B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1287" y="4967495"/>
            <a:ext cx="3121590" cy="1633180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F51530-4B42-4713-8DC1-69DCBF7FF4A5}"/>
              </a:ext>
            </a:extLst>
          </p:cNvPr>
          <p:cNvCxnSpPr/>
          <p:nvPr/>
        </p:nvCxnSpPr>
        <p:spPr>
          <a:xfrm>
            <a:off x="4244829" y="3838058"/>
            <a:ext cx="1904534" cy="163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3ADB6A7C-2AFE-4C78-B9F9-9862394B16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1744" y="6048399"/>
            <a:ext cx="3699164" cy="625211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0D6C74-89DE-4BF9-9177-89927F27AEA5}"/>
              </a:ext>
            </a:extLst>
          </p:cNvPr>
          <p:cNvCxnSpPr>
            <a:stCxn id="8" idx="2"/>
          </p:cNvCxnSpPr>
          <p:nvPr/>
        </p:nvCxnSpPr>
        <p:spPr>
          <a:xfrm>
            <a:off x="3034145" y="5457860"/>
            <a:ext cx="0" cy="59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19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4682DAA-66C1-45D5-B1E5-745767F42736}"/>
              </a:ext>
            </a:extLst>
          </p:cNvPr>
          <p:cNvSpPr/>
          <p:nvPr/>
        </p:nvSpPr>
        <p:spPr>
          <a:xfrm>
            <a:off x="7264400" y="3566512"/>
            <a:ext cx="3835400" cy="116235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/>
          <a:lstStyle/>
          <a:p>
            <a:r>
              <a:rPr lang="en-US" dirty="0"/>
              <a:t>ContainerLaunc</a:t>
            </a:r>
            <a:r>
              <a:rPr lang="en-US" altLang="zh-CN" dirty="0"/>
              <a:t>hContext and ApplicationSubmissionContext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73785-0F69-4CAD-89D1-E5EDA63B8BF0}"/>
              </a:ext>
            </a:extLst>
          </p:cNvPr>
          <p:cNvSpPr txBox="1"/>
          <p:nvPr/>
        </p:nvSpPr>
        <p:spPr>
          <a:xfrm>
            <a:off x="302004" y="1635853"/>
            <a:ext cx="5343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 contains all of the information needed by </a:t>
            </a:r>
            <a:r>
              <a:rPr lang="en-US" altLang="zh-CN" dirty="0" err="1"/>
              <a:t>NodeManager</a:t>
            </a:r>
            <a:r>
              <a:rPr lang="en-US" altLang="zh-CN" dirty="0"/>
              <a:t> to launch a container. </a:t>
            </a:r>
          </a:p>
          <a:p>
            <a:endParaRPr lang="en-US" altLang="zh-CN" dirty="0"/>
          </a:p>
          <a:p>
            <a:r>
              <a:rPr lang="en-US" altLang="zh-CN" dirty="0"/>
              <a:t>It includes: </a:t>
            </a:r>
            <a:r>
              <a:rPr lang="en-US" altLang="zh-CN" dirty="0" err="1"/>
              <a:t>ContainerId</a:t>
            </a:r>
            <a:r>
              <a:rPr lang="en-US" altLang="zh-CN" dirty="0"/>
              <a:t>, Resource(no. of </a:t>
            </a:r>
            <a:r>
              <a:rPr lang="en-US" altLang="zh-CN" dirty="0" err="1"/>
              <a:t>cpus</a:t>
            </a:r>
            <a:r>
              <a:rPr lang="en-US" altLang="zh-CN" dirty="0"/>
              <a:t>, memory) allocated, User, </a:t>
            </a:r>
            <a:r>
              <a:rPr lang="en-US" altLang="zh-CN" dirty="0" err="1"/>
              <a:t>LocalResource</a:t>
            </a:r>
            <a:r>
              <a:rPr lang="en-US" altLang="zh-CN" dirty="0"/>
              <a:t>(binaries, jar and other things for running the container), Environment variables, </a:t>
            </a:r>
            <a:r>
              <a:rPr lang="en-US" altLang="zh-CN" dirty="0" err="1"/>
              <a:t>Commandline</a:t>
            </a:r>
            <a:r>
              <a:rPr lang="en-US" altLang="zh-CN" dirty="0"/>
              <a:t>( to launch the container).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8F4DD0-B089-4F7E-9486-1DA57DD91D06}"/>
              </a:ext>
            </a:extLst>
          </p:cNvPr>
          <p:cNvSpPr txBox="1"/>
          <p:nvPr/>
        </p:nvSpPr>
        <p:spPr>
          <a:xfrm>
            <a:off x="302004" y="4044684"/>
            <a:ext cx="581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 contains all of the information needed by </a:t>
            </a:r>
            <a:r>
              <a:rPr lang="en-US" altLang="zh-CN" dirty="0" err="1"/>
              <a:t>ResourceManager</a:t>
            </a:r>
            <a:r>
              <a:rPr lang="en-US" altLang="zh-CN" dirty="0"/>
              <a:t> to launch the </a:t>
            </a:r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70E165-E8B6-442B-B2AA-3B966F94F356}"/>
              </a:ext>
            </a:extLst>
          </p:cNvPr>
          <p:cNvSpPr txBox="1"/>
          <p:nvPr/>
        </p:nvSpPr>
        <p:spPr>
          <a:xfrm>
            <a:off x="302004" y="5292919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includes: </a:t>
            </a:r>
            <a:r>
              <a:rPr lang="en-US" altLang="zh-CN" dirty="0" err="1"/>
              <a:t>ApplicationId</a:t>
            </a:r>
            <a:r>
              <a:rPr lang="en-US" altLang="zh-CN" dirty="0"/>
              <a:t>, User, Priority, ContainerLaunchContext of the AM container, etc.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22C44D-F823-415D-8BB2-660B85F060A7}"/>
              </a:ext>
            </a:extLst>
          </p:cNvPr>
          <p:cNvSpPr/>
          <p:nvPr/>
        </p:nvSpPr>
        <p:spPr>
          <a:xfrm>
            <a:off x="7620000" y="1635853"/>
            <a:ext cx="3099954" cy="17931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AA45337-EB99-4024-A9BF-89F085C5A878}"/>
              </a:ext>
            </a:extLst>
          </p:cNvPr>
          <p:cNvSpPr/>
          <p:nvPr/>
        </p:nvSpPr>
        <p:spPr>
          <a:xfrm>
            <a:off x="7734300" y="779463"/>
            <a:ext cx="2871354" cy="635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2F0009-D13D-4197-8D86-7385D634DF2A}"/>
              </a:ext>
            </a:extLst>
          </p:cNvPr>
          <p:cNvSpPr txBox="1"/>
          <p:nvPr/>
        </p:nvSpPr>
        <p:spPr>
          <a:xfrm>
            <a:off x="7874000" y="93186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7CD877-2B81-4F3E-8358-C2B15FCC1D61}"/>
              </a:ext>
            </a:extLst>
          </p:cNvPr>
          <p:cNvSpPr txBox="1"/>
          <p:nvPr/>
        </p:nvSpPr>
        <p:spPr>
          <a:xfrm>
            <a:off x="8484754" y="1638942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2E7680-C8AA-491F-82BB-D7F23A7EAC5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9169977" y="1414463"/>
            <a:ext cx="5773" cy="78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69C20D-7F10-42CF-9DE5-7206B788B2EE}"/>
              </a:ext>
            </a:extLst>
          </p:cNvPr>
          <p:cNvSpPr/>
          <p:nvPr/>
        </p:nvSpPr>
        <p:spPr>
          <a:xfrm>
            <a:off x="7734300" y="2194992"/>
            <a:ext cx="2755900" cy="10562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44F38E-6655-48D3-A953-423B5341C9FC}"/>
              </a:ext>
            </a:extLst>
          </p:cNvPr>
          <p:cNvSpPr txBox="1"/>
          <p:nvPr/>
        </p:nvSpPr>
        <p:spPr>
          <a:xfrm>
            <a:off x="7861300" y="2202734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actual program running in the container (Jobs, tasks,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3EE8D8-35A6-4581-B8E4-2A8592A3B329}"/>
              </a:ext>
            </a:extLst>
          </p:cNvPr>
          <p:cNvSpPr/>
          <p:nvPr/>
        </p:nvSpPr>
        <p:spPr>
          <a:xfrm>
            <a:off x="7734300" y="4968014"/>
            <a:ext cx="3099954" cy="13963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B729AA7-A37B-4198-90EC-17BFF2AFED77}"/>
              </a:ext>
            </a:extLst>
          </p:cNvPr>
          <p:cNvSpPr/>
          <p:nvPr/>
        </p:nvSpPr>
        <p:spPr>
          <a:xfrm>
            <a:off x="7848600" y="4059019"/>
            <a:ext cx="2871354" cy="46415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EF617D-B5D6-46F6-B38C-16786E39F33C}"/>
              </a:ext>
            </a:extLst>
          </p:cNvPr>
          <p:cNvSpPr txBox="1"/>
          <p:nvPr/>
        </p:nvSpPr>
        <p:spPr>
          <a:xfrm>
            <a:off x="8026977" y="409358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A3AB25-AC11-49F4-B6F9-1C398ED39826}"/>
              </a:ext>
            </a:extLst>
          </p:cNvPr>
          <p:cNvSpPr txBox="1"/>
          <p:nvPr/>
        </p:nvSpPr>
        <p:spPr>
          <a:xfrm>
            <a:off x="8599054" y="4977808"/>
            <a:ext cx="2235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2D0D5BA-0BE0-4739-AD18-F090FE22AF3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9226550" y="4523175"/>
            <a:ext cx="57727" cy="9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F89746C-A784-44F2-8DA6-59D29B2576C0}"/>
              </a:ext>
            </a:extLst>
          </p:cNvPr>
          <p:cNvSpPr/>
          <p:nvPr/>
        </p:nvSpPr>
        <p:spPr>
          <a:xfrm>
            <a:off x="7848600" y="5457872"/>
            <a:ext cx="2755900" cy="7074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6C9663-4D48-4A61-AA21-52EEA1ECA440}"/>
              </a:ext>
            </a:extLst>
          </p:cNvPr>
          <p:cNvSpPr txBox="1"/>
          <p:nvPr/>
        </p:nvSpPr>
        <p:spPr>
          <a:xfrm>
            <a:off x="8205354" y="555680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09D6F9-F731-45A1-82D2-B5781CD5430F}"/>
              </a:ext>
            </a:extLst>
          </p:cNvPr>
          <p:cNvSpPr txBox="1"/>
          <p:nvPr/>
        </p:nvSpPr>
        <p:spPr>
          <a:xfrm>
            <a:off x="7671260" y="3600665"/>
            <a:ext cx="316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8820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/>
              <a:t>In YARN cluster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106" y="3756400"/>
            <a:ext cx="2184171" cy="3693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24699" y="2161124"/>
            <a:ext cx="194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ResourceManager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35040" y="3150524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55825" y="783803"/>
            <a:ext cx="4688378" cy="1942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59686" y="783803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43855" y="1188034"/>
            <a:ext cx="3512319" cy="1324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14214" y="11880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98920" y="1627165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39000" y="1814914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56365" y="3756401"/>
            <a:ext cx="2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ResourceManager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35040" y="2753738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35040" y="3205433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cxnSp>
        <p:nvCxnSpPr>
          <p:cNvPr id="22" name="Straight Arrow Connector 21"/>
          <p:cNvCxnSpPr>
            <a:stCxn id="15" idx="2"/>
            <a:endCxn id="3" idx="0"/>
          </p:cNvCxnSpPr>
          <p:nvPr/>
        </p:nvCxnSpPr>
        <p:spPr>
          <a:xfrm>
            <a:off x="9292589" y="2374689"/>
            <a:ext cx="13603" cy="138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123063" y="2876666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13366" y="2913758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65763" y="4812717"/>
            <a:ext cx="2892829" cy="19455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36975" y="4763323"/>
            <a:ext cx="18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91004" y="5086686"/>
            <a:ext cx="220901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72598" y="5040322"/>
            <a:ext cx="19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NodeManager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" idx="2"/>
          </p:cNvCxnSpPr>
          <p:nvPr/>
        </p:nvCxnSpPr>
        <p:spPr>
          <a:xfrm flipH="1">
            <a:off x="8095509" y="4125733"/>
            <a:ext cx="1210683" cy="96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521332" y="4091922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611635" y="4129014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924502" y="5561214"/>
            <a:ext cx="2381690" cy="10723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443855" y="5498957"/>
            <a:ext cx="163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095509" y="5346935"/>
            <a:ext cx="0" cy="21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23063" y="5917683"/>
            <a:ext cx="2076951" cy="641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97061" y="5890985"/>
            <a:ext cx="175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505" y="938104"/>
            <a:ext cx="307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ClientHelper</a:t>
            </a:r>
            <a:r>
              <a:rPr lang="en-US" altLang="zh-CN" dirty="0"/>
              <a:t> send </a:t>
            </a:r>
            <a:r>
              <a:rPr lang="en-US" altLang="zh-CN" dirty="0" err="1"/>
              <a:t>ApplicationSubmissionContext</a:t>
            </a:r>
            <a:r>
              <a:rPr lang="en-US" altLang="zh-CN" dirty="0"/>
              <a:t> to RM in YARN cluster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9505" y="2184246"/>
            <a:ext cx="425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2.RM calls a NM to start a container, and send the </a:t>
            </a:r>
            <a:r>
              <a:rPr lang="en-US" altLang="zh-CN" dirty="0" err="1"/>
              <a:t>ApplicationSubmissionContext</a:t>
            </a:r>
            <a:r>
              <a:rPr lang="en-US" altLang="zh-CN" dirty="0"/>
              <a:t> to the node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504" y="3756400"/>
            <a:ext cx="5054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NM runs the </a:t>
            </a:r>
            <a:r>
              <a:rPr lang="en-US" dirty="0" err="1"/>
              <a:t>ApplicationMaster</a:t>
            </a:r>
            <a:r>
              <a:rPr lang="en-US" dirty="0"/>
              <a:t>(</a:t>
            </a:r>
            <a:r>
              <a:rPr lang="en-US" dirty="0" err="1"/>
              <a:t>ClusterBasedJobCoordinator</a:t>
            </a:r>
            <a:r>
              <a:rPr lang="en-US" dirty="0"/>
              <a:t>) contained in </a:t>
            </a:r>
            <a:r>
              <a:rPr lang="en-US" dirty="0" err="1"/>
              <a:t>ApplicationSubmissionContext</a:t>
            </a:r>
            <a:r>
              <a:rPr lang="en-US" dirty="0"/>
              <a:t> in the container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22663" y="3044620"/>
            <a:ext cx="72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8403" y="4334764"/>
            <a:ext cx="72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5825" y="6042151"/>
            <a:ext cx="5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3970065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7741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8947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Read the </a:t>
            </a:r>
            <a:r>
              <a:rPr lang="en-US" dirty="0" err="1"/>
              <a:t>CoordinatorSystemConfig</a:t>
            </a:r>
            <a:r>
              <a:rPr lang="en-US" dirty="0"/>
              <a:t> from the container’s environment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87236"/>
            <a:ext cx="433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Create </a:t>
            </a:r>
            <a:r>
              <a:rPr lang="en-US" dirty="0" err="1"/>
              <a:t>CoordinatorStreamManager</a:t>
            </a:r>
            <a:r>
              <a:rPr lang="en-US" dirty="0"/>
              <a:t> from </a:t>
            </a:r>
            <a:r>
              <a:rPr lang="en-US" altLang="zh-CN" dirty="0" err="1"/>
              <a:t>coordinatorSystemConfig</a:t>
            </a:r>
            <a:r>
              <a:rPr lang="en-US" altLang="zh-CN" dirty="0"/>
              <a:t> to read and write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(Consumer and Producer)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099" y="3096282"/>
            <a:ext cx="3914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Read latest checkpoint </a:t>
            </a:r>
            <a:r>
              <a:rPr lang="en-US" dirty="0">
                <a:hlinkClick r:id="rId2" action="ppaction://hlinksldjump"/>
              </a:rPr>
              <a:t>SystemStreamPartition</a:t>
            </a:r>
            <a:r>
              <a:rPr lang="en-US" dirty="0"/>
              <a:t>-to-Task mapping from </a:t>
            </a:r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1095" y="1285408"/>
            <a:ext cx="5793971" cy="46288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33062" y="1259596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Container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0586" y="2019092"/>
            <a:ext cx="5275465" cy="3735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47260" y="2019092"/>
            <a:ext cx="28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35784" y="1571106"/>
            <a:ext cx="3491343" cy="3574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59483" y="1559221"/>
            <a:ext cx="263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CoordinatorSystemConfig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19" idx="0"/>
          </p:cNvCxnSpPr>
          <p:nvPr/>
        </p:nvCxnSpPr>
        <p:spPr>
          <a:xfrm flipH="1">
            <a:off x="7576012" y="1928553"/>
            <a:ext cx="1039" cy="56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33703" y="2492918"/>
            <a:ext cx="3684618" cy="393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61017" y="2513750"/>
            <a:ext cx="297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CoordinatorStreamManager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0749740" y="1716796"/>
            <a:ext cx="1485207" cy="10815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794421" y="1943385"/>
            <a:ext cx="142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3"/>
            <a:endCxn id="23" idx="1"/>
          </p:cNvCxnSpPr>
          <p:nvPr/>
        </p:nvCxnSpPr>
        <p:spPr>
          <a:xfrm flipV="1">
            <a:off x="9418321" y="2257574"/>
            <a:ext cx="1331419" cy="432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64843" y="2540220"/>
            <a:ext cx="3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633" y="4027463"/>
            <a:ext cx="4114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Read the </a:t>
            </a:r>
            <a:r>
              <a:rPr lang="en-US" dirty="0" err="1"/>
              <a:t>ChangelogPartitionMapping</a:t>
            </a:r>
            <a:r>
              <a:rPr lang="en-US" dirty="0"/>
              <a:t> and combine it with SystemStreamPartition to build the </a:t>
            </a:r>
            <a:r>
              <a:rPr lang="en-US" dirty="0">
                <a:hlinkClick r:id="rId3" action="ppaction://hlinksldjump"/>
              </a:rPr>
              <a:t>JobModel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8066" y="5401917"/>
            <a:ext cx="411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</a:t>
            </a:r>
            <a:r>
              <a:rPr lang="en-US" dirty="0" err="1"/>
              <a:t>JobModelManager</a:t>
            </a:r>
            <a:r>
              <a:rPr lang="en-US" dirty="0"/>
              <a:t> start a web server to share the JobModel for tasks running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68909" y="4053450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cxnSp>
        <p:nvCxnSpPr>
          <p:cNvPr id="54" name="Straight Arrow Connector 53"/>
          <p:cNvCxnSpPr>
            <a:cxnSpLocks/>
            <a:stCxn id="23" idx="1"/>
            <a:endCxn id="63" idx="3"/>
          </p:cNvCxnSpPr>
          <p:nvPr/>
        </p:nvCxnSpPr>
        <p:spPr>
          <a:xfrm flipH="1">
            <a:off x="7182149" y="2257574"/>
            <a:ext cx="3567591" cy="104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4849634" y="3126765"/>
            <a:ext cx="2332515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820957" y="3121423"/>
            <a:ext cx="248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SystemStreamPartitions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687878" y="4626871"/>
            <a:ext cx="1976353" cy="9457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34637" y="4602052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099358" y="5043009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740F69-37EE-4B8A-B12E-65C21019547A}"/>
              </a:ext>
            </a:extLst>
          </p:cNvPr>
          <p:cNvSpPr txBox="1"/>
          <p:nvPr/>
        </p:nvSpPr>
        <p:spPr>
          <a:xfrm>
            <a:off x="7068909" y="2892580"/>
            <a:ext cx="30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9FF1DB-6AFD-48C6-B797-FC42DBF4AC49}"/>
              </a:ext>
            </a:extLst>
          </p:cNvPr>
          <p:cNvSpPr txBox="1"/>
          <p:nvPr/>
        </p:nvSpPr>
        <p:spPr>
          <a:xfrm>
            <a:off x="7408279" y="4336114"/>
            <a:ext cx="62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2A4D9C-F147-44F3-8E2C-8EF47F04B818}"/>
              </a:ext>
            </a:extLst>
          </p:cNvPr>
          <p:cNvCxnSpPr>
            <a:stCxn id="52" idx="2"/>
            <a:endCxn id="75" idx="0"/>
          </p:cNvCxnSpPr>
          <p:nvPr/>
        </p:nvCxnSpPr>
        <p:spPr>
          <a:xfrm>
            <a:off x="7675738" y="4422782"/>
            <a:ext cx="30449" cy="62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2581295-577A-483A-BDF7-A5A1230EE80A}"/>
              </a:ext>
            </a:extLst>
          </p:cNvPr>
          <p:cNvSpPr txBox="1"/>
          <p:nvPr/>
        </p:nvSpPr>
        <p:spPr>
          <a:xfrm>
            <a:off x="7436363" y="3696742"/>
            <a:ext cx="3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5F9C989-434D-4EF6-9851-225045BDA784}"/>
              </a:ext>
            </a:extLst>
          </p:cNvPr>
          <p:cNvSpPr/>
          <p:nvPr/>
        </p:nvSpPr>
        <p:spPr>
          <a:xfrm>
            <a:off x="6960581" y="4036101"/>
            <a:ext cx="1352435" cy="38489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7D6B2B0-9868-41CE-9B34-81A367AB1673}"/>
              </a:ext>
            </a:extLst>
          </p:cNvPr>
          <p:cNvSpPr/>
          <p:nvPr/>
        </p:nvSpPr>
        <p:spPr>
          <a:xfrm>
            <a:off x="6960581" y="5043009"/>
            <a:ext cx="1352435" cy="39016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B7A7BF6-DB23-4A65-B4BF-A5DBCFE49A5C}"/>
              </a:ext>
            </a:extLst>
          </p:cNvPr>
          <p:cNvCxnSpPr>
            <a:cxnSpLocks/>
            <a:stCxn id="62" idx="2"/>
            <a:endCxn id="42" idx="0"/>
          </p:cNvCxnSpPr>
          <p:nvPr/>
        </p:nvCxnSpPr>
        <p:spPr>
          <a:xfrm>
            <a:off x="6061017" y="3490755"/>
            <a:ext cx="1575782" cy="54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2">
            <a:extLst>
              <a:ext uri="{FF2B5EF4-FFF2-40B4-BE49-F238E27FC236}">
                <a16:creationId xmlns:a16="http://schemas.microsoft.com/office/drawing/2014/main" id="{06BF6E4A-7500-4420-A520-DA6AD854BAF5}"/>
              </a:ext>
            </a:extLst>
          </p:cNvPr>
          <p:cNvSpPr/>
          <p:nvPr/>
        </p:nvSpPr>
        <p:spPr>
          <a:xfrm>
            <a:off x="7301076" y="3445161"/>
            <a:ext cx="2717549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61">
            <a:extLst>
              <a:ext uri="{FF2B5EF4-FFF2-40B4-BE49-F238E27FC236}">
                <a16:creationId xmlns:a16="http://schemas.microsoft.com/office/drawing/2014/main" id="{072B3B0E-FFA0-487F-9B65-3E6F292170B8}"/>
              </a:ext>
            </a:extLst>
          </p:cNvPr>
          <p:cNvSpPr txBox="1"/>
          <p:nvPr/>
        </p:nvSpPr>
        <p:spPr>
          <a:xfrm>
            <a:off x="7285991" y="3452317"/>
            <a:ext cx="285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ChangelogPartitionMapping</a:t>
            </a:r>
            <a:endParaRPr 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FFF47A-F988-4845-A90A-F8378C3FD1C1}"/>
              </a:ext>
            </a:extLst>
          </p:cNvPr>
          <p:cNvCxnSpPr>
            <a:stCxn id="23" idx="1"/>
            <a:endCxn id="80" idx="2"/>
          </p:cNvCxnSpPr>
          <p:nvPr/>
        </p:nvCxnSpPr>
        <p:spPr>
          <a:xfrm flipH="1">
            <a:off x="8858587" y="2257574"/>
            <a:ext cx="1891153" cy="122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65CD603-4327-4C38-B886-5A4048DF168C}"/>
              </a:ext>
            </a:extLst>
          </p:cNvPr>
          <p:cNvCxnSpPr>
            <a:cxnSpLocks/>
          </p:cNvCxnSpPr>
          <p:nvPr/>
        </p:nvCxnSpPr>
        <p:spPr>
          <a:xfrm flipH="1">
            <a:off x="7618056" y="3804787"/>
            <a:ext cx="1297660" cy="21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584D57CB-3F44-4C31-A0C5-A3F803540595}"/>
              </a:ext>
            </a:extLst>
          </p:cNvPr>
          <p:cNvSpPr txBox="1"/>
          <p:nvPr/>
        </p:nvSpPr>
        <p:spPr>
          <a:xfrm>
            <a:off x="8685795" y="3114832"/>
            <a:ext cx="3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20790" y="1571106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2261041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921D2-579D-46B7-96E4-FF2204B7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548"/>
            <a:ext cx="10515600" cy="1325563"/>
          </a:xfrm>
        </p:spPr>
        <p:txBody>
          <a:bodyPr/>
          <a:lstStyle/>
          <a:p>
            <a:r>
              <a:rPr lang="en-US" altLang="zh-CN" dirty="0"/>
              <a:t>Create </a:t>
            </a:r>
            <a:r>
              <a:rPr lang="en-US" altLang="zh-CN" dirty="0" err="1"/>
              <a:t>ClusterBasedJobCoordinator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55EA12-CBCE-4D7F-97D8-F2088606A259}"/>
              </a:ext>
            </a:extLst>
          </p:cNvPr>
          <p:cNvSpPr txBox="1"/>
          <p:nvPr/>
        </p:nvSpPr>
        <p:spPr>
          <a:xfrm>
            <a:off x="354165" y="734433"/>
            <a:ext cx="4504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ja-JP" dirty="0"/>
              <a:t>Create </a:t>
            </a:r>
            <a:r>
              <a:rPr lang="en-US" altLang="ja-JP" dirty="0" err="1"/>
              <a:t>PartitionMonitor</a:t>
            </a:r>
            <a:r>
              <a:rPr lang="en-US" altLang="ja-JP" dirty="0"/>
              <a:t>, which will monitor the </a:t>
            </a:r>
            <a:r>
              <a:rPr lang="en-US" altLang="ja-JP" dirty="0" err="1"/>
              <a:t>SystemStream</a:t>
            </a:r>
            <a:r>
              <a:rPr lang="en-US" altLang="ja-JP" dirty="0"/>
              <a:t> and throw Exception to YARN when </a:t>
            </a:r>
            <a:r>
              <a:rPr lang="en-US" altLang="ja-JP" dirty="0" err="1"/>
              <a:t>SystemStream’s</a:t>
            </a:r>
            <a:r>
              <a:rPr lang="en-US" altLang="ja-JP" dirty="0"/>
              <a:t> partition number changing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965057" y="826767"/>
            <a:ext cx="5793971" cy="46288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97024" y="800955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Container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1196098"/>
            <a:ext cx="5275465" cy="4064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44474" y="1196099"/>
            <a:ext cx="28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16436" y="1618877"/>
            <a:ext cx="2261062" cy="408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67847" y="1618876"/>
            <a:ext cx="17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PartitionMonitor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43378" y="1642487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43353" y="2304916"/>
            <a:ext cx="3848791" cy="2749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94967" y="2266147"/>
            <a:ext cx="263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C43A5C-A426-413F-86FF-1B246637933A}"/>
              </a:ext>
            </a:extLst>
          </p:cNvPr>
          <p:cNvSpPr txBox="1"/>
          <p:nvPr/>
        </p:nvSpPr>
        <p:spPr>
          <a:xfrm>
            <a:off x="348378" y="1846205"/>
            <a:ext cx="4616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 Create </a:t>
            </a:r>
            <a:r>
              <a:rPr lang="en-US" altLang="zh-CN" dirty="0" err="1"/>
              <a:t>ContainerProcessManager</a:t>
            </a:r>
            <a:r>
              <a:rPr lang="en-US" altLang="zh-CN" dirty="0"/>
              <a:t>, which create the </a:t>
            </a:r>
            <a:r>
              <a:rPr lang="en-US" altLang="zh-CN" dirty="0" err="1"/>
              <a:t>ClusterResourceManager</a:t>
            </a:r>
            <a:r>
              <a:rPr lang="en-US" altLang="zh-CN" dirty="0"/>
              <a:t>(</a:t>
            </a:r>
            <a:r>
              <a:rPr lang="en-US" altLang="zh-CN" dirty="0" err="1"/>
              <a:t>YarnClusterResourceManager</a:t>
            </a:r>
            <a:r>
              <a:rPr lang="en-US" altLang="zh-CN" dirty="0"/>
              <a:t>) and </a:t>
            </a:r>
            <a:r>
              <a:rPr lang="en-US" altLang="zh-CN" dirty="0" err="1"/>
              <a:t>ContainerAllocator</a:t>
            </a:r>
            <a:r>
              <a:rPr lang="en-US" altLang="zh-CN" dirty="0"/>
              <a:t> according </a:t>
            </a:r>
            <a:r>
              <a:rPr lang="en-US" altLang="zh-CN" dirty="0" err="1"/>
              <a:t>configs</a:t>
            </a:r>
            <a:r>
              <a:rPr lang="en-US" altLang="zh-CN" dirty="0"/>
              <a:t>. </a:t>
            </a:r>
            <a:r>
              <a:rPr lang="en-US" altLang="zh-CN" dirty="0" err="1"/>
              <a:t>ContainerProcessManager</a:t>
            </a:r>
            <a:r>
              <a:rPr lang="en-US" altLang="zh-CN" dirty="0"/>
              <a:t> will start the </a:t>
            </a:r>
            <a:r>
              <a:rPr lang="en-US" altLang="zh-CN" dirty="0" err="1"/>
              <a:t>ContainerAllocator</a:t>
            </a:r>
            <a:r>
              <a:rPr lang="en-US" altLang="zh-CN" dirty="0"/>
              <a:t> on a new thread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3FC528-5635-499E-9B10-55A204C9DE07}"/>
              </a:ext>
            </a:extLst>
          </p:cNvPr>
          <p:cNvSpPr/>
          <p:nvPr/>
        </p:nvSpPr>
        <p:spPr>
          <a:xfrm>
            <a:off x="6169534" y="2723368"/>
            <a:ext cx="3521309" cy="2089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A9DBDC-409A-4FF1-92E2-0A384F2A21FE}"/>
              </a:ext>
            </a:extLst>
          </p:cNvPr>
          <p:cNvSpPr txBox="1"/>
          <p:nvPr/>
        </p:nvSpPr>
        <p:spPr>
          <a:xfrm>
            <a:off x="7037276" y="2717096"/>
            <a:ext cx="204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ContainerAllocator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CE35A0-9B28-42AA-8024-7484B11F247C}"/>
              </a:ext>
            </a:extLst>
          </p:cNvPr>
          <p:cNvSpPr/>
          <p:nvPr/>
        </p:nvSpPr>
        <p:spPr>
          <a:xfrm>
            <a:off x="6487926" y="4220195"/>
            <a:ext cx="3056726" cy="434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5A34CD-7820-4697-9A43-E9BC29165858}"/>
              </a:ext>
            </a:extLst>
          </p:cNvPr>
          <p:cNvSpPr txBox="1"/>
          <p:nvPr/>
        </p:nvSpPr>
        <p:spPr>
          <a:xfrm>
            <a:off x="6544474" y="4256380"/>
            <a:ext cx="294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YarnClusterResourceManager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5AB72E-AFB0-43E7-89CE-E93CCC7E1F60}"/>
              </a:ext>
            </a:extLst>
          </p:cNvPr>
          <p:cNvSpPr txBox="1"/>
          <p:nvPr/>
        </p:nvSpPr>
        <p:spPr>
          <a:xfrm>
            <a:off x="5712973" y="2354036"/>
            <a:ext cx="36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zh-CN" altLang="en-US" dirty="0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50C43A5C-A426-413F-86FF-1B246637933A}"/>
              </a:ext>
            </a:extLst>
          </p:cNvPr>
          <p:cNvSpPr txBox="1"/>
          <p:nvPr/>
        </p:nvSpPr>
        <p:spPr>
          <a:xfrm>
            <a:off x="356460" y="3604427"/>
            <a:ext cx="4616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 </a:t>
            </a:r>
            <a:r>
              <a:rPr lang="en-US" altLang="zh-CN" dirty="0" err="1"/>
              <a:t>ContainerAllocator</a:t>
            </a:r>
            <a:r>
              <a:rPr lang="en-US" altLang="zh-CN" dirty="0"/>
              <a:t> will maintain </a:t>
            </a:r>
            <a:r>
              <a:rPr lang="en-US" altLang="zh-CN" dirty="0">
                <a:hlinkClick r:id="rId2" action="ppaction://hlinksldjump"/>
              </a:rPr>
              <a:t>ResourceRequestState</a:t>
            </a:r>
            <a:r>
              <a:rPr lang="en-US" altLang="zh-CN" dirty="0"/>
              <a:t> to store information about resource requests(container) and resource allocated by the cluster.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9046" y="5692339"/>
            <a:ext cx="4616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r>
              <a:rPr lang="en-US" dirty="0"/>
              <a:t> use </a:t>
            </a:r>
            <a:r>
              <a:rPr lang="en-US" dirty="0" err="1"/>
              <a:t>YarnClusterResourceManager</a:t>
            </a:r>
            <a:r>
              <a:rPr lang="en-US" dirty="0"/>
              <a:t> to interact with YARN(send requests; receive resource allocated by YARN; run containers on nodes)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65057" y="5703639"/>
            <a:ext cx="2394065" cy="11609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896981" y="6091530"/>
            <a:ext cx="69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</a:t>
            </a:r>
          </a:p>
        </p:txBody>
      </p:sp>
      <p:cxnSp>
        <p:nvCxnSpPr>
          <p:cNvPr id="27" name="Straight Arrow Connector 26"/>
          <p:cNvCxnSpPr>
            <a:stCxn id="16" idx="2"/>
            <a:endCxn id="24" idx="0"/>
          </p:cNvCxnSpPr>
          <p:nvPr/>
        </p:nvCxnSpPr>
        <p:spPr>
          <a:xfrm flipH="1">
            <a:off x="6162090" y="4654789"/>
            <a:ext cx="1854199" cy="1048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498079" y="5703639"/>
            <a:ext cx="1715243" cy="11609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096990" y="6101566"/>
            <a:ext cx="69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352279" y="5709911"/>
            <a:ext cx="1715243" cy="11609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951190" y="6107838"/>
            <a:ext cx="69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13869" y="605262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Arrow Connector 33"/>
          <p:cNvCxnSpPr>
            <a:stCxn id="16" idx="2"/>
            <a:endCxn id="28" idx="0"/>
          </p:cNvCxnSpPr>
          <p:nvPr/>
        </p:nvCxnSpPr>
        <p:spPr>
          <a:xfrm>
            <a:off x="8016289" y="4654789"/>
            <a:ext cx="339412" cy="1048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2"/>
            <a:endCxn id="30" idx="0"/>
          </p:cNvCxnSpPr>
          <p:nvPr/>
        </p:nvCxnSpPr>
        <p:spPr>
          <a:xfrm>
            <a:off x="8016289" y="4654789"/>
            <a:ext cx="2193612" cy="10551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84025" y="3116302"/>
            <a:ext cx="36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9046" y="4925382"/>
            <a:ext cx="459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</a:t>
            </a:r>
            <a:r>
              <a:rPr lang="en-US" dirty="0" err="1"/>
              <a:t>ContainerAllocator</a:t>
            </a:r>
            <a:r>
              <a:rPr lang="en-US" dirty="0"/>
              <a:t> keeps run containers on allocated resource until it shutdown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59122" y="3665787"/>
            <a:ext cx="36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</a:t>
            </a:r>
          </a:p>
        </p:txBody>
      </p:sp>
      <p:sp>
        <p:nvSpPr>
          <p:cNvPr id="44" name="Circular Arrow 43"/>
          <p:cNvSpPr/>
          <p:nvPr/>
        </p:nvSpPr>
        <p:spPr>
          <a:xfrm>
            <a:off x="7666691" y="3559507"/>
            <a:ext cx="581891" cy="581891"/>
          </a:xfrm>
          <a:prstGeom prst="circularArrow">
            <a:avLst>
              <a:gd name="adj1" fmla="val 9298"/>
              <a:gd name="adj2" fmla="val 1142319"/>
              <a:gd name="adj3" fmla="val 9426966"/>
              <a:gd name="adj4" fmla="val 10800000"/>
              <a:gd name="adj5" fmla="val 125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544474" y="3110695"/>
            <a:ext cx="3000178" cy="4094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96692" y="3110694"/>
            <a:ext cx="238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ResourceRequestState</a:t>
            </a:r>
          </a:p>
        </p:txBody>
      </p:sp>
    </p:spTree>
    <p:extLst>
      <p:ext uri="{BB962C8B-B14F-4D97-AF65-F5344CB8AC3E}">
        <p14:creationId xmlns:p14="http://schemas.microsoft.com/office/powerpoint/2010/main" val="15603417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09BC-B8BD-496C-849C-1B513330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-280827"/>
            <a:ext cx="10515600" cy="1325563"/>
          </a:xfrm>
        </p:spPr>
        <p:txBody>
          <a:bodyPr/>
          <a:lstStyle/>
          <a:p>
            <a:r>
              <a:rPr lang="en-US" altLang="zh-CN" dirty="0"/>
              <a:t>Read JobModel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6AF5A9-FDEC-44DF-AEB1-92C0314A98A0}"/>
              </a:ext>
            </a:extLst>
          </p:cNvPr>
          <p:cNvSpPr txBox="1"/>
          <p:nvPr/>
        </p:nvSpPr>
        <p:spPr>
          <a:xfrm>
            <a:off x="377505" y="805343"/>
            <a:ext cx="41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3.Read latest checkpoint SSPS from </a:t>
            </a:r>
            <a:r>
              <a:rPr lang="en-US" altLang="zh-CN" dirty="0" err="1"/>
              <a:t>CoordinatorStream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DA8E89-2FF0-4C42-A28B-779E63DE2C1D}"/>
              </a:ext>
            </a:extLst>
          </p:cNvPr>
          <p:cNvSpPr txBox="1"/>
          <p:nvPr/>
        </p:nvSpPr>
        <p:spPr>
          <a:xfrm>
            <a:off x="906010" y="1359395"/>
            <a:ext cx="36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Read the number of containers from </a:t>
            </a:r>
            <a:r>
              <a:rPr lang="en-US" altLang="zh-CN" dirty="0" err="1"/>
              <a:t>configs</a:t>
            </a:r>
            <a:r>
              <a:rPr lang="en-US" altLang="zh-CN" dirty="0"/>
              <a:t>. Create same number of Processors.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1254-82DF-4A61-BACA-30D1F252AA31}"/>
              </a:ext>
            </a:extLst>
          </p:cNvPr>
          <p:cNvSpPr txBox="1"/>
          <p:nvPr/>
        </p:nvSpPr>
        <p:spPr>
          <a:xfrm>
            <a:off x="906009" y="2453698"/>
            <a:ext cx="36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 Get the </a:t>
            </a:r>
            <a:r>
              <a:rPr lang="en-US" altLang="zh-CN" dirty="0">
                <a:hlinkClick r:id="rId2" action="ppaction://hlinksldjump"/>
              </a:rPr>
              <a:t>StreamMetadataCache</a:t>
            </a:r>
            <a:r>
              <a:rPr lang="en-US" altLang="zh-CN" dirty="0"/>
              <a:t> for all input </a:t>
            </a:r>
            <a:r>
              <a:rPr lang="en-US" altLang="zh-CN" dirty="0" err="1"/>
              <a:t>SystemStreams</a:t>
            </a:r>
            <a:r>
              <a:rPr lang="en-US" altLang="zh-CN" dirty="0"/>
              <a:t> from </a:t>
            </a:r>
            <a:r>
              <a:rPr lang="en-US" altLang="zh-CN" dirty="0" err="1"/>
              <a:t>CoordinatorSystemStream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41EE6-5B6A-4F07-B2ED-3371F617E714}"/>
              </a:ext>
            </a:extLst>
          </p:cNvPr>
          <p:cNvSpPr txBox="1"/>
          <p:nvPr/>
        </p:nvSpPr>
        <p:spPr>
          <a:xfrm>
            <a:off x="906008" y="3648949"/>
            <a:ext cx="364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 Read all </a:t>
            </a:r>
            <a:r>
              <a:rPr lang="en-US" altLang="zh-CN" dirty="0">
                <a:hlinkClick r:id="rId2" action="ppaction://hlinksldjump"/>
              </a:rPr>
              <a:t>SystemStreamPartitions</a:t>
            </a:r>
            <a:r>
              <a:rPr lang="en-US" altLang="zh-CN" dirty="0"/>
              <a:t> from StreamMetadataCache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7E8C8-15F6-4CB1-B94F-AC8FE30AA4C8}"/>
              </a:ext>
            </a:extLst>
          </p:cNvPr>
          <p:cNvSpPr txBox="1"/>
          <p:nvPr/>
        </p:nvSpPr>
        <p:spPr>
          <a:xfrm>
            <a:off x="906008" y="4650973"/>
            <a:ext cx="4065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(4) Get the Grouper (</a:t>
            </a:r>
            <a:r>
              <a:rPr lang="en-US" altLang="zh-CN" dirty="0" err="1"/>
              <a:t>GroupByPartition</a:t>
            </a:r>
            <a:r>
              <a:rPr lang="en-US" altLang="zh-CN" dirty="0"/>
              <a:t>) according to </a:t>
            </a:r>
            <a:r>
              <a:rPr lang="en-US" altLang="zh-CN" dirty="0" err="1"/>
              <a:t>confgis</a:t>
            </a:r>
            <a:r>
              <a:rPr lang="en-US" altLang="zh-CN" dirty="0"/>
              <a:t>.  And use it to group </a:t>
            </a:r>
            <a:r>
              <a:rPr lang="en-US" altLang="zh-CN" dirty="0" err="1"/>
              <a:t>SystemStreamPartations</a:t>
            </a:r>
            <a:r>
              <a:rPr lang="en-US" altLang="zh-CN" dirty="0"/>
              <a:t> to Tasks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290530" y="619028"/>
            <a:ext cx="4559114" cy="5852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89719" y="620677"/>
            <a:ext cx="335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052629" y="805343"/>
            <a:ext cx="1837113" cy="2064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68702" y="1484575"/>
            <a:ext cx="17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  <a:endCxn id="16" idx="3"/>
          </p:cNvCxnSpPr>
          <p:nvPr/>
        </p:nvCxnSpPr>
        <p:spPr>
          <a:xfrm flipH="1" flipV="1">
            <a:off x="8930271" y="1744146"/>
            <a:ext cx="1122358" cy="9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089719" y="1451673"/>
            <a:ext cx="2840552" cy="584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28352" y="1549897"/>
            <a:ext cx="23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StreamMetadataCache</a:t>
            </a: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 flipH="1">
            <a:off x="7502903" y="2044931"/>
            <a:ext cx="3490" cy="38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177690" y="2433973"/>
            <a:ext cx="2650426" cy="4144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328351" y="2433973"/>
            <a:ext cx="24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SystemStreamPartitions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3" idx="2"/>
            <a:endCxn id="47" idx="0"/>
          </p:cNvCxnSpPr>
          <p:nvPr/>
        </p:nvCxnSpPr>
        <p:spPr>
          <a:xfrm flipH="1">
            <a:off x="7502902" y="2848449"/>
            <a:ext cx="1" cy="177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94301" y="3222366"/>
            <a:ext cx="3017204" cy="6090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57917" y="3342249"/>
            <a:ext cx="318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SystemStreamPartitio</a:t>
            </a:r>
            <a:r>
              <a:rPr lang="en-US" altLang="zh-CN" dirty="0" err="1"/>
              <a:t>nGrouper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994301" y="3818882"/>
            <a:ext cx="3017203" cy="5343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581371" y="3826457"/>
            <a:ext cx="185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GroupByPartition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825552" y="4626125"/>
            <a:ext cx="3354700" cy="17414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28351" y="4546820"/>
            <a:ext cx="22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</a:t>
            </a:r>
            <a:r>
              <a:rPr lang="en-US" dirty="0"/>
              <a:t> groups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994302" y="488172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940089" y="4815271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Task1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994301" y="521231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994301" y="520864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995121" y="558532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995121" y="558165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097518" y="597135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738862" y="488172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684649" y="4815271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Task2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738861" y="521231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738861" y="520864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739681" y="558532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739681" y="558165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842078" y="597135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466871" y="4885297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412658" y="4818848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Task3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466870" y="5215896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466870" y="5212222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467690" y="5588902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467690" y="5585228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570087" y="5974928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191238" y="4890032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137025" y="4823583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Task4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8191237" y="5220631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8191237" y="5216957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192057" y="5593637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192057" y="5589963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94454" y="5979663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827493" y="5336255"/>
            <a:ext cx="3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575109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09BC-B8BD-496C-849C-1B513330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-280827"/>
            <a:ext cx="10515600" cy="1325563"/>
          </a:xfrm>
        </p:spPr>
        <p:txBody>
          <a:bodyPr/>
          <a:lstStyle/>
          <a:p>
            <a:r>
              <a:rPr lang="en-US" altLang="zh-CN" dirty="0"/>
              <a:t>Read JobModel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6AF5A9-FDEC-44DF-AEB1-92C0314A98A0}"/>
              </a:ext>
            </a:extLst>
          </p:cNvPr>
          <p:cNvSpPr txBox="1"/>
          <p:nvPr/>
        </p:nvSpPr>
        <p:spPr>
          <a:xfrm>
            <a:off x="377505" y="805343"/>
            <a:ext cx="4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4.Build JobModel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DA8E89-2FF0-4C42-A28B-779E63DE2C1D}"/>
              </a:ext>
            </a:extLst>
          </p:cNvPr>
          <p:cNvSpPr txBox="1"/>
          <p:nvPr/>
        </p:nvSpPr>
        <p:spPr>
          <a:xfrm>
            <a:off x="906010" y="1359395"/>
            <a:ext cx="4181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(5) Create </a:t>
            </a:r>
            <a:r>
              <a:rPr lang="en-US" altLang="zh-CN" dirty="0" err="1"/>
              <a:t>ChangelogStreamManager</a:t>
            </a:r>
            <a:r>
              <a:rPr lang="en-US" altLang="zh-CN" dirty="0"/>
              <a:t>. Use it to read the </a:t>
            </a:r>
            <a:r>
              <a:rPr lang="en-US" altLang="zh-CN" dirty="0" err="1"/>
              <a:t>TaskName</a:t>
            </a:r>
            <a:r>
              <a:rPr lang="en-US" altLang="zh-CN" dirty="0"/>
              <a:t>-to-Partition mapping from </a:t>
            </a:r>
            <a:r>
              <a:rPr lang="en-US" altLang="zh-CN" dirty="0" err="1"/>
              <a:t>CoordinatorSystemStream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1254-82DF-4A61-BACA-30D1F252AA31}"/>
              </a:ext>
            </a:extLst>
          </p:cNvPr>
          <p:cNvSpPr txBox="1"/>
          <p:nvPr/>
        </p:nvSpPr>
        <p:spPr>
          <a:xfrm>
            <a:off x="906009" y="2453698"/>
            <a:ext cx="4097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(6)Combine the </a:t>
            </a:r>
            <a:r>
              <a:rPr lang="en-US" altLang="zh-CN" dirty="0" err="1"/>
              <a:t>Changlog</a:t>
            </a:r>
            <a:r>
              <a:rPr lang="en-US" altLang="zh-CN" dirty="0"/>
              <a:t> </a:t>
            </a:r>
            <a:r>
              <a:rPr lang="en-US" altLang="zh-CN" dirty="0" err="1"/>
              <a:t>TaskName</a:t>
            </a:r>
            <a:r>
              <a:rPr lang="en-US" altLang="zh-CN" dirty="0"/>
              <a:t>-Partition mapping with Task-SSP mapping, get the </a:t>
            </a:r>
            <a:r>
              <a:rPr lang="en-US" altLang="zh-CN" dirty="0">
                <a:hlinkClick r:id="rId2" action="ppaction://hlinksldjump"/>
              </a:rPr>
              <a:t>TaskModel</a:t>
            </a:r>
            <a:r>
              <a:rPr lang="en-US" altLang="zh-CN" dirty="0"/>
              <a:t> for each task.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41EE6-5B6A-4F07-B2ED-3371F617E714}"/>
              </a:ext>
            </a:extLst>
          </p:cNvPr>
          <p:cNvSpPr txBox="1"/>
          <p:nvPr/>
        </p:nvSpPr>
        <p:spPr>
          <a:xfrm>
            <a:off x="906008" y="3648949"/>
            <a:ext cx="4433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(7) Create the </a:t>
            </a:r>
            <a:r>
              <a:rPr lang="en-US" altLang="zh-CN" dirty="0">
                <a:hlinkClick r:id="rId3" action="ppaction://hlinksldjump"/>
              </a:rPr>
              <a:t>ContainerGrouper</a:t>
            </a:r>
            <a:r>
              <a:rPr lang="en-US" altLang="zh-CN" dirty="0"/>
              <a:t> according to configs. Use the ContainerGrouper to group the </a:t>
            </a:r>
            <a:r>
              <a:rPr lang="en-US" altLang="zh-CN" dirty="0" err="1"/>
              <a:t>TaskModels</a:t>
            </a:r>
            <a:r>
              <a:rPr lang="en-US" altLang="zh-CN" dirty="0"/>
              <a:t> with containers and get the </a:t>
            </a:r>
            <a:r>
              <a:rPr lang="en-US" altLang="zh-CN" dirty="0">
                <a:hlinkClick r:id="rId2" action="ppaction://hlinksldjump"/>
              </a:rPr>
              <a:t>ContainerModel</a:t>
            </a:r>
            <a:r>
              <a:rPr lang="en-US" altLang="zh-CN" dirty="0"/>
              <a:t> for each container(If host-affinity enabled, use balance method instead of group)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7E8C8-15F6-4CB1-B94F-AC8FE30AA4C8}"/>
              </a:ext>
            </a:extLst>
          </p:cNvPr>
          <p:cNvSpPr txBox="1"/>
          <p:nvPr/>
        </p:nvSpPr>
        <p:spPr>
          <a:xfrm>
            <a:off x="913257" y="5592853"/>
            <a:ext cx="428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(8) Build the </a:t>
            </a:r>
            <a:r>
              <a:rPr lang="en-US" altLang="zh-CN" dirty="0">
                <a:hlinkClick r:id="rId2" action="ppaction://hlinksldjump"/>
              </a:rPr>
              <a:t>JobModel</a:t>
            </a:r>
            <a:r>
              <a:rPr lang="en-US" altLang="zh-CN" dirty="0"/>
              <a:t> using </a:t>
            </a:r>
            <a:r>
              <a:rPr lang="en-US" altLang="zh-CN" dirty="0" err="1"/>
              <a:t>ContainerModels</a:t>
            </a:r>
            <a:r>
              <a:rPr lang="en-US" altLang="zh-CN" dirty="0"/>
              <a:t> and configs.(If host-affinity enabled, also use </a:t>
            </a:r>
            <a:r>
              <a:rPr lang="en-US" altLang="zh-CN" dirty="0" err="1"/>
              <a:t>LocalityManager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291300" y="302066"/>
            <a:ext cx="4559114" cy="6340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3443" y="276426"/>
            <a:ext cx="335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052629" y="805343"/>
            <a:ext cx="1837113" cy="2064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68702" y="1484575"/>
            <a:ext cx="17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869933" y="989450"/>
            <a:ext cx="3354700" cy="4951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9266" y="1056758"/>
            <a:ext cx="22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</a:t>
            </a:r>
            <a:r>
              <a:rPr lang="en-US" dirty="0"/>
              <a:t> groups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FFBF8D-22AC-4289-B5AB-1460E78D8E6A}"/>
              </a:ext>
            </a:extLst>
          </p:cNvPr>
          <p:cNvSpPr/>
          <p:nvPr/>
        </p:nvSpPr>
        <p:spPr>
          <a:xfrm>
            <a:off x="5702657" y="1842811"/>
            <a:ext cx="3739944" cy="795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176C98-5ADF-49AB-B9BA-3E247EDDDD6D}"/>
              </a:ext>
            </a:extLst>
          </p:cNvPr>
          <p:cNvSpPr txBox="1"/>
          <p:nvPr/>
        </p:nvSpPr>
        <p:spPr>
          <a:xfrm>
            <a:off x="6334563" y="1832364"/>
            <a:ext cx="27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ChangelogStreamManager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A4980AB-F517-4D1D-916D-A70C2AC30310}"/>
              </a:ext>
            </a:extLst>
          </p:cNvPr>
          <p:cNvSpPr/>
          <p:nvPr/>
        </p:nvSpPr>
        <p:spPr>
          <a:xfrm>
            <a:off x="5912159" y="2191690"/>
            <a:ext cx="3304336" cy="375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C71766-3116-4D81-8EEA-41354A52FDA0}"/>
              </a:ext>
            </a:extLst>
          </p:cNvPr>
          <p:cNvSpPr txBox="1"/>
          <p:nvPr/>
        </p:nvSpPr>
        <p:spPr>
          <a:xfrm>
            <a:off x="6133022" y="2184570"/>
            <a:ext cx="294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TaskName</a:t>
            </a:r>
            <a:r>
              <a:rPr lang="en-US" altLang="zh-CN" dirty="0"/>
              <a:t>-Partition Mapping</a:t>
            </a:r>
            <a:endParaRPr lang="zh-CN" altLang="en-US" dirty="0"/>
          </a:p>
        </p:txBody>
      </p:sp>
      <p:cxnSp>
        <p:nvCxnSpPr>
          <p:cNvPr id="13" name="Straight Arrow Connector 12"/>
          <p:cNvCxnSpPr>
            <a:cxnSpLocks/>
            <a:stCxn id="10" idx="1"/>
            <a:endCxn id="15" idx="3"/>
          </p:cNvCxnSpPr>
          <p:nvPr/>
        </p:nvCxnSpPr>
        <p:spPr>
          <a:xfrm flipH="1">
            <a:off x="9216495" y="1837457"/>
            <a:ext cx="836134" cy="54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E269DE4-69A6-44BC-8061-BE994A822E52}"/>
              </a:ext>
            </a:extLst>
          </p:cNvPr>
          <p:cNvSpPr txBox="1"/>
          <p:nvPr/>
        </p:nvSpPr>
        <p:spPr>
          <a:xfrm>
            <a:off x="5825531" y="1811040"/>
            <a:ext cx="46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ACF94B-9846-4EEA-A62A-907453E4CFF2}"/>
              </a:ext>
            </a:extLst>
          </p:cNvPr>
          <p:cNvSpPr txBox="1"/>
          <p:nvPr/>
        </p:nvSpPr>
        <p:spPr>
          <a:xfrm>
            <a:off x="9628860" y="-3828"/>
            <a:ext cx="471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following last page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EAD2F26A-202C-4300-A295-B8D72F72DB1F}"/>
              </a:ext>
            </a:extLst>
          </p:cNvPr>
          <p:cNvCxnSpPr>
            <a:cxnSpLocks/>
            <a:stCxn id="47" idx="1"/>
            <a:endCxn id="30" idx="0"/>
          </p:cNvCxnSpPr>
          <p:nvPr/>
        </p:nvCxnSpPr>
        <p:spPr>
          <a:xfrm rot="10800000" flipH="1" flipV="1">
            <a:off x="5869933" y="1237012"/>
            <a:ext cx="1619430" cy="1846781"/>
          </a:xfrm>
          <a:prstGeom prst="bentConnector4">
            <a:avLst>
              <a:gd name="adj1" fmla="val -14116"/>
              <a:gd name="adj2" fmla="val 80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18788C-E055-447C-ABD1-8F94011BE83D}"/>
              </a:ext>
            </a:extLst>
          </p:cNvPr>
          <p:cNvSpPr/>
          <p:nvPr/>
        </p:nvSpPr>
        <p:spPr>
          <a:xfrm>
            <a:off x="6334563" y="3083794"/>
            <a:ext cx="2309599" cy="5262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89960A5-1714-4DFC-823E-76AB04E0BDE6}"/>
              </a:ext>
            </a:extLst>
          </p:cNvPr>
          <p:cNvSpPr txBox="1"/>
          <p:nvPr/>
        </p:nvSpPr>
        <p:spPr>
          <a:xfrm>
            <a:off x="6815366" y="3159480"/>
            <a:ext cx="134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TaskModels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A6315B4-C042-4101-B058-A8CE2488FD3A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flipH="1">
            <a:off x="7489363" y="2553902"/>
            <a:ext cx="117354" cy="52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5DA8019-5121-40E8-932E-28E689F8A0DC}"/>
              </a:ext>
            </a:extLst>
          </p:cNvPr>
          <p:cNvSpPr txBox="1"/>
          <p:nvPr/>
        </p:nvSpPr>
        <p:spPr>
          <a:xfrm>
            <a:off x="7092432" y="2705898"/>
            <a:ext cx="51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(6)</a:t>
            </a:r>
            <a:endParaRPr lang="zh-CN" altLang="en-US" dirty="0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F3875B3-5D0E-4376-996F-A5D56FE3A784}"/>
              </a:ext>
            </a:extLst>
          </p:cNvPr>
          <p:cNvCxnSpPr>
            <a:cxnSpLocks/>
            <a:stCxn id="30" idx="2"/>
            <a:endCxn id="114" idx="0"/>
          </p:cNvCxnSpPr>
          <p:nvPr/>
        </p:nvCxnSpPr>
        <p:spPr>
          <a:xfrm flipH="1">
            <a:off x="7489252" y="3610005"/>
            <a:ext cx="111" cy="148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540E081B-A7BA-493F-B81B-21ECEB43B1BB}"/>
              </a:ext>
            </a:extLst>
          </p:cNvPr>
          <p:cNvSpPr/>
          <p:nvPr/>
        </p:nvSpPr>
        <p:spPr>
          <a:xfrm>
            <a:off x="5725040" y="3847081"/>
            <a:ext cx="3739944" cy="52621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3B8EA88-6EE2-43C6-A184-A5161F4AE004}"/>
              </a:ext>
            </a:extLst>
          </p:cNvPr>
          <p:cNvSpPr txBox="1"/>
          <p:nvPr/>
        </p:nvSpPr>
        <p:spPr>
          <a:xfrm>
            <a:off x="6536959" y="3906452"/>
            <a:ext cx="19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ContainerGrouper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000BC50-3F67-4956-9A70-E41F54EA3963}"/>
              </a:ext>
            </a:extLst>
          </p:cNvPr>
          <p:cNvSpPr/>
          <p:nvPr/>
        </p:nvSpPr>
        <p:spPr>
          <a:xfrm>
            <a:off x="5725040" y="4373292"/>
            <a:ext cx="3739944" cy="485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9891132-A17E-4086-AC4D-6B482817EE9E}"/>
              </a:ext>
            </a:extLst>
          </p:cNvPr>
          <p:cNvSpPr txBox="1"/>
          <p:nvPr/>
        </p:nvSpPr>
        <p:spPr>
          <a:xfrm>
            <a:off x="6284281" y="4417206"/>
            <a:ext cx="25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GroupByContainerCount</a:t>
            </a:r>
            <a:endParaRPr lang="zh-CN" altLang="en-US" dirty="0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127F0796-0735-4B68-8466-4C90EC438283}"/>
              </a:ext>
            </a:extLst>
          </p:cNvPr>
          <p:cNvSpPr/>
          <p:nvPr/>
        </p:nvSpPr>
        <p:spPr>
          <a:xfrm>
            <a:off x="6502134" y="5090870"/>
            <a:ext cx="1974236" cy="5434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4F99793-3F2F-4989-9DD0-B07F4C0D9A4A}"/>
              </a:ext>
            </a:extLst>
          </p:cNvPr>
          <p:cNvSpPr txBox="1"/>
          <p:nvPr/>
        </p:nvSpPr>
        <p:spPr>
          <a:xfrm>
            <a:off x="6590891" y="5177936"/>
            <a:ext cx="179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ContainerModels</a:t>
            </a:r>
            <a:endParaRPr lang="zh-CN" altLang="en-US" dirty="0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30C317A-621D-4C88-82AF-9B27B3B0BDEB}"/>
              </a:ext>
            </a:extLst>
          </p:cNvPr>
          <p:cNvCxnSpPr>
            <a:cxnSpLocks/>
            <a:stCxn id="114" idx="2"/>
            <a:endCxn id="122" idx="0"/>
          </p:cNvCxnSpPr>
          <p:nvPr/>
        </p:nvCxnSpPr>
        <p:spPr>
          <a:xfrm flipH="1">
            <a:off x="7489247" y="5634335"/>
            <a:ext cx="5" cy="28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2FAF19F-6C69-4D77-8D93-0C3103FBFC23}"/>
              </a:ext>
            </a:extLst>
          </p:cNvPr>
          <p:cNvSpPr txBox="1"/>
          <p:nvPr/>
        </p:nvSpPr>
        <p:spPr>
          <a:xfrm>
            <a:off x="5329661" y="4173147"/>
            <a:ext cx="44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(7)</a:t>
            </a:r>
            <a:endParaRPr lang="zh-CN" altLang="en-US" dirty="0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5935028-2B9F-4766-A5DF-D631F914FB1B}"/>
              </a:ext>
            </a:extLst>
          </p:cNvPr>
          <p:cNvSpPr/>
          <p:nvPr/>
        </p:nvSpPr>
        <p:spPr>
          <a:xfrm>
            <a:off x="6502133" y="5920895"/>
            <a:ext cx="1974227" cy="5812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0F1BAD3-05AA-4353-B66F-1DFF18D08E83}"/>
              </a:ext>
            </a:extLst>
          </p:cNvPr>
          <p:cNvSpPr txBox="1"/>
          <p:nvPr/>
        </p:nvSpPr>
        <p:spPr>
          <a:xfrm>
            <a:off x="6921661" y="6042123"/>
            <a:ext cx="110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JobModel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D2151904-75C4-4E8A-B114-21077757576D}"/>
              </a:ext>
            </a:extLst>
          </p:cNvPr>
          <p:cNvSpPr txBox="1"/>
          <p:nvPr/>
        </p:nvSpPr>
        <p:spPr>
          <a:xfrm>
            <a:off x="7059664" y="5559803"/>
            <a:ext cx="47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8669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90805"/>
            <a:ext cx="10515600" cy="1325563"/>
          </a:xfrm>
        </p:spPr>
        <p:txBody>
          <a:bodyPr/>
          <a:lstStyle/>
          <a:p>
            <a:r>
              <a:rPr lang="en-US" dirty="0"/>
              <a:t>StreamMetadataCache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643" y="1229330"/>
            <a:ext cx="466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StreamMetadataCache cache some </a:t>
            </a:r>
            <a:r>
              <a:rPr lang="en-US" altLang="zh-CN" dirty="0" err="1"/>
              <a:t>SystemStreams</a:t>
            </a:r>
            <a:r>
              <a:rPr lang="en-US" altLang="zh-CN" dirty="0"/>
              <a:t>’ metadata (offset and partition </a:t>
            </a:r>
            <a:r>
              <a:rPr lang="en-US" altLang="zh-CN" dirty="0" err="1"/>
              <a:t>informations</a:t>
            </a:r>
            <a:r>
              <a:rPr lang="en-US" altLang="zh-CN" dirty="0"/>
              <a:t>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396" y="2535382"/>
            <a:ext cx="472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can prevent high frequency requests from harming the </a:t>
            </a:r>
            <a:r>
              <a:rPr lang="en-US" altLang="zh-CN" dirty="0"/>
              <a:t>actual systems.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1495" y="29751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SystemStreamPartition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1149" y="4134473"/>
            <a:ext cx="4048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pair of &lt;</a:t>
            </a:r>
            <a:r>
              <a:rPr lang="en-US" altLang="zh-CN" dirty="0" err="1"/>
              <a:t>SystemStream</a:t>
            </a:r>
            <a:r>
              <a:rPr lang="en-US" altLang="zh-CN" dirty="0"/>
              <a:t>, Partition ID&gt;, representing one specific partition in one system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70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642"/>
            <a:ext cx="10515600" cy="1325563"/>
          </a:xfrm>
        </p:spPr>
        <p:txBody>
          <a:bodyPr/>
          <a:lstStyle/>
          <a:p>
            <a:r>
              <a:rPr lang="en-US"/>
              <a:t>ContainerGroup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89E827-C6F4-4817-BFB0-A4BC3DDC9FE2}"/>
              </a:ext>
            </a:extLst>
          </p:cNvPr>
          <p:cNvSpPr txBox="1"/>
          <p:nvPr/>
        </p:nvSpPr>
        <p:spPr>
          <a:xfrm>
            <a:off x="402670" y="880844"/>
            <a:ext cx="483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ContainerGrouper will determine how tasks assigned to containers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DF3128-1271-4B0E-8B13-010435244186}"/>
                  </a:ext>
                </a:extLst>
              </p:cNvPr>
              <p:cNvSpPr txBox="1"/>
              <p:nvPr/>
            </p:nvSpPr>
            <p:spPr>
              <a:xfrm>
                <a:off x="402669" y="1757244"/>
                <a:ext cx="4832059" cy="1612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default grouper, </a:t>
                </a:r>
                <a:r>
                  <a:rPr lang="en-US" altLang="zh-CN" dirty="0" err="1"/>
                  <a:t>GroupByContainerCount</a:t>
                </a:r>
                <a:r>
                  <a:rPr lang="en-US" altLang="zh-CN" dirty="0"/>
                  <a:t> will group according to the number of Containers and number of tasks: each containers has the same number of tasks, which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𝑇𝑎𝑠𝑘𝑠𝑁𝑢𝑚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𝐶𝑜𝑛𝑡𝑎𝑖𝑛𝑒𝑟𝑠𝑁𝑢𝑚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(except the remainder one)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DF3128-1271-4B0E-8B13-010435244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9" y="1757244"/>
                <a:ext cx="4832059" cy="1612814"/>
              </a:xfrm>
              <a:prstGeom prst="rect">
                <a:avLst/>
              </a:prstGeom>
              <a:blipFill>
                <a:blip r:embed="rId2"/>
                <a:stretch>
                  <a:fillRect l="-1009" t="-1887" r="-1387" b="-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1DDBE77-F830-4281-AE9D-4224D5A1EFBD}"/>
              </a:ext>
            </a:extLst>
          </p:cNvPr>
          <p:cNvSpPr txBox="1"/>
          <p:nvPr/>
        </p:nvSpPr>
        <p:spPr>
          <a:xfrm>
            <a:off x="402667" y="3586645"/>
            <a:ext cx="4832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GroupByContainerCount</a:t>
            </a:r>
            <a:r>
              <a:rPr lang="en-US" altLang="zh-CN" dirty="0"/>
              <a:t> grouper is a </a:t>
            </a:r>
            <a:r>
              <a:rPr lang="en-US" altLang="zh-CN" dirty="0" err="1"/>
              <a:t>BalacingGrouper</a:t>
            </a:r>
            <a:r>
              <a:rPr lang="en-US" altLang="zh-CN" dirty="0"/>
              <a:t>, which means instead of re-group, it has the functionality to balance the assignment when number of containers changed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D4527E-5B97-4754-9EF4-E18C44A19E66}"/>
              </a:ext>
            </a:extLst>
          </p:cNvPr>
          <p:cNvSpPr txBox="1"/>
          <p:nvPr/>
        </p:nvSpPr>
        <p:spPr>
          <a:xfrm>
            <a:off x="402668" y="5016771"/>
            <a:ext cx="483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balance functionality is only used when AM is re-starting in this version!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2592F14-CFE5-41FD-8F57-AA3CA55390C0}"/>
              </a:ext>
            </a:extLst>
          </p:cNvPr>
          <p:cNvSpPr/>
          <p:nvPr/>
        </p:nvSpPr>
        <p:spPr>
          <a:xfrm>
            <a:off x="6193520" y="1539386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070A1BC-C06E-42CE-A815-B9B7FCEA638A}"/>
              </a:ext>
            </a:extLst>
          </p:cNvPr>
          <p:cNvSpPr/>
          <p:nvPr/>
        </p:nvSpPr>
        <p:spPr>
          <a:xfrm>
            <a:off x="6193520" y="931851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EA91118-1673-46E2-8942-0B5DE6864F22}"/>
              </a:ext>
            </a:extLst>
          </p:cNvPr>
          <p:cNvSpPr/>
          <p:nvPr/>
        </p:nvSpPr>
        <p:spPr>
          <a:xfrm>
            <a:off x="6193520" y="315369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26DB7A-B041-466E-9210-79BBF36EB25E}"/>
              </a:ext>
            </a:extLst>
          </p:cNvPr>
          <p:cNvSpPr txBox="1"/>
          <p:nvPr/>
        </p:nvSpPr>
        <p:spPr>
          <a:xfrm>
            <a:off x="6474550" y="406344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5405A9-E301-4917-9252-895691D5425F}"/>
              </a:ext>
            </a:extLst>
          </p:cNvPr>
          <p:cNvSpPr txBox="1"/>
          <p:nvPr/>
        </p:nvSpPr>
        <p:spPr>
          <a:xfrm>
            <a:off x="6474551" y="1035083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275117-1824-44FD-B2B2-49042FC0CFF8}"/>
              </a:ext>
            </a:extLst>
          </p:cNvPr>
          <p:cNvSpPr txBox="1"/>
          <p:nvPr/>
        </p:nvSpPr>
        <p:spPr>
          <a:xfrm>
            <a:off x="6474550" y="1636615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0D3832C-F0E1-4061-B5E5-83064EAD81B8}"/>
              </a:ext>
            </a:extLst>
          </p:cNvPr>
          <p:cNvSpPr/>
          <p:nvPr/>
        </p:nvSpPr>
        <p:spPr>
          <a:xfrm>
            <a:off x="941489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DAE65C9-9DB9-488E-8002-791C4F2999B9}"/>
              </a:ext>
            </a:extLst>
          </p:cNvPr>
          <p:cNvSpPr/>
          <p:nvPr/>
        </p:nvSpPr>
        <p:spPr>
          <a:xfrm>
            <a:off x="989516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8F66549-3423-4A64-BA93-99C1066B93D2}"/>
              </a:ext>
            </a:extLst>
          </p:cNvPr>
          <p:cNvSpPr/>
          <p:nvPr/>
        </p:nvSpPr>
        <p:spPr>
          <a:xfrm>
            <a:off x="1037543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6B6AF10-FC14-45A3-BBC6-8AFE3D901250}"/>
              </a:ext>
            </a:extLst>
          </p:cNvPr>
          <p:cNvSpPr/>
          <p:nvPr/>
        </p:nvSpPr>
        <p:spPr>
          <a:xfrm>
            <a:off x="10870382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E13B1B7-8F03-46F9-89EA-F33D5F0377A6}"/>
              </a:ext>
            </a:extLst>
          </p:cNvPr>
          <p:cNvSpPr/>
          <p:nvPr/>
        </p:nvSpPr>
        <p:spPr>
          <a:xfrm>
            <a:off x="941489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067BA8-05A5-4EF9-B650-CF072FB25078}"/>
              </a:ext>
            </a:extLst>
          </p:cNvPr>
          <p:cNvSpPr/>
          <p:nvPr/>
        </p:nvSpPr>
        <p:spPr>
          <a:xfrm>
            <a:off x="989516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336EF7B-38DE-47EA-9EB1-D8762C964FBA}"/>
              </a:ext>
            </a:extLst>
          </p:cNvPr>
          <p:cNvSpPr/>
          <p:nvPr/>
        </p:nvSpPr>
        <p:spPr>
          <a:xfrm>
            <a:off x="1037543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4CD6496-390D-4CDE-A028-4EFD3B195E04}"/>
              </a:ext>
            </a:extLst>
          </p:cNvPr>
          <p:cNvSpPr/>
          <p:nvPr/>
        </p:nvSpPr>
        <p:spPr>
          <a:xfrm>
            <a:off x="10870382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E9E53B9-F134-47F4-A801-14F35C40548F}"/>
              </a:ext>
            </a:extLst>
          </p:cNvPr>
          <p:cNvSpPr txBox="1"/>
          <p:nvPr/>
        </p:nvSpPr>
        <p:spPr>
          <a:xfrm>
            <a:off x="10039871" y="-87955"/>
            <a:ext cx="118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Tasks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562D16-9684-4BA5-8F92-6E203E1B30E9}"/>
              </a:ext>
            </a:extLst>
          </p:cNvPr>
          <p:cNvSpPr txBox="1"/>
          <p:nvPr/>
        </p:nvSpPr>
        <p:spPr>
          <a:xfrm>
            <a:off x="402668" y="5847127"/>
            <a:ext cx="4832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Grouper will keep the Task-Container mapping in </a:t>
            </a:r>
            <a:r>
              <a:rPr lang="en-US" altLang="zh-CN" dirty="0" err="1"/>
              <a:t>CoordinatorStream</a:t>
            </a:r>
            <a:r>
              <a:rPr lang="en-US" altLang="zh-CN" dirty="0"/>
              <a:t>. Balance method will keep the host-affinity when re-starting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9AE190A-DCC5-45DD-98AD-0BD370D238DE}"/>
              </a:ext>
            </a:extLst>
          </p:cNvPr>
          <p:cNvSpPr/>
          <p:nvPr/>
        </p:nvSpPr>
        <p:spPr>
          <a:xfrm>
            <a:off x="5910729" y="2478386"/>
            <a:ext cx="1586217" cy="1083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C932944-6273-4FD3-B5F1-4C66359DF25F}"/>
              </a:ext>
            </a:extLst>
          </p:cNvPr>
          <p:cNvSpPr txBox="1"/>
          <p:nvPr/>
        </p:nvSpPr>
        <p:spPr>
          <a:xfrm>
            <a:off x="604915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7441136-79AC-48A4-8139-CC147ED0E040}"/>
              </a:ext>
            </a:extLst>
          </p:cNvPr>
          <p:cNvSpPr/>
          <p:nvPr/>
        </p:nvSpPr>
        <p:spPr>
          <a:xfrm>
            <a:off x="8017070" y="2478385"/>
            <a:ext cx="1586218" cy="1114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D7A266E-CA1D-4D1F-8387-889428084510}"/>
              </a:ext>
            </a:extLst>
          </p:cNvPr>
          <p:cNvSpPr txBox="1"/>
          <p:nvPr/>
        </p:nvSpPr>
        <p:spPr>
          <a:xfrm>
            <a:off x="815549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66BBEF70-7BC3-49E5-B5B0-095A8844286D}"/>
              </a:ext>
            </a:extLst>
          </p:cNvPr>
          <p:cNvSpPr/>
          <p:nvPr/>
        </p:nvSpPr>
        <p:spPr>
          <a:xfrm>
            <a:off x="10180037" y="2478385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13EEEEA-DD0C-4A3D-9FFA-3702A98D2A9A}"/>
              </a:ext>
            </a:extLst>
          </p:cNvPr>
          <p:cNvSpPr txBox="1"/>
          <p:nvPr/>
        </p:nvSpPr>
        <p:spPr>
          <a:xfrm>
            <a:off x="1026183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8CCF3BA-2ED9-4C02-BFFD-63841A8B5F8D}"/>
              </a:ext>
            </a:extLst>
          </p:cNvPr>
          <p:cNvSpPr txBox="1"/>
          <p:nvPr/>
        </p:nvSpPr>
        <p:spPr>
          <a:xfrm>
            <a:off x="6390660" y="-120077"/>
            <a:ext cx="15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Containers</a:t>
            </a:r>
            <a:endParaRPr lang="zh-CN" altLang="en-US" dirty="0"/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5FCA203D-3898-457B-877C-656031A869BB}"/>
              </a:ext>
            </a:extLst>
          </p:cNvPr>
          <p:cNvSpPr/>
          <p:nvPr/>
        </p:nvSpPr>
        <p:spPr>
          <a:xfrm>
            <a:off x="8494547" y="2113086"/>
            <a:ext cx="764102" cy="30974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482C33F-2E7A-4479-B802-5C14064B8236}"/>
              </a:ext>
            </a:extLst>
          </p:cNvPr>
          <p:cNvSpPr txBox="1"/>
          <p:nvPr/>
        </p:nvSpPr>
        <p:spPr>
          <a:xfrm>
            <a:off x="7390697" y="3978609"/>
            <a:ext cx="278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adding a new </a:t>
            </a:r>
            <a:r>
              <a:rPr lang="en-US" altLang="zh-CN" dirty="0" err="1"/>
              <a:t>conatiner</a:t>
            </a:r>
            <a:endParaRPr lang="zh-CN" altLang="en-US" dirty="0"/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BCCA3DD1-9707-4CF7-A58A-D5BE6D7B82C7}"/>
              </a:ext>
            </a:extLst>
          </p:cNvPr>
          <p:cNvSpPr/>
          <p:nvPr/>
        </p:nvSpPr>
        <p:spPr>
          <a:xfrm>
            <a:off x="8494547" y="4412908"/>
            <a:ext cx="480270" cy="41522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84DBC2F-9EBA-4BB6-9518-C627FEDE6678}"/>
              </a:ext>
            </a:extLst>
          </p:cNvPr>
          <p:cNvSpPr txBox="1"/>
          <p:nvPr/>
        </p:nvSpPr>
        <p:spPr>
          <a:xfrm>
            <a:off x="9459989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AC0FEB2-5556-48DF-B792-459A31CFDB74}"/>
              </a:ext>
            </a:extLst>
          </p:cNvPr>
          <p:cNvSpPr txBox="1"/>
          <p:nvPr/>
        </p:nvSpPr>
        <p:spPr>
          <a:xfrm>
            <a:off x="9937805" y="38849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4C54C52-4648-4F7D-8C81-EA9144315B30}"/>
              </a:ext>
            </a:extLst>
          </p:cNvPr>
          <p:cNvSpPr txBox="1"/>
          <p:nvPr/>
        </p:nvSpPr>
        <p:spPr>
          <a:xfrm>
            <a:off x="10429609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4143C8B-6C65-44E2-83FC-4AD65544573D}"/>
              </a:ext>
            </a:extLst>
          </p:cNvPr>
          <p:cNvSpPr txBox="1"/>
          <p:nvPr/>
        </p:nvSpPr>
        <p:spPr>
          <a:xfrm>
            <a:off x="10915476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CC72E17-0B6D-401E-A81C-A52E5C6A54C2}"/>
              </a:ext>
            </a:extLst>
          </p:cNvPr>
          <p:cNvSpPr txBox="1"/>
          <p:nvPr/>
        </p:nvSpPr>
        <p:spPr>
          <a:xfrm>
            <a:off x="10915476" y="86737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3378423-C34E-4F5B-8D05-CDDA92445B9C}"/>
              </a:ext>
            </a:extLst>
          </p:cNvPr>
          <p:cNvSpPr txBox="1"/>
          <p:nvPr/>
        </p:nvSpPr>
        <p:spPr>
          <a:xfrm>
            <a:off x="10448133" y="87754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D66A40D-68F9-4523-BBA3-ECF43F9FAFB9}"/>
              </a:ext>
            </a:extLst>
          </p:cNvPr>
          <p:cNvSpPr txBox="1"/>
          <p:nvPr/>
        </p:nvSpPr>
        <p:spPr>
          <a:xfrm>
            <a:off x="9942701" y="86737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D6D907E-433D-4B63-A8DE-678215B2FC66}"/>
              </a:ext>
            </a:extLst>
          </p:cNvPr>
          <p:cNvSpPr txBox="1"/>
          <p:nvPr/>
        </p:nvSpPr>
        <p:spPr>
          <a:xfrm>
            <a:off x="9470820" y="893914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92CD7A3-59C0-4DF2-AC0C-9FAD50837A9A}"/>
              </a:ext>
            </a:extLst>
          </p:cNvPr>
          <p:cNvSpPr/>
          <p:nvPr/>
        </p:nvSpPr>
        <p:spPr>
          <a:xfrm>
            <a:off x="601210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67209661-985E-4C10-A3E0-A266784F2AF9}"/>
              </a:ext>
            </a:extLst>
          </p:cNvPr>
          <p:cNvSpPr/>
          <p:nvPr/>
        </p:nvSpPr>
        <p:spPr>
          <a:xfrm>
            <a:off x="649237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5AFE7800-14D6-47A7-96CC-8F9551A726CE}"/>
              </a:ext>
            </a:extLst>
          </p:cNvPr>
          <p:cNvSpPr/>
          <p:nvPr/>
        </p:nvSpPr>
        <p:spPr>
          <a:xfrm>
            <a:off x="697264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A85B256-14F8-40F8-873D-71472643F12A}"/>
              </a:ext>
            </a:extLst>
          </p:cNvPr>
          <p:cNvSpPr txBox="1"/>
          <p:nvPr/>
        </p:nvSpPr>
        <p:spPr>
          <a:xfrm>
            <a:off x="6057197" y="300943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16FF740-3B49-4C3C-AA3E-A73618AC9CEA}"/>
              </a:ext>
            </a:extLst>
          </p:cNvPr>
          <p:cNvSpPr txBox="1"/>
          <p:nvPr/>
        </p:nvSpPr>
        <p:spPr>
          <a:xfrm>
            <a:off x="6535013" y="3001770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6C52A62-03CB-496D-A48F-05B75A67A95D}"/>
              </a:ext>
            </a:extLst>
          </p:cNvPr>
          <p:cNvSpPr txBox="1"/>
          <p:nvPr/>
        </p:nvSpPr>
        <p:spPr>
          <a:xfrm>
            <a:off x="7026817" y="300943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CF55D113-921C-4489-9BCE-876742BF5349}"/>
              </a:ext>
            </a:extLst>
          </p:cNvPr>
          <p:cNvSpPr/>
          <p:nvPr/>
        </p:nvSpPr>
        <p:spPr>
          <a:xfrm>
            <a:off x="811773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6A794923-32D7-4B38-A68A-00D32D269AE2}"/>
              </a:ext>
            </a:extLst>
          </p:cNvPr>
          <p:cNvSpPr/>
          <p:nvPr/>
        </p:nvSpPr>
        <p:spPr>
          <a:xfrm>
            <a:off x="859800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1AEBD0CA-8D73-40D4-B5C3-F9827CF74B85}"/>
              </a:ext>
            </a:extLst>
          </p:cNvPr>
          <p:cNvSpPr/>
          <p:nvPr/>
        </p:nvSpPr>
        <p:spPr>
          <a:xfrm>
            <a:off x="907827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E711626-1418-4F0D-8FB6-8206DA4EA94A}"/>
              </a:ext>
            </a:extLst>
          </p:cNvPr>
          <p:cNvSpPr txBox="1"/>
          <p:nvPr/>
        </p:nvSpPr>
        <p:spPr>
          <a:xfrm>
            <a:off x="9150978" y="298540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D62FE66-601D-4DB5-A539-0BA24FB073BD}"/>
              </a:ext>
            </a:extLst>
          </p:cNvPr>
          <p:cNvSpPr txBox="1"/>
          <p:nvPr/>
        </p:nvSpPr>
        <p:spPr>
          <a:xfrm>
            <a:off x="8645546" y="297523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762A6CB-C875-468A-A93E-C71F6B746B1F}"/>
              </a:ext>
            </a:extLst>
          </p:cNvPr>
          <p:cNvSpPr txBox="1"/>
          <p:nvPr/>
        </p:nvSpPr>
        <p:spPr>
          <a:xfrm>
            <a:off x="8173665" y="3001770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EA5B3CE-3DDA-4496-9446-5868C0E33A09}"/>
              </a:ext>
            </a:extLst>
          </p:cNvPr>
          <p:cNvSpPr/>
          <p:nvPr/>
        </p:nvSpPr>
        <p:spPr>
          <a:xfrm>
            <a:off x="10429609" y="2937355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3DE892DF-6E7B-45B0-A1FE-AF5E299F8FD9}"/>
              </a:ext>
            </a:extLst>
          </p:cNvPr>
          <p:cNvSpPr/>
          <p:nvPr/>
        </p:nvSpPr>
        <p:spPr>
          <a:xfrm>
            <a:off x="10924557" y="2937355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99EBB4B-AD3F-4C01-BFB5-ECA3EAB7CD68}"/>
              </a:ext>
            </a:extLst>
          </p:cNvPr>
          <p:cNvSpPr txBox="1"/>
          <p:nvPr/>
        </p:nvSpPr>
        <p:spPr>
          <a:xfrm>
            <a:off x="10969651" y="296286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747A1E5-E13E-4328-957A-81B740933E7B}"/>
              </a:ext>
            </a:extLst>
          </p:cNvPr>
          <p:cNvSpPr txBox="1"/>
          <p:nvPr/>
        </p:nvSpPr>
        <p:spPr>
          <a:xfrm>
            <a:off x="10502308" y="2973036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6D23D189-C2AE-4E95-B106-DBD6DCB1D6C3}"/>
              </a:ext>
            </a:extLst>
          </p:cNvPr>
          <p:cNvSpPr/>
          <p:nvPr/>
        </p:nvSpPr>
        <p:spPr>
          <a:xfrm>
            <a:off x="5804480" y="4938076"/>
            <a:ext cx="1586217" cy="1083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EF8C25E-7BE1-415C-9FC7-CC56B9306CE4}"/>
              </a:ext>
            </a:extLst>
          </p:cNvPr>
          <p:cNvSpPr txBox="1"/>
          <p:nvPr/>
        </p:nvSpPr>
        <p:spPr>
          <a:xfrm>
            <a:off x="5942905" y="501763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5576CE9E-5A93-464D-8A29-74F5143EBCAE}"/>
              </a:ext>
            </a:extLst>
          </p:cNvPr>
          <p:cNvSpPr/>
          <p:nvPr/>
        </p:nvSpPr>
        <p:spPr>
          <a:xfrm>
            <a:off x="6174638" y="540889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795B702D-A490-4A3F-81CB-BC738C880B03}"/>
              </a:ext>
            </a:extLst>
          </p:cNvPr>
          <p:cNvSpPr/>
          <p:nvPr/>
        </p:nvSpPr>
        <p:spPr>
          <a:xfrm>
            <a:off x="6654908" y="540889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F3846A1B-1408-4BEA-B595-F38C2865A341}"/>
              </a:ext>
            </a:extLst>
          </p:cNvPr>
          <p:cNvSpPr txBox="1"/>
          <p:nvPr/>
        </p:nvSpPr>
        <p:spPr>
          <a:xfrm>
            <a:off x="6219733" y="545075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D408FAFE-DF5A-42D6-A17D-107F82C1850A}"/>
              </a:ext>
            </a:extLst>
          </p:cNvPr>
          <p:cNvSpPr txBox="1"/>
          <p:nvPr/>
        </p:nvSpPr>
        <p:spPr>
          <a:xfrm>
            <a:off x="6697549" y="544309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A45B3D23-636B-4701-AA9A-8EADAACC6AEE}"/>
              </a:ext>
            </a:extLst>
          </p:cNvPr>
          <p:cNvSpPr/>
          <p:nvPr/>
        </p:nvSpPr>
        <p:spPr>
          <a:xfrm>
            <a:off x="7534007" y="4947391"/>
            <a:ext cx="1586218" cy="1114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275F3D4-8282-47CE-BFCA-340ADBC3D22B}"/>
              </a:ext>
            </a:extLst>
          </p:cNvPr>
          <p:cNvSpPr txBox="1"/>
          <p:nvPr/>
        </p:nvSpPr>
        <p:spPr>
          <a:xfrm>
            <a:off x="7672431" y="5026948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0C19C542-552F-47ED-96CE-731ECD0D3F18}"/>
              </a:ext>
            </a:extLst>
          </p:cNvPr>
          <p:cNvSpPr/>
          <p:nvPr/>
        </p:nvSpPr>
        <p:spPr>
          <a:xfrm>
            <a:off x="7904174" y="5444821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721CB8D0-C939-40D3-99F3-9B18F205304E}"/>
              </a:ext>
            </a:extLst>
          </p:cNvPr>
          <p:cNvSpPr/>
          <p:nvPr/>
        </p:nvSpPr>
        <p:spPr>
          <a:xfrm>
            <a:off x="8384444" y="5444821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99E1C0D-F058-4278-8BE7-D9BCC2F28220}"/>
              </a:ext>
            </a:extLst>
          </p:cNvPr>
          <p:cNvSpPr txBox="1"/>
          <p:nvPr/>
        </p:nvSpPr>
        <p:spPr>
          <a:xfrm>
            <a:off x="8431981" y="5470328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082718C-30AC-4ABC-9913-D72EC004A6F9}"/>
              </a:ext>
            </a:extLst>
          </p:cNvPr>
          <p:cNvSpPr txBox="1"/>
          <p:nvPr/>
        </p:nvSpPr>
        <p:spPr>
          <a:xfrm>
            <a:off x="7960100" y="549686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0791183F-BDE3-47C2-92C7-CBF16DD60A9A}"/>
              </a:ext>
            </a:extLst>
          </p:cNvPr>
          <p:cNvSpPr/>
          <p:nvPr/>
        </p:nvSpPr>
        <p:spPr>
          <a:xfrm>
            <a:off x="9258649" y="4938076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58AA603-3256-48FF-94C3-A12413BD1E27}"/>
              </a:ext>
            </a:extLst>
          </p:cNvPr>
          <p:cNvSpPr txBox="1"/>
          <p:nvPr/>
        </p:nvSpPr>
        <p:spPr>
          <a:xfrm>
            <a:off x="9340446" y="5017633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42E4FF1A-3A1B-4E41-973E-E543544A2B4B}"/>
              </a:ext>
            </a:extLst>
          </p:cNvPr>
          <p:cNvSpPr/>
          <p:nvPr/>
        </p:nvSpPr>
        <p:spPr>
          <a:xfrm>
            <a:off x="9563439" y="5477176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4A7AB629-E99C-492C-B5DE-76E9E46B9C52}"/>
              </a:ext>
            </a:extLst>
          </p:cNvPr>
          <p:cNvSpPr/>
          <p:nvPr/>
        </p:nvSpPr>
        <p:spPr>
          <a:xfrm>
            <a:off x="10058387" y="5477176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FDBEBBA-3F19-4F0B-BA8E-FC61B6D85F81}"/>
              </a:ext>
            </a:extLst>
          </p:cNvPr>
          <p:cNvSpPr txBox="1"/>
          <p:nvPr/>
        </p:nvSpPr>
        <p:spPr>
          <a:xfrm>
            <a:off x="10103481" y="5502683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0F3BA34-B5BA-4FC6-BD7A-C68FC2ECDDAA}"/>
              </a:ext>
            </a:extLst>
          </p:cNvPr>
          <p:cNvSpPr txBox="1"/>
          <p:nvPr/>
        </p:nvSpPr>
        <p:spPr>
          <a:xfrm>
            <a:off x="9636138" y="551285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6BA8C329-C937-4ABF-883D-4C1DDACFF493}"/>
              </a:ext>
            </a:extLst>
          </p:cNvPr>
          <p:cNvSpPr/>
          <p:nvPr/>
        </p:nvSpPr>
        <p:spPr>
          <a:xfrm>
            <a:off x="10790336" y="4908059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58D3F1D-311F-448D-AE5F-3FC9B2FFD412}"/>
              </a:ext>
            </a:extLst>
          </p:cNvPr>
          <p:cNvSpPr txBox="1"/>
          <p:nvPr/>
        </p:nvSpPr>
        <p:spPr>
          <a:xfrm>
            <a:off x="10872133" y="4987616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4</a:t>
            </a:r>
            <a:endParaRPr lang="zh-CN" altLang="en-US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3DD17E3B-3942-4D26-ABC9-A0A99BF0D39C}"/>
              </a:ext>
            </a:extLst>
          </p:cNvPr>
          <p:cNvSpPr/>
          <p:nvPr/>
        </p:nvSpPr>
        <p:spPr>
          <a:xfrm>
            <a:off x="11039908" y="536702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C88A82FC-FAFD-4EB3-924E-A461B73709CE}"/>
              </a:ext>
            </a:extLst>
          </p:cNvPr>
          <p:cNvSpPr/>
          <p:nvPr/>
        </p:nvSpPr>
        <p:spPr>
          <a:xfrm>
            <a:off x="11534856" y="536702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3C6F390-8BEB-42D8-8503-EFBC040F951F}"/>
              </a:ext>
            </a:extLst>
          </p:cNvPr>
          <p:cNvSpPr txBox="1"/>
          <p:nvPr/>
        </p:nvSpPr>
        <p:spPr>
          <a:xfrm>
            <a:off x="11597780" y="539704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03F2019-9801-4E0A-82A1-8484457B7530}"/>
              </a:ext>
            </a:extLst>
          </p:cNvPr>
          <p:cNvSpPr txBox="1"/>
          <p:nvPr/>
        </p:nvSpPr>
        <p:spPr>
          <a:xfrm>
            <a:off x="11086742" y="540525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FF5B03B5-8825-4ADF-8EBD-BEBF778CE36F}"/>
              </a:ext>
            </a:extLst>
          </p:cNvPr>
          <p:cNvSpPr txBox="1"/>
          <p:nvPr/>
        </p:nvSpPr>
        <p:spPr>
          <a:xfrm>
            <a:off x="7814515" y="2041535"/>
            <a:ext cx="102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795A8E1-4FDE-4A8A-BA8B-CC0E92F260C8}"/>
              </a:ext>
            </a:extLst>
          </p:cNvPr>
          <p:cNvSpPr txBox="1"/>
          <p:nvPr/>
        </p:nvSpPr>
        <p:spPr>
          <a:xfrm>
            <a:off x="7657402" y="4398470"/>
            <a:ext cx="108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Balance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72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7876384" y="83648"/>
            <a:ext cx="2793076" cy="1871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9718"/>
            <a:ext cx="10515600" cy="1325563"/>
          </a:xfrm>
        </p:spPr>
        <p:txBody>
          <a:bodyPr/>
          <a:lstStyle/>
          <a:p>
            <a:r>
              <a:rPr lang="en-US" dirty="0"/>
              <a:t>TaskModel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093" y="554420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will be used by the </a:t>
            </a:r>
            <a:r>
              <a:rPr lang="en-US" dirty="0" err="1"/>
              <a:t>SamzaContainer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092" y="1114144"/>
            <a:ext cx="5237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TaskModel contains </a:t>
            </a:r>
            <a:r>
              <a:rPr lang="en-US" dirty="0" err="1"/>
              <a:t>TaskName</a:t>
            </a:r>
            <a:r>
              <a:rPr lang="en-US" dirty="0"/>
              <a:t>, the set of associated SystemStreamPartition and the associated </a:t>
            </a:r>
            <a:r>
              <a:rPr lang="en-US" dirty="0" err="1"/>
              <a:t>ChangelogPartition</a:t>
            </a:r>
            <a:r>
              <a:rPr lang="en-US" dirty="0"/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61917" y="45298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61916" y="78357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761916" y="77990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62736" y="115658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762736" y="115291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65133" y="154261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158332" y="477578"/>
            <a:ext cx="1463040" cy="4614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98877" y="507768"/>
            <a:ext cx="136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TaskName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755869" y="442796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58332" y="1035684"/>
            <a:ext cx="1217427" cy="749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204353" y="1069961"/>
            <a:ext cx="1260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</a:t>
            </a:r>
            <a:endParaRPr lang="en-US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-59263" y="1637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ContainerModel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660" y="2663033"/>
            <a:ext cx="46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is used to define which </a:t>
            </a:r>
            <a:r>
              <a:rPr lang="en-US" dirty="0" err="1"/>
              <a:t>TaskModels</a:t>
            </a:r>
            <a:r>
              <a:rPr lang="en-US" dirty="0"/>
              <a:t> a </a:t>
            </a:r>
            <a:r>
              <a:rPr lang="en-US" dirty="0" err="1"/>
              <a:t>SamzaContainer</a:t>
            </a:r>
            <a:r>
              <a:rPr lang="en-US" dirty="0"/>
              <a:t> should process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7097" y="3367326"/>
            <a:ext cx="471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ContainerModel contains a </a:t>
            </a:r>
            <a:r>
              <a:rPr lang="en-US" dirty="0" err="1"/>
              <a:t>containerID</a:t>
            </a:r>
            <a:r>
              <a:rPr lang="en-US" dirty="0"/>
              <a:t> and a set of </a:t>
            </a:r>
            <a:r>
              <a:rPr lang="en-US" dirty="0" err="1"/>
              <a:t>TaskModels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76223" y="2123926"/>
            <a:ext cx="3524597" cy="2187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571307" y="54754"/>
            <a:ext cx="236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19208" y="2116810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61229" y="2968655"/>
            <a:ext cx="1372806" cy="565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ID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175104" y="2488187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281964" y="2524728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175104" y="2914808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281964" y="2951349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175104" y="3321552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281964" y="3358093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175104" y="3745568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727897" y="3764837"/>
            <a:ext cx="5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-59263" y="3785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JobModel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7096" y="4830200"/>
            <a:ext cx="555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model used in </a:t>
            </a:r>
            <a:r>
              <a:rPr lang="en-US" dirty="0" err="1"/>
              <a:t>JobCoordinator</a:t>
            </a:r>
            <a:r>
              <a:rPr lang="en-US" dirty="0"/>
              <a:t> and </a:t>
            </a:r>
            <a:r>
              <a:rPr lang="en-US" dirty="0" err="1"/>
              <a:t>SamzaContainer</a:t>
            </a:r>
            <a:r>
              <a:rPr lang="en-US" dirty="0"/>
              <a:t> to determine how to execute </a:t>
            </a:r>
            <a:r>
              <a:rPr lang="en-US" dirty="0" err="1"/>
              <a:t>Samza</a:t>
            </a:r>
            <a:r>
              <a:rPr lang="en-US" dirty="0"/>
              <a:t> job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1786" y="5644681"/>
            <a:ext cx="543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JobModel contains a set of </a:t>
            </a:r>
            <a:r>
              <a:rPr lang="en-US" dirty="0" err="1"/>
              <a:t>ContainerModels</a:t>
            </a:r>
            <a:r>
              <a:rPr lang="en-US" dirty="0"/>
              <a:t>, and a </a:t>
            </a:r>
            <a:r>
              <a:rPr lang="en-US" dirty="0" err="1"/>
              <a:t>LocalityMapping</a:t>
            </a:r>
            <a:r>
              <a:rPr lang="en-US" dirty="0"/>
              <a:t> from </a:t>
            </a:r>
            <a:r>
              <a:rPr lang="en-US" dirty="0" err="1"/>
              <a:t>ContainerID</a:t>
            </a:r>
            <a:r>
              <a:rPr lang="en-US" dirty="0"/>
              <a:t> to </a:t>
            </a:r>
            <a:r>
              <a:rPr lang="en-US" dirty="0" err="1"/>
              <a:t>HostKey</a:t>
            </a:r>
            <a:r>
              <a:rPr lang="en-US" dirty="0"/>
              <a:t> for host-affinity.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148679" y="4493211"/>
            <a:ext cx="4179683" cy="2187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680467" y="4492674"/>
            <a:ext cx="156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365167" y="4878376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336072" y="4913846"/>
            <a:ext cx="19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365167" y="5304997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336073" y="5341538"/>
            <a:ext cx="187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65167" y="5711741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36073" y="5748282"/>
            <a:ext cx="187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365167" y="6135757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025599" y="6155026"/>
            <a:ext cx="5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483575" y="5050604"/>
            <a:ext cx="1535570" cy="1277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674354" y="5248471"/>
            <a:ext cx="115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Container-to-Host Mapping</a:t>
            </a:r>
          </a:p>
        </p:txBody>
      </p:sp>
    </p:spTree>
    <p:extLst>
      <p:ext uri="{BB962C8B-B14F-4D97-AF65-F5344CB8AC3E}">
        <p14:creationId xmlns:p14="http://schemas.microsoft.com/office/powerpoint/2010/main" val="35487732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DF1EF-5FC2-4F95-8091-BED508D9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8600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ContainerAllocator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43EB1B-FC20-43ED-8103-F2B0A6B9A74F}"/>
              </a:ext>
            </a:extLst>
          </p:cNvPr>
          <p:cNvSpPr txBox="1"/>
          <p:nvPr/>
        </p:nvSpPr>
        <p:spPr>
          <a:xfrm>
            <a:off x="190500" y="1096963"/>
            <a:ext cx="4330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9. </a:t>
            </a:r>
            <a:r>
              <a:rPr lang="en-US" altLang="zh-CN" dirty="0" err="1"/>
              <a:t>ContainerAllocator</a:t>
            </a:r>
            <a:r>
              <a:rPr lang="en-US" altLang="zh-CN" dirty="0"/>
              <a:t> will keeps doing following things until it shutdown:</a:t>
            </a:r>
          </a:p>
          <a:p>
            <a:endParaRPr lang="en-US" altLang="zh-CN" dirty="0"/>
          </a:p>
          <a:p>
            <a:r>
              <a:rPr lang="en-US" altLang="zh-CN" dirty="0"/>
              <a:t>1)Check </a:t>
            </a:r>
            <a:r>
              <a:rPr lang="en-US" altLang="zh-CN" dirty="0">
                <a:hlinkClick r:id="rId2" action="ppaction://hlinksldjump"/>
              </a:rPr>
              <a:t>ResourceRequestState</a:t>
            </a:r>
            <a:r>
              <a:rPr lang="en-US" altLang="zh-CN" dirty="0"/>
              <a:t> to find next pending resource request(container) and hosts still have available resource</a:t>
            </a:r>
          </a:p>
          <a:p>
            <a:endParaRPr lang="en-US" altLang="zh-CN" dirty="0"/>
          </a:p>
          <a:p>
            <a:r>
              <a:rPr lang="en-US" altLang="zh-CN" dirty="0"/>
              <a:t>2)Use </a:t>
            </a:r>
            <a:r>
              <a:rPr lang="en-US" altLang="zh-CN" dirty="0" err="1"/>
              <a:t>YarnClusterResourceManager</a:t>
            </a:r>
            <a:r>
              <a:rPr lang="en-US" altLang="zh-CN" dirty="0"/>
              <a:t> to run the resource request(container) on the host which have available resource</a:t>
            </a:r>
          </a:p>
          <a:p>
            <a:endParaRPr lang="en-US" altLang="zh-CN" dirty="0"/>
          </a:p>
          <a:p>
            <a:r>
              <a:rPr lang="en-US" altLang="zh-CN" dirty="0"/>
              <a:t>3)If no more pending resource request, release  allocated extra resources</a:t>
            </a:r>
          </a:p>
          <a:p>
            <a:endParaRPr lang="en-US" altLang="zh-CN" dirty="0"/>
          </a:p>
          <a:p>
            <a:r>
              <a:rPr lang="en-US" altLang="zh-CN" dirty="0"/>
              <a:t>4)Sleep for </a:t>
            </a:r>
            <a:r>
              <a:rPr lang="en-US" altLang="zh-CN" dirty="0" err="1"/>
              <a:t>time_interval</a:t>
            </a:r>
            <a:r>
              <a:rPr lang="en-US" altLang="zh-CN" dirty="0"/>
              <a:t> to wait the cluster allocate resource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142143" y="259149"/>
            <a:ext cx="5503025" cy="5085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94221" y="249515"/>
            <a:ext cx="200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ContainerAllocator</a:t>
            </a:r>
            <a:endParaRPr lang="en-US" dirty="0"/>
          </a:p>
        </p:txBody>
      </p:sp>
      <p:sp>
        <p:nvSpPr>
          <p:cNvPr id="28" name="Diamond 27"/>
          <p:cNvSpPr/>
          <p:nvPr/>
        </p:nvSpPr>
        <p:spPr>
          <a:xfrm>
            <a:off x="8188488" y="2158392"/>
            <a:ext cx="1346662" cy="373896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671633" y="2141437"/>
            <a:ext cx="4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cxnSp>
        <p:nvCxnSpPr>
          <p:cNvPr id="31" name="Straight Arrow Connector 30"/>
          <p:cNvCxnSpPr>
            <a:stCxn id="28" idx="2"/>
            <a:endCxn id="32" idx="0"/>
          </p:cNvCxnSpPr>
          <p:nvPr/>
        </p:nvCxnSpPr>
        <p:spPr>
          <a:xfrm flipH="1">
            <a:off x="8851801" y="2532288"/>
            <a:ext cx="10018" cy="31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914207" y="2846121"/>
            <a:ext cx="1875187" cy="1085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9" idx="2"/>
            <a:endCxn id="44" idx="0"/>
          </p:cNvCxnSpPr>
          <p:nvPr/>
        </p:nvCxnSpPr>
        <p:spPr>
          <a:xfrm>
            <a:off x="8861820" y="1034926"/>
            <a:ext cx="0" cy="26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094221" y="678056"/>
            <a:ext cx="1535198" cy="344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094221" y="665594"/>
            <a:ext cx="153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Allocator Start</a:t>
            </a:r>
          </a:p>
        </p:txBody>
      </p:sp>
      <p:sp>
        <p:nvSpPr>
          <p:cNvPr id="44" name="Diamond 43"/>
          <p:cNvSpPr/>
          <p:nvPr/>
        </p:nvSpPr>
        <p:spPr>
          <a:xfrm>
            <a:off x="8131940" y="1301784"/>
            <a:ext cx="1459759" cy="468919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271589" y="1336276"/>
            <a:ext cx="128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Shutdown?</a:t>
            </a:r>
          </a:p>
        </p:txBody>
      </p:sp>
      <p:cxnSp>
        <p:nvCxnSpPr>
          <p:cNvPr id="53" name="Straight Arrow Connector 52"/>
          <p:cNvCxnSpPr>
            <a:stCxn id="44" idx="3"/>
            <a:endCxn id="54" idx="1"/>
          </p:cNvCxnSpPr>
          <p:nvPr/>
        </p:nvCxnSpPr>
        <p:spPr>
          <a:xfrm>
            <a:off x="9591699" y="1536244"/>
            <a:ext cx="608017" cy="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199716" y="1239747"/>
            <a:ext cx="1202234" cy="601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0237575" y="1213077"/>
            <a:ext cx="120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Allocator Shutdown</a:t>
            </a:r>
          </a:p>
        </p:txBody>
      </p:sp>
      <p:cxnSp>
        <p:nvCxnSpPr>
          <p:cNvPr id="58" name="Straight Arrow Connector 57"/>
          <p:cNvCxnSpPr>
            <a:stCxn id="44" idx="2"/>
            <a:endCxn id="28" idx="0"/>
          </p:cNvCxnSpPr>
          <p:nvPr/>
        </p:nvCxnSpPr>
        <p:spPr>
          <a:xfrm flipH="1">
            <a:off x="8861819" y="1770703"/>
            <a:ext cx="1" cy="38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629388" y="1189722"/>
            <a:ext cx="57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880943" y="1735091"/>
            <a:ext cx="48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0120475" y="3021106"/>
            <a:ext cx="1312518" cy="891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0138439" y="2994607"/>
            <a:ext cx="1205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Release extra resource</a:t>
            </a:r>
          </a:p>
        </p:txBody>
      </p:sp>
      <p:cxnSp>
        <p:nvCxnSpPr>
          <p:cNvPr id="89" name="Elbow Connector 88"/>
          <p:cNvCxnSpPr>
            <a:stCxn id="28" idx="3"/>
            <a:endCxn id="69" idx="0"/>
          </p:cNvCxnSpPr>
          <p:nvPr/>
        </p:nvCxnSpPr>
        <p:spPr>
          <a:xfrm>
            <a:off x="9535150" y="2345340"/>
            <a:ext cx="1205965" cy="649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920315" y="2905277"/>
            <a:ext cx="1958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Run the request(container) on resource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880650" y="251841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882927" y="2026509"/>
            <a:ext cx="63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914206" y="4368507"/>
            <a:ext cx="1875187" cy="806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909561" y="4453464"/>
            <a:ext cx="194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4)Sleep for the </a:t>
            </a:r>
            <a:r>
              <a:rPr lang="en-US" dirty="0" err="1"/>
              <a:t>time_interval</a:t>
            </a:r>
            <a:r>
              <a:rPr lang="en-US" dirty="0"/>
              <a:t> time</a:t>
            </a:r>
          </a:p>
        </p:txBody>
      </p:sp>
      <p:cxnSp>
        <p:nvCxnSpPr>
          <p:cNvPr id="100" name="Elbow Connector 99"/>
          <p:cNvCxnSpPr>
            <a:stCxn id="69" idx="2"/>
            <a:endCxn id="97" idx="3"/>
          </p:cNvCxnSpPr>
          <p:nvPr/>
        </p:nvCxnSpPr>
        <p:spPr>
          <a:xfrm rot="5400000">
            <a:off x="9838386" y="3868944"/>
            <a:ext cx="853737" cy="951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90" idx="1"/>
            <a:endCxn id="28" idx="1"/>
          </p:cNvCxnSpPr>
          <p:nvPr/>
        </p:nvCxnSpPr>
        <p:spPr>
          <a:xfrm rot="10800000" flipH="1">
            <a:off x="7920314" y="2345340"/>
            <a:ext cx="268173" cy="1021602"/>
          </a:xfrm>
          <a:prstGeom prst="bentConnector3">
            <a:avLst>
              <a:gd name="adj1" fmla="val -85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98" idx="1"/>
            <a:endCxn id="44" idx="1"/>
          </p:cNvCxnSpPr>
          <p:nvPr/>
        </p:nvCxnSpPr>
        <p:spPr>
          <a:xfrm rot="10800000" flipH="1">
            <a:off x="7909560" y="1536244"/>
            <a:ext cx="222379" cy="3240386"/>
          </a:xfrm>
          <a:prstGeom prst="bentConnector3">
            <a:avLst>
              <a:gd name="adj1" fmla="val -4429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8163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0"/>
            <a:ext cx="10515600" cy="1325563"/>
          </a:xfrm>
        </p:spPr>
        <p:txBody>
          <a:bodyPr/>
          <a:lstStyle/>
          <a:p>
            <a:r>
              <a:rPr lang="en-US" dirty="0"/>
              <a:t>ResourceRequestState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1" y="939338"/>
            <a:ext cx="619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ResourceRequestState</a:t>
            </a:r>
            <a:r>
              <a:rPr lang="en-US" altLang="zh-CN" dirty="0"/>
              <a:t> maintains all resource requests(containers) and all resources allocated by the cluster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131" y="1828799"/>
            <a:ext cx="592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 requests are stored in a priority queue and ordered according to their time-stamps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632" y="2867891"/>
            <a:ext cx="586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host-to-resources map to store all allocated resource on each host in the cluster (For host-affinity)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131" y="4133790"/>
            <a:ext cx="575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class is thread safe, and could be written concurrently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56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</a:t>
            </a:r>
            <a:r>
              <a:rPr lang="en-US" altLang="zh-CN" dirty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33729</TotalTime>
  <Words>7381</Words>
  <Application>Microsoft Office PowerPoint</Application>
  <PresentationFormat>宽屏</PresentationFormat>
  <Paragraphs>1515</Paragraphs>
  <Slides>118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118</vt:i4>
      </vt:variant>
    </vt:vector>
  </HeadingPairs>
  <TitlesOfParts>
    <vt:vector size="126" baseType="lpstr">
      <vt:lpstr>游ゴシック</vt:lpstr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Index</vt:lpstr>
      <vt:lpstr>YARN</vt:lpstr>
      <vt:lpstr>PowerPoint 演示文稿</vt:lpstr>
      <vt:lpstr>PowerPoint 演示文稿</vt:lpstr>
      <vt:lpstr>PowerPoint 演示文稿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StreamManager</vt:lpstr>
      <vt:lpstr>Build StreamGraph</vt:lpstr>
      <vt:lpstr>StreamGraph</vt:lpstr>
      <vt:lpstr>StreamGraph</vt:lpstr>
      <vt:lpstr>StreamGraph</vt:lpstr>
      <vt:lpstr>StreamGraph</vt:lpstr>
      <vt:lpstr>StreamGraph</vt:lpstr>
      <vt:lpstr>RemoteApplicationRunner</vt:lpstr>
      <vt:lpstr>Build StreamGraph</vt:lpstr>
      <vt:lpstr>StreamGraph to JobGraph</vt:lpstr>
      <vt:lpstr>Build StreamGraph</vt:lpstr>
      <vt:lpstr>StreamGraph to JobGraph</vt:lpstr>
      <vt:lpstr>StreamGraph to JobGraph</vt:lpstr>
      <vt:lpstr>JobGraph</vt:lpstr>
      <vt:lpstr>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StreamGraph to JobGraph</vt:lpstr>
      <vt:lpstr>StreamGraph to JobGraph</vt:lpstr>
      <vt:lpstr>StreamGraph to JobGraph</vt:lpstr>
      <vt:lpstr>RemoteApplicationRunner</vt:lpstr>
      <vt:lpstr>RemoteApplicationRunner</vt:lpstr>
      <vt:lpstr>Divide JobGraph into Jobs </vt:lpstr>
      <vt:lpstr>JobRunner</vt:lpstr>
      <vt:lpstr>Configs to CoordinatorStream</vt:lpstr>
      <vt:lpstr>Configs to CoordinatorStream</vt:lpstr>
      <vt:lpstr>Create YarnJob</vt:lpstr>
      <vt:lpstr>Create YarnJob</vt:lpstr>
      <vt:lpstr>Submit Job to Cluster</vt:lpstr>
      <vt:lpstr>Submit Job to Cluster</vt:lpstr>
      <vt:lpstr>ContainerLaunchContext and ApplicationSubmissionContext</vt:lpstr>
      <vt:lpstr>In YARN cluster</vt:lpstr>
      <vt:lpstr>Create ClusterBasedJobCoordinator</vt:lpstr>
      <vt:lpstr>Create ClusterBasedJobCoordinator</vt:lpstr>
      <vt:lpstr>Read JobModel</vt:lpstr>
      <vt:lpstr>Read JobModel</vt:lpstr>
      <vt:lpstr>StreamMetadataCache</vt:lpstr>
      <vt:lpstr>ContainerGroup</vt:lpstr>
      <vt:lpstr>TaskModel</vt:lpstr>
      <vt:lpstr>ContainerAllocator</vt:lpstr>
      <vt:lpstr>ResourceRequestState</vt:lpstr>
      <vt:lpstr>Progress ends here</vt:lpstr>
      <vt:lpstr>PowerPoint 演示文稿</vt:lpstr>
      <vt:lpstr>RemoteApplicationRunner</vt:lpstr>
      <vt:lpstr>Application example</vt:lpstr>
      <vt:lpstr>PowerPoint 演示文稿</vt:lpstr>
      <vt:lpstr>Complete Abstract</vt:lpstr>
      <vt:lpstr>ClusterBasedJobCoordinator.java</vt:lpstr>
      <vt:lpstr>JobModelManager</vt:lpstr>
      <vt:lpstr>Application example</vt:lpstr>
      <vt:lpstr>PowerPoint 演示文稿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演示文稿</vt:lpstr>
      <vt:lpstr>PowerPoint 演示文稿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She Zhaochen</cp:lastModifiedBy>
  <cp:revision>2204</cp:revision>
  <dcterms:created xsi:type="dcterms:W3CDTF">2017-09-19T08:35:57Z</dcterms:created>
  <dcterms:modified xsi:type="dcterms:W3CDTF">2018-04-01T14:37:38Z</dcterms:modified>
</cp:coreProperties>
</file>