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262" r:id="rId6"/>
    <p:sldId id="282" r:id="rId7"/>
    <p:sldId id="284" r:id="rId8"/>
    <p:sldId id="265" r:id="rId9"/>
    <p:sldId id="266" r:id="rId10"/>
    <p:sldId id="267" r:id="rId11"/>
    <p:sldId id="283" r:id="rId12"/>
    <p:sldId id="271" r:id="rId13"/>
    <p:sldId id="273" r:id="rId14"/>
    <p:sldId id="269" r:id="rId15"/>
    <p:sldId id="272" r:id="rId16"/>
    <p:sldId id="274" r:id="rId17"/>
    <p:sldId id="275" r:id="rId18"/>
    <p:sldId id="270" r:id="rId19"/>
    <p:sldId id="276" r:id="rId20"/>
    <p:sldId id="278" r:id="rId21"/>
    <p:sldId id="279" r:id="rId22"/>
    <p:sldId id="277" r:id="rId23"/>
    <p:sldId id="280" r:id="rId24"/>
    <p:sldId id="28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87296-3506-4D5A-9D89-EE67DD142481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5B0E7-EDFD-4900-8640-F796F7968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4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9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7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5B0E7-EDFD-4900-8640-F796F79689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7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59C6-E8B2-4D26-BD99-BAC2171A788C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89AC-2E93-47F2-B429-933AB5687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Hadoop YARN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She </a:t>
            </a:r>
            <a:r>
              <a:rPr lang="en-US" dirty="0" err="1">
                <a:latin typeface="Comic Sans MS" panose="030F0702030302020204" pitchFamily="66" charset="0"/>
              </a:rPr>
              <a:t>Zhaochen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C92D-8CAB-43C8-BCBA-B4E25748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YARN’s 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7D9FF-50AB-478B-AB83-A56994F6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20" y="1552516"/>
            <a:ext cx="4681756" cy="50592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>
                <a:latin typeface="Comic Sans MS" panose="030F0702030302020204" pitchFamily="66" charset="0"/>
              </a:rPr>
              <a:t>Container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Created by RM when request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Allocated certain resource(CPU, memory) on a slave node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Applications run in one or more containers</a:t>
            </a:r>
          </a:p>
          <a:p>
            <a:pPr marL="0" indent="0"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sz="3000" dirty="0">
                <a:latin typeface="Comic Sans MS" panose="030F0702030302020204" pitchFamily="66" charset="0"/>
              </a:rPr>
              <a:t>Application Master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One per-application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Framework/application specific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Runs in a container</a:t>
            </a:r>
          </a:p>
          <a:p>
            <a:pPr marL="0" indent="0">
              <a:buNone/>
            </a:pPr>
            <a:r>
              <a:rPr lang="en-US" altLang="zh-CN" sz="2600" dirty="0">
                <a:latin typeface="Comic Sans MS" panose="030F0702030302020204" pitchFamily="66" charset="0"/>
              </a:rPr>
              <a:t>Request more containers to run application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A12D1-FBCD-4452-88BF-3E0DDE47B79B}"/>
              </a:ext>
            </a:extLst>
          </p:cNvPr>
          <p:cNvSpPr/>
          <p:nvPr/>
        </p:nvSpPr>
        <p:spPr>
          <a:xfrm>
            <a:off x="6425967" y="1172828"/>
            <a:ext cx="4927833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3911BE-456D-42C6-8E50-1C7630C6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3" y="1229351"/>
            <a:ext cx="2143125" cy="2143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6552BC-D1C4-446C-9EEB-528804016820}"/>
              </a:ext>
            </a:extLst>
          </p:cNvPr>
          <p:cNvSpPr txBox="1"/>
          <p:nvPr/>
        </p:nvSpPr>
        <p:spPr>
          <a:xfrm>
            <a:off x="7180565" y="1229351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2BDD0-4A48-48F5-8BC4-8F99CE4DC6CA}"/>
              </a:ext>
            </a:extLst>
          </p:cNvPr>
          <p:cNvSpPr/>
          <p:nvPr/>
        </p:nvSpPr>
        <p:spPr>
          <a:xfrm>
            <a:off x="6425968" y="3674895"/>
            <a:ext cx="4903598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CA116-C5D3-4A60-AEB0-DE7BBFDBD07C}"/>
              </a:ext>
            </a:extLst>
          </p:cNvPr>
          <p:cNvSpPr txBox="1"/>
          <p:nvPr/>
        </p:nvSpPr>
        <p:spPr>
          <a:xfrm>
            <a:off x="7180564" y="3731419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E0D65F-54EE-4BB3-958D-263DB8DAB5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2" y="3731419"/>
            <a:ext cx="2143125" cy="2143125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B8FE444-466B-4094-9097-7C9D8416C9E9}"/>
              </a:ext>
            </a:extLst>
          </p:cNvPr>
          <p:cNvSpPr/>
          <p:nvPr/>
        </p:nvSpPr>
        <p:spPr>
          <a:xfrm>
            <a:off x="6534200" y="2128259"/>
            <a:ext cx="1217229" cy="1058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8AB66C-5B47-41B7-B925-E8DBDFD70E4E}"/>
              </a:ext>
            </a:extLst>
          </p:cNvPr>
          <p:cNvSpPr txBox="1"/>
          <p:nvPr/>
        </p:nvSpPr>
        <p:spPr>
          <a:xfrm>
            <a:off x="6534200" y="2128259"/>
            <a:ext cx="12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7175C09-2513-4908-ABA9-FF52D00AD968}"/>
              </a:ext>
            </a:extLst>
          </p:cNvPr>
          <p:cNvSpPr txBox="1"/>
          <p:nvPr/>
        </p:nvSpPr>
        <p:spPr>
          <a:xfrm>
            <a:off x="6653950" y="2492980"/>
            <a:ext cx="9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2 cores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2 </a:t>
            </a:r>
            <a:r>
              <a:rPr lang="en-US" altLang="ja-JP" dirty="0">
                <a:latin typeface="Comic Sans MS" panose="030F0702030302020204" pitchFamily="66" charset="0"/>
              </a:rPr>
              <a:t>GB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5498E2-2A43-4BBA-B990-B3323ABF3FFF}"/>
              </a:ext>
            </a:extLst>
          </p:cNvPr>
          <p:cNvSpPr/>
          <p:nvPr/>
        </p:nvSpPr>
        <p:spPr>
          <a:xfrm>
            <a:off x="7946680" y="2128259"/>
            <a:ext cx="1217229" cy="10582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06D047-4DE8-47E5-81AC-3256E15D6A31}"/>
              </a:ext>
            </a:extLst>
          </p:cNvPr>
          <p:cNvSpPr txBox="1"/>
          <p:nvPr/>
        </p:nvSpPr>
        <p:spPr>
          <a:xfrm>
            <a:off x="7946680" y="2128259"/>
            <a:ext cx="129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98C236-68B4-4E69-B479-566B5DF2CB3A}"/>
              </a:ext>
            </a:extLst>
          </p:cNvPr>
          <p:cNvSpPr txBox="1"/>
          <p:nvPr/>
        </p:nvSpPr>
        <p:spPr>
          <a:xfrm>
            <a:off x="8066430" y="2492980"/>
            <a:ext cx="9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1 cores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1 </a:t>
            </a:r>
            <a:r>
              <a:rPr lang="en-US" altLang="ja-JP" dirty="0">
                <a:latin typeface="Comic Sans MS" panose="030F0702030302020204" pitchFamily="66" charset="0"/>
              </a:rPr>
              <a:t>GB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F8393AD-F83F-4BEA-A489-70E3AC1C7443}"/>
              </a:ext>
            </a:extLst>
          </p:cNvPr>
          <p:cNvSpPr/>
          <p:nvPr/>
        </p:nvSpPr>
        <p:spPr>
          <a:xfrm>
            <a:off x="6741625" y="4695636"/>
            <a:ext cx="2390208" cy="7046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806E85-690B-466A-8EE9-011E49C51B4C}"/>
              </a:ext>
            </a:extLst>
          </p:cNvPr>
          <p:cNvSpPr txBox="1"/>
          <p:nvPr/>
        </p:nvSpPr>
        <p:spPr>
          <a:xfrm>
            <a:off x="7256479" y="4724807"/>
            <a:ext cx="138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Master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4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6EDFFD-3DED-42E8-B49B-DD0C91D4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How YARN works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01F5D-5787-4743-A303-F6A6DAC5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1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73CA8B-173E-47E9-B2EB-DC8193E5A3D7}"/>
              </a:ext>
            </a:extLst>
          </p:cNvPr>
          <p:cNvSpPr txBox="1"/>
          <p:nvPr/>
        </p:nvSpPr>
        <p:spPr>
          <a:xfrm>
            <a:off x="3068334" y="1436106"/>
            <a:ext cx="3027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keeps listening NMs for node availability and resource status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3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4D1CB2-F0BC-4596-ABA2-A6E9BC664704}"/>
              </a:ext>
            </a:extLst>
          </p:cNvPr>
          <p:cNvSpPr/>
          <p:nvPr/>
        </p:nvSpPr>
        <p:spPr>
          <a:xfrm>
            <a:off x="2421192" y="2254835"/>
            <a:ext cx="1276337" cy="535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3A278D-0642-4E04-910C-F46500F9F65A}"/>
              </a:ext>
            </a:extLst>
          </p:cNvPr>
          <p:cNvSpPr txBox="1"/>
          <p:nvPr/>
        </p:nvSpPr>
        <p:spPr>
          <a:xfrm>
            <a:off x="2399566" y="2197989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MyApp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BE5E1F-0C7F-45C9-B5BE-4546453E15D4}"/>
              </a:ext>
            </a:extLst>
          </p:cNvPr>
          <p:cNvSpPr txBox="1"/>
          <p:nvPr/>
        </p:nvSpPr>
        <p:spPr>
          <a:xfrm>
            <a:off x="2266384" y="1419194"/>
            <a:ext cx="190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submits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5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B6C0B10-B090-4AE5-9D49-A790ADC11515}"/>
              </a:ext>
            </a:extLst>
          </p:cNvPr>
          <p:cNvSpPr/>
          <p:nvPr/>
        </p:nvSpPr>
        <p:spPr>
          <a:xfrm>
            <a:off x="5662569" y="1912690"/>
            <a:ext cx="973123" cy="1375794"/>
          </a:xfrm>
          <a:custGeom>
            <a:avLst/>
            <a:gdLst>
              <a:gd name="connsiteX0" fmla="*/ 0 w 973123"/>
              <a:gd name="connsiteY0" fmla="*/ 1375794 h 1375794"/>
              <a:gd name="connsiteX1" fmla="*/ 612396 w 973123"/>
              <a:gd name="connsiteY1" fmla="*/ 897622 h 1375794"/>
              <a:gd name="connsiteX2" fmla="*/ 713064 w 973123"/>
              <a:gd name="connsiteY2" fmla="*/ 176169 h 1375794"/>
              <a:gd name="connsiteX3" fmla="*/ 973123 w 973123"/>
              <a:gd name="connsiteY3" fmla="*/ 0 h 137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123" h="1375794">
                <a:moveTo>
                  <a:pt x="0" y="1375794"/>
                </a:moveTo>
                <a:cubicBezTo>
                  <a:pt x="246776" y="1236676"/>
                  <a:pt x="493552" y="1097559"/>
                  <a:pt x="612396" y="897622"/>
                </a:cubicBezTo>
                <a:cubicBezTo>
                  <a:pt x="731240" y="697685"/>
                  <a:pt x="652943" y="325773"/>
                  <a:pt x="713064" y="176169"/>
                </a:cubicBezTo>
                <a:cubicBezTo>
                  <a:pt x="773185" y="26565"/>
                  <a:pt x="873154" y="13282"/>
                  <a:pt x="97312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4D1CB2-F0BC-4596-ABA2-A6E9BC664704}"/>
              </a:ext>
            </a:extLst>
          </p:cNvPr>
          <p:cNvSpPr/>
          <p:nvPr/>
        </p:nvSpPr>
        <p:spPr>
          <a:xfrm>
            <a:off x="2421192" y="2254834"/>
            <a:ext cx="1276337" cy="58962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3A278D-0642-4E04-910C-F46500F9F65A}"/>
              </a:ext>
            </a:extLst>
          </p:cNvPr>
          <p:cNvSpPr txBox="1"/>
          <p:nvPr/>
        </p:nvSpPr>
        <p:spPr>
          <a:xfrm>
            <a:off x="2386338" y="2213377"/>
            <a:ext cx="147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MyApp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BE5E1F-0C7F-45C9-B5BE-4546453E15D4}"/>
              </a:ext>
            </a:extLst>
          </p:cNvPr>
          <p:cNvSpPr txBox="1"/>
          <p:nvPr/>
        </p:nvSpPr>
        <p:spPr>
          <a:xfrm>
            <a:off x="2266384" y="1419194"/>
            <a:ext cx="190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submits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61534BB-0423-4D52-836B-C8CDF27260FE}"/>
              </a:ext>
            </a:extLst>
          </p:cNvPr>
          <p:cNvSpPr txBox="1"/>
          <p:nvPr/>
        </p:nvSpPr>
        <p:spPr>
          <a:xfrm>
            <a:off x="4641681" y="144477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launch AM in a node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3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A711FB-59B5-4937-9A28-367D6E078E55}"/>
              </a:ext>
            </a:extLst>
          </p:cNvPr>
          <p:cNvSpPr txBox="1"/>
          <p:nvPr/>
        </p:nvSpPr>
        <p:spPr>
          <a:xfrm>
            <a:off x="4833202" y="149142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requests resource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2FC779-4168-4E4D-8CDB-55D16C6A0495}"/>
              </a:ext>
            </a:extLst>
          </p:cNvPr>
          <p:cNvSpPr txBox="1"/>
          <p:nvPr/>
        </p:nvSpPr>
        <p:spPr>
          <a:xfrm>
            <a:off x="2149903" y="1599299"/>
            <a:ext cx="1955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listening the Application status from RM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1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4A152271-B283-441A-9CB4-954424EA0B4D}"/>
              </a:ext>
            </a:extLst>
          </p:cNvPr>
          <p:cNvSpPr/>
          <p:nvPr/>
        </p:nvSpPr>
        <p:spPr>
          <a:xfrm>
            <a:off x="5654180" y="3456264"/>
            <a:ext cx="998290" cy="520258"/>
          </a:xfrm>
          <a:custGeom>
            <a:avLst/>
            <a:gdLst>
              <a:gd name="connsiteX0" fmla="*/ 0 w 998290"/>
              <a:gd name="connsiteY0" fmla="*/ 0 h 520258"/>
              <a:gd name="connsiteX1" fmla="*/ 369115 w 998290"/>
              <a:gd name="connsiteY1" fmla="*/ 109057 h 520258"/>
              <a:gd name="connsiteX2" fmla="*/ 696286 w 998290"/>
              <a:gd name="connsiteY2" fmla="*/ 453006 h 520258"/>
              <a:gd name="connsiteX3" fmla="*/ 998290 w 998290"/>
              <a:gd name="connsiteY3" fmla="*/ 520118 h 52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90" h="520258">
                <a:moveTo>
                  <a:pt x="0" y="0"/>
                </a:moveTo>
                <a:cubicBezTo>
                  <a:pt x="126533" y="16778"/>
                  <a:pt x="253067" y="33556"/>
                  <a:pt x="369115" y="109057"/>
                </a:cubicBezTo>
                <a:cubicBezTo>
                  <a:pt x="485163" y="184558"/>
                  <a:pt x="591424" y="384496"/>
                  <a:pt x="696286" y="453006"/>
                </a:cubicBezTo>
                <a:cubicBezTo>
                  <a:pt x="801148" y="521516"/>
                  <a:pt x="899719" y="520817"/>
                  <a:pt x="998290" y="520118"/>
                </a:cubicBezTo>
              </a:path>
            </a:pathLst>
          </a:custGeom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F03427-0585-443D-A7DA-767F77BDAE65}"/>
              </a:ext>
            </a:extLst>
          </p:cNvPr>
          <p:cNvSpPr txBox="1"/>
          <p:nvPr/>
        </p:nvSpPr>
        <p:spPr>
          <a:xfrm>
            <a:off x="4893818" y="4483304"/>
            <a:ext cx="194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allocate containers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562405A-2762-47C0-8473-2AB50DF63A56}"/>
              </a:ext>
            </a:extLst>
          </p:cNvPr>
          <p:cNvSpPr/>
          <p:nvPr/>
        </p:nvSpPr>
        <p:spPr>
          <a:xfrm>
            <a:off x="6887246" y="2139193"/>
            <a:ext cx="243396" cy="1619075"/>
          </a:xfrm>
          <a:custGeom>
            <a:avLst/>
            <a:gdLst>
              <a:gd name="connsiteX0" fmla="*/ 218229 w 243396"/>
              <a:gd name="connsiteY0" fmla="*/ 0 h 1619075"/>
              <a:gd name="connsiteX1" fmla="*/ 115 w 243396"/>
              <a:gd name="connsiteY1" fmla="*/ 612396 h 1619075"/>
              <a:gd name="connsiteX2" fmla="*/ 243396 w 243396"/>
              <a:gd name="connsiteY2" fmla="*/ 1619075 h 16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396" h="1619075">
                <a:moveTo>
                  <a:pt x="218229" y="0"/>
                </a:moveTo>
                <a:cubicBezTo>
                  <a:pt x="107075" y="171275"/>
                  <a:pt x="-4079" y="342550"/>
                  <a:pt x="115" y="612396"/>
                </a:cubicBezTo>
                <a:cubicBezTo>
                  <a:pt x="4309" y="882242"/>
                  <a:pt x="123852" y="1250658"/>
                  <a:pt x="243396" y="161907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B0EE1F-F598-407B-9A0A-F986B930D710}"/>
              </a:ext>
            </a:extLst>
          </p:cNvPr>
          <p:cNvSpPr txBox="1"/>
          <p:nvPr/>
        </p:nvSpPr>
        <p:spPr>
          <a:xfrm>
            <a:off x="3650280" y="1436966"/>
            <a:ext cx="271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launch application’s task in 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2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29D642-2CD7-4998-8C0A-19F969F3C6DF}"/>
              </a:ext>
            </a:extLst>
          </p:cNvPr>
          <p:cNvSpPr txBox="1"/>
          <p:nvPr/>
        </p:nvSpPr>
        <p:spPr>
          <a:xfrm>
            <a:off x="4900520" y="1391595"/>
            <a:ext cx="1591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keeps listening to containers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CCDB5C-B856-467A-A813-05250F10B60E}"/>
              </a:ext>
            </a:extLst>
          </p:cNvPr>
          <p:cNvSpPr txBox="1"/>
          <p:nvPr/>
        </p:nvSpPr>
        <p:spPr>
          <a:xfrm>
            <a:off x="2515423" y="1414633"/>
            <a:ext cx="2240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keeps listening to AM for application status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0ADD48-9FCE-48BB-8A5B-6D2C2918C443}"/>
              </a:ext>
            </a:extLst>
          </p:cNvPr>
          <p:cNvSpPr/>
          <p:nvPr/>
        </p:nvSpPr>
        <p:spPr>
          <a:xfrm>
            <a:off x="1929468" y="4361024"/>
            <a:ext cx="1384183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04DB13-B647-4DAF-9358-BAC443689FA6}"/>
              </a:ext>
            </a:extLst>
          </p:cNvPr>
          <p:cNvSpPr txBox="1"/>
          <p:nvPr/>
        </p:nvSpPr>
        <p:spPr>
          <a:xfrm>
            <a:off x="1957753" y="4329365"/>
            <a:ext cx="14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YourApp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1BA9717-407B-4A65-BFFF-3B00B7EEFF11}"/>
              </a:ext>
            </a:extLst>
          </p:cNvPr>
          <p:cNvSpPr txBox="1"/>
          <p:nvPr/>
        </p:nvSpPr>
        <p:spPr>
          <a:xfrm>
            <a:off x="1792899" y="5107468"/>
            <a:ext cx="190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Client submits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CBCC-6A62-4A9E-B0FA-4B9095CB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0BBE-3593-4015-98DC-553CADB9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834590"/>
            <a:ext cx="1094491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 is the cluster resource manager in HADOOP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YARN: Yet Another Resource Negotiator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Allocate containers(computing resources) to applications</a:t>
            </a: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9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2B61B1F-012D-49AF-ABB1-E500BE3B0AC7}"/>
              </a:ext>
            </a:extLst>
          </p:cNvPr>
          <p:cNvSpPr/>
          <p:nvPr/>
        </p:nvSpPr>
        <p:spPr>
          <a:xfrm>
            <a:off x="1929468" y="4361024"/>
            <a:ext cx="1384183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B378E4A-86AA-4FBD-AEB2-EE4B618C15B8}"/>
              </a:ext>
            </a:extLst>
          </p:cNvPr>
          <p:cNvSpPr txBox="1"/>
          <p:nvPr/>
        </p:nvSpPr>
        <p:spPr>
          <a:xfrm>
            <a:off x="1957753" y="4329365"/>
            <a:ext cx="144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Application</a:t>
            </a:r>
          </a:p>
          <a:p>
            <a:r>
              <a:rPr lang="en-US" altLang="zh-CN" dirty="0" err="1">
                <a:latin typeface="Comic Sans MS" panose="030F0702030302020204" pitchFamily="66" charset="0"/>
              </a:rPr>
              <a:t>YourApp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6FE79DD-3420-4232-8455-80D742A09488}"/>
              </a:ext>
            </a:extLst>
          </p:cNvPr>
          <p:cNvSpPr/>
          <p:nvPr/>
        </p:nvSpPr>
        <p:spPr>
          <a:xfrm>
            <a:off x="5637402" y="3456021"/>
            <a:ext cx="2298583" cy="870220"/>
          </a:xfrm>
          <a:custGeom>
            <a:avLst/>
            <a:gdLst>
              <a:gd name="connsiteX0" fmla="*/ 0 w 2298583"/>
              <a:gd name="connsiteY0" fmla="*/ 17021 h 870220"/>
              <a:gd name="connsiteX1" fmla="*/ 335559 w 2298583"/>
              <a:gd name="connsiteY1" fmla="*/ 92522 h 870220"/>
              <a:gd name="connsiteX2" fmla="*/ 696286 w 2298583"/>
              <a:gd name="connsiteY2" fmla="*/ 730085 h 870220"/>
              <a:gd name="connsiteX3" fmla="*/ 1979802 w 2298583"/>
              <a:gd name="connsiteY3" fmla="*/ 864309 h 870220"/>
              <a:gd name="connsiteX4" fmla="*/ 2298583 w 2298583"/>
              <a:gd name="connsiteY4" fmla="*/ 612640 h 87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583" h="870220">
                <a:moveTo>
                  <a:pt x="0" y="17021"/>
                </a:moveTo>
                <a:cubicBezTo>
                  <a:pt x="109755" y="-4651"/>
                  <a:pt x="219511" y="-26322"/>
                  <a:pt x="335559" y="92522"/>
                </a:cubicBezTo>
                <a:cubicBezTo>
                  <a:pt x="451607" y="211366"/>
                  <a:pt x="422246" y="601454"/>
                  <a:pt x="696286" y="730085"/>
                </a:cubicBezTo>
                <a:cubicBezTo>
                  <a:pt x="970326" y="858716"/>
                  <a:pt x="1712753" y="883883"/>
                  <a:pt x="1979802" y="864309"/>
                </a:cubicBezTo>
                <a:cubicBezTo>
                  <a:pt x="2246852" y="844735"/>
                  <a:pt x="2272717" y="728687"/>
                  <a:pt x="2298583" y="61264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672E9DF-F779-41A1-B65C-1236E52F7CCF}"/>
              </a:ext>
            </a:extLst>
          </p:cNvPr>
          <p:cNvSpPr txBox="1"/>
          <p:nvPr/>
        </p:nvSpPr>
        <p:spPr>
          <a:xfrm>
            <a:off x="4769385" y="446661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launch AM in a node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8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401766E-A02E-43B6-B15F-F558F874E902}"/>
              </a:ext>
            </a:extLst>
          </p:cNvPr>
          <p:cNvSpPr txBox="1"/>
          <p:nvPr/>
        </p:nvSpPr>
        <p:spPr>
          <a:xfrm>
            <a:off x="9166343" y="3567582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requests resource from RM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1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25AD07C-A2C6-401C-BA34-B65CAE00EF12}"/>
              </a:ext>
            </a:extLst>
          </p:cNvPr>
          <p:cNvSpPr/>
          <p:nvPr/>
        </p:nvSpPr>
        <p:spPr>
          <a:xfrm>
            <a:off x="5654180" y="1937857"/>
            <a:ext cx="2281805" cy="1560352"/>
          </a:xfrm>
          <a:custGeom>
            <a:avLst/>
            <a:gdLst>
              <a:gd name="connsiteX0" fmla="*/ 0 w 2281805"/>
              <a:gd name="connsiteY0" fmla="*/ 1560352 h 1560352"/>
              <a:gd name="connsiteX1" fmla="*/ 973123 w 2281805"/>
              <a:gd name="connsiteY1" fmla="*/ 1149292 h 1560352"/>
              <a:gd name="connsiteX2" fmla="*/ 1837189 w 2281805"/>
              <a:gd name="connsiteY2" fmla="*/ 494950 h 1560352"/>
              <a:gd name="connsiteX3" fmla="*/ 2281805 w 2281805"/>
              <a:gd name="connsiteY3" fmla="*/ 0 h 156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805" h="1560352">
                <a:moveTo>
                  <a:pt x="0" y="1560352"/>
                </a:moveTo>
                <a:cubicBezTo>
                  <a:pt x="333462" y="1443605"/>
                  <a:pt x="666925" y="1326859"/>
                  <a:pt x="973123" y="1149292"/>
                </a:cubicBezTo>
                <a:cubicBezTo>
                  <a:pt x="1279321" y="971725"/>
                  <a:pt x="1619075" y="686499"/>
                  <a:pt x="1837189" y="494950"/>
                </a:cubicBezTo>
                <a:cubicBezTo>
                  <a:pt x="2055303" y="303401"/>
                  <a:pt x="2200712" y="114649"/>
                  <a:pt x="2281805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4CBF5035-CA50-4BF8-982E-E010EDF4F823}"/>
              </a:ext>
            </a:extLst>
          </p:cNvPr>
          <p:cNvSpPr/>
          <p:nvPr/>
        </p:nvSpPr>
        <p:spPr>
          <a:xfrm>
            <a:off x="5645791" y="3615655"/>
            <a:ext cx="2315361" cy="2365695"/>
          </a:xfrm>
          <a:custGeom>
            <a:avLst/>
            <a:gdLst>
              <a:gd name="connsiteX0" fmla="*/ 0 w 2315361"/>
              <a:gd name="connsiteY0" fmla="*/ 0 h 2365695"/>
              <a:gd name="connsiteX1" fmla="*/ 293615 w 2315361"/>
              <a:gd name="connsiteY1" fmla="*/ 1031846 h 2365695"/>
              <a:gd name="connsiteX2" fmla="*/ 1107347 w 2315361"/>
              <a:gd name="connsiteY2" fmla="*/ 1812022 h 2365695"/>
              <a:gd name="connsiteX3" fmla="*/ 2315361 w 2315361"/>
              <a:gd name="connsiteY3" fmla="*/ 2365695 h 23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61" h="2365695">
                <a:moveTo>
                  <a:pt x="0" y="0"/>
                </a:moveTo>
                <a:cubicBezTo>
                  <a:pt x="54528" y="364921"/>
                  <a:pt x="109057" y="729842"/>
                  <a:pt x="293615" y="1031846"/>
                </a:cubicBezTo>
                <a:cubicBezTo>
                  <a:pt x="478173" y="1333850"/>
                  <a:pt x="770389" y="1589714"/>
                  <a:pt x="1107347" y="1812022"/>
                </a:cubicBezTo>
                <a:cubicBezTo>
                  <a:pt x="1444305" y="2034330"/>
                  <a:pt x="2141989" y="2290194"/>
                  <a:pt x="2315361" y="236569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1FBF75C4-5A86-4395-BE0F-6AA911D1F69B}"/>
              </a:ext>
            </a:extLst>
          </p:cNvPr>
          <p:cNvSpPr/>
          <p:nvPr/>
        </p:nvSpPr>
        <p:spPr>
          <a:xfrm>
            <a:off x="5629013" y="3707934"/>
            <a:ext cx="998290" cy="2365695"/>
          </a:xfrm>
          <a:custGeom>
            <a:avLst/>
            <a:gdLst>
              <a:gd name="connsiteX0" fmla="*/ 0 w 998290"/>
              <a:gd name="connsiteY0" fmla="*/ 0 h 2365695"/>
              <a:gd name="connsiteX1" fmla="*/ 318781 w 998290"/>
              <a:gd name="connsiteY1" fmla="*/ 1392572 h 2365695"/>
              <a:gd name="connsiteX2" fmla="*/ 998290 w 998290"/>
              <a:gd name="connsiteY2" fmla="*/ 2365695 h 23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90" h="2365695">
                <a:moveTo>
                  <a:pt x="0" y="0"/>
                </a:moveTo>
                <a:cubicBezTo>
                  <a:pt x="76199" y="499145"/>
                  <a:pt x="152399" y="998290"/>
                  <a:pt x="318781" y="1392572"/>
                </a:cubicBezTo>
                <a:cubicBezTo>
                  <a:pt x="485163" y="1786854"/>
                  <a:pt x="741726" y="2076274"/>
                  <a:pt x="998290" y="236569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43DCD6-564E-4144-BE87-D7E2A012E79B}"/>
              </a:ext>
            </a:extLst>
          </p:cNvPr>
          <p:cNvSpPr txBox="1"/>
          <p:nvPr/>
        </p:nvSpPr>
        <p:spPr>
          <a:xfrm>
            <a:off x="3757341" y="4393261"/>
            <a:ext cx="1976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allocate containers to application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2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F272973-16F0-49FC-8067-A2E17D387C0A}"/>
              </a:ext>
            </a:extLst>
          </p:cNvPr>
          <p:cNvSpPr/>
          <p:nvPr/>
        </p:nvSpPr>
        <p:spPr>
          <a:xfrm>
            <a:off x="8472881" y="2155971"/>
            <a:ext cx="245490" cy="1627464"/>
          </a:xfrm>
          <a:custGeom>
            <a:avLst/>
            <a:gdLst>
              <a:gd name="connsiteX0" fmla="*/ 0 w 245490"/>
              <a:gd name="connsiteY0" fmla="*/ 1627464 h 1627464"/>
              <a:gd name="connsiteX1" fmla="*/ 243280 w 245490"/>
              <a:gd name="connsiteY1" fmla="*/ 1258348 h 1627464"/>
              <a:gd name="connsiteX2" fmla="*/ 117446 w 245490"/>
              <a:gd name="connsiteY2" fmla="*/ 302003 h 1627464"/>
              <a:gd name="connsiteX3" fmla="*/ 67112 w 245490"/>
              <a:gd name="connsiteY3" fmla="*/ 0 h 16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90" h="1627464">
                <a:moveTo>
                  <a:pt x="0" y="1627464"/>
                </a:moveTo>
                <a:cubicBezTo>
                  <a:pt x="111853" y="1553361"/>
                  <a:pt x="223706" y="1479258"/>
                  <a:pt x="243280" y="1258348"/>
                </a:cubicBezTo>
                <a:cubicBezTo>
                  <a:pt x="262854" y="1037438"/>
                  <a:pt x="146807" y="511728"/>
                  <a:pt x="117446" y="302003"/>
                </a:cubicBezTo>
                <a:cubicBezTo>
                  <a:pt x="88085" y="92278"/>
                  <a:pt x="77598" y="46139"/>
                  <a:pt x="67112" y="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54C648E-F808-4DD0-B059-53F3C61C658F}"/>
              </a:ext>
            </a:extLst>
          </p:cNvPr>
          <p:cNvSpPr/>
          <p:nvPr/>
        </p:nvSpPr>
        <p:spPr>
          <a:xfrm>
            <a:off x="7049201" y="4228051"/>
            <a:ext cx="1381735" cy="1677799"/>
          </a:xfrm>
          <a:custGeom>
            <a:avLst/>
            <a:gdLst>
              <a:gd name="connsiteX0" fmla="*/ 1381735 w 1381735"/>
              <a:gd name="connsiteY0" fmla="*/ 0 h 1677799"/>
              <a:gd name="connsiteX1" fmla="*/ 131775 w 1381735"/>
              <a:gd name="connsiteY1" fmla="*/ 494951 h 1677799"/>
              <a:gd name="connsiteX2" fmla="*/ 98219 w 1381735"/>
              <a:gd name="connsiteY2" fmla="*/ 1677799 h 167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735" h="1677799">
                <a:moveTo>
                  <a:pt x="1381735" y="0"/>
                </a:moveTo>
                <a:cubicBezTo>
                  <a:pt x="863714" y="107659"/>
                  <a:pt x="345694" y="215318"/>
                  <a:pt x="131775" y="494951"/>
                </a:cubicBezTo>
                <a:cubicBezTo>
                  <a:pt x="-82144" y="774584"/>
                  <a:pt x="8037" y="1226191"/>
                  <a:pt x="98219" y="1677799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4080F94-176E-4F06-AFF2-902D8CADE2F7}"/>
              </a:ext>
            </a:extLst>
          </p:cNvPr>
          <p:cNvSpPr/>
          <p:nvPr/>
        </p:nvSpPr>
        <p:spPr>
          <a:xfrm>
            <a:off x="8388991" y="4186106"/>
            <a:ext cx="318781" cy="1744911"/>
          </a:xfrm>
          <a:custGeom>
            <a:avLst/>
            <a:gdLst>
              <a:gd name="connsiteX0" fmla="*/ 0 w 318781"/>
              <a:gd name="connsiteY0" fmla="*/ 0 h 1744911"/>
              <a:gd name="connsiteX1" fmla="*/ 285226 w 318781"/>
              <a:gd name="connsiteY1" fmla="*/ 612397 h 1744911"/>
              <a:gd name="connsiteX2" fmla="*/ 302003 w 318781"/>
              <a:gd name="connsiteY2" fmla="*/ 1744911 h 174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781" h="1744911">
                <a:moveTo>
                  <a:pt x="0" y="0"/>
                </a:moveTo>
                <a:cubicBezTo>
                  <a:pt x="117446" y="160789"/>
                  <a:pt x="234892" y="321579"/>
                  <a:pt x="285226" y="612397"/>
                </a:cubicBezTo>
                <a:cubicBezTo>
                  <a:pt x="335560" y="903215"/>
                  <a:pt x="318781" y="1324063"/>
                  <a:pt x="302003" y="1744911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14C515-00EA-4DBC-A4BE-DF85A192FAE3}"/>
              </a:ext>
            </a:extLst>
          </p:cNvPr>
          <p:cNvSpPr txBox="1"/>
          <p:nvPr/>
        </p:nvSpPr>
        <p:spPr>
          <a:xfrm>
            <a:off x="9247337" y="4101216"/>
            <a:ext cx="28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</a:t>
            </a:r>
            <a:r>
              <a:rPr lang="en-US" altLang="zh-CN" dirty="0" err="1">
                <a:latin typeface="Comic Sans MS" panose="030F0702030302020204" pitchFamily="66" charset="0"/>
              </a:rPr>
              <a:t>launchs</a:t>
            </a:r>
            <a:r>
              <a:rPr lang="en-US" altLang="zh-CN" dirty="0">
                <a:latin typeface="Comic Sans MS" panose="030F0702030302020204" pitchFamily="66" charset="0"/>
              </a:rPr>
              <a:t> application’s tasks in Container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78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50282" y="2474188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Cluster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443" y="301051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2213" y="3050572"/>
            <a:ext cx="12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ResourceManager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58313" y="474182"/>
            <a:ext cx="2640623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58313" y="2562111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58313" y="4736742"/>
            <a:ext cx="2664069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9705" y="2505960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9158" y="2659797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838200" y="3552245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7653" y="3706082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2346813" y="2844464"/>
            <a:ext cx="1904630" cy="53533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2315308" y="3379796"/>
            <a:ext cx="1936135" cy="510953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21778" y="698413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70137" y="74452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21778" y="2794497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221778" y="492516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614252" y="1085003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623044" y="3168780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614252" y="3552245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289918" y="2821143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0108" y="4971276"/>
            <a:ext cx="119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dirty="0">
                <a:latin typeface="Comic Sans MS" panose="030F0702030302020204" pitchFamily="66" charset="0"/>
              </a:rPr>
              <a:t>Manager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42952" y="1710162"/>
            <a:ext cx="1086399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96373" y="1743828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642953" y="3770431"/>
            <a:ext cx="1086398" cy="421126"/>
          </a:xfrm>
          <a:prstGeom prst="round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14927" y="3796519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MyApp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642953" y="591097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614927" y="593706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942017" y="5914206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13991" y="5940294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34872" y="1724993"/>
            <a:ext cx="1086398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906846" y="1751081"/>
            <a:ext cx="1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YourApp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937343" y="3788647"/>
            <a:ext cx="1086399" cy="421126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90764" y="3822313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AM</a:t>
            </a:r>
          </a:p>
        </p:txBody>
      </p:sp>
      <p:sp>
        <p:nvSpPr>
          <p:cNvPr id="22" name="Freeform 21"/>
          <p:cNvSpPr/>
          <p:nvPr/>
        </p:nvSpPr>
        <p:spPr>
          <a:xfrm>
            <a:off x="5649421" y="1920272"/>
            <a:ext cx="1002323" cy="1389185"/>
          </a:xfrm>
          <a:custGeom>
            <a:avLst/>
            <a:gdLst>
              <a:gd name="connsiteX0" fmla="*/ 1002323 w 1002323"/>
              <a:gd name="connsiteY0" fmla="*/ 0 h 1389185"/>
              <a:gd name="connsiteX1" fmla="*/ 685800 w 1002323"/>
              <a:gd name="connsiteY1" fmla="*/ 545123 h 1389185"/>
              <a:gd name="connsiteX2" fmla="*/ 307731 w 1002323"/>
              <a:gd name="connsiteY2" fmla="*/ 1204547 h 1389185"/>
              <a:gd name="connsiteX3" fmla="*/ 0 w 1002323"/>
              <a:gd name="connsiteY3" fmla="*/ 1389185 h 1389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2323" h="1389185">
                <a:moveTo>
                  <a:pt x="1002323" y="0"/>
                </a:moveTo>
                <a:lnTo>
                  <a:pt x="685800" y="545123"/>
                </a:lnTo>
                <a:cubicBezTo>
                  <a:pt x="570035" y="745881"/>
                  <a:pt x="422031" y="1063870"/>
                  <a:pt x="307731" y="1204547"/>
                </a:cubicBezTo>
                <a:cubicBezTo>
                  <a:pt x="193431" y="1345224"/>
                  <a:pt x="93785" y="1362808"/>
                  <a:pt x="0" y="138918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675798" y="3485303"/>
            <a:ext cx="2242038" cy="875714"/>
          </a:xfrm>
          <a:custGeom>
            <a:avLst/>
            <a:gdLst>
              <a:gd name="connsiteX0" fmla="*/ 2242038 w 2242038"/>
              <a:gd name="connsiteY0" fmla="*/ 509954 h 875714"/>
              <a:gd name="connsiteX1" fmla="*/ 1890346 w 2242038"/>
              <a:gd name="connsiteY1" fmla="*/ 817685 h 875714"/>
              <a:gd name="connsiteX2" fmla="*/ 1055077 w 2242038"/>
              <a:gd name="connsiteY2" fmla="*/ 835269 h 875714"/>
              <a:gd name="connsiteX3" fmla="*/ 536330 w 2242038"/>
              <a:gd name="connsiteY3" fmla="*/ 386862 h 875714"/>
              <a:gd name="connsiteX4" fmla="*/ 0 w 2242038"/>
              <a:gd name="connsiteY4" fmla="*/ 0 h 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2038" h="875714">
                <a:moveTo>
                  <a:pt x="2242038" y="509954"/>
                </a:moveTo>
                <a:cubicBezTo>
                  <a:pt x="2165105" y="636710"/>
                  <a:pt x="2088173" y="763466"/>
                  <a:pt x="1890346" y="817685"/>
                </a:cubicBezTo>
                <a:cubicBezTo>
                  <a:pt x="1692519" y="871904"/>
                  <a:pt x="1280746" y="907073"/>
                  <a:pt x="1055077" y="835269"/>
                </a:cubicBezTo>
                <a:cubicBezTo>
                  <a:pt x="829408" y="763465"/>
                  <a:pt x="712176" y="526073"/>
                  <a:pt x="536330" y="386862"/>
                </a:cubicBezTo>
                <a:cubicBezTo>
                  <a:pt x="360484" y="247651"/>
                  <a:pt x="70338" y="82062"/>
                  <a:pt x="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61698" y="4206272"/>
            <a:ext cx="1670600" cy="1688123"/>
          </a:xfrm>
          <a:custGeom>
            <a:avLst/>
            <a:gdLst>
              <a:gd name="connsiteX0" fmla="*/ 0 w 1670600"/>
              <a:gd name="connsiteY0" fmla="*/ 1688123 h 1688123"/>
              <a:gd name="connsiteX1" fmla="*/ 1477107 w 1670600"/>
              <a:gd name="connsiteY1" fmla="*/ 1521070 h 1688123"/>
              <a:gd name="connsiteX2" fmla="*/ 1635369 w 1670600"/>
              <a:gd name="connsiteY2" fmla="*/ 791308 h 1688123"/>
              <a:gd name="connsiteX3" fmla="*/ 1310054 w 1670600"/>
              <a:gd name="connsiteY3" fmla="*/ 0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600" h="1688123">
                <a:moveTo>
                  <a:pt x="0" y="1688123"/>
                </a:moveTo>
                <a:cubicBezTo>
                  <a:pt x="602273" y="1679331"/>
                  <a:pt x="1204546" y="1670539"/>
                  <a:pt x="1477107" y="1521070"/>
                </a:cubicBezTo>
                <a:cubicBezTo>
                  <a:pt x="1749668" y="1371601"/>
                  <a:pt x="1663211" y="1044820"/>
                  <a:pt x="1635369" y="791308"/>
                </a:cubicBezTo>
                <a:cubicBezTo>
                  <a:pt x="1607527" y="537796"/>
                  <a:pt x="1458790" y="268898"/>
                  <a:pt x="1310054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506921" y="4215065"/>
            <a:ext cx="651022" cy="1705707"/>
          </a:xfrm>
          <a:custGeom>
            <a:avLst/>
            <a:gdLst>
              <a:gd name="connsiteX0" fmla="*/ 0 w 651022"/>
              <a:gd name="connsiteY0" fmla="*/ 1705707 h 1705707"/>
              <a:gd name="connsiteX1" fmla="*/ 650631 w 651022"/>
              <a:gd name="connsiteY1" fmla="*/ 1327638 h 1705707"/>
              <a:gd name="connsiteX2" fmla="*/ 96715 w 651022"/>
              <a:gd name="connsiteY2" fmla="*/ 0 h 170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22" h="1705707">
                <a:moveTo>
                  <a:pt x="0" y="1705707"/>
                </a:moveTo>
                <a:cubicBezTo>
                  <a:pt x="317256" y="1658814"/>
                  <a:pt x="634512" y="1611922"/>
                  <a:pt x="650631" y="1327638"/>
                </a:cubicBezTo>
                <a:cubicBezTo>
                  <a:pt x="666750" y="1043354"/>
                  <a:pt x="180242" y="211015"/>
                  <a:pt x="96715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489336" y="2157665"/>
            <a:ext cx="246310" cy="1644161"/>
          </a:xfrm>
          <a:custGeom>
            <a:avLst/>
            <a:gdLst>
              <a:gd name="connsiteX0" fmla="*/ 0 w 246310"/>
              <a:gd name="connsiteY0" fmla="*/ 0 h 1644161"/>
              <a:gd name="connsiteX1" fmla="*/ 246185 w 246310"/>
              <a:gd name="connsiteY1" fmla="*/ 685800 h 1644161"/>
              <a:gd name="connsiteX2" fmla="*/ 26377 w 246310"/>
              <a:gd name="connsiteY2" fmla="*/ 1644161 h 164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0" h="1644161">
                <a:moveTo>
                  <a:pt x="0" y="0"/>
                </a:moveTo>
                <a:cubicBezTo>
                  <a:pt x="120894" y="205886"/>
                  <a:pt x="241789" y="411773"/>
                  <a:pt x="246185" y="685800"/>
                </a:cubicBezTo>
                <a:cubicBezTo>
                  <a:pt x="250581" y="959827"/>
                  <a:pt x="138479" y="1301994"/>
                  <a:pt x="26377" y="1644161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897892" y="2122495"/>
            <a:ext cx="272598" cy="1635370"/>
          </a:xfrm>
          <a:custGeom>
            <a:avLst/>
            <a:gdLst>
              <a:gd name="connsiteX0" fmla="*/ 272598 w 272598"/>
              <a:gd name="connsiteY0" fmla="*/ 1635370 h 1635370"/>
              <a:gd name="connsiteX1" fmla="*/ 36 w 272598"/>
              <a:gd name="connsiteY1" fmla="*/ 1072662 h 1635370"/>
              <a:gd name="connsiteX2" fmla="*/ 255013 w 272598"/>
              <a:gd name="connsiteY2" fmla="*/ 0 h 163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98" h="1635370">
                <a:moveTo>
                  <a:pt x="272598" y="1635370"/>
                </a:moveTo>
                <a:cubicBezTo>
                  <a:pt x="137782" y="1490297"/>
                  <a:pt x="2967" y="1345224"/>
                  <a:pt x="36" y="1072662"/>
                </a:cubicBezTo>
                <a:cubicBezTo>
                  <a:pt x="-2895" y="800100"/>
                  <a:pt x="171486" y="150935"/>
                  <a:pt x="255013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56A7B2-A619-4F55-9DD1-2B8475A3ABEE}"/>
              </a:ext>
            </a:extLst>
          </p:cNvPr>
          <p:cNvSpPr txBox="1"/>
          <p:nvPr/>
        </p:nvSpPr>
        <p:spPr>
          <a:xfrm>
            <a:off x="2543299" y="4588493"/>
            <a:ext cx="349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RM listening to AM for application status and liveness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CE279B-7F35-4946-AF8A-E260F835A578}"/>
              </a:ext>
            </a:extLst>
          </p:cNvPr>
          <p:cNvSpPr txBox="1"/>
          <p:nvPr/>
        </p:nvSpPr>
        <p:spPr>
          <a:xfrm>
            <a:off x="9444643" y="3508727"/>
            <a:ext cx="2542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AM listening to containers for tasks’ progress and liveness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70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5628037-9EF2-4938-A44F-8E774292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Thanks for listening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5D0C24B-A4DE-4D45-A9E5-7EA1DBC3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Before 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3281728" cy="4351338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Hadoop v1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Job Tracker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Manage resources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Job scheduling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Task Tracker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Per-node agent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Manage tasks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3071" y="2969553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66738" y="36512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0184" y="2453054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90184" y="462768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0169" y="2266218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9622" y="2420055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4300169" y="3606677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9622" y="3760514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5777277" y="2604722"/>
            <a:ext cx="1133476" cy="66601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5777277" y="3270739"/>
            <a:ext cx="1133476" cy="6744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49607" y="635466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49607" y="2731550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049607" y="4862219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8" name="Oval 37"/>
          <p:cNvSpPr/>
          <p:nvPr/>
        </p:nvSpPr>
        <p:spPr>
          <a:xfrm>
            <a:off x="9500821" y="1601251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45527" y="1665749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0" name="Oval 39"/>
          <p:cNvSpPr/>
          <p:nvPr/>
        </p:nvSpPr>
        <p:spPr>
          <a:xfrm>
            <a:off x="9500821" y="3651645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45527" y="371614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2" name="Oval 41"/>
          <p:cNvSpPr/>
          <p:nvPr/>
        </p:nvSpPr>
        <p:spPr>
          <a:xfrm>
            <a:off x="9500821" y="5773918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645527" y="5838416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4" name="Oval 43"/>
          <p:cNvSpPr/>
          <p:nvPr/>
        </p:nvSpPr>
        <p:spPr>
          <a:xfrm>
            <a:off x="10641256" y="5779742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85962" y="5844240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6" name="Oval 45"/>
          <p:cNvSpPr/>
          <p:nvPr/>
        </p:nvSpPr>
        <p:spPr>
          <a:xfrm>
            <a:off x="10642721" y="3645593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87427" y="3710091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8" name="Oval 47"/>
          <p:cNvSpPr/>
          <p:nvPr/>
        </p:nvSpPr>
        <p:spPr>
          <a:xfrm>
            <a:off x="10629533" y="1601105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774239" y="166560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8" idx="0"/>
            <a:endCxn id="26" idx="2"/>
          </p:cNvCxnSpPr>
          <p:nvPr/>
        </p:nvCxnSpPr>
        <p:spPr>
          <a:xfrm flipV="1">
            <a:off x="9999418" y="1327909"/>
            <a:ext cx="563074" cy="27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0"/>
            <a:endCxn id="26" idx="2"/>
          </p:cNvCxnSpPr>
          <p:nvPr/>
        </p:nvCxnSpPr>
        <p:spPr>
          <a:xfrm flipH="1" flipV="1">
            <a:off x="10562492" y="1327909"/>
            <a:ext cx="565638" cy="273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34" idx="2"/>
          </p:cNvCxnSpPr>
          <p:nvPr/>
        </p:nvCxnSpPr>
        <p:spPr>
          <a:xfrm flipV="1">
            <a:off x="9999418" y="3423993"/>
            <a:ext cx="563074" cy="22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  <a:endCxn id="34" idx="2"/>
          </p:cNvCxnSpPr>
          <p:nvPr/>
        </p:nvCxnSpPr>
        <p:spPr>
          <a:xfrm flipH="1" flipV="1">
            <a:off x="10562492" y="3423993"/>
            <a:ext cx="578826" cy="2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  <a:endCxn id="36" idx="2"/>
          </p:cNvCxnSpPr>
          <p:nvPr/>
        </p:nvCxnSpPr>
        <p:spPr>
          <a:xfrm flipV="1">
            <a:off x="9999418" y="5554662"/>
            <a:ext cx="563074" cy="219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0"/>
            <a:endCxn id="36" idx="2"/>
          </p:cNvCxnSpPr>
          <p:nvPr/>
        </p:nvCxnSpPr>
        <p:spPr>
          <a:xfrm flipH="1" flipV="1">
            <a:off x="10562492" y="5554662"/>
            <a:ext cx="577361" cy="22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409592" y="2365131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Before YARN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328172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Issues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One </a:t>
            </a:r>
            <a:r>
              <a:rPr lang="en-US" sz="2000" dirty="0" err="1">
                <a:latin typeface="Comic Sans MS" panose="030F0702030302020204" pitchFamily="66" charset="0"/>
              </a:rPr>
              <a:t>JobTracker</a:t>
            </a:r>
            <a:r>
              <a:rPr lang="en-US" sz="2000" dirty="0">
                <a:latin typeface="Comic Sans MS" panose="030F0702030302020204" pitchFamily="66" charset="0"/>
              </a:rPr>
              <a:t> per cluster - only 4000 nodes per cluster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Inflexible slots: Map or Reduce, not both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Can’t share resource with other applications in the cluster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Job Tracker is SPOF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0753" y="2901462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3071" y="2969553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66738" y="36512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390184" y="2453054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390184" y="4627685"/>
            <a:ext cx="2391508" cy="185517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0169" y="2266218"/>
            <a:ext cx="1477108" cy="677007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9622" y="2420055"/>
            <a:ext cx="9056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sp>
        <p:nvSpPr>
          <p:cNvPr id="12" name="Oval 11"/>
          <p:cNvSpPr/>
          <p:nvPr/>
        </p:nvSpPr>
        <p:spPr>
          <a:xfrm>
            <a:off x="4300169" y="3606677"/>
            <a:ext cx="1477108" cy="67700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9622" y="3760514"/>
            <a:ext cx="90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10" idx="6"/>
            <a:endCxn id="4" idx="1"/>
          </p:cNvCxnSpPr>
          <p:nvPr/>
        </p:nvCxnSpPr>
        <p:spPr>
          <a:xfrm>
            <a:off x="5777277" y="2604722"/>
            <a:ext cx="1133476" cy="66601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1"/>
          </p:cNvCxnSpPr>
          <p:nvPr/>
        </p:nvCxnSpPr>
        <p:spPr>
          <a:xfrm flipV="1">
            <a:off x="5777277" y="3270739"/>
            <a:ext cx="1133476" cy="6744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81088" y="589356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049607" y="635466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81088" y="2685440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049607" y="2731550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881088" y="481610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049607" y="4862219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38" name="Oval 37"/>
          <p:cNvSpPr/>
          <p:nvPr/>
        </p:nvSpPr>
        <p:spPr>
          <a:xfrm>
            <a:off x="9500821" y="1601251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45527" y="1665749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0" name="Oval 39"/>
          <p:cNvSpPr/>
          <p:nvPr/>
        </p:nvSpPr>
        <p:spPr>
          <a:xfrm>
            <a:off x="9500821" y="3651645"/>
            <a:ext cx="997194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645527" y="371614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2" name="Oval 41"/>
          <p:cNvSpPr/>
          <p:nvPr/>
        </p:nvSpPr>
        <p:spPr>
          <a:xfrm>
            <a:off x="9500821" y="5773918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645527" y="5838416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4" name="Oval 43"/>
          <p:cNvSpPr/>
          <p:nvPr/>
        </p:nvSpPr>
        <p:spPr>
          <a:xfrm>
            <a:off x="10641256" y="5779742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85962" y="5844240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6" name="Oval 45"/>
          <p:cNvSpPr/>
          <p:nvPr/>
        </p:nvSpPr>
        <p:spPr>
          <a:xfrm>
            <a:off x="10642721" y="3645593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787427" y="3710091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48" name="Oval 47"/>
          <p:cNvSpPr/>
          <p:nvPr/>
        </p:nvSpPr>
        <p:spPr>
          <a:xfrm>
            <a:off x="10629533" y="1601105"/>
            <a:ext cx="997194" cy="507280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774239" y="1665603"/>
            <a:ext cx="707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</p:txBody>
      </p:sp>
      <p:sp>
        <p:nvSpPr>
          <p:cNvPr id="54" name="Freeform 53"/>
          <p:cNvSpPr/>
          <p:nvPr/>
        </p:nvSpPr>
        <p:spPr>
          <a:xfrm>
            <a:off x="8273562" y="975946"/>
            <a:ext cx="1591407" cy="2180492"/>
          </a:xfrm>
          <a:custGeom>
            <a:avLst/>
            <a:gdLst>
              <a:gd name="connsiteX0" fmla="*/ 1591407 w 1591407"/>
              <a:gd name="connsiteY0" fmla="*/ 0 h 2180492"/>
              <a:gd name="connsiteX1" fmla="*/ 1063869 w 1591407"/>
              <a:gd name="connsiteY1" fmla="*/ 281354 h 2180492"/>
              <a:gd name="connsiteX2" fmla="*/ 756138 w 1591407"/>
              <a:gd name="connsiteY2" fmla="*/ 747346 h 2180492"/>
              <a:gd name="connsiteX3" fmla="*/ 228600 w 1591407"/>
              <a:gd name="connsiteY3" fmla="*/ 1890346 h 2180492"/>
              <a:gd name="connsiteX4" fmla="*/ 0 w 1591407"/>
              <a:gd name="connsiteY4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2180492">
                <a:moveTo>
                  <a:pt x="1591407" y="0"/>
                </a:moveTo>
                <a:cubicBezTo>
                  <a:pt x="1397243" y="78398"/>
                  <a:pt x="1203080" y="156796"/>
                  <a:pt x="1063869" y="281354"/>
                </a:cubicBezTo>
                <a:cubicBezTo>
                  <a:pt x="924658" y="405912"/>
                  <a:pt x="895349" y="479181"/>
                  <a:pt x="756138" y="747346"/>
                </a:cubicBezTo>
                <a:cubicBezTo>
                  <a:pt x="616926" y="1015511"/>
                  <a:pt x="354623" y="1651488"/>
                  <a:pt x="228600" y="1890346"/>
                </a:cubicBezTo>
                <a:cubicBezTo>
                  <a:pt x="102577" y="2129204"/>
                  <a:pt x="51288" y="2154848"/>
                  <a:pt x="0" y="2180492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8" idx="0"/>
            <a:endCxn id="26" idx="2"/>
          </p:cNvCxnSpPr>
          <p:nvPr/>
        </p:nvCxnSpPr>
        <p:spPr>
          <a:xfrm flipV="1">
            <a:off x="9999418" y="1327909"/>
            <a:ext cx="563074" cy="273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8" idx="0"/>
            <a:endCxn id="26" idx="2"/>
          </p:cNvCxnSpPr>
          <p:nvPr/>
        </p:nvCxnSpPr>
        <p:spPr>
          <a:xfrm flipH="1" flipV="1">
            <a:off x="10562492" y="1327909"/>
            <a:ext cx="565638" cy="273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0" idx="0"/>
            <a:endCxn id="34" idx="2"/>
          </p:cNvCxnSpPr>
          <p:nvPr/>
        </p:nvCxnSpPr>
        <p:spPr>
          <a:xfrm flipV="1">
            <a:off x="9999418" y="3423993"/>
            <a:ext cx="563074" cy="227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0"/>
            <a:endCxn id="34" idx="2"/>
          </p:cNvCxnSpPr>
          <p:nvPr/>
        </p:nvCxnSpPr>
        <p:spPr>
          <a:xfrm flipH="1" flipV="1">
            <a:off x="10562492" y="3423993"/>
            <a:ext cx="578826" cy="22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2" idx="0"/>
            <a:endCxn id="36" idx="2"/>
          </p:cNvCxnSpPr>
          <p:nvPr/>
        </p:nvCxnSpPr>
        <p:spPr>
          <a:xfrm flipV="1">
            <a:off x="9999418" y="5554662"/>
            <a:ext cx="563074" cy="219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0"/>
            <a:endCxn id="36" idx="2"/>
          </p:cNvCxnSpPr>
          <p:nvPr/>
        </p:nvCxnSpPr>
        <p:spPr>
          <a:xfrm flipH="1" flipV="1">
            <a:off x="10562492" y="5554662"/>
            <a:ext cx="577361" cy="225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8282354" y="3059723"/>
            <a:ext cx="1600200" cy="221468"/>
          </a:xfrm>
          <a:custGeom>
            <a:avLst/>
            <a:gdLst>
              <a:gd name="connsiteX0" fmla="*/ 1600200 w 1600200"/>
              <a:gd name="connsiteY0" fmla="*/ 0 h 221468"/>
              <a:gd name="connsiteX1" fmla="*/ 1160584 w 1600200"/>
              <a:gd name="connsiteY1" fmla="*/ 140677 h 221468"/>
              <a:gd name="connsiteX2" fmla="*/ 492369 w 1600200"/>
              <a:gd name="connsiteY2" fmla="*/ 211015 h 221468"/>
              <a:gd name="connsiteX3" fmla="*/ 0 w 1600200"/>
              <a:gd name="connsiteY3" fmla="*/ 219808 h 22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21468">
                <a:moveTo>
                  <a:pt x="1600200" y="0"/>
                </a:moveTo>
                <a:cubicBezTo>
                  <a:pt x="1472711" y="52754"/>
                  <a:pt x="1345222" y="105508"/>
                  <a:pt x="1160584" y="140677"/>
                </a:cubicBezTo>
                <a:cubicBezTo>
                  <a:pt x="975945" y="175846"/>
                  <a:pt x="685799" y="197827"/>
                  <a:pt x="492369" y="211015"/>
                </a:cubicBezTo>
                <a:cubicBezTo>
                  <a:pt x="298939" y="224203"/>
                  <a:pt x="149469" y="222005"/>
                  <a:pt x="0" y="219808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8273562" y="3443188"/>
            <a:ext cx="1591407" cy="1744274"/>
          </a:xfrm>
          <a:custGeom>
            <a:avLst/>
            <a:gdLst>
              <a:gd name="connsiteX0" fmla="*/ 1591407 w 1591407"/>
              <a:gd name="connsiteY0" fmla="*/ 1744274 h 1744274"/>
              <a:gd name="connsiteX1" fmla="*/ 949569 w 1591407"/>
              <a:gd name="connsiteY1" fmla="*/ 1533258 h 1744274"/>
              <a:gd name="connsiteX2" fmla="*/ 597876 w 1591407"/>
              <a:gd name="connsiteY2" fmla="*/ 777120 h 1744274"/>
              <a:gd name="connsiteX3" fmla="*/ 254976 w 1591407"/>
              <a:gd name="connsiteY3" fmla="*/ 117697 h 1744274"/>
              <a:gd name="connsiteX4" fmla="*/ 0 w 1591407"/>
              <a:gd name="connsiteY4" fmla="*/ 3397 h 174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407" h="1744274">
                <a:moveTo>
                  <a:pt x="1591407" y="1744274"/>
                </a:moveTo>
                <a:cubicBezTo>
                  <a:pt x="1353282" y="1719362"/>
                  <a:pt x="1115157" y="1694450"/>
                  <a:pt x="949569" y="1533258"/>
                </a:cubicBezTo>
                <a:cubicBezTo>
                  <a:pt x="783980" y="1372066"/>
                  <a:pt x="713641" y="1013047"/>
                  <a:pt x="597876" y="777120"/>
                </a:cubicBezTo>
                <a:cubicBezTo>
                  <a:pt x="482110" y="541193"/>
                  <a:pt x="354622" y="246651"/>
                  <a:pt x="254976" y="117697"/>
                </a:cubicBezTo>
                <a:cubicBezTo>
                  <a:pt x="155330" y="-11257"/>
                  <a:pt x="77665" y="-3930"/>
                  <a:pt x="0" y="339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YARN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72" y="1769512"/>
            <a:ext cx="40224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Move Job Tracker functionality to Application Master – one cluster can have many Application Master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Replace slot with Container which can run any tasks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Both </a:t>
            </a:r>
            <a:r>
              <a:rPr lang="en-US" sz="2000" dirty="0" err="1">
                <a:latin typeface="Comic Sans MS" panose="030F0702030302020204" pitchFamily="66" charset="0"/>
              </a:rPr>
              <a:t>MapReduce</a:t>
            </a:r>
            <a:r>
              <a:rPr lang="en-US" sz="2000" dirty="0">
                <a:latin typeface="Comic Sans MS" panose="030F0702030302020204" pitchFamily="66" charset="0"/>
              </a:rPr>
              <a:t> and non-</a:t>
            </a:r>
            <a:r>
              <a:rPr lang="en-US" sz="2000" dirty="0" err="1">
                <a:latin typeface="Comic Sans MS" panose="030F0702030302020204" pitchFamily="66" charset="0"/>
              </a:rPr>
              <a:t>MapReduce</a:t>
            </a:r>
            <a:r>
              <a:rPr lang="en-US" sz="2000" dirty="0">
                <a:latin typeface="Comic Sans MS" panose="030F0702030302020204" pitchFamily="66" charset="0"/>
              </a:rPr>
              <a:t> applications can running together</a:t>
            </a: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54892" y="3736731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23411" y="3782841"/>
            <a:ext cx="107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Task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54892" y="2105869"/>
            <a:ext cx="1362807" cy="7385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7210" y="2173960"/>
            <a:ext cx="110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Job </a:t>
            </a:r>
          </a:p>
          <a:p>
            <a:r>
              <a:rPr lang="en-US" dirty="0">
                <a:latin typeface="Comic Sans MS" panose="030F0702030302020204" pitchFamily="66" charset="0"/>
              </a:rPr>
              <a:t>Tracker</a:t>
            </a:r>
          </a:p>
        </p:txBody>
      </p:sp>
      <p:sp>
        <p:nvSpPr>
          <p:cNvPr id="52" name="Oval 51"/>
          <p:cNvSpPr/>
          <p:nvPr/>
        </p:nvSpPr>
        <p:spPr>
          <a:xfrm>
            <a:off x="5515522" y="4984213"/>
            <a:ext cx="1251803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603077" y="5053187"/>
            <a:ext cx="11070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Map slot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263176" y="2321247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71365" y="1235485"/>
            <a:ext cx="15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702030302020204" pitchFamily="66" charset="0"/>
              </a:rPr>
              <a:t>MapReduce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88996" y="1235485"/>
            <a:ext cx="152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YARN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605469" y="1955247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651627" y="2001330"/>
            <a:ext cx="241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Resource Manager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05469" y="2596457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651627" y="2642540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Application Master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567001" y="3919630"/>
            <a:ext cx="2525593" cy="4374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8288" y="3937429"/>
            <a:ext cx="211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Node Manager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7263175" y="3967630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67015" y="2670242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713173" y="2716325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Application Master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728561" y="2745699"/>
            <a:ext cx="2464046" cy="47931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774719" y="2791782"/>
            <a:ext cx="23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Application Master</a:t>
            </a:r>
          </a:p>
        </p:txBody>
      </p:sp>
      <p:sp>
        <p:nvSpPr>
          <p:cNvPr id="76" name="Oval 75"/>
          <p:cNvSpPr/>
          <p:nvPr/>
        </p:nvSpPr>
        <p:spPr>
          <a:xfrm>
            <a:off x="5516258" y="5546162"/>
            <a:ext cx="1251803" cy="507280"/>
          </a:xfrm>
          <a:prstGeom prst="ellips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454892" y="5615136"/>
            <a:ext cx="14463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Reduce slot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7263174" y="5359147"/>
            <a:ext cx="1055077" cy="2548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605469" y="5240815"/>
            <a:ext cx="1962885" cy="74365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67053" y="5301914"/>
            <a:ext cx="14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15614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2B193-2E4E-4B29-8CED-4728FA08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151EFB-08FE-4DDF-86B4-AE3C0ACCE841}"/>
              </a:ext>
            </a:extLst>
          </p:cNvPr>
          <p:cNvSpPr/>
          <p:nvPr/>
        </p:nvSpPr>
        <p:spPr>
          <a:xfrm>
            <a:off x="1929470" y="4098482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72AC1C-2AD0-48C7-B287-A2F963915D98}"/>
              </a:ext>
            </a:extLst>
          </p:cNvPr>
          <p:cNvSpPr/>
          <p:nvPr/>
        </p:nvSpPr>
        <p:spPr>
          <a:xfrm>
            <a:off x="1929469" y="3429000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7F3AFEC-3070-44C6-9AC3-AA41DAB6DFF8}"/>
              </a:ext>
            </a:extLst>
          </p:cNvPr>
          <p:cNvSpPr/>
          <p:nvPr/>
        </p:nvSpPr>
        <p:spPr>
          <a:xfrm>
            <a:off x="7225720" y="4098482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961BFDC-C3E0-4EC7-9B69-E6AE20311B15}"/>
              </a:ext>
            </a:extLst>
          </p:cNvPr>
          <p:cNvSpPr/>
          <p:nvPr/>
        </p:nvSpPr>
        <p:spPr>
          <a:xfrm>
            <a:off x="7225719" y="3429000"/>
            <a:ext cx="3129092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60C7C6-8930-4D7C-A76F-513B7AFF249E}"/>
              </a:ext>
            </a:extLst>
          </p:cNvPr>
          <p:cNvSpPr/>
          <p:nvPr/>
        </p:nvSpPr>
        <p:spPr>
          <a:xfrm>
            <a:off x="7225719" y="2805682"/>
            <a:ext cx="1565943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AD810D0-7946-430A-B911-0E677E7BFAD3}"/>
              </a:ext>
            </a:extLst>
          </p:cNvPr>
          <p:cNvSpPr/>
          <p:nvPr/>
        </p:nvSpPr>
        <p:spPr>
          <a:xfrm>
            <a:off x="8790265" y="2805682"/>
            <a:ext cx="1565943" cy="8472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B416FE-3A61-4B6E-A304-3A08177400E4}"/>
              </a:ext>
            </a:extLst>
          </p:cNvPr>
          <p:cNvSpPr txBox="1"/>
          <p:nvPr/>
        </p:nvSpPr>
        <p:spPr>
          <a:xfrm>
            <a:off x="2625754" y="2436350"/>
            <a:ext cx="27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Hadoop 1.0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91805F-1B16-419D-89B3-3EE8BDA75192}"/>
              </a:ext>
            </a:extLst>
          </p:cNvPr>
          <p:cNvSpPr txBox="1"/>
          <p:nvPr/>
        </p:nvSpPr>
        <p:spPr>
          <a:xfrm>
            <a:off x="8008690" y="2124691"/>
            <a:ext cx="27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Hadoop 2.0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D54BE8-679B-400E-A700-4EF2AB384FCA}"/>
              </a:ext>
            </a:extLst>
          </p:cNvPr>
          <p:cNvSpPr txBox="1"/>
          <p:nvPr/>
        </p:nvSpPr>
        <p:spPr>
          <a:xfrm>
            <a:off x="2776755" y="3667978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MapReduce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6BEF94-4324-4D1B-A5E1-A5D4A842D931}"/>
              </a:ext>
            </a:extLst>
          </p:cNvPr>
          <p:cNvSpPr txBox="1"/>
          <p:nvPr/>
        </p:nvSpPr>
        <p:spPr>
          <a:xfrm>
            <a:off x="3003259" y="4384986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97B22-B2F6-487C-BEF9-3DCBEC500987}"/>
              </a:ext>
            </a:extLst>
          </p:cNvPr>
          <p:cNvSpPr txBox="1"/>
          <p:nvPr/>
        </p:nvSpPr>
        <p:spPr>
          <a:xfrm>
            <a:off x="8383396" y="4398632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HDFS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DC07CD-D8E8-49B5-9285-7E5BA34A11CD}"/>
              </a:ext>
            </a:extLst>
          </p:cNvPr>
          <p:cNvSpPr txBox="1"/>
          <p:nvPr/>
        </p:nvSpPr>
        <p:spPr>
          <a:xfrm>
            <a:off x="7341765" y="3044660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MapReduce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AC055F-6F71-4635-98FB-38DD95374F94}"/>
              </a:ext>
            </a:extLst>
          </p:cNvPr>
          <p:cNvSpPr txBox="1"/>
          <p:nvPr/>
        </p:nvSpPr>
        <p:spPr>
          <a:xfrm>
            <a:off x="8904914" y="2877197"/>
            <a:ext cx="15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Other Applications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88F8D0-2788-4D55-A898-C27323492F0E}"/>
              </a:ext>
            </a:extLst>
          </p:cNvPr>
          <p:cNvSpPr txBox="1"/>
          <p:nvPr/>
        </p:nvSpPr>
        <p:spPr>
          <a:xfrm>
            <a:off x="8377805" y="3777514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YARN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E845DA81-2BC4-47DC-B548-8DA087AF4B89}"/>
              </a:ext>
            </a:extLst>
          </p:cNvPr>
          <p:cNvSpPr/>
          <p:nvPr/>
        </p:nvSpPr>
        <p:spPr>
          <a:xfrm>
            <a:off x="5577277" y="3523528"/>
            <a:ext cx="1266737" cy="356533"/>
          </a:xfrm>
          <a:prstGeom prst="rightArrow">
            <a:avLst>
              <a:gd name="adj1" fmla="val 50000"/>
              <a:gd name="adj2" fmla="val 382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2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6EDFFD-3DED-42E8-B49B-DD0C91D4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</a:rPr>
              <a:t>YARN’s components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01F5D-5787-4743-A303-F6A6DAC5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9345D0-D845-4796-9586-3EFBAB55DD82}"/>
              </a:ext>
            </a:extLst>
          </p:cNvPr>
          <p:cNvSpPr/>
          <p:nvPr/>
        </p:nvSpPr>
        <p:spPr>
          <a:xfrm>
            <a:off x="7038363" y="2374085"/>
            <a:ext cx="3615903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CB3F6A-A1EF-4F68-BA71-2DA6EBB0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YARN’s Components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27D16-C78C-497F-87F4-B190556FCDF7}"/>
              </a:ext>
            </a:extLst>
          </p:cNvPr>
          <p:cNvSpPr txBox="1">
            <a:spLocks/>
          </p:cNvSpPr>
          <p:nvPr/>
        </p:nvSpPr>
        <p:spPr>
          <a:xfrm>
            <a:off x="343909" y="2132846"/>
            <a:ext cx="5537588" cy="322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omic Sans MS" panose="030F0702030302020204" pitchFamily="66" charset="0"/>
              </a:rPr>
              <a:t>Resource Manager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Run on master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Global resource scheduler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mic Sans MS" panose="030F0702030302020204" pitchFamily="66" charset="0"/>
              </a:rPr>
              <a:t>Arbitrates cluster resource(CPU, memory) between applications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latin typeface="Comic Sans MS" panose="030F0702030302020204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C02E2B-4BD5-4A3B-BF34-EDEB4D4CA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79" y="2430608"/>
            <a:ext cx="2143125" cy="21431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1EB9B7-F7AE-4399-B280-B0824E0D1375}"/>
              </a:ext>
            </a:extLst>
          </p:cNvPr>
          <p:cNvSpPr txBox="1"/>
          <p:nvPr/>
        </p:nvSpPr>
        <p:spPr>
          <a:xfrm>
            <a:off x="7219106" y="3179004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Resource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7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C92D-8CAB-43C8-BCBA-B4E25748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Comic Sans MS" panose="030F0702030302020204" pitchFamily="66" charset="0"/>
              </a:rPr>
              <a:t>YARN’s Components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7D9FF-50AB-478B-AB83-A56994F6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9" y="2086233"/>
            <a:ext cx="10515600" cy="4351338"/>
          </a:xfrm>
        </p:spPr>
        <p:txBody>
          <a:bodyPr/>
          <a:lstStyle/>
          <a:p>
            <a:r>
              <a:rPr lang="en-US" altLang="zh-CN" sz="3200" dirty="0">
                <a:latin typeface="Comic Sans MS" panose="030F0702030302020204" pitchFamily="66" charset="0"/>
              </a:rPr>
              <a:t>Node </a:t>
            </a:r>
            <a:r>
              <a:rPr lang="en-US" altLang="zh-CN" sz="3200" dirty="0" err="1">
                <a:latin typeface="Comic Sans MS" panose="030F0702030302020204" pitchFamily="66" charset="0"/>
              </a:rPr>
              <a:t>Mangaer</a:t>
            </a:r>
            <a:endParaRPr lang="en-US" altLang="zh-CN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Run on slave nodes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Manage life-cycle of containers</a:t>
            </a:r>
          </a:p>
          <a:p>
            <a:pPr marL="0" indent="0"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Monitors resources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A12D1-FBCD-4452-88BF-3E0DDE47B79B}"/>
              </a:ext>
            </a:extLst>
          </p:cNvPr>
          <p:cNvSpPr/>
          <p:nvPr/>
        </p:nvSpPr>
        <p:spPr>
          <a:xfrm>
            <a:off x="6937695" y="1172828"/>
            <a:ext cx="4416105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3911BE-456D-42C6-8E50-1C7630C609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3" y="1229351"/>
            <a:ext cx="2143125" cy="2143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6552BC-D1C4-446C-9EEB-528804016820}"/>
              </a:ext>
            </a:extLst>
          </p:cNvPr>
          <p:cNvSpPr txBox="1"/>
          <p:nvPr/>
        </p:nvSpPr>
        <p:spPr>
          <a:xfrm>
            <a:off x="7079485" y="1568373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2BDD0-4A48-48F5-8BC4-8F99CE4DC6CA}"/>
              </a:ext>
            </a:extLst>
          </p:cNvPr>
          <p:cNvSpPr/>
          <p:nvPr/>
        </p:nvSpPr>
        <p:spPr>
          <a:xfrm>
            <a:off x="6913460" y="3674895"/>
            <a:ext cx="4416105" cy="2256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9CA116-C5D3-4A60-AEB0-DE7BBFDBD07C}"/>
              </a:ext>
            </a:extLst>
          </p:cNvPr>
          <p:cNvSpPr txBox="1"/>
          <p:nvPr/>
        </p:nvSpPr>
        <p:spPr>
          <a:xfrm>
            <a:off x="7079484" y="4001294"/>
            <a:ext cx="166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Node</a:t>
            </a:r>
          </a:p>
          <a:p>
            <a:r>
              <a:rPr lang="en-US" altLang="zh-CN" dirty="0">
                <a:latin typeface="Comic Sans MS" panose="030F0702030302020204" pitchFamily="66" charset="0"/>
              </a:rPr>
              <a:t>Manager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E0D65F-54EE-4BB3-958D-263DB8DAB5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12" y="373141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0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</TotalTime>
  <Words>577</Words>
  <Application>Microsoft Office PowerPoint</Application>
  <PresentationFormat>宽屏</PresentationFormat>
  <Paragraphs>326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游ゴシック</vt:lpstr>
      <vt:lpstr>游ゴシック Light</vt:lpstr>
      <vt:lpstr>等线</vt:lpstr>
      <vt:lpstr>等线 Light</vt:lpstr>
      <vt:lpstr>Arial</vt:lpstr>
      <vt:lpstr>Calibri</vt:lpstr>
      <vt:lpstr>Calibri Light</vt:lpstr>
      <vt:lpstr>Comic Sans MS</vt:lpstr>
      <vt:lpstr>Office Theme</vt:lpstr>
      <vt:lpstr>Hadoop YARN</vt:lpstr>
      <vt:lpstr>YARN</vt:lpstr>
      <vt:lpstr>Before YARN</vt:lpstr>
      <vt:lpstr>Before YARN</vt:lpstr>
      <vt:lpstr>YARN solutions</vt:lpstr>
      <vt:lpstr>YARN</vt:lpstr>
      <vt:lpstr>YARN’s components</vt:lpstr>
      <vt:lpstr>YARN’s Components</vt:lpstr>
      <vt:lpstr>YARN’s Components</vt:lpstr>
      <vt:lpstr>YARN’s Components</vt:lpstr>
      <vt:lpstr>How YARN works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YARN Cluster</vt:lpstr>
      <vt:lpstr>Thanks for listening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YARN</dc:title>
  <dc:creator>workshop</dc:creator>
  <cp:lastModifiedBy>She Zhaochen</cp:lastModifiedBy>
  <cp:revision>164</cp:revision>
  <dcterms:created xsi:type="dcterms:W3CDTF">2018-03-30T06:16:24Z</dcterms:created>
  <dcterms:modified xsi:type="dcterms:W3CDTF">2018-04-01T02:50:31Z</dcterms:modified>
</cp:coreProperties>
</file>