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5" r:id="rId5"/>
    <p:sldId id="391" r:id="rId6"/>
    <p:sldId id="277" r:id="rId7"/>
    <p:sldId id="392" r:id="rId8"/>
    <p:sldId id="394" r:id="rId9"/>
    <p:sldId id="395" r:id="rId10"/>
    <p:sldId id="393" r:id="rId11"/>
    <p:sldId id="273" r:id="rId12"/>
    <p:sldId id="396" r:id="rId13"/>
    <p:sldId id="409" r:id="rId14"/>
    <p:sldId id="261" r:id="rId15"/>
    <p:sldId id="270" r:id="rId16"/>
    <p:sldId id="400" r:id="rId17"/>
    <p:sldId id="401" r:id="rId18"/>
    <p:sldId id="406" r:id="rId19"/>
    <p:sldId id="404" r:id="rId20"/>
    <p:sldId id="416" r:id="rId21"/>
    <p:sldId id="408" r:id="rId22"/>
    <p:sldId id="407" r:id="rId23"/>
    <p:sldId id="405" r:id="rId24"/>
    <p:sldId id="410" r:id="rId25"/>
    <p:sldId id="412" r:id="rId26"/>
    <p:sldId id="414" r:id="rId27"/>
    <p:sldId id="415" r:id="rId28"/>
    <p:sldId id="402" r:id="rId29"/>
    <p:sldId id="399" r:id="rId30"/>
    <p:sldId id="266" r:id="rId31"/>
    <p:sldId id="267" r:id="rId32"/>
    <p:sldId id="268" r:id="rId33"/>
    <p:sldId id="269" r:id="rId34"/>
    <p:sldId id="271" r:id="rId35"/>
    <p:sldId id="257" r:id="rId36"/>
    <p:sldId id="258" r:id="rId37"/>
    <p:sldId id="262" r:id="rId38"/>
    <p:sldId id="263" r:id="rId39"/>
    <p:sldId id="259" r:id="rId40"/>
    <p:sldId id="260" r:id="rId41"/>
    <p:sldId id="264" r:id="rId42"/>
    <p:sldId id="26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116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Modification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8370916" y="0"/>
            <a:ext cx="3724102" cy="43808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 dirty="0" err="1" smtClean="0"/>
              <a:t>LocalContainerRunner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011" y="889461"/>
            <a:ext cx="518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smtClean="0"/>
              <a:t>YARN container: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78882" y="1117110"/>
            <a:ext cx="2759825" cy="2071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76310" y="1093357"/>
            <a:ext cx="23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LocalContainerRunner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  <a:endCxn id="6" idx="0"/>
          </p:cNvCxnSpPr>
          <p:nvPr/>
        </p:nvCxnSpPr>
        <p:spPr>
          <a:xfrm>
            <a:off x="10400779" y="831272"/>
            <a:ext cx="58017" cy="26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952" y="1207707"/>
            <a:ext cx="622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run-container.sh will be run and start a </a:t>
            </a:r>
            <a:r>
              <a:rPr lang="en-US" dirty="0" err="1" smtClean="0"/>
              <a:t>LocalContainerRunner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82546" y="3567281"/>
            <a:ext cx="2215341" cy="539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4" idx="0"/>
          </p:cNvCxnSpPr>
          <p:nvPr/>
        </p:nvCxnSpPr>
        <p:spPr>
          <a:xfrm>
            <a:off x="10375669" y="2789244"/>
            <a:ext cx="14548" cy="77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69636" y="2383518"/>
            <a:ext cx="42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952" y="1813855"/>
            <a:ext cx="495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 smtClean="0"/>
              <a:t>LocalContainerRunner</a:t>
            </a:r>
            <a:r>
              <a:rPr lang="en-US" altLang="zh-CN" dirty="0" smtClean="0"/>
              <a:t> reads </a:t>
            </a:r>
            <a:r>
              <a:rPr lang="en-US" altLang="zh-CN" dirty="0" err="1" smtClean="0"/>
              <a:t>JobModel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JobModelManager’s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952" y="2557073"/>
            <a:ext cx="451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smtClean="0"/>
              <a:t>Build the </a:t>
            </a:r>
            <a:r>
              <a:rPr lang="en-US" dirty="0" err="1" smtClean="0"/>
              <a:t>StreamApplication</a:t>
            </a:r>
            <a:r>
              <a:rPr lang="en-US" dirty="0" smtClean="0"/>
              <a:t> according to </a:t>
            </a:r>
            <a:r>
              <a:rPr lang="en-US" dirty="0" err="1" smtClean="0"/>
              <a:t>JobConfig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12876" y="3668606"/>
            <a:ext cx="44057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456075" y="3652290"/>
            <a:ext cx="20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SamzaContainer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08472" y="374073"/>
            <a:ext cx="1584614" cy="457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62752" y="408508"/>
            <a:ext cx="175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run-container.sh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6952" y="3329124"/>
            <a:ext cx="451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the </a:t>
            </a:r>
            <a:r>
              <a:rPr lang="en-US" dirty="0" err="1" smtClean="0"/>
              <a:t>StreamApplication</a:t>
            </a:r>
            <a:r>
              <a:rPr lang="en-US" dirty="0" smtClean="0"/>
              <a:t> in a </a:t>
            </a:r>
            <a:r>
              <a:rPr lang="en-US" dirty="0" err="1" smtClean="0"/>
              <a:t>SamzaContainer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85519" y="1663663"/>
            <a:ext cx="2005442" cy="415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41375" y="1178366"/>
            <a:ext cx="1188720" cy="1813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79473" y="1651384"/>
            <a:ext cx="116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15" idx="1"/>
          </p:cNvCxnSpPr>
          <p:nvPr/>
        </p:nvCxnSpPr>
        <p:spPr>
          <a:xfrm flipV="1">
            <a:off x="8046721" y="1871657"/>
            <a:ext cx="1438798" cy="10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83487" y="1686990"/>
            <a:ext cx="13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485519" y="2297715"/>
            <a:ext cx="2037305" cy="491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511061" y="2334903"/>
            <a:ext cx="20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30693" y="-22080"/>
            <a:ext cx="231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Container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471364" y="14761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288221" y="41800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4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6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16378"/>
            <a:ext cx="10515600" cy="1325563"/>
          </a:xfrm>
        </p:spPr>
        <p:txBody>
          <a:bodyPr/>
          <a:lstStyle/>
          <a:p>
            <a:r>
              <a:rPr lang="en-US" dirty="0" err="1" smtClean="0"/>
              <a:t>FollowerStreamProcessorRunner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55527" y="1346662"/>
            <a:ext cx="4015048" cy="5278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63199" y="2463772"/>
            <a:ext cx="3175812" cy="29561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63199" y="2481857"/>
            <a:ext cx="326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FollowerStreamProcessorRunner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15" idx="2"/>
            <a:endCxn id="7" idx="0"/>
          </p:cNvCxnSpPr>
          <p:nvPr/>
        </p:nvCxnSpPr>
        <p:spPr>
          <a:xfrm flipH="1">
            <a:off x="9851105" y="2177934"/>
            <a:ext cx="34285" cy="28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8" idx="2"/>
            <a:endCxn id="33" idx="0"/>
          </p:cNvCxnSpPr>
          <p:nvPr/>
        </p:nvCxnSpPr>
        <p:spPr>
          <a:xfrm flipH="1">
            <a:off x="9988783" y="4964331"/>
            <a:ext cx="20041" cy="74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093083" y="1720735"/>
            <a:ext cx="1584614" cy="4571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47363" y="1755170"/>
            <a:ext cx="175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run-container.sh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970130" y="3010325"/>
            <a:ext cx="2005442" cy="415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50923" y="2435761"/>
            <a:ext cx="1188720" cy="1813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89021" y="2908779"/>
            <a:ext cx="116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3"/>
            <a:endCxn id="17" idx="1"/>
          </p:cNvCxnSpPr>
          <p:nvPr/>
        </p:nvCxnSpPr>
        <p:spPr>
          <a:xfrm flipV="1">
            <a:off x="7556269" y="3218319"/>
            <a:ext cx="1413861" cy="1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68098" y="3033652"/>
            <a:ext cx="13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70130" y="3644377"/>
            <a:ext cx="2037305" cy="491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95672" y="3681565"/>
            <a:ext cx="20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15304" y="1324582"/>
            <a:ext cx="231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Container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772832" y="17646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6131" y="847209"/>
            <a:ext cx="404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 the </a:t>
            </a:r>
            <a:r>
              <a:rPr lang="en-US" dirty="0" err="1" smtClean="0"/>
              <a:t>LocalContainerRunner</a:t>
            </a:r>
            <a:r>
              <a:rPr lang="en-US" dirty="0" smtClean="0"/>
              <a:t> and </a:t>
            </a:r>
            <a:r>
              <a:rPr lang="en-US" dirty="0" err="1" smtClean="0"/>
              <a:t>LocalApplicationRuner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6131" y="1789430"/>
            <a:ext cx="344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run-container now start a </a:t>
            </a:r>
            <a:r>
              <a:rPr lang="en-US" dirty="0" err="1" smtClean="0"/>
              <a:t>FollowerStreamProcessorRunner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881112" y="5705736"/>
            <a:ext cx="2215341" cy="539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62606" y="5779777"/>
            <a:ext cx="20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StreamProcessor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17" idx="2"/>
            <a:endCxn id="22" idx="0"/>
          </p:cNvCxnSpPr>
          <p:nvPr/>
        </p:nvCxnSpPr>
        <p:spPr>
          <a:xfrm>
            <a:off x="9972851" y="3426312"/>
            <a:ext cx="15932" cy="21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991514" y="4490062"/>
            <a:ext cx="2034620" cy="474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382728" y="4531931"/>
            <a:ext cx="122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JobConfig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57942" y="2715523"/>
            <a:ext cx="3483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Use the </a:t>
            </a:r>
            <a:r>
              <a:rPr lang="en-US" dirty="0" err="1" smtClean="0"/>
              <a:t>LocalContainerRunner’s</a:t>
            </a:r>
            <a:r>
              <a:rPr lang="en-US" dirty="0" smtClean="0"/>
              <a:t> logic to read </a:t>
            </a:r>
            <a:r>
              <a:rPr lang="en-US" dirty="0" err="1" smtClean="0"/>
              <a:t>JobModel</a:t>
            </a:r>
            <a:r>
              <a:rPr lang="en-US" dirty="0" smtClean="0"/>
              <a:t>, </a:t>
            </a:r>
            <a:r>
              <a:rPr lang="en-US" dirty="0" err="1" smtClean="0"/>
              <a:t>StreamApplication</a:t>
            </a:r>
            <a:r>
              <a:rPr lang="en-US" dirty="0" smtClean="0"/>
              <a:t> and </a:t>
            </a:r>
            <a:r>
              <a:rPr lang="en-US" dirty="0" err="1" smtClean="0"/>
              <a:t>JobConfig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22" idx="2"/>
            <a:endCxn id="48" idx="0"/>
          </p:cNvCxnSpPr>
          <p:nvPr/>
        </p:nvCxnSpPr>
        <p:spPr>
          <a:xfrm>
            <a:off x="9988783" y="4135906"/>
            <a:ext cx="20041" cy="35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659439" y="4293817"/>
            <a:ext cx="2565164" cy="20393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364335" y="5595111"/>
            <a:ext cx="44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6130" y="4050897"/>
            <a:ext cx="392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Use the </a:t>
            </a:r>
            <a:r>
              <a:rPr lang="en-US" dirty="0" err="1" smtClean="0"/>
              <a:t>LocalApplicationRunner’s</a:t>
            </a:r>
            <a:r>
              <a:rPr lang="en-US" dirty="0" smtClean="0"/>
              <a:t> logic to start </a:t>
            </a:r>
            <a:r>
              <a:rPr lang="en-US" dirty="0" err="1" smtClean="0"/>
              <a:t>StreamProcessor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570591" y="3251110"/>
            <a:ext cx="44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6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2015" y="9117"/>
            <a:ext cx="3724102" cy="43808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9981" y="1126227"/>
            <a:ext cx="2759825" cy="2071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7409" y="1102474"/>
            <a:ext cx="23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LocalContainerRunner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3" idx="2"/>
            <a:endCxn id="6" idx="0"/>
          </p:cNvCxnSpPr>
          <p:nvPr/>
        </p:nvCxnSpPr>
        <p:spPr>
          <a:xfrm>
            <a:off x="3611878" y="840389"/>
            <a:ext cx="58017" cy="26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93645" y="3576398"/>
            <a:ext cx="2215341" cy="539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3586768" y="2798361"/>
            <a:ext cx="14548" cy="77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174" y="3661407"/>
            <a:ext cx="20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SamzaContainer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9571" y="383190"/>
            <a:ext cx="1584614" cy="457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73851" y="417625"/>
            <a:ext cx="175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run-container.sh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6618" y="1672780"/>
            <a:ext cx="2005442" cy="415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474" y="1187483"/>
            <a:ext cx="1188720" cy="1813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72" y="1660501"/>
            <a:ext cx="116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  <a:endCxn id="15" idx="1"/>
          </p:cNvCxnSpPr>
          <p:nvPr/>
        </p:nvCxnSpPr>
        <p:spPr>
          <a:xfrm flipV="1">
            <a:off x="1257820" y="1880774"/>
            <a:ext cx="1438798" cy="10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94586" y="1696107"/>
            <a:ext cx="13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96618" y="2306832"/>
            <a:ext cx="2037305" cy="491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22160" y="2344020"/>
            <a:ext cx="20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41792" y="-12963"/>
            <a:ext cx="231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Container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611878" y="2065439"/>
            <a:ext cx="0" cy="25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6087" y="512531"/>
            <a:ext cx="4015048" cy="5278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83759" y="1629641"/>
            <a:ext cx="3175812" cy="29561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83759" y="1647726"/>
            <a:ext cx="326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FollowerStreamProcessorRunner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31" idx="2"/>
            <a:endCxn id="27" idx="0"/>
          </p:cNvCxnSpPr>
          <p:nvPr/>
        </p:nvCxnSpPr>
        <p:spPr>
          <a:xfrm flipH="1">
            <a:off x="9471665" y="1343803"/>
            <a:ext cx="34285" cy="28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5" idx="2"/>
            <a:endCxn id="42" idx="0"/>
          </p:cNvCxnSpPr>
          <p:nvPr/>
        </p:nvCxnSpPr>
        <p:spPr>
          <a:xfrm flipH="1">
            <a:off x="9609343" y="4130200"/>
            <a:ext cx="20041" cy="74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713643" y="886604"/>
            <a:ext cx="1584614" cy="4571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67923" y="921039"/>
            <a:ext cx="175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run-container.sh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590690" y="2176194"/>
            <a:ext cx="2005442" cy="415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71483" y="1601630"/>
            <a:ext cx="1188720" cy="1813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09581" y="2074648"/>
            <a:ext cx="116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  <a:endCxn id="33" idx="1"/>
          </p:cNvCxnSpPr>
          <p:nvPr/>
        </p:nvCxnSpPr>
        <p:spPr>
          <a:xfrm flipV="1">
            <a:off x="7176829" y="2384188"/>
            <a:ext cx="1413861" cy="1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88658" y="2199521"/>
            <a:ext cx="13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590690" y="2810246"/>
            <a:ext cx="2037305" cy="491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616232" y="2847434"/>
            <a:ext cx="20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435864" y="490451"/>
            <a:ext cx="231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Container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3392" y="93053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501672" y="4871605"/>
            <a:ext cx="2215341" cy="539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683166" y="4945646"/>
            <a:ext cx="20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StreamProcessor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3" idx="2"/>
            <a:endCxn id="38" idx="0"/>
          </p:cNvCxnSpPr>
          <p:nvPr/>
        </p:nvCxnSpPr>
        <p:spPr>
          <a:xfrm>
            <a:off x="9593411" y="2592181"/>
            <a:ext cx="15932" cy="21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612074" y="3655931"/>
            <a:ext cx="2034620" cy="474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003288" y="3697800"/>
            <a:ext cx="122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JobConfig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38" idx="2"/>
            <a:endCxn id="45" idx="0"/>
          </p:cNvCxnSpPr>
          <p:nvPr/>
        </p:nvCxnSpPr>
        <p:spPr>
          <a:xfrm>
            <a:off x="9609343" y="3301775"/>
            <a:ext cx="20041" cy="35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279999" y="3459686"/>
            <a:ext cx="2565164" cy="20393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67889" y="4494774"/>
            <a:ext cx="2759825" cy="1704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267641" y="4494775"/>
            <a:ext cx="30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LocalApplicationRunner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17271" y="4898591"/>
            <a:ext cx="2215341" cy="1025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07723" y="4962983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417271" y="6577909"/>
            <a:ext cx="2215341" cy="539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58586" y="5332315"/>
            <a:ext cx="1903615" cy="467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929542" y="5383035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6" idx="2"/>
            <a:endCxn id="55" idx="0"/>
          </p:cNvCxnSpPr>
          <p:nvPr/>
        </p:nvCxnSpPr>
        <p:spPr>
          <a:xfrm>
            <a:off x="3510394" y="5799872"/>
            <a:ext cx="14548" cy="77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90800" y="6662918"/>
            <a:ext cx="20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StreamProcessors</a:t>
            </a:r>
            <a:endParaRPr lang="en-US" dirty="0"/>
          </a:p>
        </p:txBody>
      </p:sp>
      <p:sp>
        <p:nvSpPr>
          <p:cNvPr id="64" name="Right Arrow 63"/>
          <p:cNvSpPr/>
          <p:nvPr/>
        </p:nvSpPr>
        <p:spPr>
          <a:xfrm>
            <a:off x="5323862" y="2280948"/>
            <a:ext cx="579294" cy="45513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20167508">
            <a:off x="5057247" y="5211382"/>
            <a:ext cx="3127556" cy="69798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2" y="18255"/>
            <a:ext cx="10515600" cy="1325563"/>
          </a:xfrm>
        </p:spPr>
        <p:txBody>
          <a:bodyPr/>
          <a:lstStyle/>
          <a:p>
            <a:r>
              <a:rPr lang="en-US" dirty="0" smtClean="0"/>
              <a:t>run-container.sh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42823E-EF2E-4FB5-90F0-B7414C39E058}"/>
              </a:ext>
            </a:extLst>
          </p:cNvPr>
          <p:cNvSpPr txBox="1"/>
          <p:nvPr/>
        </p:nvSpPr>
        <p:spPr>
          <a:xfrm>
            <a:off x="184557" y="1216404"/>
            <a:ext cx="389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each container, the </a:t>
            </a:r>
            <a:r>
              <a:rPr lang="en-US" altLang="zh-CN" dirty="0" smtClean="0"/>
              <a:t>run-container.sh </a:t>
            </a:r>
            <a:r>
              <a:rPr lang="en-US" altLang="zh-CN" dirty="0"/>
              <a:t>script will be called. It will start </a:t>
            </a:r>
            <a:r>
              <a:rPr lang="en-US" altLang="zh-CN" dirty="0" err="1"/>
              <a:t>FollowerStreamProcessorRunner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633FA5-6BB0-4CBE-80CA-E2EBB16C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77" y="1054694"/>
            <a:ext cx="7377817" cy="9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0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AD42F-3100-42CC-9573-416ACE21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269"/>
            <a:ext cx="10515600" cy="1325563"/>
          </a:xfrm>
        </p:spPr>
        <p:txBody>
          <a:bodyPr/>
          <a:lstStyle/>
          <a:p>
            <a:r>
              <a:rPr lang="en-US" altLang="zh-CN" dirty="0" err="1"/>
              <a:t>FollowerStreamProcessorRunner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C69DE-05B1-44A2-BCAA-24D4EE07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312" y="991199"/>
            <a:ext cx="6000000" cy="2380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43884E-DD45-4869-B893-05ACBE299442}"/>
              </a:ext>
            </a:extLst>
          </p:cNvPr>
          <p:cNvSpPr txBox="1"/>
          <p:nvPr/>
        </p:nvSpPr>
        <p:spPr>
          <a:xfrm>
            <a:off x="209724" y="1637530"/>
            <a:ext cx="4924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 the </a:t>
            </a:r>
            <a:r>
              <a:rPr lang="en-US" altLang="zh-CN" dirty="0"/>
              <a:t>logic from </a:t>
            </a:r>
            <a:r>
              <a:rPr lang="en-US" altLang="zh-CN" dirty="0" err="1"/>
              <a:t>LocalContainerRunner</a:t>
            </a:r>
            <a:r>
              <a:rPr lang="en-US" altLang="zh-CN" dirty="0"/>
              <a:t> to read </a:t>
            </a:r>
            <a:r>
              <a:rPr lang="en-US" altLang="zh-CN" dirty="0" err="1"/>
              <a:t>JobModel</a:t>
            </a:r>
            <a:r>
              <a:rPr lang="en-US" altLang="zh-CN" dirty="0"/>
              <a:t> and config from </a:t>
            </a:r>
            <a:r>
              <a:rPr lang="en-US" altLang="zh-CN" dirty="0" err="1"/>
              <a:t>JobModelManager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  and build the </a:t>
            </a:r>
            <a:r>
              <a:rPr lang="en-US" altLang="zh-CN" dirty="0" err="1"/>
              <a:t>StreamApplication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A86A0E-0BCD-4818-AD7B-3B4C75A52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12" y="1731720"/>
            <a:ext cx="4457143" cy="180952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D88CF0-1A6D-46F8-96B1-A40CD56D5A7F}"/>
              </a:ext>
            </a:extLst>
          </p:cNvPr>
          <p:cNvCxnSpPr>
            <a:stCxn id="6" idx="3"/>
          </p:cNvCxnSpPr>
          <p:nvPr/>
        </p:nvCxnSpPr>
        <p:spPr>
          <a:xfrm>
            <a:off x="5134062" y="2099195"/>
            <a:ext cx="961938" cy="59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01514D3A-D8CC-40B2-8B73-08646256A5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814"/>
          <a:stretch/>
        </p:blipFill>
        <p:spPr>
          <a:xfrm>
            <a:off x="6068752" y="4420995"/>
            <a:ext cx="4882672" cy="36109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D14464-CB6B-4CAE-9E53-C6F54F6100EB}"/>
              </a:ext>
            </a:extLst>
          </p:cNvPr>
          <p:cNvSpPr txBox="1"/>
          <p:nvPr/>
        </p:nvSpPr>
        <p:spPr>
          <a:xfrm>
            <a:off x="7254396" y="4070277"/>
            <a:ext cx="355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LocalContainerRunner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9C07C8-9877-4880-8561-4CCFD8353B80}"/>
              </a:ext>
            </a:extLst>
          </p:cNvPr>
          <p:cNvSpPr/>
          <p:nvPr/>
        </p:nvSpPr>
        <p:spPr>
          <a:xfrm>
            <a:off x="6076426" y="1912672"/>
            <a:ext cx="6096000" cy="2481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D77564-5DA5-4EAE-BCBD-AB058C969095}"/>
              </a:ext>
            </a:extLst>
          </p:cNvPr>
          <p:cNvSpPr/>
          <p:nvPr/>
        </p:nvSpPr>
        <p:spPr>
          <a:xfrm>
            <a:off x="6068752" y="4420996"/>
            <a:ext cx="4971160" cy="80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23C3F4-6FF3-4C47-BC6D-6A929725C6D6}"/>
              </a:ext>
            </a:extLst>
          </p:cNvPr>
          <p:cNvSpPr txBox="1"/>
          <p:nvPr/>
        </p:nvSpPr>
        <p:spPr>
          <a:xfrm>
            <a:off x="7319036" y="4681312"/>
            <a:ext cx="319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WikipediaZkLocalApplication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ED12C2-3CC0-4168-BD42-71E8E19A0797}"/>
              </a:ext>
            </a:extLst>
          </p:cNvPr>
          <p:cNvSpPr txBox="1"/>
          <p:nvPr/>
        </p:nvSpPr>
        <p:spPr>
          <a:xfrm>
            <a:off x="151002" y="2922929"/>
            <a:ext cx="48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the logic from </a:t>
            </a:r>
            <a:r>
              <a:rPr lang="en-US" altLang="zh-CN" dirty="0" err="1"/>
              <a:t>WikipediaZkLocalApplication</a:t>
            </a:r>
            <a:r>
              <a:rPr lang="en-US" altLang="zh-CN" dirty="0"/>
              <a:t> to start </a:t>
            </a:r>
            <a:r>
              <a:rPr lang="en-US" altLang="zh-CN" dirty="0" err="1"/>
              <a:t>FollowerStreamProcessorRunner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1774B55-8243-465E-BFAB-5ED5724D6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39004"/>
            <a:ext cx="4721953" cy="2221676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20CA03A-FB1F-4236-8448-1ACF708D045D}"/>
              </a:ext>
            </a:extLst>
          </p:cNvPr>
          <p:cNvCxnSpPr>
            <a:stCxn id="6" idx="3"/>
          </p:cNvCxnSpPr>
          <p:nvPr/>
        </p:nvCxnSpPr>
        <p:spPr>
          <a:xfrm>
            <a:off x="5134062" y="2099195"/>
            <a:ext cx="961938" cy="197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7F8C17AE-715B-4662-982D-CDFCF537C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458" y="5327643"/>
            <a:ext cx="3171429" cy="20952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D33DA1B-012A-4958-95B2-7A6C29630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623" y="5508511"/>
            <a:ext cx="5942423" cy="95127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006A14C-4E63-4DE3-85FF-D2457127F634}"/>
              </a:ext>
            </a:extLst>
          </p:cNvPr>
          <p:cNvSpPr txBox="1"/>
          <p:nvPr/>
        </p:nvSpPr>
        <p:spPr>
          <a:xfrm>
            <a:off x="184697" y="3931329"/>
            <a:ext cx="4605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Compare to </a:t>
            </a:r>
            <a:r>
              <a:rPr lang="en-US" altLang="zh-CN" dirty="0" err="1"/>
              <a:t>LocalApplicationRunner</a:t>
            </a:r>
            <a:r>
              <a:rPr lang="en-US" altLang="zh-CN" dirty="0"/>
              <a:t>, we remove the logic of generating </a:t>
            </a:r>
            <a:r>
              <a:rPr lang="en-US" altLang="zh-CN" dirty="0" err="1"/>
              <a:t>JobGraph</a:t>
            </a:r>
            <a:r>
              <a:rPr lang="en-US" altLang="zh-CN" dirty="0"/>
              <a:t> and </a:t>
            </a:r>
            <a:r>
              <a:rPr lang="en-US" altLang="zh-CN" dirty="0" err="1"/>
              <a:t>JobConfig</a:t>
            </a:r>
            <a:r>
              <a:rPr lang="en-US" altLang="zh-CN" dirty="0"/>
              <a:t> since we already have the them in the </a:t>
            </a:r>
            <a:r>
              <a:rPr lang="en-US" altLang="zh-CN" dirty="0" err="1"/>
              <a:t>JobModel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6AD586-2069-4104-8945-0E391F0F18EB}"/>
              </a:ext>
            </a:extLst>
          </p:cNvPr>
          <p:cNvSpPr/>
          <p:nvPr/>
        </p:nvSpPr>
        <p:spPr>
          <a:xfrm>
            <a:off x="6096000" y="5652029"/>
            <a:ext cx="5579046" cy="1142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EA0EE0-B5F5-46BE-A6E0-ED0C3F103765}"/>
              </a:ext>
            </a:extLst>
          </p:cNvPr>
          <p:cNvSpPr txBox="1"/>
          <p:nvPr/>
        </p:nvSpPr>
        <p:spPr>
          <a:xfrm>
            <a:off x="6964618" y="6382998"/>
            <a:ext cx="355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LocalApplicationRunner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D4B6FE6-EB96-4E62-9F1E-60E5FD1BC60E}"/>
              </a:ext>
            </a:extLst>
          </p:cNvPr>
          <p:cNvCxnSpPr>
            <a:stCxn id="24" idx="3"/>
          </p:cNvCxnSpPr>
          <p:nvPr/>
        </p:nvCxnSpPr>
        <p:spPr>
          <a:xfrm>
            <a:off x="4790254" y="4531494"/>
            <a:ext cx="1305746" cy="100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3C645A2-187E-48A2-BD11-C40FD7FB5BAE}"/>
              </a:ext>
            </a:extLst>
          </p:cNvPr>
          <p:cNvSpPr txBox="1"/>
          <p:nvPr/>
        </p:nvSpPr>
        <p:spPr>
          <a:xfrm>
            <a:off x="209724" y="5472045"/>
            <a:ext cx="48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FollowerStreamProcessorListener</a:t>
            </a:r>
            <a:r>
              <a:rPr lang="en-US" altLang="zh-CN" dirty="0"/>
              <a:t> does nothing for 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17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altLang="zh-CN" dirty="0" err="1"/>
              <a:t>StreamProcessor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84916" y="955963"/>
            <a:ext cx="4663440" cy="4172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98080" y="1050608"/>
            <a:ext cx="2044931" cy="37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StreamProcessor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58444" y="3491346"/>
            <a:ext cx="1546168" cy="3283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25193" y="3450366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58443" y="3819698"/>
            <a:ext cx="1562793" cy="61098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25192" y="3802024"/>
            <a:ext cx="157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FollowerZkJobCoordinator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98477" y="3467726"/>
            <a:ext cx="1870363" cy="939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88878" y="3712767"/>
            <a:ext cx="182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SamzaContainer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3472" y="1465563"/>
            <a:ext cx="2826328" cy="6022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52333" y="1578111"/>
            <a:ext cx="24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JobCoordinatorListener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0"/>
            <a:endCxn id="14" idx="2"/>
          </p:cNvCxnSpPr>
          <p:nvPr/>
        </p:nvCxnSpPr>
        <p:spPr>
          <a:xfrm flipV="1">
            <a:off x="7089717" y="2067807"/>
            <a:ext cx="1326919" cy="138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9" idx="0"/>
          </p:cNvCxnSpPr>
          <p:nvPr/>
        </p:nvCxnSpPr>
        <p:spPr>
          <a:xfrm>
            <a:off x="8416636" y="2067807"/>
            <a:ext cx="1117023" cy="139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06385" y="3695856"/>
            <a:ext cx="1562793" cy="892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0" idx="3"/>
            <a:endCxn id="7" idx="1"/>
          </p:cNvCxnSpPr>
          <p:nvPr/>
        </p:nvCxnSpPr>
        <p:spPr>
          <a:xfrm flipV="1">
            <a:off x="4869178" y="4125191"/>
            <a:ext cx="1389265" cy="1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60938" y="3802023"/>
            <a:ext cx="147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02428" y="3266902"/>
            <a:ext cx="1123259" cy="6234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12818" y="3255463"/>
            <a:ext cx="11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</a:t>
            </a:r>
            <a:r>
              <a:rPr lang="en-US" altLang="zh-CN" dirty="0" err="1"/>
              <a:t>JobModel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616410" y="2391993"/>
            <a:ext cx="1123259" cy="6234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26800" y="2380554"/>
            <a:ext cx="11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</a:t>
            </a:r>
            <a:r>
              <a:rPr lang="en-US" altLang="zh-CN" dirty="0" err="1"/>
              <a:t>JobModel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8955407" y="2354187"/>
            <a:ext cx="1123259" cy="6234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965797" y="2342748"/>
            <a:ext cx="11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</a:t>
            </a:r>
            <a:r>
              <a:rPr lang="en-US" altLang="zh-CN" dirty="0" err="1"/>
              <a:t>JobModel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9382" y="889462"/>
            <a:ext cx="433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StreamProcessor</a:t>
            </a:r>
            <a:r>
              <a:rPr lang="en-US" altLang="zh-CN" dirty="0"/>
              <a:t> start the </a:t>
            </a:r>
            <a:r>
              <a:rPr lang="en-US" altLang="zh-CN" dirty="0" err="1"/>
              <a:t>JobCoordinator</a:t>
            </a:r>
            <a:r>
              <a:rPr lang="en-US" altLang="zh-CN" dirty="0"/>
              <a:t> and </a:t>
            </a:r>
            <a:r>
              <a:rPr lang="en-US" altLang="zh-CN" dirty="0" err="1"/>
              <a:t>JobCoordinatorListener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59411" y="3663524"/>
            <a:ext cx="52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9382" y="1786902"/>
            <a:ext cx="3524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When</a:t>
            </a:r>
            <a:r>
              <a:rPr lang="en-US" altLang="zh-CN" dirty="0"/>
              <a:t> </a:t>
            </a:r>
            <a:r>
              <a:rPr lang="en-US" dirty="0" err="1"/>
              <a:t>JobCoordinator</a:t>
            </a:r>
            <a:r>
              <a:rPr lang="en-US" dirty="0"/>
              <a:t> get new </a:t>
            </a:r>
            <a:r>
              <a:rPr lang="en-US" dirty="0" err="1"/>
              <a:t>JobModel</a:t>
            </a:r>
            <a:r>
              <a:rPr lang="en-US" dirty="0"/>
              <a:t>, it will call </a:t>
            </a:r>
            <a:r>
              <a:rPr lang="en-US" altLang="zh-CN" dirty="0" err="1"/>
              <a:t>JobCoordinatorListener’s</a:t>
            </a:r>
            <a:r>
              <a:rPr lang="en-US" altLang="zh-CN" dirty="0"/>
              <a:t> </a:t>
            </a:r>
            <a:r>
              <a:rPr lang="en-US" altLang="zh-CN" dirty="0" err="1"/>
              <a:t>OnNewJobModel</a:t>
            </a:r>
            <a:r>
              <a:rPr lang="en-US" altLang="zh-CN" dirty="0"/>
              <a:t> method.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78458" y="1557221"/>
            <a:ext cx="59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02702" y="4149702"/>
            <a:ext cx="48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43801" y="2948798"/>
            <a:ext cx="48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9382" y="3095280"/>
            <a:ext cx="299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JobCoordinatorListener</a:t>
            </a:r>
            <a:r>
              <a:rPr lang="en-US" dirty="0"/>
              <a:t> will first shutdown the old </a:t>
            </a:r>
            <a:r>
              <a:rPr lang="en-US" dirty="0" err="1"/>
              <a:t>SamzaContainer</a:t>
            </a:r>
            <a:r>
              <a:rPr lang="en-US" dirty="0"/>
              <a:t>(if exists), and then start a new </a:t>
            </a:r>
            <a:r>
              <a:rPr lang="en-US" dirty="0" err="1"/>
              <a:t>SamzaContainer</a:t>
            </a:r>
            <a:r>
              <a:rPr lang="en-US" dirty="0"/>
              <a:t> with the new </a:t>
            </a:r>
            <a:r>
              <a:rPr lang="en-US" dirty="0" err="1"/>
              <a:t>JobModel</a:t>
            </a:r>
            <a:r>
              <a:rPr lang="en-US" dirty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9382" y="4862945"/>
            <a:ext cx="377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JobCoordinatorListener</a:t>
            </a:r>
            <a:r>
              <a:rPr lang="en-US" dirty="0"/>
              <a:t> runs the new </a:t>
            </a:r>
            <a:r>
              <a:rPr lang="en-US" dirty="0" err="1"/>
              <a:t>SamzaContainer</a:t>
            </a:r>
            <a:r>
              <a:rPr lang="en-US" dirty="0"/>
              <a:t> on a new thread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94101" y="3094248"/>
            <a:ext cx="36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38" name="Straight Arrow Connector 7">
            <a:extLst>
              <a:ext uri="{FF2B5EF4-FFF2-40B4-BE49-F238E27FC236}">
                <a16:creationId xmlns:a16="http://schemas.microsoft.com/office/drawing/2014/main" id="{53AF8FA1-6036-4CFF-AEDD-DFA2217765A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8416636" y="-83115"/>
            <a:ext cx="20782" cy="103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0">
            <a:extLst>
              <a:ext uri="{FF2B5EF4-FFF2-40B4-BE49-F238E27FC236}">
                <a16:creationId xmlns:a16="http://schemas.microsoft.com/office/drawing/2014/main" id="{582CD340-117F-4346-9D66-6E4CD0CC7882}"/>
              </a:ext>
            </a:extLst>
          </p:cNvPr>
          <p:cNvSpPr/>
          <p:nvPr/>
        </p:nvSpPr>
        <p:spPr>
          <a:xfrm>
            <a:off x="6525492" y="300252"/>
            <a:ext cx="1870363" cy="374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11">
            <a:extLst>
              <a:ext uri="{FF2B5EF4-FFF2-40B4-BE49-F238E27FC236}">
                <a16:creationId xmlns:a16="http://schemas.microsoft.com/office/drawing/2014/main" id="{C5A62B6B-29FD-47C2-960C-18BDB1088CC8}"/>
              </a:ext>
            </a:extLst>
          </p:cNvPr>
          <p:cNvSpPr txBox="1"/>
          <p:nvPr/>
        </p:nvSpPr>
        <p:spPr>
          <a:xfrm>
            <a:off x="6504710" y="300251"/>
            <a:ext cx="191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9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0BAC-B235-458D-9E98-F5035629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93" y="-133639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FollowerZkJobCoordinator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650182" y="764771"/>
            <a:ext cx="4987637" cy="41505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58556" y="820368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FollwerZkJobCoordinator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80713" y="4044769"/>
            <a:ext cx="2387831" cy="8705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89273" y="3970845"/>
            <a:ext cx="27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FollowerZkControllerImpl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72297" y="1687568"/>
            <a:ext cx="1953490" cy="2194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67154" y="-6968"/>
            <a:ext cx="3553691" cy="468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964285" y="29346"/>
            <a:ext cx="24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JobCoordinatorListener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896917" y="454836"/>
            <a:ext cx="0" cy="203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0" idx="3"/>
          </p:cNvCxnSpPr>
          <p:nvPr/>
        </p:nvCxnSpPr>
        <p:spPr>
          <a:xfrm flipH="1" flipV="1">
            <a:off x="8821181" y="2731144"/>
            <a:ext cx="354683" cy="131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6983" y="2391235"/>
            <a:ext cx="181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onNewJobModelAvailable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05547" y="2969700"/>
            <a:ext cx="181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onNewJobModelConfirmed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067894" y="2474056"/>
            <a:ext cx="1753287" cy="5141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7048156" y="3015595"/>
            <a:ext cx="1753287" cy="60043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024254" y="1743444"/>
            <a:ext cx="193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when </a:t>
            </a:r>
            <a:r>
              <a:rPr lang="en-US" dirty="0" err="1" smtClean="0"/>
              <a:t>JobModel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50182" y="5644294"/>
            <a:ext cx="4665515" cy="987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018662" y="5632459"/>
            <a:ext cx="18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6642908" y="6074377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80316" y="6134935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963530" y="6067156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000938" y="6127714"/>
            <a:ext cx="120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57446" y="951298"/>
            <a:ext cx="4713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FollowerZkJobCoordinator</a:t>
            </a:r>
            <a:r>
              <a:rPr lang="en-US" dirty="0" smtClean="0"/>
              <a:t> will start a </a:t>
            </a:r>
            <a:r>
              <a:rPr lang="en-US" dirty="0" err="1" smtClean="0"/>
              <a:t>FollowerZkControllerImpl</a:t>
            </a:r>
            <a:r>
              <a:rPr lang="en-US" dirty="0" smtClean="0"/>
              <a:t> which is the API class of </a:t>
            </a:r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06353" y="2217779"/>
            <a:ext cx="5454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FollowerJobCoordinator</a:t>
            </a:r>
            <a:r>
              <a:rPr lang="en-US" dirty="0" smtClean="0"/>
              <a:t> use </a:t>
            </a:r>
            <a:r>
              <a:rPr lang="en-US" dirty="0" err="1" smtClean="0"/>
              <a:t>FollowerZkControllerImpl</a:t>
            </a:r>
            <a:r>
              <a:rPr lang="en-US" dirty="0" smtClean="0"/>
              <a:t> to register itself on </a:t>
            </a:r>
            <a:r>
              <a:rPr lang="en-US" dirty="0" err="1" smtClean="0"/>
              <a:t>ZooKeeper</a:t>
            </a:r>
            <a:r>
              <a:rPr lang="en-US" dirty="0" smtClean="0"/>
              <a:t> server:</a:t>
            </a:r>
          </a:p>
          <a:p>
            <a:r>
              <a:rPr lang="en-US" dirty="0" smtClean="0"/>
              <a:t>1)Register this processor in </a:t>
            </a:r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2)Subscribe to </a:t>
            </a:r>
            <a:r>
              <a:rPr lang="en-US" dirty="0" err="1" smtClean="0"/>
              <a:t>JobModel</a:t>
            </a:r>
            <a:r>
              <a:rPr lang="en-US" dirty="0" smtClean="0"/>
              <a:t> changes in </a:t>
            </a:r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4032" y="3503445"/>
            <a:ext cx="6330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If </a:t>
            </a:r>
            <a:r>
              <a:rPr lang="en-US" dirty="0" err="1" smtClean="0"/>
              <a:t>JobModel</a:t>
            </a:r>
            <a:r>
              <a:rPr lang="en-US" dirty="0" smtClean="0"/>
              <a:t> in </a:t>
            </a:r>
            <a:r>
              <a:rPr lang="en-US" dirty="0" err="1" smtClean="0"/>
              <a:t>ZooKeeper</a:t>
            </a:r>
            <a:r>
              <a:rPr lang="en-US" dirty="0" smtClean="0"/>
              <a:t> server changed:</a:t>
            </a:r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 err="1" smtClean="0"/>
              <a:t>FollowerZkJobCoordinator’s</a:t>
            </a:r>
            <a:r>
              <a:rPr lang="en-US" dirty="0" smtClean="0"/>
              <a:t> </a:t>
            </a:r>
            <a:r>
              <a:rPr lang="en-US" dirty="0" err="1" smtClean="0"/>
              <a:t>onNewJobModelAvailable</a:t>
            </a:r>
            <a:r>
              <a:rPr lang="en-US" dirty="0" smtClean="0"/>
              <a:t>() method will be called by </a:t>
            </a:r>
            <a:r>
              <a:rPr lang="en-US" dirty="0" err="1" smtClean="0"/>
              <a:t>FollowerZkControllerImpl</a:t>
            </a:r>
            <a:r>
              <a:rPr lang="en-US" dirty="0" smtClean="0"/>
              <a:t>. </a:t>
            </a:r>
            <a:r>
              <a:rPr lang="en-US" dirty="0" err="1" smtClean="0"/>
              <a:t>FollowerZkJobCoordinator</a:t>
            </a:r>
            <a:r>
              <a:rPr lang="en-US" dirty="0" smtClean="0"/>
              <a:t> will call </a:t>
            </a:r>
            <a:r>
              <a:rPr lang="en-US" dirty="0" err="1" smtClean="0"/>
              <a:t>JobCoordinatorListener’s</a:t>
            </a:r>
            <a:r>
              <a:rPr lang="en-US" dirty="0" smtClean="0"/>
              <a:t> </a:t>
            </a:r>
            <a:r>
              <a:rPr lang="en-US" dirty="0" err="1" smtClean="0"/>
              <a:t>onJobModelExpired</a:t>
            </a:r>
            <a:r>
              <a:rPr lang="en-US" dirty="0" smtClean="0"/>
              <a:t>() method to stop the running </a:t>
            </a:r>
            <a:r>
              <a:rPr lang="en-US" dirty="0" err="1" smtClean="0"/>
              <a:t>SamzaContainer</a:t>
            </a:r>
            <a:r>
              <a:rPr lang="en-US" dirty="0" smtClean="0"/>
              <a:t>. Then it will update the barrier for </a:t>
            </a:r>
            <a:r>
              <a:rPr lang="en-US" dirty="0" err="1" smtClean="0"/>
              <a:t>JobModel</a:t>
            </a:r>
            <a:r>
              <a:rPr lang="en-US" dirty="0" smtClean="0"/>
              <a:t> and wait for other processors.</a:t>
            </a:r>
          </a:p>
          <a:p>
            <a:pPr marL="342900" indent="-342900">
              <a:buAutoNum type="arabicParenR"/>
            </a:pPr>
            <a:r>
              <a:rPr lang="en-US" dirty="0" smtClean="0"/>
              <a:t>When all registered </a:t>
            </a:r>
            <a:r>
              <a:rPr lang="en-US" dirty="0" err="1" smtClean="0"/>
              <a:t>FollowerZkJobCoordinator</a:t>
            </a:r>
            <a:r>
              <a:rPr lang="en-US" dirty="0" smtClean="0"/>
              <a:t> updated the barrier, then the </a:t>
            </a:r>
            <a:r>
              <a:rPr lang="en-US" dirty="0" err="1" smtClean="0"/>
              <a:t>FollowerZkControllerImpl</a:t>
            </a:r>
            <a:r>
              <a:rPr lang="en-US" dirty="0" smtClean="0"/>
              <a:t> will call the </a:t>
            </a:r>
            <a:r>
              <a:rPr lang="en-US" dirty="0" err="1" smtClean="0"/>
              <a:t>onNewJobModelConfirmed</a:t>
            </a:r>
            <a:r>
              <a:rPr lang="en-US" dirty="0" smtClean="0"/>
              <a:t>() method and new </a:t>
            </a:r>
            <a:r>
              <a:rPr lang="en-US" dirty="0" err="1" smtClean="0"/>
              <a:t>SamzaContainer</a:t>
            </a:r>
            <a:r>
              <a:rPr lang="en-US" dirty="0" smtClean="0"/>
              <a:t> will be started with the new </a:t>
            </a:r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437459" y="4119743"/>
            <a:ext cx="4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00938" y="5342021"/>
            <a:ext cx="6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2.1)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311322" y="4871196"/>
            <a:ext cx="6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2.2)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8513271" y="461312"/>
            <a:ext cx="0" cy="255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4" idx="0"/>
          </p:cNvCxnSpPr>
          <p:nvPr/>
        </p:nvCxnSpPr>
        <p:spPr>
          <a:xfrm>
            <a:off x="8180651" y="4942708"/>
            <a:ext cx="402178" cy="112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2" idx="0"/>
          </p:cNvCxnSpPr>
          <p:nvPr/>
        </p:nvCxnSpPr>
        <p:spPr>
          <a:xfrm flipV="1">
            <a:off x="7262207" y="4894556"/>
            <a:ext cx="562620" cy="117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41" idx="2"/>
          </p:cNvCxnSpPr>
          <p:nvPr/>
        </p:nvCxnSpPr>
        <p:spPr>
          <a:xfrm flipH="1" flipV="1">
            <a:off x="7924800" y="3616030"/>
            <a:ext cx="352422" cy="42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016983" y="5355575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897296" y="3273200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087411" y="3631754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3.2)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411772" y="1290817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427770" y="1287673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107" name="Rounded Rectangle 106"/>
          <p:cNvSpPr/>
          <p:nvPr/>
        </p:nvSpPr>
        <p:spPr>
          <a:xfrm>
            <a:off x="10230179" y="6060497"/>
            <a:ext cx="921800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267587" y="6127714"/>
            <a:ext cx="8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122" name="Elbow Connector 121"/>
          <p:cNvCxnSpPr>
            <a:stCxn id="40" idx="3"/>
            <a:endCxn id="107" idx="0"/>
          </p:cNvCxnSpPr>
          <p:nvPr/>
        </p:nvCxnSpPr>
        <p:spPr>
          <a:xfrm>
            <a:off x="8821181" y="2731144"/>
            <a:ext cx="1869898" cy="3329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7" idx="0"/>
          </p:cNvCxnSpPr>
          <p:nvPr/>
        </p:nvCxnSpPr>
        <p:spPr>
          <a:xfrm flipH="1" flipV="1">
            <a:off x="9907731" y="4883676"/>
            <a:ext cx="783348" cy="117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600730" y="4166982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825394" y="5271657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32321" y="2002236"/>
            <a:ext cx="159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Leader part removed!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7222" y="4331215"/>
            <a:ext cx="172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LeaderElector</a:t>
            </a:r>
            <a:r>
              <a:rPr lang="en-US" dirty="0" smtClean="0">
                <a:solidFill>
                  <a:srgbClr val="FF0000"/>
                </a:solidFill>
              </a:rPr>
              <a:t> removed!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19852" y="5996435"/>
            <a:ext cx="120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Leader removed!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32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0182" y="764771"/>
            <a:ext cx="4987637" cy="41505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58556" y="820368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FollwerZkJobCoordinator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80713" y="4044769"/>
            <a:ext cx="2387831" cy="8705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89273" y="3970845"/>
            <a:ext cx="27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FollowerZkControllerImpl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72297" y="1687568"/>
            <a:ext cx="1953490" cy="2194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67154" y="-6968"/>
            <a:ext cx="3553691" cy="468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964285" y="29346"/>
            <a:ext cx="24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JobCoordinatorListener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896917" y="454836"/>
            <a:ext cx="0" cy="203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0" idx="3"/>
          </p:cNvCxnSpPr>
          <p:nvPr/>
        </p:nvCxnSpPr>
        <p:spPr>
          <a:xfrm flipH="1" flipV="1">
            <a:off x="8821181" y="2731144"/>
            <a:ext cx="354683" cy="131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6983" y="2391235"/>
            <a:ext cx="181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onNewJobModelAvailable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05547" y="2969700"/>
            <a:ext cx="181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onNewJobModelConfirmed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067894" y="2474056"/>
            <a:ext cx="1753287" cy="5141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7048156" y="3015595"/>
            <a:ext cx="1753287" cy="60043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024254" y="1743444"/>
            <a:ext cx="193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when </a:t>
            </a:r>
            <a:r>
              <a:rPr lang="en-US" dirty="0" err="1" smtClean="0"/>
              <a:t>JobModel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50182" y="5644294"/>
            <a:ext cx="4665515" cy="987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018662" y="5632459"/>
            <a:ext cx="18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6642908" y="6074377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80316" y="6134935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963530" y="6067156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000938" y="6127714"/>
            <a:ext cx="120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437459" y="4119743"/>
            <a:ext cx="4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00938" y="5342021"/>
            <a:ext cx="6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2.1)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311322" y="4871196"/>
            <a:ext cx="6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2.2)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8513271" y="461312"/>
            <a:ext cx="0" cy="255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4" idx="0"/>
          </p:cNvCxnSpPr>
          <p:nvPr/>
        </p:nvCxnSpPr>
        <p:spPr>
          <a:xfrm>
            <a:off x="8180651" y="4942708"/>
            <a:ext cx="402178" cy="112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2" idx="0"/>
          </p:cNvCxnSpPr>
          <p:nvPr/>
        </p:nvCxnSpPr>
        <p:spPr>
          <a:xfrm flipV="1">
            <a:off x="7262207" y="4894556"/>
            <a:ext cx="562620" cy="117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41" idx="2"/>
          </p:cNvCxnSpPr>
          <p:nvPr/>
        </p:nvCxnSpPr>
        <p:spPr>
          <a:xfrm flipH="1" flipV="1">
            <a:off x="7924800" y="3616030"/>
            <a:ext cx="352422" cy="42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016983" y="5355575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897296" y="3273200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087411" y="3631754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3.2)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411772" y="1290817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427770" y="1287673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107" name="Rounded Rectangle 106"/>
          <p:cNvSpPr/>
          <p:nvPr/>
        </p:nvSpPr>
        <p:spPr>
          <a:xfrm>
            <a:off x="10230179" y="6060497"/>
            <a:ext cx="921800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267587" y="6127714"/>
            <a:ext cx="8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122" name="Elbow Connector 121"/>
          <p:cNvCxnSpPr>
            <a:stCxn id="40" idx="3"/>
            <a:endCxn id="107" idx="0"/>
          </p:cNvCxnSpPr>
          <p:nvPr/>
        </p:nvCxnSpPr>
        <p:spPr>
          <a:xfrm>
            <a:off x="8821181" y="2731144"/>
            <a:ext cx="1869898" cy="3329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7" idx="0"/>
          </p:cNvCxnSpPr>
          <p:nvPr/>
        </p:nvCxnSpPr>
        <p:spPr>
          <a:xfrm flipH="1" flipV="1">
            <a:off x="9907731" y="4883676"/>
            <a:ext cx="783348" cy="117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600730" y="4166982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825394" y="5271657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32321" y="2002236"/>
            <a:ext cx="159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Leader part removed!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7222" y="4331215"/>
            <a:ext cx="172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LeaderElector</a:t>
            </a:r>
            <a:r>
              <a:rPr lang="en-US" dirty="0" smtClean="0">
                <a:solidFill>
                  <a:srgbClr val="FF0000"/>
                </a:solidFill>
              </a:rPr>
              <a:t> removed!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19852" y="5996435"/>
            <a:ext cx="120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Leader removed!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59239" y="792134"/>
            <a:ext cx="4987637" cy="41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722328" y="937013"/>
            <a:ext cx="192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ZkJobCoordinator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989770" y="4072132"/>
            <a:ext cx="2387831" cy="870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275515" y="4015594"/>
            <a:ext cx="176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ZkControllerImpl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181354" y="1714931"/>
            <a:ext cx="1953490" cy="2194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3627376" y="1731472"/>
            <a:ext cx="1977045" cy="2194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430341" y="4577666"/>
            <a:ext cx="1454727" cy="312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398708" y="4541707"/>
            <a:ext cx="148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LeaderElector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576211" y="20395"/>
            <a:ext cx="3553691" cy="468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173342" y="56709"/>
            <a:ext cx="24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JobCoordinatorListener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105974" y="482199"/>
            <a:ext cx="0" cy="203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70" idx="3"/>
          </p:cNvCxnSpPr>
          <p:nvPr/>
        </p:nvCxnSpPr>
        <p:spPr>
          <a:xfrm flipH="1" flipV="1">
            <a:off x="3030238" y="2758507"/>
            <a:ext cx="354683" cy="131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26040" y="2418598"/>
            <a:ext cx="181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onNewJobModelAvailable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214604" y="2997063"/>
            <a:ext cx="181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onNewJobModelConfirmed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1276951" y="2501419"/>
            <a:ext cx="1753287" cy="5141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257213" y="3042958"/>
            <a:ext cx="1753287" cy="60043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233311" y="1770807"/>
            <a:ext cx="193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when </a:t>
            </a:r>
            <a:r>
              <a:rPr lang="en-US" dirty="0" err="1" smtClean="0"/>
              <a:t>JobModel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612126" y="1714931"/>
            <a:ext cx="21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when Processors changes</a:t>
            </a:r>
          </a:p>
          <a:p>
            <a:r>
              <a:rPr lang="en-US" dirty="0" smtClean="0"/>
              <a:t>(only leader do this)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3777007" y="2699776"/>
            <a:ext cx="1747748" cy="1098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922132" y="2899257"/>
            <a:ext cx="145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onProcessorChange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859239" y="5671657"/>
            <a:ext cx="4665515" cy="987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227719" y="5659822"/>
            <a:ext cx="18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851965" y="6101740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89373" y="6162298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2172587" y="6094519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209995" y="6155077"/>
            <a:ext cx="120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158099" y="4301472"/>
            <a:ext cx="2150922" cy="276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134677" y="4226727"/>
            <a:ext cx="243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LeaderElectorListener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46516" y="4147106"/>
            <a:ext cx="4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209995" y="5369384"/>
            <a:ext cx="6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2.1)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520379" y="4898559"/>
            <a:ext cx="6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2.3)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2722328" y="488675"/>
            <a:ext cx="0" cy="255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83" idx="0"/>
          </p:cNvCxnSpPr>
          <p:nvPr/>
        </p:nvCxnSpPr>
        <p:spPr>
          <a:xfrm>
            <a:off x="2389708" y="4970071"/>
            <a:ext cx="402178" cy="112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0"/>
          </p:cNvCxnSpPr>
          <p:nvPr/>
        </p:nvCxnSpPr>
        <p:spPr>
          <a:xfrm flipV="1">
            <a:off x="1471264" y="4921919"/>
            <a:ext cx="562620" cy="117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1" idx="2"/>
          </p:cNvCxnSpPr>
          <p:nvPr/>
        </p:nvCxnSpPr>
        <p:spPr>
          <a:xfrm flipH="1" flipV="1">
            <a:off x="2133857" y="3643393"/>
            <a:ext cx="352422" cy="42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91973" y="5125336"/>
            <a:ext cx="5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2.2)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226040" y="5382938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106353" y="3300563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296468" y="3659117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3.2)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620829" y="1318180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3.2)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636827" y="1315036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3455801" y="6094519"/>
            <a:ext cx="921800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439236" y="6087860"/>
            <a:ext cx="921800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472947" y="6134926"/>
            <a:ext cx="8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476644" y="6155077"/>
            <a:ext cx="8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59" idx="2"/>
            <a:endCxn id="111" idx="0"/>
          </p:cNvCxnSpPr>
          <p:nvPr/>
        </p:nvCxnSpPr>
        <p:spPr>
          <a:xfrm>
            <a:off x="3157705" y="4889774"/>
            <a:ext cx="758996" cy="1204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0" idx="3"/>
            <a:endCxn id="112" idx="0"/>
          </p:cNvCxnSpPr>
          <p:nvPr/>
        </p:nvCxnSpPr>
        <p:spPr>
          <a:xfrm>
            <a:off x="3030238" y="2758507"/>
            <a:ext cx="1869898" cy="3329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2" idx="0"/>
          </p:cNvCxnSpPr>
          <p:nvPr/>
        </p:nvCxnSpPr>
        <p:spPr>
          <a:xfrm flipH="1" flipV="1">
            <a:off x="4116788" y="4911039"/>
            <a:ext cx="783348" cy="117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809787" y="4194345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034451" y="5299020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6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5DB5-81F9-40D9-86E8-0AEF9827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367" y="-96269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FollowerZkJobCoordinator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289F38-917A-4B4E-8621-4973121A6FC0}"/>
              </a:ext>
            </a:extLst>
          </p:cNvPr>
          <p:cNvSpPr txBox="1"/>
          <p:nvPr/>
        </p:nvSpPr>
        <p:spPr>
          <a:xfrm>
            <a:off x="0" y="971507"/>
            <a:ext cx="442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StreamProcessor</a:t>
            </a:r>
            <a:r>
              <a:rPr lang="en-US" altLang="zh-CN" dirty="0"/>
              <a:t>, it will choose </a:t>
            </a:r>
            <a:r>
              <a:rPr lang="en-US" altLang="zh-CN" dirty="0" err="1"/>
              <a:t>JobCoordinatorFactory</a:t>
            </a:r>
            <a:r>
              <a:rPr lang="en-US" altLang="zh-CN" dirty="0"/>
              <a:t> according to config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A47B50-BAF5-42E8-8405-A99F5240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13" y="351783"/>
            <a:ext cx="3914286" cy="116190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494D7D-480C-476D-97C1-E42DB3CA2ED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20997" y="932736"/>
            <a:ext cx="2419116" cy="3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4217B6B-1FA8-414C-A502-337A00B0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43" y="1500346"/>
            <a:ext cx="5376250" cy="1648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1D977E-4359-4BA8-89FD-137EF5EF9866}"/>
              </a:ext>
            </a:extLst>
          </p:cNvPr>
          <p:cNvSpPr txBox="1"/>
          <p:nvPr/>
        </p:nvSpPr>
        <p:spPr>
          <a:xfrm>
            <a:off x="0" y="1664037"/>
            <a:ext cx="5154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FollowerJobCoordinatorFactory</a:t>
            </a:r>
            <a:r>
              <a:rPr lang="en-US" altLang="zh-CN" dirty="0"/>
              <a:t> is almost the same as </a:t>
            </a:r>
            <a:r>
              <a:rPr lang="en-US" altLang="zh-CN" dirty="0" err="1"/>
              <a:t>ZkJobCoordinatorFactory</a:t>
            </a:r>
            <a:r>
              <a:rPr lang="en-US" altLang="zh-CN" dirty="0"/>
              <a:t>. But it generate </a:t>
            </a:r>
            <a:r>
              <a:rPr lang="en-US" altLang="zh-CN" dirty="0" err="1" smtClean="0"/>
              <a:t>FollowerZkJobCoordinator</a:t>
            </a:r>
            <a:r>
              <a:rPr lang="en-US" altLang="zh-CN" dirty="0" smtClean="0"/>
              <a:t> </a:t>
            </a:r>
            <a:r>
              <a:rPr lang="en-US" altLang="zh-CN" dirty="0"/>
              <a:t>instead of </a:t>
            </a:r>
            <a:r>
              <a:rPr lang="en-US" altLang="zh-CN" dirty="0" err="1"/>
              <a:t>ZkJobCoordinator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5B10700-0496-4EE9-9E43-9B1F1940E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443" y="1992453"/>
            <a:ext cx="5175526" cy="15784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E34648-CBDE-4D2B-8D48-D09938300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43" y="2125702"/>
            <a:ext cx="4774925" cy="799665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F365695-57C1-483F-8698-919E13501C9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154979" y="2125702"/>
            <a:ext cx="1992442" cy="60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283687B-5B7C-4AC3-9ED9-74171E7D9CF0}"/>
              </a:ext>
            </a:extLst>
          </p:cNvPr>
          <p:cNvSpPr txBox="1"/>
          <p:nvPr/>
        </p:nvSpPr>
        <p:spPr>
          <a:xfrm>
            <a:off x="71307" y="3244617"/>
            <a:ext cx="6177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FollowerJobCoordinator</a:t>
            </a:r>
            <a:r>
              <a:rPr lang="en-US" altLang="zh-CN" dirty="0"/>
              <a:t> is almost the same as the </a:t>
            </a:r>
            <a:r>
              <a:rPr lang="en-US" altLang="zh-CN" dirty="0" err="1"/>
              <a:t>ZkJobCoordinator</a:t>
            </a:r>
            <a:r>
              <a:rPr lang="en-US" altLang="zh-CN" dirty="0"/>
              <a:t>. But it does not have </a:t>
            </a:r>
            <a:r>
              <a:rPr lang="en-US" altLang="zh-CN" dirty="0" err="1"/>
              <a:t>LeaderElector</a:t>
            </a:r>
            <a:r>
              <a:rPr lang="en-US" altLang="zh-CN" dirty="0"/>
              <a:t> and use </a:t>
            </a:r>
            <a:r>
              <a:rPr lang="en-US" altLang="zh-CN" dirty="0" err="1" smtClean="0"/>
              <a:t>FollowerControllerImpl</a:t>
            </a:r>
            <a:r>
              <a:rPr lang="en-US" altLang="zh-CN" dirty="0" smtClean="0"/>
              <a:t> </a:t>
            </a:r>
            <a:r>
              <a:rPr lang="en-US" altLang="zh-CN" dirty="0"/>
              <a:t>instead of </a:t>
            </a:r>
            <a:r>
              <a:rPr lang="en-US" altLang="zh-CN" dirty="0" err="1"/>
              <a:t>ZkControllerImpl</a:t>
            </a:r>
            <a:r>
              <a:rPr lang="en-US" altLang="zh-CN" dirty="0"/>
              <a:t>. When registering with </a:t>
            </a:r>
            <a:r>
              <a:rPr lang="en-US" altLang="zh-CN" dirty="0" err="1" smtClean="0"/>
              <a:t>FollowerControllerImpl</a:t>
            </a:r>
            <a:r>
              <a:rPr lang="en-US" altLang="zh-CN" dirty="0"/>
              <a:t>, </a:t>
            </a:r>
            <a:r>
              <a:rPr lang="en-US" altLang="zh-CN" dirty="0" err="1" smtClean="0"/>
              <a:t>isLeader</a:t>
            </a:r>
            <a:r>
              <a:rPr lang="en-US" altLang="zh-CN" dirty="0" smtClean="0"/>
              <a:t> </a:t>
            </a:r>
            <a:r>
              <a:rPr lang="en-US" altLang="zh-CN" dirty="0"/>
              <a:t>value will always be false and therefore the </a:t>
            </a:r>
            <a:r>
              <a:rPr lang="en-US" altLang="zh-CN" dirty="0" err="1"/>
              <a:t>onProcessorsChange</a:t>
            </a:r>
            <a:r>
              <a:rPr lang="en-US" altLang="zh-CN" dirty="0"/>
              <a:t>() method will never be called.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628A8DE-56EE-4865-9880-A0E65A53B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496" y="3058616"/>
            <a:ext cx="5743197" cy="22506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2EFA552-5149-43DE-98BA-9C6BBA50D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722" y="3450293"/>
            <a:ext cx="4588418" cy="72520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55DE288-A8EA-421D-9DD5-36F1F6B9AC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9818" y="4087507"/>
            <a:ext cx="1914286" cy="19047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DD9FF95-194A-4358-ACDD-698F2FC663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4443" y="4514518"/>
            <a:ext cx="2153917" cy="4418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3109116-69F2-4C3A-9149-59DEEAC718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7988" y="4956347"/>
            <a:ext cx="5048433" cy="22518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CB9EB38-AEF1-4FAF-8B90-CB9B8F0E6A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2742" y="4226911"/>
            <a:ext cx="4763159" cy="327326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9F22544-463E-497D-8BD5-DB84DF45638B}"/>
              </a:ext>
            </a:extLst>
          </p:cNvPr>
          <p:cNvCxnSpPr>
            <a:cxnSpLocks/>
          </p:cNvCxnSpPr>
          <p:nvPr/>
        </p:nvCxnSpPr>
        <p:spPr>
          <a:xfrm flipV="1">
            <a:off x="5439259" y="4016243"/>
            <a:ext cx="1486060" cy="35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33F8E48-AAAB-464A-BEA4-6BB0087B91C3}"/>
              </a:ext>
            </a:extLst>
          </p:cNvPr>
          <p:cNvCxnSpPr>
            <a:cxnSpLocks/>
          </p:cNvCxnSpPr>
          <p:nvPr/>
        </p:nvCxnSpPr>
        <p:spPr>
          <a:xfrm>
            <a:off x="7821401" y="4034174"/>
            <a:ext cx="0" cy="14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47C4E6D-9CE8-49AD-A9E9-A4D05558AC9B}"/>
              </a:ext>
            </a:extLst>
          </p:cNvPr>
          <p:cNvCxnSpPr>
            <a:cxnSpLocks/>
          </p:cNvCxnSpPr>
          <p:nvPr/>
        </p:nvCxnSpPr>
        <p:spPr>
          <a:xfrm>
            <a:off x="5439259" y="4369486"/>
            <a:ext cx="1313483" cy="18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FB8158E6-3FC6-4F71-A213-CDFEB0E022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1710" y="3321597"/>
            <a:ext cx="5127626" cy="169789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6F82E8F-D30E-4BFB-BA47-7AF8984E4AEB}"/>
              </a:ext>
            </a:extLst>
          </p:cNvPr>
          <p:cNvCxnSpPr>
            <a:endCxn id="38" idx="1"/>
          </p:cNvCxnSpPr>
          <p:nvPr/>
        </p:nvCxnSpPr>
        <p:spPr>
          <a:xfrm flipV="1">
            <a:off x="5838738" y="3406492"/>
            <a:ext cx="782972" cy="30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635D183E-BD37-4A37-91E0-AAD635D995C2}"/>
              </a:ext>
            </a:extLst>
          </p:cNvPr>
          <p:cNvSpPr/>
          <p:nvPr/>
        </p:nvSpPr>
        <p:spPr>
          <a:xfrm>
            <a:off x="6713950" y="3491386"/>
            <a:ext cx="5127626" cy="596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02280D9-7FAB-466C-9223-5027B5EACCE5}"/>
              </a:ext>
            </a:extLst>
          </p:cNvPr>
          <p:cNvSpPr txBox="1"/>
          <p:nvPr/>
        </p:nvSpPr>
        <p:spPr>
          <a:xfrm>
            <a:off x="8536284" y="3822965"/>
            <a:ext cx="380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ZkJobCoordinator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83007B0-8B94-4066-B389-D6B605A31728}"/>
              </a:ext>
            </a:extLst>
          </p:cNvPr>
          <p:cNvSpPr/>
          <p:nvPr/>
        </p:nvSpPr>
        <p:spPr>
          <a:xfrm>
            <a:off x="6744443" y="4254009"/>
            <a:ext cx="5111978" cy="1281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1E81446-7A26-43EF-A876-075E719F6B1D}"/>
              </a:ext>
            </a:extLst>
          </p:cNvPr>
          <p:cNvSpPr txBox="1"/>
          <p:nvPr/>
        </p:nvSpPr>
        <p:spPr>
          <a:xfrm>
            <a:off x="7391094" y="5249085"/>
            <a:ext cx="379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C214C3E-2BA0-4715-8138-7580F278BD87}"/>
              </a:ext>
            </a:extLst>
          </p:cNvPr>
          <p:cNvSpPr/>
          <p:nvPr/>
        </p:nvSpPr>
        <p:spPr>
          <a:xfrm>
            <a:off x="6944743" y="2134757"/>
            <a:ext cx="5097434" cy="85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6B03C33-2F39-4F1B-8B6C-8CB067E3371C}"/>
              </a:ext>
            </a:extLst>
          </p:cNvPr>
          <p:cNvSpPr txBox="1"/>
          <p:nvPr/>
        </p:nvSpPr>
        <p:spPr>
          <a:xfrm>
            <a:off x="8454104" y="2659712"/>
            <a:ext cx="380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ZkJobCoordinatorFactory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90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1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ACB5-110B-4076-99FD-8BEFF867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102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LeaderControllerImpl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ED752F-70C2-41EE-8014-A0A505B1B585}"/>
              </a:ext>
            </a:extLst>
          </p:cNvPr>
          <p:cNvSpPr txBox="1"/>
          <p:nvPr/>
        </p:nvSpPr>
        <p:spPr>
          <a:xfrm>
            <a:off x="159391" y="1023457"/>
            <a:ext cx="463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 smtClean="0"/>
              <a:t>FollowerControllerImpl</a:t>
            </a:r>
            <a:r>
              <a:rPr lang="en-US" altLang="zh-CN" dirty="0" smtClean="0"/>
              <a:t> </a:t>
            </a:r>
            <a:r>
              <a:rPr lang="en-US" altLang="zh-CN" dirty="0"/>
              <a:t>is almost the same as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028259-048C-4837-BBA5-684CBCF87CB0}"/>
              </a:ext>
            </a:extLst>
          </p:cNvPr>
          <p:cNvSpPr txBox="1"/>
          <p:nvPr/>
        </p:nvSpPr>
        <p:spPr>
          <a:xfrm>
            <a:off x="159391" y="2025683"/>
            <a:ext cx="4454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Since we already have a fixed leader, so we replace the </a:t>
            </a:r>
            <a:r>
              <a:rPr lang="en-US" altLang="zh-CN" dirty="0" err="1"/>
              <a:t>ZkLeaderElector</a:t>
            </a:r>
            <a:r>
              <a:rPr lang="en-US" altLang="zh-CN" dirty="0"/>
              <a:t> with a indicating </a:t>
            </a:r>
            <a:r>
              <a:rPr lang="en-US" altLang="zh-CN" dirty="0" err="1"/>
              <a:t>boolean</a:t>
            </a:r>
            <a:r>
              <a:rPr lang="en-US" altLang="zh-CN" dirty="0"/>
              <a:t> variable </a:t>
            </a:r>
            <a:r>
              <a:rPr lang="en-US" altLang="zh-CN" dirty="0" err="1"/>
              <a:t>isLeader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67" y="1853390"/>
            <a:ext cx="6443133" cy="322863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D37340-E5F2-48E6-AAB2-6AD7915E1C3E}"/>
              </a:ext>
            </a:extLst>
          </p:cNvPr>
          <p:cNvCxnSpPr>
            <a:cxnSpLocks/>
          </p:cNvCxnSpPr>
          <p:nvPr/>
        </p:nvCxnSpPr>
        <p:spPr>
          <a:xfrm>
            <a:off x="4454554" y="2485506"/>
            <a:ext cx="1470482" cy="10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0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part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2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ClusterBasedApplicationMaster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48" y="2364764"/>
            <a:ext cx="6610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58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7694"/>
            <a:ext cx="10515600" cy="1325563"/>
          </a:xfrm>
        </p:spPr>
        <p:txBody>
          <a:bodyPr/>
          <a:lstStyle/>
          <a:p>
            <a:r>
              <a:rPr lang="en-US" dirty="0" err="1" smtClean="0"/>
              <a:t>ClusterBasedApplicationMaster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64335" y="170094"/>
            <a:ext cx="4281054" cy="2365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70917" y="114008"/>
            <a:ext cx="297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51412" y="472924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8726" y="493756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CoordinatorStreamManager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51413" y="996866"/>
            <a:ext cx="3684618" cy="344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93716" y="972047"/>
            <a:ext cx="243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51412" y="1495657"/>
            <a:ext cx="3684618" cy="344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93715" y="1470838"/>
            <a:ext cx="243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PartitionMonitor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51412" y="1997506"/>
            <a:ext cx="3684618" cy="344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70917" y="1972687"/>
            <a:ext cx="29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9476509" y="2610196"/>
            <a:ext cx="822960" cy="55695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18903" y="3362153"/>
            <a:ext cx="4281054" cy="2872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94040" y="3313278"/>
            <a:ext cx="33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ClusterBasedApplicationMaster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905980" y="3664983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33294" y="3685815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05981" y="4188925"/>
            <a:ext cx="3684618" cy="344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848284" y="4164106"/>
            <a:ext cx="243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05980" y="4687716"/>
            <a:ext cx="3684618" cy="344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48283" y="4662897"/>
            <a:ext cx="243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PartitionMonitor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905980" y="5189565"/>
            <a:ext cx="3684618" cy="344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25485" y="5164746"/>
            <a:ext cx="29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05980" y="5706969"/>
            <a:ext cx="3684618" cy="3445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70918" y="5682150"/>
            <a:ext cx="253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LeaderZkJobCoordinator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0448" y="1432293"/>
            <a:ext cx="645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a </a:t>
            </a:r>
            <a:r>
              <a:rPr lang="en-US" dirty="0" err="1" smtClean="0"/>
              <a:t>LeaderZkJobCoordinator</a:t>
            </a:r>
            <a:r>
              <a:rPr lang="en-US" dirty="0" smtClean="0"/>
              <a:t> to </a:t>
            </a:r>
            <a:r>
              <a:rPr lang="en-US" dirty="0" err="1" smtClean="0"/>
              <a:t>ClusterBasedJobCoordinator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31" y="2157353"/>
            <a:ext cx="6934200" cy="345757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47676" y="4598963"/>
            <a:ext cx="6600076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67" y="5722482"/>
            <a:ext cx="3905250" cy="762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76967" y="5918815"/>
            <a:ext cx="3905250" cy="191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9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0BAC-B235-458D-9E98-F5035629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93" y="-133639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LeaderZkJobCoordinator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57446" y="951298"/>
            <a:ext cx="437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LeaderZkJobCoordinator</a:t>
            </a:r>
            <a:r>
              <a:rPr lang="en-US" dirty="0" smtClean="0"/>
              <a:t> will start a </a:t>
            </a:r>
            <a:r>
              <a:rPr lang="en-US" dirty="0" err="1" smtClean="0"/>
              <a:t>LeaderZkControllerImpl</a:t>
            </a:r>
            <a:r>
              <a:rPr lang="en-US" dirty="0" smtClean="0"/>
              <a:t> which is the API class of </a:t>
            </a:r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0290" y="1997134"/>
            <a:ext cx="54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LeaderZkJobCoordinator</a:t>
            </a:r>
            <a:r>
              <a:rPr lang="en-US" dirty="0" smtClean="0"/>
              <a:t> use </a:t>
            </a:r>
            <a:r>
              <a:rPr lang="en-US" dirty="0" err="1" smtClean="0"/>
              <a:t>LeaderZkControllerImpl</a:t>
            </a:r>
            <a:r>
              <a:rPr lang="en-US" dirty="0" smtClean="0"/>
              <a:t> subscribe to processors changes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26762" y="3491298"/>
            <a:ext cx="57108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If processors changes(processors go online or offline) or new </a:t>
            </a:r>
            <a:r>
              <a:rPr lang="en-US" dirty="0" err="1" smtClean="0"/>
              <a:t>JobModel</a:t>
            </a:r>
            <a:r>
              <a:rPr lang="en-US" dirty="0" smtClean="0"/>
              <a:t> send to </a:t>
            </a:r>
            <a:r>
              <a:rPr lang="en-US" dirty="0" err="1" smtClean="0"/>
              <a:t>LeaderZkJobCoordinator</a:t>
            </a:r>
            <a:r>
              <a:rPr lang="en-US" dirty="0" smtClean="0"/>
              <a:t> :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LeaderZkControllerImpl</a:t>
            </a:r>
            <a:r>
              <a:rPr lang="en-US" dirty="0" smtClean="0"/>
              <a:t> will call </a:t>
            </a:r>
            <a:r>
              <a:rPr lang="en-US" dirty="0" err="1" smtClean="0"/>
              <a:t>LeaderZkJobCoordinator’s</a:t>
            </a:r>
            <a:r>
              <a:rPr lang="en-US" dirty="0" smtClean="0"/>
              <a:t> </a:t>
            </a:r>
            <a:r>
              <a:rPr lang="en-US" dirty="0" err="1" smtClean="0"/>
              <a:t>onProcessorChange</a:t>
            </a:r>
            <a:r>
              <a:rPr lang="en-US" dirty="0" smtClean="0"/>
              <a:t>() method 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In </a:t>
            </a:r>
            <a:r>
              <a:rPr lang="en-US" dirty="0" err="1" smtClean="0"/>
              <a:t>onProcessorChange</a:t>
            </a:r>
            <a:r>
              <a:rPr lang="en-US" dirty="0" smtClean="0"/>
              <a:t>() method, the </a:t>
            </a:r>
            <a:r>
              <a:rPr lang="en-US" dirty="0" err="1" smtClean="0"/>
              <a:t>newJobModel</a:t>
            </a:r>
            <a:r>
              <a:rPr lang="en-US" dirty="0" smtClean="0"/>
              <a:t> will do </a:t>
            </a:r>
            <a:r>
              <a:rPr lang="en-US" dirty="0" smtClean="0">
                <a:solidFill>
                  <a:srgbClr val="FF0000"/>
                </a:solidFill>
              </a:rPr>
              <a:t>a remapping according to </a:t>
            </a:r>
            <a:r>
              <a:rPr lang="en-US" dirty="0" err="1" smtClean="0">
                <a:solidFill>
                  <a:srgbClr val="FF0000"/>
                </a:solidFill>
              </a:rPr>
              <a:t>ContainerToProcessorMap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(introduced in next pages) and then be published to </a:t>
            </a:r>
            <a:r>
              <a:rPr lang="en-US" dirty="0" err="1" smtClean="0"/>
              <a:t>ZooKeeper</a:t>
            </a:r>
            <a:r>
              <a:rPr lang="en-US" dirty="0" smtClean="0"/>
              <a:t> server. A barrier for </a:t>
            </a:r>
            <a:r>
              <a:rPr lang="en-US" dirty="0" err="1" smtClean="0"/>
              <a:t>JobModel</a:t>
            </a:r>
            <a:r>
              <a:rPr lang="en-US" dirty="0" smtClean="0"/>
              <a:t> update will be create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50182" y="764771"/>
            <a:ext cx="4987637" cy="41505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949043" y="909650"/>
            <a:ext cx="24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LeaderZkJobCoordinator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780713" y="4044769"/>
            <a:ext cx="2387831" cy="8705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844097" y="3988231"/>
            <a:ext cx="238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LeaderZkControllerImpl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9418319" y="1704109"/>
            <a:ext cx="1977045" cy="2194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367154" y="-6968"/>
            <a:ext cx="3553691" cy="468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964285" y="29346"/>
            <a:ext cx="24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JobCoordinatorListener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403069" y="1687568"/>
            <a:ext cx="21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when Processors changes</a:t>
            </a:r>
          </a:p>
          <a:p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67950" y="2672413"/>
            <a:ext cx="1747748" cy="1098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9713075" y="2871894"/>
            <a:ext cx="145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onProcessorChange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650182" y="5644294"/>
            <a:ext cx="4665515" cy="987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018662" y="5632459"/>
            <a:ext cx="18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642908" y="6074377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680316" y="6134935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7963530" y="6067156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000938" y="6127714"/>
            <a:ext cx="120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0230179" y="6060497"/>
            <a:ext cx="921800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0267587" y="6127714"/>
            <a:ext cx="8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111" name="Straight Arrow Connector 110"/>
          <p:cNvCxnSpPr>
            <a:endCxn id="91" idx="0"/>
          </p:cNvCxnSpPr>
          <p:nvPr/>
        </p:nvCxnSpPr>
        <p:spPr>
          <a:xfrm flipH="1">
            <a:off x="8582829" y="4915344"/>
            <a:ext cx="4218" cy="115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8329353" y="4915344"/>
            <a:ext cx="8312" cy="11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82" idx="1"/>
          </p:cNvCxnSpPr>
          <p:nvPr/>
        </p:nvCxnSpPr>
        <p:spPr>
          <a:xfrm flipV="1">
            <a:off x="8832616" y="3221477"/>
            <a:ext cx="735334" cy="82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82" idx="2"/>
            <a:endCxn id="89" idx="0"/>
          </p:cNvCxnSpPr>
          <p:nvPr/>
        </p:nvCxnSpPr>
        <p:spPr>
          <a:xfrm rot="5400000">
            <a:off x="7700098" y="3332651"/>
            <a:ext cx="2303836" cy="3179617"/>
          </a:xfrm>
          <a:prstGeom prst="bentConnector3">
            <a:avLst>
              <a:gd name="adj1" fmla="val 56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503462" y="5297645"/>
            <a:ext cx="39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854875" y="5292494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4.1)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0527609" y="4969932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4.2)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8830655" y="3383172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4.1)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82" idx="2"/>
            <a:endCxn id="103" idx="0"/>
          </p:cNvCxnSpPr>
          <p:nvPr/>
        </p:nvCxnSpPr>
        <p:spPr>
          <a:xfrm>
            <a:off x="10441824" y="3770541"/>
            <a:ext cx="249255" cy="228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795123" y="5087143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7429" y="2004432"/>
            <a:ext cx="1764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JobModel</a:t>
            </a:r>
            <a:r>
              <a:rPr lang="en-US" dirty="0" smtClean="0">
                <a:solidFill>
                  <a:srgbClr val="FF0000"/>
                </a:solidFill>
              </a:rPr>
              <a:t> part(follower part) removed!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277222" y="4331215"/>
            <a:ext cx="172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LeaderElector</a:t>
            </a:r>
            <a:r>
              <a:rPr lang="en-US" dirty="0" smtClean="0">
                <a:solidFill>
                  <a:srgbClr val="FF0000"/>
                </a:solidFill>
              </a:rPr>
              <a:t> removed!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219852" y="5996435"/>
            <a:ext cx="120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Leader removed!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4617" y="4331215"/>
            <a:ext cx="43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081058" y="3105368"/>
            <a:ext cx="15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ContainerToProcessorMap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117429" y="3112561"/>
            <a:ext cx="1465400" cy="6579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3124" y="2696416"/>
            <a:ext cx="62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The </a:t>
            </a:r>
            <a:r>
              <a:rPr lang="en-US" dirty="0" err="1" smtClean="0">
                <a:solidFill>
                  <a:srgbClr val="FF0000"/>
                </a:solidFill>
              </a:rPr>
              <a:t>newJobModel</a:t>
            </a:r>
            <a:r>
              <a:rPr lang="en-US" dirty="0" smtClean="0">
                <a:solidFill>
                  <a:srgbClr val="FF0000"/>
                </a:solidFill>
              </a:rPr>
              <a:t> is not calculated outside of the </a:t>
            </a:r>
            <a:r>
              <a:rPr lang="en-US" dirty="0" err="1" smtClean="0">
                <a:solidFill>
                  <a:srgbClr val="FF0000"/>
                </a:solidFill>
              </a:rPr>
              <a:t>LeaderZkJobCoordiantor</a:t>
            </a:r>
            <a:r>
              <a:rPr lang="en-US" dirty="0" smtClean="0">
                <a:solidFill>
                  <a:srgbClr val="FF0000"/>
                </a:solidFill>
              </a:rPr>
              <a:t> instead of </a:t>
            </a:r>
            <a:r>
              <a:rPr lang="en-US" dirty="0" err="1" smtClean="0">
                <a:solidFill>
                  <a:srgbClr val="FF0000"/>
                </a:solidFill>
              </a:rPr>
              <a:t>onProcessorChange</a:t>
            </a:r>
            <a:r>
              <a:rPr lang="en-US" dirty="0" smtClean="0">
                <a:solidFill>
                  <a:srgbClr val="FF0000"/>
                </a:solidFill>
              </a:rPr>
              <a:t>()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13075" y="2252955"/>
            <a:ext cx="1364028" cy="35409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33409" y="2235431"/>
            <a:ext cx="15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newJobModel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Elbow Connector 13"/>
          <p:cNvCxnSpPr>
            <a:endCxn id="12" idx="3"/>
          </p:cNvCxnSpPr>
          <p:nvPr/>
        </p:nvCxnSpPr>
        <p:spPr>
          <a:xfrm rot="5400000">
            <a:off x="10483944" y="1066714"/>
            <a:ext cx="2021419" cy="6853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533906" y="340852"/>
            <a:ext cx="4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11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6650182" y="764771"/>
            <a:ext cx="4987637" cy="41505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949043" y="909650"/>
            <a:ext cx="24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LeaderZkJobCoordinator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780713" y="4044769"/>
            <a:ext cx="2387831" cy="8705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844097" y="3988231"/>
            <a:ext cx="238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LeaderZkControllerImpl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9418319" y="1704109"/>
            <a:ext cx="1977045" cy="2194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367154" y="-6968"/>
            <a:ext cx="3553691" cy="468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964285" y="29346"/>
            <a:ext cx="24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JobCoordinatorListener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403069" y="1687568"/>
            <a:ext cx="21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when Processors changes</a:t>
            </a:r>
          </a:p>
          <a:p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67950" y="2672413"/>
            <a:ext cx="1747748" cy="1098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9713075" y="2871894"/>
            <a:ext cx="145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onProcessorChange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650182" y="5644294"/>
            <a:ext cx="4665515" cy="987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018662" y="5632459"/>
            <a:ext cx="18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642908" y="6074377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680316" y="6134935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7963530" y="6067156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000938" y="6127714"/>
            <a:ext cx="120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0230179" y="6060497"/>
            <a:ext cx="921800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0267587" y="6127714"/>
            <a:ext cx="8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111" name="Straight Arrow Connector 110"/>
          <p:cNvCxnSpPr>
            <a:endCxn id="91" idx="0"/>
          </p:cNvCxnSpPr>
          <p:nvPr/>
        </p:nvCxnSpPr>
        <p:spPr>
          <a:xfrm flipH="1">
            <a:off x="8582829" y="4915344"/>
            <a:ext cx="4218" cy="115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8329353" y="4915344"/>
            <a:ext cx="8312" cy="11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82" idx="1"/>
          </p:cNvCxnSpPr>
          <p:nvPr/>
        </p:nvCxnSpPr>
        <p:spPr>
          <a:xfrm flipV="1">
            <a:off x="8832616" y="3221477"/>
            <a:ext cx="735334" cy="82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82" idx="2"/>
            <a:endCxn id="89" idx="0"/>
          </p:cNvCxnSpPr>
          <p:nvPr/>
        </p:nvCxnSpPr>
        <p:spPr>
          <a:xfrm rot="5400000">
            <a:off x="7700098" y="3332651"/>
            <a:ext cx="2303836" cy="3179617"/>
          </a:xfrm>
          <a:prstGeom prst="bentConnector3">
            <a:avLst>
              <a:gd name="adj1" fmla="val 56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503462" y="5297645"/>
            <a:ext cx="39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854875" y="5292494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4.1)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0507926" y="5005765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4.2)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8830655" y="3383172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4.1)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82" idx="2"/>
            <a:endCxn id="103" idx="0"/>
          </p:cNvCxnSpPr>
          <p:nvPr/>
        </p:nvCxnSpPr>
        <p:spPr>
          <a:xfrm>
            <a:off x="10441824" y="3770541"/>
            <a:ext cx="249255" cy="228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795123" y="5087143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7429" y="2004432"/>
            <a:ext cx="1764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JobModel</a:t>
            </a:r>
            <a:r>
              <a:rPr lang="en-US" dirty="0" smtClean="0">
                <a:solidFill>
                  <a:srgbClr val="FF0000"/>
                </a:solidFill>
              </a:rPr>
              <a:t> part(follower part) removed!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277222" y="4331215"/>
            <a:ext cx="172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LeaderElector</a:t>
            </a:r>
            <a:r>
              <a:rPr lang="en-US" dirty="0" smtClean="0">
                <a:solidFill>
                  <a:srgbClr val="FF0000"/>
                </a:solidFill>
              </a:rPr>
              <a:t> removed!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219852" y="5996435"/>
            <a:ext cx="120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Leader removed!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4617" y="4331215"/>
            <a:ext cx="43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50986" y="690039"/>
            <a:ext cx="4987637" cy="41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14075" y="834918"/>
            <a:ext cx="192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ZkJobCoordinator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81517" y="3970037"/>
            <a:ext cx="2387831" cy="870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367262" y="3913499"/>
            <a:ext cx="176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ZkControllerImpl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1273101" y="1612836"/>
            <a:ext cx="1953490" cy="2194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719123" y="1629377"/>
            <a:ext cx="1977045" cy="2194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22088" y="4475571"/>
            <a:ext cx="1454727" cy="312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90455" y="4439612"/>
            <a:ext cx="148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LeaderElector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667958" y="-81700"/>
            <a:ext cx="3553691" cy="468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265089" y="-45386"/>
            <a:ext cx="24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JobCoordinatorListener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17787" y="2316503"/>
            <a:ext cx="181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onNewJobModelAvailable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306351" y="2894968"/>
            <a:ext cx="181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onNewJobModelConfirmed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368698" y="2399324"/>
            <a:ext cx="1753287" cy="5141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348960" y="2940863"/>
            <a:ext cx="1753287" cy="60043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325058" y="1668712"/>
            <a:ext cx="193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when </a:t>
            </a:r>
            <a:r>
              <a:rPr lang="en-US" dirty="0" err="1" smtClean="0"/>
              <a:t>JobModel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03873" y="1612836"/>
            <a:ext cx="21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when Processors changes</a:t>
            </a:r>
          </a:p>
          <a:p>
            <a:r>
              <a:rPr lang="en-US" dirty="0" smtClean="0"/>
              <a:t>(only leader do this)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3868754" y="2597681"/>
            <a:ext cx="1747748" cy="1098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013879" y="2797162"/>
            <a:ext cx="145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onProcessorChange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50986" y="5569562"/>
            <a:ext cx="4665515" cy="987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319466" y="5557727"/>
            <a:ext cx="18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943712" y="5999645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81120" y="6060203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2264334" y="5992424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301742" y="6052982"/>
            <a:ext cx="120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249846" y="4199377"/>
            <a:ext cx="2150922" cy="276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226424" y="4124632"/>
            <a:ext cx="243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LeaderElectorListener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3547548" y="5992424"/>
            <a:ext cx="921800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530983" y="5985765"/>
            <a:ext cx="921800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564694" y="6032831"/>
            <a:ext cx="8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568391" y="6052982"/>
            <a:ext cx="8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4" idx="0"/>
          </p:cNvCxnSpPr>
          <p:nvPr/>
        </p:nvCxnSpPr>
        <p:spPr>
          <a:xfrm flipV="1">
            <a:off x="4008448" y="4475570"/>
            <a:ext cx="5431" cy="151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8" idx="0"/>
          </p:cNvCxnSpPr>
          <p:nvPr/>
        </p:nvCxnSpPr>
        <p:spPr>
          <a:xfrm flipH="1">
            <a:off x="2883633" y="4840612"/>
            <a:ext cx="4218" cy="115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30157" y="4840612"/>
            <a:ext cx="8312" cy="11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54" idx="1"/>
          </p:cNvCxnSpPr>
          <p:nvPr/>
        </p:nvCxnSpPr>
        <p:spPr>
          <a:xfrm flipV="1">
            <a:off x="3133420" y="3146745"/>
            <a:ext cx="735334" cy="82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54" idx="2"/>
            <a:endCxn id="66" idx="0"/>
          </p:cNvCxnSpPr>
          <p:nvPr/>
        </p:nvCxnSpPr>
        <p:spPr>
          <a:xfrm rot="5400000">
            <a:off x="2000902" y="3257919"/>
            <a:ext cx="2303836" cy="3179617"/>
          </a:xfrm>
          <a:prstGeom prst="bentConnector3">
            <a:avLst>
              <a:gd name="adj1" fmla="val 56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949574" y="5188395"/>
            <a:ext cx="39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804266" y="5222913"/>
            <a:ext cx="39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155679" y="5217762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6.1)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808730" y="4931033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6.2)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131459" y="3308440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6.1)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54" idx="2"/>
            <a:endCxn id="75" idx="0"/>
          </p:cNvCxnSpPr>
          <p:nvPr/>
        </p:nvCxnSpPr>
        <p:spPr>
          <a:xfrm>
            <a:off x="4742628" y="3695809"/>
            <a:ext cx="249255" cy="228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95927" y="5012411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1058" y="3105368"/>
            <a:ext cx="15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ContainerToProcessorMap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17429" y="3112561"/>
            <a:ext cx="1465400" cy="6579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9713075" y="2252955"/>
            <a:ext cx="1364028" cy="35409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9633409" y="2235431"/>
            <a:ext cx="15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newJobModel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1" name="Elbow Connector 100"/>
          <p:cNvCxnSpPr>
            <a:endCxn id="100" idx="3"/>
          </p:cNvCxnSpPr>
          <p:nvPr/>
        </p:nvCxnSpPr>
        <p:spPr>
          <a:xfrm rot="5400000">
            <a:off x="10483944" y="1066714"/>
            <a:ext cx="2021419" cy="6853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91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7202" y="-280827"/>
            <a:ext cx="10515600" cy="1325563"/>
          </a:xfrm>
        </p:spPr>
        <p:txBody>
          <a:bodyPr/>
          <a:lstStyle/>
          <a:p>
            <a:r>
              <a:rPr lang="en-US" altLang="zh-CN" dirty="0" err="1"/>
              <a:t>LeaderJobCoordinator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C03DD5-F62C-42E0-BE3B-0A3B08E753B8}"/>
              </a:ext>
            </a:extLst>
          </p:cNvPr>
          <p:cNvSpPr txBox="1"/>
          <p:nvPr/>
        </p:nvSpPr>
        <p:spPr>
          <a:xfrm>
            <a:off x="201335" y="796955"/>
            <a:ext cx="494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LeaderJobCoordinator</a:t>
            </a:r>
            <a:r>
              <a:rPr lang="en-US" altLang="zh-CN" dirty="0"/>
              <a:t> implements </a:t>
            </a:r>
            <a:r>
              <a:rPr lang="en-US" altLang="zh-CN" dirty="0" err="1"/>
              <a:t>JobCoordinator</a:t>
            </a:r>
            <a:r>
              <a:rPr lang="en-US" altLang="zh-CN" dirty="0"/>
              <a:t> interface and </a:t>
            </a:r>
            <a:r>
              <a:rPr lang="en-US" altLang="zh-CN" dirty="0" err="1"/>
              <a:t>ZkControllerListener</a:t>
            </a:r>
            <a:r>
              <a:rPr lang="en-US" altLang="zh-CN" dirty="0"/>
              <a:t> interface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35EB4E-8338-4695-B1DA-C0CAE4245CA7}"/>
              </a:ext>
            </a:extLst>
          </p:cNvPr>
          <p:cNvSpPr txBox="1"/>
          <p:nvPr/>
        </p:nvSpPr>
        <p:spPr>
          <a:xfrm>
            <a:off x="167778" y="2185296"/>
            <a:ext cx="5903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LeaderJobCoordinator</a:t>
            </a:r>
            <a:r>
              <a:rPr lang="en-US" altLang="zh-CN" dirty="0"/>
              <a:t>, we store the list of current processors. Because the </a:t>
            </a:r>
            <a:r>
              <a:rPr lang="en-US" altLang="zh-CN" dirty="0" err="1"/>
              <a:t>doOnProcessorChange</a:t>
            </a:r>
            <a:r>
              <a:rPr lang="en-US" altLang="zh-CN" dirty="0"/>
              <a:t>() method need the list of processors as parameter to publish </a:t>
            </a:r>
            <a:r>
              <a:rPr lang="en-US" altLang="zh-CN" dirty="0" err="1"/>
              <a:t>JobModel</a:t>
            </a:r>
            <a:r>
              <a:rPr lang="en-US" altLang="zh-CN" dirty="0"/>
              <a:t> to </a:t>
            </a:r>
            <a:r>
              <a:rPr lang="en-US" altLang="zh-CN" dirty="0" err="1"/>
              <a:t>ZooKeeper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EAFCA2-634B-43F2-A00D-F023C124CE29}"/>
              </a:ext>
            </a:extLst>
          </p:cNvPr>
          <p:cNvSpPr txBox="1"/>
          <p:nvPr/>
        </p:nvSpPr>
        <p:spPr>
          <a:xfrm>
            <a:off x="167778" y="1519061"/>
            <a:ext cx="590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use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 as the API to register with </a:t>
            </a:r>
            <a:r>
              <a:rPr lang="en-US" altLang="zh-CN" dirty="0" err="1"/>
              <a:t>ZooKeeper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4C6E78-2775-4007-9F40-EB51905B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30" y="3834634"/>
            <a:ext cx="4580964" cy="1774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3D4C93-26C1-4F7E-9B12-402565797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430" y="3266481"/>
            <a:ext cx="3026834" cy="5611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48BB93-7C42-4EF6-B72E-0CFDB23D2BEB}"/>
              </a:ext>
            </a:extLst>
          </p:cNvPr>
          <p:cNvSpPr txBox="1"/>
          <p:nvPr/>
        </p:nvSpPr>
        <p:spPr>
          <a:xfrm>
            <a:off x="167778" y="3534959"/>
            <a:ext cx="5738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JobModel</a:t>
            </a:r>
            <a:r>
              <a:rPr lang="en-US" altLang="zh-CN" dirty="0"/>
              <a:t> passed to </a:t>
            </a:r>
            <a:r>
              <a:rPr lang="en-US" altLang="zh-CN" dirty="0" err="1"/>
              <a:t>LeaderJobCoordinator</a:t>
            </a:r>
            <a:r>
              <a:rPr lang="en-US" altLang="zh-CN" dirty="0"/>
              <a:t> may not contain correct </a:t>
            </a:r>
            <a:r>
              <a:rPr lang="en-US" altLang="zh-CN" dirty="0" err="1"/>
              <a:t>StreamProcessorId</a:t>
            </a:r>
            <a:r>
              <a:rPr lang="en-US" altLang="zh-CN" dirty="0"/>
              <a:t>. This is because the </a:t>
            </a:r>
            <a:r>
              <a:rPr lang="en-US" altLang="zh-CN" dirty="0" err="1"/>
              <a:t>ClusterBasedApplicationMaster</a:t>
            </a:r>
            <a:r>
              <a:rPr lang="en-US" altLang="zh-CN" dirty="0"/>
              <a:t> which generates </a:t>
            </a:r>
            <a:r>
              <a:rPr lang="en-US" altLang="zh-CN" dirty="0" err="1"/>
              <a:t>JobModel</a:t>
            </a:r>
            <a:r>
              <a:rPr lang="en-US" altLang="zh-CN" dirty="0"/>
              <a:t> does not know the </a:t>
            </a:r>
            <a:r>
              <a:rPr lang="en-US" altLang="zh-CN" dirty="0" err="1"/>
              <a:t>StreamProcessorId</a:t>
            </a:r>
            <a:r>
              <a:rPr lang="en-US" altLang="zh-CN" dirty="0"/>
              <a:t> information. So it has to be a mapping from </a:t>
            </a:r>
            <a:r>
              <a:rPr lang="en-US" altLang="zh-CN" dirty="0" err="1"/>
              <a:t>containerId</a:t>
            </a:r>
            <a:r>
              <a:rPr lang="en-US" altLang="zh-CN" dirty="0"/>
              <a:t> to </a:t>
            </a:r>
            <a:r>
              <a:rPr lang="en-US" altLang="zh-CN" dirty="0" err="1"/>
              <a:t>StreamProcessorId</a:t>
            </a:r>
            <a:r>
              <a:rPr lang="en-US" altLang="zh-CN" dirty="0"/>
              <a:t> on </a:t>
            </a:r>
            <a:r>
              <a:rPr lang="en-US" altLang="zh-CN" dirty="0" err="1"/>
              <a:t>JobModel</a:t>
            </a:r>
            <a:r>
              <a:rPr lang="en-US" altLang="zh-CN" dirty="0"/>
              <a:t> before publishing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E1A63E-B394-4D12-89D3-EDD604EEE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434" y="4328499"/>
            <a:ext cx="3732964" cy="25295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5B0BB5-9087-4DA6-8225-3984BE9B9A4E}"/>
              </a:ext>
            </a:extLst>
          </p:cNvPr>
          <p:cNvSpPr txBox="1"/>
          <p:nvPr/>
        </p:nvSpPr>
        <p:spPr>
          <a:xfrm>
            <a:off x="167778" y="5351572"/>
            <a:ext cx="608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containerToProcessorMap</a:t>
            </a:r>
            <a:r>
              <a:rPr lang="en-US" altLang="zh-CN" dirty="0"/>
              <a:t> maintains the previous mapping from </a:t>
            </a:r>
            <a:r>
              <a:rPr lang="en-US" altLang="zh-CN" dirty="0" err="1"/>
              <a:t>containerId</a:t>
            </a:r>
            <a:r>
              <a:rPr lang="en-US" altLang="zh-CN" dirty="0"/>
              <a:t> to </a:t>
            </a:r>
            <a:r>
              <a:rPr lang="en-US" altLang="zh-CN" dirty="0" err="1"/>
              <a:t>StreamProcessorId</a:t>
            </a:r>
            <a:r>
              <a:rPr lang="en-US" altLang="zh-CN" dirty="0"/>
              <a:t>. So that the same container will be mapping to the same </a:t>
            </a:r>
            <a:r>
              <a:rPr lang="en-US" altLang="zh-CN" dirty="0" err="1"/>
              <a:t>StreamProcessor</a:t>
            </a:r>
            <a:r>
              <a:rPr lang="en-US" altLang="zh-CN" dirty="0"/>
              <a:t> next time and thus save migration time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066AAF-506E-4EAE-AE6D-18AB4630CDA2}"/>
              </a:ext>
            </a:extLst>
          </p:cNvPr>
          <p:cNvCxnSpPr/>
          <p:nvPr/>
        </p:nvCxnSpPr>
        <p:spPr>
          <a:xfrm flipV="1">
            <a:off x="6104388" y="4689446"/>
            <a:ext cx="850085" cy="12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BFEEFB6-1931-41F6-A558-0D8D408983F4}"/>
              </a:ext>
            </a:extLst>
          </p:cNvPr>
          <p:cNvCxnSpPr>
            <a:stCxn id="10" idx="3"/>
          </p:cNvCxnSpPr>
          <p:nvPr/>
        </p:nvCxnSpPr>
        <p:spPr>
          <a:xfrm flipV="1">
            <a:off x="5905847" y="4387442"/>
            <a:ext cx="713067" cy="2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C62128-4BB0-49BA-8240-ED2B649001F1}"/>
              </a:ext>
            </a:extLst>
          </p:cNvPr>
          <p:cNvCxnSpPr/>
          <p:nvPr/>
        </p:nvCxnSpPr>
        <p:spPr>
          <a:xfrm flipV="1">
            <a:off x="5905847" y="1582442"/>
            <a:ext cx="553142" cy="16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392" y="1906350"/>
            <a:ext cx="5705475" cy="1123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1373598"/>
            <a:ext cx="6248400" cy="21907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905847" y="1755940"/>
            <a:ext cx="713067" cy="85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60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ACB5-110B-4076-99FD-8BEFF867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102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LeaderControllerImpl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ED752F-70C2-41EE-8014-A0A505B1B585}"/>
              </a:ext>
            </a:extLst>
          </p:cNvPr>
          <p:cNvSpPr txBox="1"/>
          <p:nvPr/>
        </p:nvSpPr>
        <p:spPr>
          <a:xfrm>
            <a:off x="159391" y="1023457"/>
            <a:ext cx="463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 smtClean="0"/>
              <a:t>LeaderControllerImpl</a:t>
            </a:r>
            <a:r>
              <a:rPr lang="en-US" altLang="zh-CN" dirty="0" smtClean="0"/>
              <a:t> </a:t>
            </a:r>
            <a:r>
              <a:rPr lang="en-US" altLang="zh-CN" dirty="0"/>
              <a:t>is almost the same as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028259-048C-4837-BBA5-684CBCF87CB0}"/>
              </a:ext>
            </a:extLst>
          </p:cNvPr>
          <p:cNvSpPr txBox="1"/>
          <p:nvPr/>
        </p:nvSpPr>
        <p:spPr>
          <a:xfrm>
            <a:off x="159391" y="2025683"/>
            <a:ext cx="4454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Since we already have a fixed leader, so we replace the </a:t>
            </a:r>
            <a:r>
              <a:rPr lang="en-US" altLang="zh-CN" dirty="0" err="1"/>
              <a:t>ZkLeaderElector</a:t>
            </a:r>
            <a:r>
              <a:rPr lang="en-US" altLang="zh-CN" dirty="0"/>
              <a:t> with a indicating </a:t>
            </a:r>
            <a:r>
              <a:rPr lang="en-US" altLang="zh-CN" dirty="0" err="1"/>
              <a:t>boolean</a:t>
            </a:r>
            <a:r>
              <a:rPr lang="en-US" altLang="zh-CN" dirty="0"/>
              <a:t> variable </a:t>
            </a:r>
            <a:r>
              <a:rPr lang="en-US" altLang="zh-CN" dirty="0" err="1"/>
              <a:t>isLeader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4443" y="3183774"/>
            <a:ext cx="3973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 will not register itself in the list of processors since it doesn’t have </a:t>
            </a:r>
            <a:r>
              <a:rPr lang="en-US" dirty="0" err="1" smtClean="0"/>
              <a:t>StreamProcessor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3785" y="4151834"/>
            <a:ext cx="3973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 will not subscribe to </a:t>
            </a:r>
            <a:r>
              <a:rPr lang="en-US" dirty="0" err="1" smtClean="0"/>
              <a:t>JobModel</a:t>
            </a:r>
            <a:r>
              <a:rPr lang="en-US" dirty="0" smtClean="0"/>
              <a:t> changes since it doesn’t run the application.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509" y="534795"/>
            <a:ext cx="6909410" cy="3748242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D37340-E5F2-48E6-AAB2-6AD7915E1C3E}"/>
              </a:ext>
            </a:extLst>
          </p:cNvPr>
          <p:cNvCxnSpPr>
            <a:cxnSpLocks/>
          </p:cNvCxnSpPr>
          <p:nvPr/>
        </p:nvCxnSpPr>
        <p:spPr>
          <a:xfrm flipV="1">
            <a:off x="4454554" y="1221274"/>
            <a:ext cx="1920846" cy="126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A2E304-FBB0-4D4F-8627-FF35A1E9DE60}"/>
              </a:ext>
            </a:extLst>
          </p:cNvPr>
          <p:cNvCxnSpPr>
            <a:cxnSpLocks/>
          </p:cNvCxnSpPr>
          <p:nvPr/>
        </p:nvCxnSpPr>
        <p:spPr>
          <a:xfrm flipV="1">
            <a:off x="4081549" y="1393328"/>
            <a:ext cx="2370051" cy="223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8DF760-D1A1-4ED0-9BB3-1D01AC0AB2B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207269" y="3928533"/>
            <a:ext cx="2168131" cy="68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0199" y="5298465"/>
            <a:ext cx="348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 will subscribe to processors </a:t>
            </a:r>
            <a:r>
              <a:rPr lang="en-US" dirty="0" err="1" smtClean="0"/>
              <a:t>chages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>
          <a:xfrm flipV="1">
            <a:off x="3818466" y="4107104"/>
            <a:ext cx="2556934" cy="151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46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Progress ends 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1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8" y="223808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1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83515"/>
            <a:ext cx="10515600" cy="1325563"/>
          </a:xfrm>
        </p:spPr>
        <p:txBody>
          <a:bodyPr/>
          <a:lstStyle/>
          <a:p>
            <a:r>
              <a:rPr lang="en-US" dirty="0"/>
              <a:t>Run with </a:t>
            </a:r>
            <a:r>
              <a:rPr lang="en-US" dirty="0" err="1"/>
              <a:t>StreamProcessors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562" y="1401676"/>
            <a:ext cx="4706388" cy="8510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WikipediaApplication</a:t>
            </a:r>
            <a:r>
              <a:rPr lang="en-US" dirty="0"/>
              <a:t> as example: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8887" y="2103119"/>
            <a:ext cx="377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Run application with run-wikipedia-zk-application.sh 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7190508" y="2165131"/>
            <a:ext cx="3050772" cy="347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90508" y="2143650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run-wikipedia-zk-application.sh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886" y="2804562"/>
            <a:ext cx="493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Script run main() in </a:t>
            </a:r>
            <a:r>
              <a:rPr lang="en-US" dirty="0" err="1"/>
              <a:t>WikipediaZkLocalApplication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90508" y="2666320"/>
            <a:ext cx="3050772" cy="869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81949" y="2611468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WikipediaZkLocalApplication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 flipH="1">
            <a:off x="8715894" y="2512982"/>
            <a:ext cx="70658" cy="15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8887" y="3383280"/>
            <a:ext cx="432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WikipediaZkLocalApplication</a:t>
            </a:r>
            <a:r>
              <a:rPr lang="en-US" dirty="0"/>
              <a:t> create a </a:t>
            </a:r>
            <a:r>
              <a:rPr lang="en-US" dirty="0" err="1"/>
              <a:t>LocalApplicationRunner</a:t>
            </a:r>
            <a:r>
              <a:rPr lang="en-US" dirty="0"/>
              <a:t> instance and a </a:t>
            </a:r>
            <a:r>
              <a:rPr lang="en-US" dirty="0" err="1"/>
              <a:t>WikipediaApplication</a:t>
            </a:r>
            <a:r>
              <a:rPr lang="en-US" dirty="0"/>
              <a:t> instance.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94170" y="2980800"/>
            <a:ext cx="2643447" cy="40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50031" y="3011897"/>
            <a:ext cx="233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190508" y="3884583"/>
            <a:ext cx="3050772" cy="5130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369347" y="3965605"/>
            <a:ext cx="27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LocalApplicationRunner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093230" y="3676764"/>
            <a:ext cx="5935287" cy="249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1"/>
            <a:endCxn id="28" idx="1"/>
          </p:cNvCxnSpPr>
          <p:nvPr/>
        </p:nvCxnSpPr>
        <p:spPr>
          <a:xfrm rot="10800000" flipV="1">
            <a:off x="7190508" y="3100883"/>
            <a:ext cx="12700" cy="104024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8" idx="0"/>
          </p:cNvCxnSpPr>
          <p:nvPr/>
        </p:nvCxnSpPr>
        <p:spPr>
          <a:xfrm>
            <a:off x="8715894" y="3535447"/>
            <a:ext cx="0" cy="3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0878" y="4515996"/>
            <a:ext cx="495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WikipediaZkLocalApplication</a:t>
            </a:r>
            <a:r>
              <a:rPr lang="en-US" dirty="0"/>
              <a:t> use </a:t>
            </a:r>
            <a:r>
              <a:rPr lang="en-US" dirty="0" err="1"/>
              <a:t>LocalApplicationRunner</a:t>
            </a:r>
            <a:r>
              <a:rPr lang="en-US" dirty="0"/>
              <a:t> to run the application</a:t>
            </a:r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66313" y="216513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09456" y="296636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69053" y="3911057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42051" y="3525349"/>
            <a:ext cx="37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648603" y="3347856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hello-</a:t>
            </a:r>
            <a:r>
              <a:rPr lang="en-US" dirty="0" err="1"/>
              <a:t>samza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648603" y="3926543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YarnJob.scala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22" y="1616686"/>
            <a:ext cx="7781925" cy="357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616686"/>
            <a:ext cx="3244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buildAmCmd</a:t>
            </a:r>
            <a:r>
              <a:rPr lang="en-US" dirty="0"/>
              <a:t>() changed, so that the run-leader.sh script will be run in AM container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3472962" y="2078351"/>
            <a:ext cx="1230923" cy="12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3472962" y="2078351"/>
            <a:ext cx="1318846" cy="195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03885" y="3253153"/>
            <a:ext cx="3015761" cy="14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37602" y="3886200"/>
            <a:ext cx="3954706" cy="21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5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run-leader.sh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ClusterBasedApplicationMaster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48" y="2364764"/>
            <a:ext cx="6610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1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7202" y="-280827"/>
            <a:ext cx="10515600" cy="1325563"/>
          </a:xfrm>
        </p:spPr>
        <p:txBody>
          <a:bodyPr/>
          <a:lstStyle/>
          <a:p>
            <a:r>
              <a:rPr lang="en-US" altLang="zh-CN" dirty="0" err="1"/>
              <a:t>LeaderJobCoordinator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C03DD5-F62C-42E0-BE3B-0A3B08E753B8}"/>
              </a:ext>
            </a:extLst>
          </p:cNvPr>
          <p:cNvSpPr txBox="1"/>
          <p:nvPr/>
        </p:nvSpPr>
        <p:spPr>
          <a:xfrm>
            <a:off x="201335" y="796955"/>
            <a:ext cx="494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LeaderJobCoordinator</a:t>
            </a:r>
            <a:r>
              <a:rPr lang="en-US" altLang="zh-CN" dirty="0"/>
              <a:t> implements </a:t>
            </a:r>
            <a:r>
              <a:rPr lang="en-US" altLang="zh-CN" dirty="0" err="1"/>
              <a:t>JobCoordinator</a:t>
            </a:r>
            <a:r>
              <a:rPr lang="en-US" altLang="zh-CN" dirty="0"/>
              <a:t> interface and </a:t>
            </a:r>
            <a:r>
              <a:rPr lang="en-US" altLang="zh-CN" dirty="0" err="1"/>
              <a:t>ZkControllerListener</a:t>
            </a:r>
            <a:r>
              <a:rPr lang="en-US" altLang="zh-CN" dirty="0"/>
              <a:t> interface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35EB4E-8338-4695-B1DA-C0CAE4245CA7}"/>
              </a:ext>
            </a:extLst>
          </p:cNvPr>
          <p:cNvSpPr txBox="1"/>
          <p:nvPr/>
        </p:nvSpPr>
        <p:spPr>
          <a:xfrm>
            <a:off x="167778" y="2185296"/>
            <a:ext cx="5903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LeaderJobCoordinator</a:t>
            </a:r>
            <a:r>
              <a:rPr lang="en-US" altLang="zh-CN" dirty="0"/>
              <a:t>, we store the list of current processors. Because the </a:t>
            </a:r>
            <a:r>
              <a:rPr lang="en-US" altLang="zh-CN" dirty="0" err="1"/>
              <a:t>doOnProcessorChange</a:t>
            </a:r>
            <a:r>
              <a:rPr lang="en-US" altLang="zh-CN" dirty="0"/>
              <a:t>() method need the list of processors as parameter to publish </a:t>
            </a:r>
            <a:r>
              <a:rPr lang="en-US" altLang="zh-CN" dirty="0" err="1"/>
              <a:t>JobModel</a:t>
            </a:r>
            <a:r>
              <a:rPr lang="en-US" altLang="zh-CN" dirty="0"/>
              <a:t> to </a:t>
            </a:r>
            <a:r>
              <a:rPr lang="en-US" altLang="zh-CN" dirty="0" err="1"/>
              <a:t>ZooKeeper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EAFCA2-634B-43F2-A00D-F023C124CE29}"/>
              </a:ext>
            </a:extLst>
          </p:cNvPr>
          <p:cNvSpPr txBox="1"/>
          <p:nvPr/>
        </p:nvSpPr>
        <p:spPr>
          <a:xfrm>
            <a:off x="167778" y="1519061"/>
            <a:ext cx="590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use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 as the API to register with </a:t>
            </a:r>
            <a:r>
              <a:rPr lang="en-US" altLang="zh-CN" dirty="0" err="1"/>
              <a:t>ZooKeeper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4C6E78-2775-4007-9F40-EB51905B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30" y="3834634"/>
            <a:ext cx="4580964" cy="1774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3D4C93-26C1-4F7E-9B12-402565797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430" y="3266481"/>
            <a:ext cx="3026834" cy="561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712451-6E18-463A-BB2E-AFA46FB74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798" y="1692562"/>
            <a:ext cx="3076190" cy="828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48BB93-7C42-4EF6-B72E-0CFDB23D2BEB}"/>
              </a:ext>
            </a:extLst>
          </p:cNvPr>
          <p:cNvSpPr txBox="1"/>
          <p:nvPr/>
        </p:nvSpPr>
        <p:spPr>
          <a:xfrm>
            <a:off x="167778" y="3534959"/>
            <a:ext cx="5738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JobModel</a:t>
            </a:r>
            <a:r>
              <a:rPr lang="en-US" altLang="zh-CN" dirty="0"/>
              <a:t> passed to </a:t>
            </a:r>
            <a:r>
              <a:rPr lang="en-US" altLang="zh-CN" dirty="0" err="1"/>
              <a:t>LeaderJobCoordinator</a:t>
            </a:r>
            <a:r>
              <a:rPr lang="en-US" altLang="zh-CN" dirty="0"/>
              <a:t> may not contain correct </a:t>
            </a:r>
            <a:r>
              <a:rPr lang="en-US" altLang="zh-CN" dirty="0" err="1"/>
              <a:t>StreamProcessorId</a:t>
            </a:r>
            <a:r>
              <a:rPr lang="en-US" altLang="zh-CN" dirty="0"/>
              <a:t>. This is because the </a:t>
            </a:r>
            <a:r>
              <a:rPr lang="en-US" altLang="zh-CN" dirty="0" err="1"/>
              <a:t>ClusterBasedApplicationMaster</a:t>
            </a:r>
            <a:r>
              <a:rPr lang="en-US" altLang="zh-CN" dirty="0"/>
              <a:t> which generates </a:t>
            </a:r>
            <a:r>
              <a:rPr lang="en-US" altLang="zh-CN" dirty="0" err="1"/>
              <a:t>JobModel</a:t>
            </a:r>
            <a:r>
              <a:rPr lang="en-US" altLang="zh-CN" dirty="0"/>
              <a:t> does not know the </a:t>
            </a:r>
            <a:r>
              <a:rPr lang="en-US" altLang="zh-CN" dirty="0" err="1"/>
              <a:t>StreamProcessorId</a:t>
            </a:r>
            <a:r>
              <a:rPr lang="en-US" altLang="zh-CN" dirty="0"/>
              <a:t> information. So it has to be a mapping from </a:t>
            </a:r>
            <a:r>
              <a:rPr lang="en-US" altLang="zh-CN" dirty="0" err="1"/>
              <a:t>containerId</a:t>
            </a:r>
            <a:r>
              <a:rPr lang="en-US" altLang="zh-CN" dirty="0"/>
              <a:t> to </a:t>
            </a:r>
            <a:r>
              <a:rPr lang="en-US" altLang="zh-CN" dirty="0" err="1"/>
              <a:t>StreamProcessorId</a:t>
            </a:r>
            <a:r>
              <a:rPr lang="en-US" altLang="zh-CN" dirty="0"/>
              <a:t> on </a:t>
            </a:r>
            <a:r>
              <a:rPr lang="en-US" altLang="zh-CN" dirty="0" err="1"/>
              <a:t>JobModel</a:t>
            </a:r>
            <a:r>
              <a:rPr lang="en-US" altLang="zh-CN" dirty="0"/>
              <a:t> before publishing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E1A63E-B394-4D12-89D3-EDD604EEE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434" y="4328499"/>
            <a:ext cx="3732964" cy="25295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5B0BB5-9087-4DA6-8225-3984BE9B9A4E}"/>
              </a:ext>
            </a:extLst>
          </p:cNvPr>
          <p:cNvSpPr txBox="1"/>
          <p:nvPr/>
        </p:nvSpPr>
        <p:spPr>
          <a:xfrm>
            <a:off x="167778" y="5351572"/>
            <a:ext cx="608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containerToProcessorMap</a:t>
            </a:r>
            <a:r>
              <a:rPr lang="en-US" altLang="zh-CN" dirty="0"/>
              <a:t> maintains the previous mapping from </a:t>
            </a:r>
            <a:r>
              <a:rPr lang="en-US" altLang="zh-CN" dirty="0" err="1"/>
              <a:t>containerId</a:t>
            </a:r>
            <a:r>
              <a:rPr lang="en-US" altLang="zh-CN" dirty="0"/>
              <a:t> to </a:t>
            </a:r>
            <a:r>
              <a:rPr lang="en-US" altLang="zh-CN" dirty="0" err="1"/>
              <a:t>StreamProcessorId</a:t>
            </a:r>
            <a:r>
              <a:rPr lang="en-US" altLang="zh-CN" dirty="0"/>
              <a:t>. So that the same container will be mapping to the same </a:t>
            </a:r>
            <a:r>
              <a:rPr lang="en-US" altLang="zh-CN" dirty="0" err="1"/>
              <a:t>StreamProcessor</a:t>
            </a:r>
            <a:r>
              <a:rPr lang="en-US" altLang="zh-CN" dirty="0"/>
              <a:t> next time and thus save migration time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066AAF-506E-4EAE-AE6D-18AB4630CDA2}"/>
              </a:ext>
            </a:extLst>
          </p:cNvPr>
          <p:cNvCxnSpPr/>
          <p:nvPr/>
        </p:nvCxnSpPr>
        <p:spPr>
          <a:xfrm flipV="1">
            <a:off x="6104388" y="4689446"/>
            <a:ext cx="850085" cy="12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BFEEFB6-1931-41F6-A558-0D8D408983F4}"/>
              </a:ext>
            </a:extLst>
          </p:cNvPr>
          <p:cNvCxnSpPr>
            <a:stCxn id="10" idx="3"/>
          </p:cNvCxnSpPr>
          <p:nvPr/>
        </p:nvCxnSpPr>
        <p:spPr>
          <a:xfrm flipV="1">
            <a:off x="5905847" y="4387442"/>
            <a:ext cx="713067" cy="2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C62128-4BB0-49BA-8240-ED2B649001F1}"/>
              </a:ext>
            </a:extLst>
          </p:cNvPr>
          <p:cNvCxnSpPr>
            <a:endCxn id="9" idx="1"/>
          </p:cNvCxnSpPr>
          <p:nvPr/>
        </p:nvCxnSpPr>
        <p:spPr>
          <a:xfrm>
            <a:off x="5905847" y="1748996"/>
            <a:ext cx="343951" cy="35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81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ACB5-110B-4076-99FD-8BEFF867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102"/>
            <a:ext cx="10515600" cy="1325563"/>
          </a:xfrm>
        </p:spPr>
        <p:txBody>
          <a:bodyPr/>
          <a:lstStyle/>
          <a:p>
            <a:r>
              <a:rPr lang="en-US" altLang="zh-CN" dirty="0" err="1"/>
              <a:t>LeaderFollowerIControllerImpl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ED752F-70C2-41EE-8014-A0A505B1B585}"/>
              </a:ext>
            </a:extLst>
          </p:cNvPr>
          <p:cNvSpPr txBox="1"/>
          <p:nvPr/>
        </p:nvSpPr>
        <p:spPr>
          <a:xfrm>
            <a:off x="159391" y="1023457"/>
            <a:ext cx="463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 is almost the same as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028259-048C-4837-BBA5-684CBCF87CB0}"/>
              </a:ext>
            </a:extLst>
          </p:cNvPr>
          <p:cNvSpPr txBox="1"/>
          <p:nvPr/>
        </p:nvSpPr>
        <p:spPr>
          <a:xfrm>
            <a:off x="159391" y="1736521"/>
            <a:ext cx="4454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Since we already have a fixed leader, so we replace the </a:t>
            </a:r>
            <a:r>
              <a:rPr lang="en-US" altLang="zh-CN" dirty="0" err="1"/>
              <a:t>ZkLeaderElector</a:t>
            </a:r>
            <a:r>
              <a:rPr lang="en-US" altLang="zh-CN" dirty="0"/>
              <a:t> with a indicating </a:t>
            </a:r>
            <a:r>
              <a:rPr lang="en-US" altLang="zh-CN" dirty="0" err="1"/>
              <a:t>boolean</a:t>
            </a:r>
            <a:r>
              <a:rPr lang="en-US" altLang="zh-CN" dirty="0"/>
              <a:t> variable </a:t>
            </a:r>
            <a:r>
              <a:rPr lang="en-US" altLang="zh-CN" dirty="0" err="1"/>
              <a:t>isLeader</a:t>
            </a:r>
            <a:r>
              <a:rPr lang="en-US" altLang="zh-CN" dirty="0"/>
              <a:t>. And we have a special register() method just for leader, so that its </a:t>
            </a:r>
            <a:r>
              <a:rPr lang="en-US" altLang="zh-CN" dirty="0" err="1"/>
              <a:t>isLeader</a:t>
            </a:r>
            <a:r>
              <a:rPr lang="en-US" altLang="zh-CN" dirty="0"/>
              <a:t> variable will be set to be true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62587A-7C35-4518-AAED-3A0D7EDE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304" y="1184508"/>
            <a:ext cx="2142857" cy="24761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D37340-E5F2-48E6-AAB2-6AD7915E1C3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506745" y="1308318"/>
            <a:ext cx="1420559" cy="83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8652C81-9D95-4D6B-AA86-97889DDC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875" y="2204951"/>
            <a:ext cx="4555413" cy="1281799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8DF760-D1A1-4ED0-9BB3-1D01AC0AB2B9}"/>
              </a:ext>
            </a:extLst>
          </p:cNvPr>
          <p:cNvCxnSpPr>
            <a:cxnSpLocks/>
          </p:cNvCxnSpPr>
          <p:nvPr/>
        </p:nvCxnSpPr>
        <p:spPr>
          <a:xfrm flipV="1">
            <a:off x="4454554" y="2349020"/>
            <a:ext cx="1836490" cy="39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2277D3AF-A57F-4B5A-BE4B-D0CDC491F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799" y="1823502"/>
            <a:ext cx="3314286" cy="21904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A2E304-FBB0-4D4F-8627-FF35A1E9DE60}"/>
              </a:ext>
            </a:extLst>
          </p:cNvPr>
          <p:cNvCxnSpPr>
            <a:cxnSpLocks/>
          </p:cNvCxnSpPr>
          <p:nvPr/>
        </p:nvCxnSpPr>
        <p:spPr>
          <a:xfrm flipV="1">
            <a:off x="4454554" y="1946713"/>
            <a:ext cx="1258349" cy="79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0E76E0-961E-4165-A87F-31CD37582786}"/>
              </a:ext>
            </a:extLst>
          </p:cNvPr>
          <p:cNvCxnSpPr/>
          <p:nvPr/>
        </p:nvCxnSpPr>
        <p:spPr>
          <a:xfrm>
            <a:off x="6937695" y="2009404"/>
            <a:ext cx="0" cy="19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D2BB7F60-AE6B-462F-9E5C-5F4A5C5E3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304" y="1383834"/>
            <a:ext cx="3542857" cy="38095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5C5E535-70D2-4A18-AAE0-590B07ED50A3}"/>
              </a:ext>
            </a:extLst>
          </p:cNvPr>
          <p:cNvSpPr/>
          <p:nvPr/>
        </p:nvSpPr>
        <p:spPr>
          <a:xfrm>
            <a:off x="6291044" y="2433924"/>
            <a:ext cx="4488787" cy="1281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9E48C17-9C5E-45B8-8160-844B81A99BEE}"/>
              </a:ext>
            </a:extLst>
          </p:cNvPr>
          <p:cNvSpPr txBox="1"/>
          <p:nvPr/>
        </p:nvSpPr>
        <p:spPr>
          <a:xfrm>
            <a:off x="6937695" y="3429000"/>
            <a:ext cx="333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947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5DB5-81F9-40D9-86E8-0AEF9827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367" y="-96269"/>
            <a:ext cx="10515600" cy="1325563"/>
          </a:xfrm>
        </p:spPr>
        <p:txBody>
          <a:bodyPr/>
          <a:lstStyle/>
          <a:p>
            <a:r>
              <a:rPr lang="en-US" altLang="zh-CN" dirty="0" err="1"/>
              <a:t>FollowerJobCoordinator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289F38-917A-4B4E-8621-4973121A6FC0}"/>
              </a:ext>
            </a:extLst>
          </p:cNvPr>
          <p:cNvSpPr txBox="1"/>
          <p:nvPr/>
        </p:nvSpPr>
        <p:spPr>
          <a:xfrm>
            <a:off x="0" y="971507"/>
            <a:ext cx="442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StreamProcessor</a:t>
            </a:r>
            <a:r>
              <a:rPr lang="en-US" altLang="zh-CN" dirty="0"/>
              <a:t>, it will choose </a:t>
            </a:r>
            <a:r>
              <a:rPr lang="en-US" altLang="zh-CN" dirty="0" err="1"/>
              <a:t>JobCoordinatorFactory</a:t>
            </a:r>
            <a:r>
              <a:rPr lang="en-US" altLang="zh-CN" dirty="0"/>
              <a:t> according to config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A47B50-BAF5-42E8-8405-A99F5240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13" y="351783"/>
            <a:ext cx="3914286" cy="116190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494D7D-480C-476D-97C1-E42DB3CA2ED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20997" y="932736"/>
            <a:ext cx="2419116" cy="3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4217B6B-1FA8-414C-A502-337A00B0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43" y="1500346"/>
            <a:ext cx="5376250" cy="1648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1D977E-4359-4BA8-89FD-137EF5EF9866}"/>
              </a:ext>
            </a:extLst>
          </p:cNvPr>
          <p:cNvSpPr txBox="1"/>
          <p:nvPr/>
        </p:nvSpPr>
        <p:spPr>
          <a:xfrm>
            <a:off x="0" y="1664037"/>
            <a:ext cx="5154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FollowerJobCoordinatorFactory</a:t>
            </a:r>
            <a:r>
              <a:rPr lang="en-US" altLang="zh-CN" dirty="0"/>
              <a:t> is almost the same as </a:t>
            </a:r>
            <a:r>
              <a:rPr lang="en-US" altLang="zh-CN" dirty="0" err="1"/>
              <a:t>ZkJobCoordinatorFactory</a:t>
            </a:r>
            <a:r>
              <a:rPr lang="en-US" altLang="zh-CN" dirty="0"/>
              <a:t>. But it generate </a:t>
            </a:r>
            <a:r>
              <a:rPr lang="en-US" altLang="zh-CN" dirty="0" err="1"/>
              <a:t>FollowerJobCoordinator</a:t>
            </a:r>
            <a:r>
              <a:rPr lang="en-US" altLang="zh-CN" dirty="0"/>
              <a:t> instead of </a:t>
            </a:r>
            <a:r>
              <a:rPr lang="en-US" altLang="zh-CN" dirty="0" err="1"/>
              <a:t>ZkJobCoordinator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5B10700-0496-4EE9-9E43-9B1F1940E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443" y="1992453"/>
            <a:ext cx="5175526" cy="15784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E34648-CBDE-4D2B-8D48-D09938300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43" y="2125702"/>
            <a:ext cx="4774925" cy="799665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F365695-57C1-483F-8698-919E13501C9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154979" y="2125702"/>
            <a:ext cx="1992442" cy="60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283687B-5B7C-4AC3-9ED9-74171E7D9CF0}"/>
              </a:ext>
            </a:extLst>
          </p:cNvPr>
          <p:cNvSpPr txBox="1"/>
          <p:nvPr/>
        </p:nvSpPr>
        <p:spPr>
          <a:xfrm>
            <a:off x="71307" y="3244617"/>
            <a:ext cx="6177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FollowerJobCoordinator</a:t>
            </a:r>
            <a:r>
              <a:rPr lang="en-US" altLang="zh-CN" dirty="0"/>
              <a:t> is almost the same as the </a:t>
            </a:r>
            <a:r>
              <a:rPr lang="en-US" altLang="zh-CN" dirty="0" err="1"/>
              <a:t>ZkJobCoordinator</a:t>
            </a:r>
            <a:r>
              <a:rPr lang="en-US" altLang="zh-CN" dirty="0"/>
              <a:t>. But it does not have </a:t>
            </a:r>
            <a:r>
              <a:rPr lang="en-US" altLang="zh-CN" dirty="0" err="1"/>
              <a:t>LeaderElector</a:t>
            </a:r>
            <a:r>
              <a:rPr lang="en-US" altLang="zh-CN" dirty="0"/>
              <a:t> and use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 instead of </a:t>
            </a:r>
            <a:r>
              <a:rPr lang="en-US" altLang="zh-CN" dirty="0" err="1"/>
              <a:t>ZkControllerImpl</a:t>
            </a:r>
            <a:r>
              <a:rPr lang="en-US" altLang="zh-CN" dirty="0"/>
              <a:t>. When registering with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, </a:t>
            </a:r>
            <a:r>
              <a:rPr lang="en-US" altLang="zh-CN" dirty="0" err="1"/>
              <a:t>FollowerJobCoordinator’s</a:t>
            </a:r>
            <a:r>
              <a:rPr lang="en-US" altLang="zh-CN" dirty="0"/>
              <a:t> </a:t>
            </a:r>
            <a:r>
              <a:rPr lang="en-US" altLang="zh-CN" dirty="0" err="1"/>
              <a:t>isLeader</a:t>
            </a:r>
            <a:r>
              <a:rPr lang="en-US" altLang="zh-CN" dirty="0"/>
              <a:t> value will always be false and therefore the </a:t>
            </a:r>
            <a:r>
              <a:rPr lang="en-US" altLang="zh-CN" dirty="0" err="1"/>
              <a:t>onProcessorsChange</a:t>
            </a:r>
            <a:r>
              <a:rPr lang="en-US" altLang="zh-CN" dirty="0"/>
              <a:t>() method will never be called.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628A8DE-56EE-4865-9880-A0E65A53B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496" y="3058616"/>
            <a:ext cx="5743197" cy="22506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2EFA552-5149-43DE-98BA-9C6BBA50D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722" y="3450293"/>
            <a:ext cx="4588418" cy="72520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55DE288-A8EA-421D-9DD5-36F1F6B9AC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9818" y="4087507"/>
            <a:ext cx="1914286" cy="19047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DD9FF95-194A-4358-ACDD-698F2FC663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4443" y="4514518"/>
            <a:ext cx="2153917" cy="4418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3109116-69F2-4C3A-9149-59DEEAC718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7988" y="4956347"/>
            <a:ext cx="5048433" cy="22518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CB9EB38-AEF1-4FAF-8B90-CB9B8F0E6A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2742" y="4226911"/>
            <a:ext cx="4763159" cy="327326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9F22544-463E-497D-8BD5-DB84DF45638B}"/>
              </a:ext>
            </a:extLst>
          </p:cNvPr>
          <p:cNvCxnSpPr>
            <a:cxnSpLocks/>
          </p:cNvCxnSpPr>
          <p:nvPr/>
        </p:nvCxnSpPr>
        <p:spPr>
          <a:xfrm flipV="1">
            <a:off x="5439259" y="4016243"/>
            <a:ext cx="1486060" cy="35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33F8E48-AAAB-464A-BEA4-6BB0087B91C3}"/>
              </a:ext>
            </a:extLst>
          </p:cNvPr>
          <p:cNvCxnSpPr>
            <a:cxnSpLocks/>
          </p:cNvCxnSpPr>
          <p:nvPr/>
        </p:nvCxnSpPr>
        <p:spPr>
          <a:xfrm>
            <a:off x="7821401" y="4034174"/>
            <a:ext cx="0" cy="14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47C4E6D-9CE8-49AD-A9E9-A4D05558AC9B}"/>
              </a:ext>
            </a:extLst>
          </p:cNvPr>
          <p:cNvCxnSpPr>
            <a:cxnSpLocks/>
          </p:cNvCxnSpPr>
          <p:nvPr/>
        </p:nvCxnSpPr>
        <p:spPr>
          <a:xfrm>
            <a:off x="5439259" y="4369486"/>
            <a:ext cx="1313483" cy="18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FB8158E6-3FC6-4F71-A213-CDFEB0E022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1710" y="3321597"/>
            <a:ext cx="5127626" cy="169789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6F82E8F-D30E-4BFB-BA47-7AF8984E4AEB}"/>
              </a:ext>
            </a:extLst>
          </p:cNvPr>
          <p:cNvCxnSpPr>
            <a:endCxn id="38" idx="1"/>
          </p:cNvCxnSpPr>
          <p:nvPr/>
        </p:nvCxnSpPr>
        <p:spPr>
          <a:xfrm flipV="1">
            <a:off x="5838738" y="3406492"/>
            <a:ext cx="782972" cy="30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635D183E-BD37-4A37-91E0-AAD635D995C2}"/>
              </a:ext>
            </a:extLst>
          </p:cNvPr>
          <p:cNvSpPr/>
          <p:nvPr/>
        </p:nvSpPr>
        <p:spPr>
          <a:xfrm>
            <a:off x="6713950" y="3491386"/>
            <a:ext cx="5127626" cy="596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02280D9-7FAB-466C-9223-5027B5EACCE5}"/>
              </a:ext>
            </a:extLst>
          </p:cNvPr>
          <p:cNvSpPr txBox="1"/>
          <p:nvPr/>
        </p:nvSpPr>
        <p:spPr>
          <a:xfrm>
            <a:off x="8536284" y="3822965"/>
            <a:ext cx="380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ZkJobCoordinator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83007B0-8B94-4066-B389-D6B605A31728}"/>
              </a:ext>
            </a:extLst>
          </p:cNvPr>
          <p:cNvSpPr/>
          <p:nvPr/>
        </p:nvSpPr>
        <p:spPr>
          <a:xfrm>
            <a:off x="6744443" y="4254009"/>
            <a:ext cx="5111978" cy="1281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1E81446-7A26-43EF-A876-075E719F6B1D}"/>
              </a:ext>
            </a:extLst>
          </p:cNvPr>
          <p:cNvSpPr txBox="1"/>
          <p:nvPr/>
        </p:nvSpPr>
        <p:spPr>
          <a:xfrm>
            <a:off x="7391094" y="5249085"/>
            <a:ext cx="379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C214C3E-2BA0-4715-8138-7580F278BD87}"/>
              </a:ext>
            </a:extLst>
          </p:cNvPr>
          <p:cNvSpPr/>
          <p:nvPr/>
        </p:nvSpPr>
        <p:spPr>
          <a:xfrm>
            <a:off x="6944743" y="2134757"/>
            <a:ext cx="5097434" cy="85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6B03C33-2F39-4F1B-8B6C-8CB067E3371C}"/>
              </a:ext>
            </a:extLst>
          </p:cNvPr>
          <p:cNvSpPr txBox="1"/>
          <p:nvPr/>
        </p:nvSpPr>
        <p:spPr>
          <a:xfrm>
            <a:off x="8454104" y="2659712"/>
            <a:ext cx="380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ZkJobCoordinatorFactory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561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147" y="-311097"/>
            <a:ext cx="10515600" cy="1325563"/>
          </a:xfrm>
        </p:spPr>
        <p:txBody>
          <a:bodyPr/>
          <a:lstStyle/>
          <a:p>
            <a:r>
              <a:rPr lang="en-US" dirty="0" err="1"/>
              <a:t>ClusterBasedApplicationMaster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33845" y="162902"/>
            <a:ext cx="1696915" cy="483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87709" y="220024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run-leader.sh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9924" y="919038"/>
            <a:ext cx="4655529" cy="4839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7882303" y="646479"/>
            <a:ext cx="15386" cy="27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798" y="989378"/>
            <a:ext cx="324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ClusterBasedApplicationMaster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0315" y="2664069"/>
            <a:ext cx="3763108" cy="2822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40315" y="1402615"/>
            <a:ext cx="3763107" cy="8419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0798" y="1488465"/>
            <a:ext cx="29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(Same things in </a:t>
            </a:r>
            <a:r>
              <a:rPr lang="en-US" dirty="0" err="1"/>
              <a:t>ClusterBasedJobCoordinator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5582" y="2711791"/>
            <a:ext cx="26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68915" y="4332794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99102" y="4401439"/>
            <a:ext cx="10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68915" y="4913775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71138" y="4960582"/>
            <a:ext cx="307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LeaderFollowerControllerImpl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268915" y="3165231"/>
            <a:ext cx="138039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96733" y="3215533"/>
            <a:ext cx="15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newJobModel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781191" y="3165231"/>
            <a:ext cx="1763227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762868" y="3215533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currentProcessors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362" y="1349965"/>
            <a:ext cx="479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AM container, the run-leader.sh script will be run and the </a:t>
            </a:r>
            <a:r>
              <a:rPr lang="en-US" dirty="0" err="1"/>
              <a:t>ClusterBasedApplicationMaster</a:t>
            </a:r>
            <a:r>
              <a:rPr lang="en-US" dirty="0"/>
              <a:t> will be started.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7387" y="220024"/>
            <a:ext cx="37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3169" y="2591319"/>
            <a:ext cx="468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Start all old components: </a:t>
            </a:r>
            <a:r>
              <a:rPr lang="en-US" dirty="0" err="1"/>
              <a:t>JobModelManager</a:t>
            </a:r>
            <a:r>
              <a:rPr lang="en-US" dirty="0"/>
              <a:t>, </a:t>
            </a:r>
            <a:r>
              <a:rPr lang="en-US" dirty="0" err="1"/>
              <a:t>ContainerProcessManager</a:t>
            </a:r>
            <a:r>
              <a:rPr lang="en-US" dirty="0"/>
              <a:t>, etc.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6361" y="3573149"/>
            <a:ext cx="511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r>
              <a:rPr lang="en-US" dirty="0"/>
              <a:t>. </a:t>
            </a:r>
            <a:r>
              <a:rPr lang="en-US" dirty="0" err="1"/>
              <a:t>LeaderJobCoordinator</a:t>
            </a:r>
            <a:r>
              <a:rPr lang="en-US" dirty="0"/>
              <a:t> will publish </a:t>
            </a:r>
            <a:r>
              <a:rPr lang="en-US" dirty="0" err="1"/>
              <a:t>JobModel</a:t>
            </a:r>
            <a:r>
              <a:rPr lang="en-US" dirty="0"/>
              <a:t> to </a:t>
            </a:r>
            <a:r>
              <a:rPr lang="en-US" dirty="0" err="1"/>
              <a:t>ZooKeeper</a:t>
            </a:r>
            <a:r>
              <a:rPr lang="en-US" dirty="0"/>
              <a:t> server for all </a:t>
            </a:r>
            <a:r>
              <a:rPr lang="en-US" dirty="0" err="1"/>
              <a:t>StreamProcessors</a:t>
            </a:r>
            <a:r>
              <a:rPr lang="en-US" dirty="0"/>
              <a:t> to read.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18285" y="1626964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18285" y="2664069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6361" y="4946883"/>
            <a:ext cx="45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ShellCommandConfig.scala</a:t>
            </a:r>
            <a:r>
              <a:rPr lang="en-US" dirty="0"/>
              <a:t> file has been modify so that </a:t>
            </a:r>
            <a:r>
              <a:rPr lang="en-US" dirty="0" err="1"/>
              <a:t>AbstractContainerAllocator</a:t>
            </a:r>
            <a:r>
              <a:rPr lang="en-US" dirty="0"/>
              <a:t> will run run-follower.sh instead of run-container.sh when containers start.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4654EF0-EE0C-4BDB-8151-6F22100DD58B}"/>
              </a:ext>
            </a:extLst>
          </p:cNvPr>
          <p:cNvSpPr/>
          <p:nvPr/>
        </p:nvSpPr>
        <p:spPr>
          <a:xfrm>
            <a:off x="6268915" y="3766657"/>
            <a:ext cx="3275503" cy="4199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C20DCB-4AAB-4816-BCC5-456E8745740D}"/>
              </a:ext>
            </a:extLst>
          </p:cNvPr>
          <p:cNvSpPr txBox="1"/>
          <p:nvPr/>
        </p:nvSpPr>
        <p:spPr>
          <a:xfrm>
            <a:off x="6677388" y="3800013"/>
            <a:ext cx="26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containerToProcessorMap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393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6" y="-212684"/>
            <a:ext cx="10515600" cy="1325563"/>
          </a:xfrm>
        </p:spPr>
        <p:txBody>
          <a:bodyPr/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14" y="739755"/>
            <a:ext cx="40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603" y="1015335"/>
            <a:ext cx="5465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dirty="0" err="1"/>
              <a:t>LeaderFollowerControllerImpl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LeaderFollowerControllerImpl</a:t>
            </a:r>
            <a:r>
              <a:rPr lang="en-US" dirty="0"/>
              <a:t> will subscribe to change of online processors. If the list of online processors changes, the </a:t>
            </a:r>
            <a:r>
              <a:rPr lang="en-US" dirty="0" err="1"/>
              <a:t>ZooKeeper</a:t>
            </a:r>
            <a:r>
              <a:rPr lang="en-US" dirty="0"/>
              <a:t> server will inform </a:t>
            </a:r>
            <a:r>
              <a:rPr lang="en-US" dirty="0" err="1"/>
              <a:t>LeaderJobCoordinator</a:t>
            </a:r>
            <a:r>
              <a:rPr lang="en-US" dirty="0"/>
              <a:t> through callback method (</a:t>
            </a:r>
            <a:r>
              <a:rPr lang="en-US" dirty="0" err="1"/>
              <a:t>onProcessorsChange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LeaderJobCoordinator</a:t>
            </a:r>
            <a:r>
              <a:rPr lang="en-US" altLang="zh-CN" dirty="0"/>
              <a:t> will publish the </a:t>
            </a:r>
            <a:r>
              <a:rPr lang="en-US" altLang="zh-CN" dirty="0" err="1"/>
              <a:t>newJobModel</a:t>
            </a:r>
            <a:r>
              <a:rPr lang="en-US" altLang="zh-CN" dirty="0"/>
              <a:t> to </a:t>
            </a:r>
            <a:r>
              <a:rPr lang="en-US" altLang="zh-CN" dirty="0" err="1"/>
              <a:t>ZooKeeper</a:t>
            </a:r>
            <a:r>
              <a:rPr lang="en-US" altLang="zh-CN" dirty="0"/>
              <a:t> server when the number of processors are equal to the number of containers in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 err="1"/>
              <a:t>LeaderJobCoordinator</a:t>
            </a:r>
            <a:r>
              <a:rPr lang="en-US" altLang="zh-CN" dirty="0"/>
              <a:t> will also start a Barrier in </a:t>
            </a:r>
            <a:r>
              <a:rPr lang="en-US" altLang="zh-CN" dirty="0" err="1"/>
              <a:t>ZooKeeper</a:t>
            </a:r>
            <a:r>
              <a:rPr lang="en-US" altLang="zh-CN" dirty="0"/>
              <a:t> server, which will wait until all </a:t>
            </a:r>
            <a:r>
              <a:rPr lang="en-US" altLang="zh-CN" dirty="0" err="1"/>
              <a:t>StreamProcessors</a:t>
            </a:r>
            <a:r>
              <a:rPr lang="en-US" altLang="zh-CN" dirty="0"/>
              <a:t> knows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AM can set the </a:t>
            </a:r>
            <a:r>
              <a:rPr lang="en-US" dirty="0" err="1"/>
              <a:t>newJobModel</a:t>
            </a:r>
            <a:r>
              <a:rPr lang="en-US" dirty="0"/>
              <a:t> to be published in </a:t>
            </a:r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0945" y="1360552"/>
            <a:ext cx="3789485" cy="2804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05516" y="1401738"/>
            <a:ext cx="23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5583" y="2881697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05770" y="2950342"/>
            <a:ext cx="10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5584" y="3425446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82250" y="347225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FollowerControllerImpl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75584" y="1855178"/>
            <a:ext cx="138039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03402" y="1905480"/>
            <a:ext cx="15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newJobModel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87860" y="1855178"/>
            <a:ext cx="1763227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69537" y="1905480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currentProcessors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46310" y="5071068"/>
            <a:ext cx="4011136" cy="1271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62709" y="5062752"/>
            <a:ext cx="191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ZooKeeper</a:t>
            </a:r>
            <a:r>
              <a:rPr lang="en-US" dirty="0"/>
              <a:t> Server</a:t>
            </a:r>
          </a:p>
        </p:txBody>
      </p: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7555157" y="1004349"/>
            <a:ext cx="10624" cy="8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82250" y="3888393"/>
            <a:ext cx="0" cy="119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82250" y="3888394"/>
            <a:ext cx="1055080" cy="1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7" idx="0"/>
          </p:cNvCxnSpPr>
          <p:nvPr/>
        </p:nvCxnSpPr>
        <p:spPr>
          <a:xfrm flipH="1">
            <a:off x="8670073" y="3888393"/>
            <a:ext cx="744757" cy="171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90264" y="924421"/>
            <a:ext cx="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57846" y="4433517"/>
            <a:ext cx="3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8279" y="4420516"/>
            <a:ext cx="3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89087" y="4417395"/>
            <a:ext cx="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cxnSp>
        <p:nvCxnSpPr>
          <p:cNvPr id="21" name="Straight Arrow Connector 20"/>
          <p:cNvCxnSpPr>
            <a:endCxn id="39" idx="0"/>
          </p:cNvCxnSpPr>
          <p:nvPr/>
        </p:nvCxnSpPr>
        <p:spPr>
          <a:xfrm>
            <a:off x="9777046" y="3888393"/>
            <a:ext cx="163334" cy="171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03379" y="4433517"/>
            <a:ext cx="4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788832" y="5602538"/>
            <a:ext cx="115105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88832" y="5661130"/>
            <a:ext cx="123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082407" y="560253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099435" y="5661130"/>
            <a:ext cx="12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9352714" y="560253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2706" y="5661130"/>
            <a:ext cx="90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Barrier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54B1B82-EF9E-432D-A1C0-56DF24648361}"/>
              </a:ext>
            </a:extLst>
          </p:cNvPr>
          <p:cNvSpPr/>
          <p:nvPr/>
        </p:nvSpPr>
        <p:spPr>
          <a:xfrm>
            <a:off x="6875584" y="2391152"/>
            <a:ext cx="3275503" cy="4199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364AA7D-0123-4147-831A-070A812273C4}"/>
              </a:ext>
            </a:extLst>
          </p:cNvPr>
          <p:cNvSpPr txBox="1"/>
          <p:nvPr/>
        </p:nvSpPr>
        <p:spPr>
          <a:xfrm>
            <a:off x="7284057" y="2424508"/>
            <a:ext cx="26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containerToProcessorMap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07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66" y="1275510"/>
            <a:ext cx="4831624" cy="2488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7359" y="-270708"/>
            <a:ext cx="10515600" cy="1325563"/>
          </a:xfrm>
        </p:spPr>
        <p:txBody>
          <a:bodyPr/>
          <a:lstStyle/>
          <a:p>
            <a:r>
              <a:rPr lang="en-US" dirty="0" err="1"/>
              <a:t>ClusterBasedApplicationMaster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362" y="1349965"/>
            <a:ext cx="4771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AM container, the run-leader.sh script will be run and the </a:t>
            </a:r>
            <a:r>
              <a:rPr lang="en-US" dirty="0" err="1"/>
              <a:t>ClusterBasedApplicationMaster</a:t>
            </a:r>
            <a:r>
              <a:rPr lang="en-US" dirty="0"/>
              <a:t> will be started.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169" y="2591319"/>
            <a:ext cx="512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Start all old components: </a:t>
            </a:r>
            <a:r>
              <a:rPr lang="en-US" dirty="0" err="1"/>
              <a:t>LeaderJobCoordinator</a:t>
            </a:r>
            <a:r>
              <a:rPr lang="en-US" dirty="0"/>
              <a:t>, </a:t>
            </a:r>
            <a:r>
              <a:rPr lang="en-US" dirty="0" err="1"/>
              <a:t>ContainerProcessManager</a:t>
            </a:r>
            <a:r>
              <a:rPr lang="en-US" dirty="0"/>
              <a:t>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45" y="3636769"/>
            <a:ext cx="5375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r>
              <a:rPr lang="en-US" dirty="0"/>
              <a:t>. </a:t>
            </a:r>
            <a:r>
              <a:rPr lang="en-US" dirty="0" err="1"/>
              <a:t>LeaderJobCoordinator</a:t>
            </a:r>
            <a:r>
              <a:rPr lang="en-US" dirty="0"/>
              <a:t> will publish </a:t>
            </a:r>
            <a:r>
              <a:rPr lang="en-US" dirty="0" err="1"/>
              <a:t>JobModel</a:t>
            </a:r>
            <a:r>
              <a:rPr lang="en-US" dirty="0"/>
              <a:t> to </a:t>
            </a:r>
            <a:r>
              <a:rPr lang="en-US" dirty="0" err="1"/>
              <a:t>ZooKeeper</a:t>
            </a:r>
            <a:r>
              <a:rPr lang="en-US" dirty="0"/>
              <a:t> server for all </a:t>
            </a:r>
            <a:r>
              <a:rPr lang="en-US" dirty="0" err="1"/>
              <a:t>StreamProcessors</a:t>
            </a:r>
            <a:r>
              <a:rPr lang="en-US" dirty="0"/>
              <a:t> to read.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361" y="4946883"/>
            <a:ext cx="45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ShellCommandConfig.scala</a:t>
            </a:r>
            <a:r>
              <a:rPr lang="en-US" dirty="0"/>
              <a:t> file has been modify so that </a:t>
            </a:r>
            <a:r>
              <a:rPr lang="en-US" dirty="0" err="1"/>
              <a:t>LeaderJobCoordinator</a:t>
            </a:r>
            <a:r>
              <a:rPr lang="en-US" dirty="0"/>
              <a:t> will run run-follower.sh instead of run-container.sh when containers start.</a:t>
            </a: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4967654" y="1103542"/>
            <a:ext cx="677008" cy="70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19" y="5743942"/>
            <a:ext cx="4671481" cy="80654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3"/>
            <a:endCxn id="13" idx="1"/>
          </p:cNvCxnSpPr>
          <p:nvPr/>
        </p:nvCxnSpPr>
        <p:spPr>
          <a:xfrm>
            <a:off x="4703885" y="5547048"/>
            <a:ext cx="1140234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03885" y="3038626"/>
            <a:ext cx="1407765" cy="10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5310919" y="2261150"/>
            <a:ext cx="843696" cy="65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119" y="3723641"/>
            <a:ext cx="4829175" cy="219075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18" idx="1"/>
          </p:cNvCxnSpPr>
          <p:nvPr/>
        </p:nvCxnSpPr>
        <p:spPr>
          <a:xfrm>
            <a:off x="4703885" y="4076977"/>
            <a:ext cx="1407765" cy="8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662" y="880007"/>
            <a:ext cx="6677025" cy="4000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11650" y="2908376"/>
            <a:ext cx="4561644" cy="296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650" y="3902021"/>
            <a:ext cx="37909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90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6" y="-212684"/>
            <a:ext cx="10515600" cy="1325563"/>
          </a:xfrm>
        </p:spPr>
        <p:txBody>
          <a:bodyPr/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14" y="739755"/>
            <a:ext cx="40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603" y="1015335"/>
            <a:ext cx="48980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altLang="zh-CN" dirty="0" err="1"/>
              <a:t>Leader</a:t>
            </a:r>
            <a:r>
              <a:rPr lang="en-US" dirty="0" err="1"/>
              <a:t>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LeaderFollowerControllerImpl</a:t>
            </a:r>
            <a:r>
              <a:rPr lang="en-US" dirty="0"/>
              <a:t> will subscribe to change of online processors. If the list of online processors changes, the </a:t>
            </a:r>
            <a:r>
              <a:rPr lang="en-US" dirty="0" err="1"/>
              <a:t>ZooKeeper</a:t>
            </a:r>
            <a:r>
              <a:rPr lang="en-US" dirty="0"/>
              <a:t> server will inform </a:t>
            </a:r>
            <a:r>
              <a:rPr lang="en-US" dirty="0" err="1"/>
              <a:t>LeaderJobCoordinator</a:t>
            </a:r>
            <a:r>
              <a:rPr lang="en-US" dirty="0"/>
              <a:t> through callback method (</a:t>
            </a:r>
            <a:r>
              <a:rPr lang="en-US" dirty="0" err="1"/>
              <a:t>onProcessorsChange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LeaderJobCoordinator</a:t>
            </a:r>
            <a:r>
              <a:rPr lang="en-US" altLang="zh-CN" dirty="0"/>
              <a:t> will publish the </a:t>
            </a:r>
            <a:r>
              <a:rPr lang="en-US" altLang="zh-CN" dirty="0" err="1"/>
              <a:t>newJobModel</a:t>
            </a:r>
            <a:r>
              <a:rPr lang="en-US" altLang="zh-CN" dirty="0"/>
              <a:t> to </a:t>
            </a:r>
            <a:r>
              <a:rPr lang="en-US" altLang="zh-CN" dirty="0" err="1"/>
              <a:t>ZooKeeper</a:t>
            </a:r>
            <a:r>
              <a:rPr lang="en-US" altLang="zh-CN" dirty="0"/>
              <a:t> server when the number of processors are equal to the number of containers in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 err="1"/>
              <a:t>JobModelUpdater</a:t>
            </a:r>
            <a:r>
              <a:rPr lang="en-US" altLang="zh-CN" dirty="0"/>
              <a:t> will also start a Barrier in </a:t>
            </a:r>
            <a:r>
              <a:rPr lang="en-US" altLang="zh-CN" dirty="0" err="1"/>
              <a:t>ZooKeeper</a:t>
            </a:r>
            <a:r>
              <a:rPr lang="en-US" altLang="zh-CN" dirty="0"/>
              <a:t> server, which will wait until all </a:t>
            </a:r>
            <a:r>
              <a:rPr lang="en-US" altLang="zh-CN" dirty="0" err="1"/>
              <a:t>StreamProcessors</a:t>
            </a:r>
            <a:r>
              <a:rPr lang="en-US" altLang="zh-CN" dirty="0"/>
              <a:t> knows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altLang="zh-CN" dirty="0" err="1"/>
              <a:t>ClusterBasedApplicationMaster</a:t>
            </a:r>
            <a:r>
              <a:rPr lang="en-US" dirty="0"/>
              <a:t> can set the </a:t>
            </a:r>
            <a:r>
              <a:rPr lang="en-US" dirty="0" err="1"/>
              <a:t>newJobModel</a:t>
            </a:r>
            <a:r>
              <a:rPr lang="en-US" dirty="0"/>
              <a:t> to be published in </a:t>
            </a:r>
            <a:r>
              <a:rPr lang="en-US" dirty="0" err="1"/>
              <a:t>JobModelUpdater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42" y="58819"/>
            <a:ext cx="4374527" cy="139247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818185" y="518746"/>
            <a:ext cx="1529861" cy="8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44562" y="940635"/>
            <a:ext cx="1503484" cy="4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42" y="1495515"/>
            <a:ext cx="3371775" cy="67435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818185" y="1376423"/>
            <a:ext cx="1529861" cy="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60" y="2120615"/>
            <a:ext cx="3714384" cy="1209064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739054" y="2193409"/>
            <a:ext cx="1951892" cy="86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398" y="3329679"/>
            <a:ext cx="3642213" cy="34879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946" y="3723117"/>
            <a:ext cx="3615836" cy="19192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337" y="3862319"/>
            <a:ext cx="4048429" cy="21534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0222" y="4048257"/>
            <a:ext cx="4439381" cy="427969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4739054" y="3059723"/>
            <a:ext cx="2321168" cy="135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939454" y="3556312"/>
            <a:ext cx="870438" cy="16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290660" y="3111299"/>
            <a:ext cx="367440" cy="2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970" y="4504674"/>
            <a:ext cx="3711453" cy="17326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5443" y="4613501"/>
            <a:ext cx="4375811" cy="318389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>
            <a:off x="7825154" y="4438657"/>
            <a:ext cx="465992" cy="9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0004" y="4887537"/>
            <a:ext cx="3524250" cy="20955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5583" y="5036697"/>
            <a:ext cx="5562600" cy="390525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5249008" y="4077661"/>
            <a:ext cx="1222130" cy="123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10830" y="5384123"/>
            <a:ext cx="4200424" cy="1092678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>
            <a:off x="5081954" y="5310554"/>
            <a:ext cx="1628876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249008" y="4077661"/>
            <a:ext cx="1461822" cy="162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249008" y="4077661"/>
            <a:ext cx="1441938" cy="230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8807" y="6297744"/>
            <a:ext cx="2513591" cy="517504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4177516" y="6160267"/>
            <a:ext cx="561538" cy="13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18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1485" y="746281"/>
            <a:ext cx="1626576" cy="447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1485" y="785313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run-follower.sh</a:t>
            </a:r>
          </a:p>
        </p:txBody>
      </p:sp>
      <p:cxnSp>
        <p:nvCxnSpPr>
          <p:cNvPr id="7" name="Straight Arrow Connector 6"/>
          <p:cNvCxnSpPr>
            <a:stCxn id="4" idx="2"/>
            <a:endCxn id="11" idx="0"/>
          </p:cNvCxnSpPr>
          <p:nvPr/>
        </p:nvCxnSpPr>
        <p:spPr>
          <a:xfrm>
            <a:off x="9174773" y="1193678"/>
            <a:ext cx="0" cy="38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8242" y="1573824"/>
            <a:ext cx="4273062" cy="1151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99838" y="1591408"/>
            <a:ext cx="33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FollowerStreamProcessorRunner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76695" y="2992316"/>
            <a:ext cx="4273062" cy="2898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99938" y="2992316"/>
            <a:ext cx="1776047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1" idx="2"/>
            <a:endCxn id="19" idx="0"/>
          </p:cNvCxnSpPr>
          <p:nvPr/>
        </p:nvCxnSpPr>
        <p:spPr>
          <a:xfrm>
            <a:off x="9174773" y="2725615"/>
            <a:ext cx="13189" cy="26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66842" y="3370385"/>
            <a:ext cx="3815861" cy="1153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869114" y="3370385"/>
            <a:ext cx="26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28362" y="2071843"/>
            <a:ext cx="4092819" cy="580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8362" y="2189285"/>
            <a:ext cx="413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FollowerStreamProcessorLifeCycleListener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75634" y="5331281"/>
            <a:ext cx="3811466" cy="414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17520" y="5331281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SamzaContainer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68006" y="4523726"/>
            <a:ext cx="2864825" cy="460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73522" y="4555453"/>
            <a:ext cx="24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JobCoordinatorListener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499838" y="3771444"/>
            <a:ext cx="3358662" cy="346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9769" y="3739717"/>
            <a:ext cx="92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99838" y="4149513"/>
            <a:ext cx="3358662" cy="346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73522" y="4117786"/>
            <a:ext cx="26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FollowerControllerImpl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6524" y="969979"/>
            <a:ext cx="52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each container, run-follower.sh script will be run.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73522" y="785313"/>
            <a:ext cx="4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177" y="1538999"/>
            <a:ext cx="571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FollowerStreamProcessorRunner</a:t>
            </a:r>
            <a:r>
              <a:rPr lang="en-US" dirty="0"/>
              <a:t> will be started by run-follower.sh script. It will read job-</a:t>
            </a:r>
            <a:r>
              <a:rPr lang="en-US" dirty="0" err="1"/>
              <a:t>config</a:t>
            </a:r>
            <a:r>
              <a:rPr lang="en-US" dirty="0"/>
              <a:t> from </a:t>
            </a:r>
            <a:r>
              <a:rPr lang="en-US" dirty="0" err="1"/>
              <a:t>JobModelManager</a:t>
            </a:r>
            <a:r>
              <a:rPr lang="en-US" dirty="0"/>
              <a:t> server and run the </a:t>
            </a:r>
            <a:r>
              <a:rPr lang="en-US" dirty="0" err="1"/>
              <a:t>StreamProcessor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 err="1"/>
              <a:t>FollowerStreamProcessorLifeCycleListener</a:t>
            </a:r>
            <a:r>
              <a:rPr lang="en-US" dirty="0"/>
              <a:t> is the callback function that will be called when </a:t>
            </a:r>
            <a:r>
              <a:rPr lang="en-US" dirty="0" err="1"/>
              <a:t>StreamProcessor’s</a:t>
            </a:r>
            <a:r>
              <a:rPr lang="en-US" dirty="0"/>
              <a:t> running status changing. In our current implementation, it will never be called.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176" y="3739717"/>
            <a:ext cx="595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StreamProcessor</a:t>
            </a:r>
            <a:r>
              <a:rPr lang="en-US" dirty="0"/>
              <a:t> will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  <a:r>
              <a:rPr lang="en-US" dirty="0" err="1"/>
              <a:t>FollowerJobCoordinator</a:t>
            </a:r>
            <a:r>
              <a:rPr lang="en-US" dirty="0"/>
              <a:t> will register with </a:t>
            </a:r>
            <a:r>
              <a:rPr lang="en-US" dirty="0" err="1"/>
              <a:t>ZooKeeper</a:t>
            </a:r>
            <a:r>
              <a:rPr lang="en-US" dirty="0"/>
              <a:t> server and watch for </a:t>
            </a:r>
            <a:r>
              <a:rPr lang="en-US" dirty="0" err="1"/>
              <a:t>JobModel</a:t>
            </a:r>
            <a:r>
              <a:rPr lang="en-US" dirty="0"/>
              <a:t> changes.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01935" y="1626977"/>
            <a:ext cx="42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6524" y="4981293"/>
            <a:ext cx="627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JobCoordinatorListener</a:t>
            </a:r>
            <a:r>
              <a:rPr lang="en-US" dirty="0"/>
              <a:t> is the callback function that will be called by </a:t>
            </a:r>
            <a:r>
              <a:rPr lang="en-US" dirty="0" err="1"/>
              <a:t>FollowerJobCoordinator</a:t>
            </a:r>
            <a:r>
              <a:rPr lang="en-US" dirty="0"/>
              <a:t> when </a:t>
            </a:r>
            <a:r>
              <a:rPr lang="en-US" dirty="0" err="1"/>
              <a:t>JobModel</a:t>
            </a:r>
            <a:r>
              <a:rPr lang="en-US" dirty="0"/>
              <a:t> changes. It will set up and run the new </a:t>
            </a:r>
            <a:r>
              <a:rPr lang="en-US" dirty="0" err="1"/>
              <a:t>SamzaContainer</a:t>
            </a:r>
            <a:r>
              <a:rPr lang="en-US" dirty="0"/>
              <a:t> when </a:t>
            </a:r>
            <a:r>
              <a:rPr lang="en-US" dirty="0" err="1"/>
              <a:t>FollowerJobCoordinator</a:t>
            </a:r>
            <a:r>
              <a:rPr lang="en-US" dirty="0"/>
              <a:t> call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80786" y="3370385"/>
            <a:ext cx="44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9503" y="4544484"/>
            <a:ext cx="44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cxnSp>
        <p:nvCxnSpPr>
          <p:cNvPr id="38" name="Straight Arrow Connector 37"/>
          <p:cNvCxnSpPr>
            <a:stCxn id="16" idx="2"/>
            <a:endCxn id="14" idx="0"/>
          </p:cNvCxnSpPr>
          <p:nvPr/>
        </p:nvCxnSpPr>
        <p:spPr>
          <a:xfrm flipH="1">
            <a:off x="9196752" y="4983912"/>
            <a:ext cx="3667" cy="34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 dirty="0" err="1"/>
              <a:t>LocalApplicationRunner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011" y="889461"/>
            <a:ext cx="518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LocalApplicationRunner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54539" y="1542335"/>
            <a:ext cx="2759825" cy="1704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54291" y="1542336"/>
            <a:ext cx="30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LocalApplicationRunner</a:t>
            </a:r>
            <a:endParaRPr lang="en-US" dirty="0"/>
          </a:p>
        </p:txBody>
      </p:sp>
      <p:cxnSp>
        <p:nvCxnSpPr>
          <p:cNvPr id="8" name="Straight Arrow Connector 7"/>
          <p:cNvCxnSpPr>
            <a:endCxn id="17" idx="0"/>
          </p:cNvCxnSpPr>
          <p:nvPr/>
        </p:nvCxnSpPr>
        <p:spPr>
          <a:xfrm flipH="1">
            <a:off x="9611592" y="889461"/>
            <a:ext cx="22858" cy="105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64335" y="985382"/>
            <a:ext cx="1870363" cy="374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3553" y="985381"/>
            <a:ext cx="191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952" y="1338349"/>
            <a:ext cx="428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Like </a:t>
            </a:r>
            <a:r>
              <a:rPr lang="en-US" dirty="0" err="1"/>
              <a:t>RemoteApplicationRunner</a:t>
            </a:r>
            <a:r>
              <a:rPr lang="en-US" dirty="0"/>
              <a:t>, generates </a:t>
            </a:r>
            <a:r>
              <a:rPr lang="en-US" dirty="0" err="1"/>
              <a:t>JobGraph</a:t>
            </a:r>
            <a:r>
              <a:rPr lang="en-US" dirty="0"/>
              <a:t> from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03921" y="1946152"/>
            <a:ext cx="2215341" cy="1025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94373" y="2010544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503921" y="3625470"/>
            <a:ext cx="2215341" cy="539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45236" y="2379876"/>
            <a:ext cx="1903615" cy="467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016192" y="2430596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24" idx="0"/>
          </p:cNvCxnSpPr>
          <p:nvPr/>
        </p:nvCxnSpPr>
        <p:spPr>
          <a:xfrm>
            <a:off x="9597044" y="2847433"/>
            <a:ext cx="14548" cy="77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96008" y="1163309"/>
            <a:ext cx="42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22725" y="2900865"/>
            <a:ext cx="42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952" y="2172041"/>
            <a:ext cx="495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For each </a:t>
            </a:r>
            <a:r>
              <a:rPr lang="en-US" altLang="zh-CN" dirty="0" err="1"/>
              <a:t>JobNode</a:t>
            </a:r>
            <a:r>
              <a:rPr lang="en-US" altLang="zh-CN" dirty="0"/>
              <a:t> in the </a:t>
            </a:r>
            <a:r>
              <a:rPr lang="en-US" altLang="zh-CN" dirty="0" err="1"/>
              <a:t>JobGraph</a:t>
            </a:r>
            <a:r>
              <a:rPr lang="en-US" altLang="zh-CN" dirty="0"/>
              <a:t>,  create a </a:t>
            </a:r>
            <a:r>
              <a:rPr lang="en-US" altLang="zh-CN" dirty="0" err="1"/>
              <a:t>StreamProcessor</a:t>
            </a:r>
            <a:r>
              <a:rPr lang="en-US" altLang="zh-CN" dirty="0"/>
              <a:t> with the </a:t>
            </a:r>
            <a:r>
              <a:rPr lang="en-US" altLang="zh-CN" dirty="0" err="1"/>
              <a:t>JobNode’s</a:t>
            </a:r>
            <a:r>
              <a:rPr lang="en-US" altLang="zh-CN" dirty="0"/>
              <a:t> </a:t>
            </a:r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952" y="3085531"/>
            <a:ext cx="451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all </a:t>
            </a:r>
            <a:r>
              <a:rPr lang="en-US" dirty="0" err="1"/>
              <a:t>StreamProcessors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34251" y="3726795"/>
            <a:ext cx="44057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7450" y="3710479"/>
            <a:ext cx="20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StreamProcessors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55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6838" y="1439863"/>
            <a:ext cx="3877408" cy="2015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53626" y="1428612"/>
            <a:ext cx="24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0171" y="982662"/>
            <a:ext cx="3270739" cy="4572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0171" y="2019171"/>
            <a:ext cx="3270739" cy="465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76793" y="2067501"/>
            <a:ext cx="103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5825" y="1033178"/>
            <a:ext cx="287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JobCoordinatorListener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60171" y="2706391"/>
            <a:ext cx="3270739" cy="5028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58021" y="2773125"/>
            <a:ext cx="24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FollowerControllerImpl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53626" y="3209192"/>
            <a:ext cx="0" cy="101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53" y="1033178"/>
            <a:ext cx="536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514" y="1402510"/>
            <a:ext cx="51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dirty="0" err="1"/>
              <a:t>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512" y="2244407"/>
            <a:ext cx="5464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en-US" dirty="0" err="1"/>
              <a:t>FollowerControllerImpl</a:t>
            </a:r>
            <a:r>
              <a:rPr lang="en-US" dirty="0"/>
              <a:t> will subscribe to </a:t>
            </a:r>
            <a:r>
              <a:rPr lang="en-US" dirty="0" err="1"/>
              <a:t>JobModel</a:t>
            </a:r>
            <a:r>
              <a:rPr lang="en-US" dirty="0"/>
              <a:t> changes. If the </a:t>
            </a:r>
            <a:r>
              <a:rPr lang="en-US" dirty="0" err="1"/>
              <a:t>JobModel</a:t>
            </a:r>
            <a:r>
              <a:rPr lang="en-US" dirty="0"/>
              <a:t> in </a:t>
            </a:r>
            <a:r>
              <a:rPr lang="en-US" dirty="0" err="1"/>
              <a:t>ZooKeeper</a:t>
            </a:r>
            <a:r>
              <a:rPr lang="en-US" dirty="0"/>
              <a:t> server changed (by </a:t>
            </a:r>
            <a:r>
              <a:rPr lang="en-US" dirty="0" err="1"/>
              <a:t>LeaderJobCoordinator</a:t>
            </a:r>
            <a:r>
              <a:rPr lang="en-US" dirty="0"/>
              <a:t>, step 3) ),  </a:t>
            </a:r>
            <a:r>
              <a:rPr lang="en-US" dirty="0" err="1"/>
              <a:t>FollowerControllerImpl</a:t>
            </a:r>
            <a:r>
              <a:rPr lang="en-US" dirty="0"/>
              <a:t> will be notified. </a:t>
            </a:r>
          </a:p>
          <a:p>
            <a:endParaRPr lang="en-US" dirty="0"/>
          </a:p>
          <a:p>
            <a:r>
              <a:rPr lang="en-US" dirty="0"/>
              <a:t>3) It then calls </a:t>
            </a:r>
            <a:r>
              <a:rPr lang="en-US" dirty="0" err="1"/>
              <a:t>onNewJobModelAvailable</a:t>
            </a:r>
            <a:r>
              <a:rPr lang="en-US" dirty="0"/>
              <a:t>() method in </a:t>
            </a:r>
            <a:r>
              <a:rPr lang="en-US" dirty="0" err="1"/>
              <a:t>FollowerJobCoordinator</a:t>
            </a:r>
            <a:r>
              <a:rPr lang="en-US" dirty="0"/>
              <a:t>, which will stop current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onJobModelExpired</a:t>
            </a:r>
            <a:r>
              <a:rPr lang="en-US" dirty="0"/>
              <a:t>() method and update the Barrier in </a:t>
            </a:r>
            <a:r>
              <a:rPr lang="en-US" dirty="0" err="1"/>
              <a:t>ZooKeeper</a:t>
            </a:r>
            <a:r>
              <a:rPr lang="en-US" dirty="0"/>
              <a:t> server.</a:t>
            </a:r>
          </a:p>
          <a:p>
            <a:endParaRPr lang="en-US" dirty="0"/>
          </a:p>
          <a:p>
            <a:r>
              <a:rPr lang="en-US" dirty="0"/>
              <a:t>4) When the Barrier is done(all </a:t>
            </a:r>
            <a:r>
              <a:rPr lang="en-US" dirty="0" err="1"/>
              <a:t>StreamProcessors</a:t>
            </a:r>
            <a:r>
              <a:rPr lang="en-US" dirty="0"/>
              <a:t> are notified), it will call the </a:t>
            </a:r>
            <a:r>
              <a:rPr lang="en-US" dirty="0" err="1"/>
              <a:t>onNewJobModelConfirmed</a:t>
            </a:r>
            <a:r>
              <a:rPr lang="en-US" dirty="0"/>
              <a:t>() method through </a:t>
            </a:r>
            <a:r>
              <a:rPr lang="en-US" dirty="0" err="1"/>
              <a:t>ZkBarrierListenerImpl</a:t>
            </a:r>
            <a:r>
              <a:rPr lang="en-US" dirty="0"/>
              <a:t>. This method will start a new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0170" y="3622374"/>
            <a:ext cx="39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8457" y="3644860"/>
            <a:ext cx="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5332" y="4220308"/>
            <a:ext cx="4011136" cy="1271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21731" y="4211992"/>
            <a:ext cx="191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ZooKeeper</a:t>
            </a:r>
            <a:r>
              <a:rPr lang="en-US" dirty="0"/>
              <a:t> Server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247854" y="4751778"/>
            <a:ext cx="115105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47854" y="4810370"/>
            <a:ext cx="123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541429" y="475177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58457" y="4810370"/>
            <a:ext cx="12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811736" y="475177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971728" y="4810370"/>
            <a:ext cx="90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Barrier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323992" y="518158"/>
            <a:ext cx="0" cy="47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21731" y="616260"/>
            <a:ext cx="4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82335" y="3449015"/>
            <a:ext cx="655096" cy="130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560778" y="3653836"/>
            <a:ext cx="39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593178" y="3444857"/>
            <a:ext cx="6190" cy="130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55507" y="3637014"/>
            <a:ext cx="44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</p:txBody>
      </p:sp>
      <p:cxnSp>
        <p:nvCxnSpPr>
          <p:cNvPr id="22" name="Straight Arrow Connector 21"/>
          <p:cNvCxnSpPr>
            <a:stCxn id="29" idx="0"/>
          </p:cNvCxnSpPr>
          <p:nvPr/>
        </p:nvCxnSpPr>
        <p:spPr>
          <a:xfrm flipH="1" flipV="1">
            <a:off x="7686671" y="3209192"/>
            <a:ext cx="442424" cy="154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129095" y="518158"/>
            <a:ext cx="0" cy="46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99876" y="596211"/>
            <a:ext cx="3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356838" y="72209"/>
            <a:ext cx="3759630" cy="45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67943" y="83580"/>
            <a:ext cx="181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13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6524" y="969979"/>
            <a:ext cx="52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each container, run-follower.sh script will be run.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177" y="1538999"/>
            <a:ext cx="571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FollowerStreamProcessorRunner</a:t>
            </a:r>
            <a:r>
              <a:rPr lang="en-US" dirty="0"/>
              <a:t> will be started by run-follower.sh script. It will read job-</a:t>
            </a:r>
            <a:r>
              <a:rPr lang="en-US" dirty="0" err="1"/>
              <a:t>config</a:t>
            </a:r>
            <a:r>
              <a:rPr lang="en-US" dirty="0"/>
              <a:t> from </a:t>
            </a:r>
            <a:r>
              <a:rPr lang="en-US" dirty="0" err="1"/>
              <a:t>JobModelManager</a:t>
            </a:r>
            <a:r>
              <a:rPr lang="en-US" dirty="0"/>
              <a:t> server and run the </a:t>
            </a:r>
            <a:r>
              <a:rPr lang="en-US" dirty="0" err="1"/>
              <a:t>StreamProcessor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 err="1"/>
              <a:t>FollowerStreamProcessorLifeCycleListener</a:t>
            </a:r>
            <a:r>
              <a:rPr lang="en-US" dirty="0"/>
              <a:t> is the callback function that will be called when </a:t>
            </a:r>
            <a:r>
              <a:rPr lang="en-US" dirty="0" err="1"/>
              <a:t>StreamProcessor’s</a:t>
            </a:r>
            <a:r>
              <a:rPr lang="en-US" dirty="0"/>
              <a:t> running status changing. In our current implementation, it will never be called.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176" y="3739717"/>
            <a:ext cx="595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StreamProcessor</a:t>
            </a:r>
            <a:r>
              <a:rPr lang="en-US" dirty="0"/>
              <a:t> will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  <a:r>
              <a:rPr lang="en-US" dirty="0" err="1"/>
              <a:t>FollowerJobCoordinator</a:t>
            </a:r>
            <a:r>
              <a:rPr lang="en-US" dirty="0"/>
              <a:t> will register with </a:t>
            </a:r>
            <a:r>
              <a:rPr lang="en-US" dirty="0" err="1"/>
              <a:t>ZooKeeper</a:t>
            </a:r>
            <a:r>
              <a:rPr lang="en-US" dirty="0"/>
              <a:t> server and watch for </a:t>
            </a:r>
            <a:r>
              <a:rPr lang="en-US" dirty="0" err="1"/>
              <a:t>JobModel</a:t>
            </a:r>
            <a:r>
              <a:rPr lang="en-US" dirty="0"/>
              <a:t> changes.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6524" y="4981293"/>
            <a:ext cx="627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JobCoordinatorListener</a:t>
            </a:r>
            <a:r>
              <a:rPr lang="en-US" dirty="0"/>
              <a:t> is the callback function that will be called by </a:t>
            </a:r>
            <a:r>
              <a:rPr lang="en-US" dirty="0" err="1"/>
              <a:t>FollowerJobCoordinator</a:t>
            </a:r>
            <a:r>
              <a:rPr lang="en-US" dirty="0"/>
              <a:t> when </a:t>
            </a:r>
            <a:r>
              <a:rPr lang="en-US" dirty="0" err="1"/>
              <a:t>JobModel</a:t>
            </a:r>
            <a:r>
              <a:rPr lang="en-US" dirty="0"/>
              <a:t> changes. It will set up and run the new </a:t>
            </a:r>
            <a:r>
              <a:rPr lang="en-US" dirty="0" err="1"/>
              <a:t>SamzaContainer</a:t>
            </a:r>
            <a:r>
              <a:rPr lang="en-US" dirty="0"/>
              <a:t> when </a:t>
            </a:r>
            <a:r>
              <a:rPr lang="en-US" dirty="0" err="1"/>
              <a:t>FollowerJobCoordinator</a:t>
            </a:r>
            <a:r>
              <a:rPr lang="en-US" dirty="0"/>
              <a:t> call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46999"/>
            <a:ext cx="6181725" cy="3048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5389685" y="299399"/>
            <a:ext cx="620590" cy="89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14" y="439371"/>
            <a:ext cx="3683611" cy="18821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647" y="639162"/>
            <a:ext cx="4005995" cy="925456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36" idx="1"/>
          </p:cNvCxnSpPr>
          <p:nvPr/>
        </p:nvCxnSpPr>
        <p:spPr>
          <a:xfrm flipV="1">
            <a:off x="5764825" y="533478"/>
            <a:ext cx="447489" cy="116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659923" y="1369606"/>
            <a:ext cx="1781724" cy="66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974" y="1594485"/>
            <a:ext cx="5304325" cy="489272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endCxn id="46" idx="1"/>
          </p:cNvCxnSpPr>
          <p:nvPr/>
        </p:nvCxnSpPr>
        <p:spPr>
          <a:xfrm flipV="1">
            <a:off x="5593740" y="1839121"/>
            <a:ext cx="855234" cy="4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974" y="2175993"/>
            <a:ext cx="2724150" cy="15240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5375031" y="2392105"/>
            <a:ext cx="1292924" cy="17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955" y="2336364"/>
            <a:ext cx="7276277" cy="754288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6974541" y="1909482"/>
            <a:ext cx="349624" cy="26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50785" y="2328393"/>
            <a:ext cx="1117170" cy="7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9353" y="4337023"/>
            <a:ext cx="4481001" cy="137160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768" y="3213400"/>
            <a:ext cx="4202702" cy="1027327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 flipH="1">
            <a:off x="7811049" y="2570047"/>
            <a:ext cx="768177" cy="65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584141" y="3872753"/>
            <a:ext cx="53788" cy="49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19893" y="3453342"/>
            <a:ext cx="2523394" cy="838821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V="1">
            <a:off x="11044518" y="3570324"/>
            <a:ext cx="1375375" cy="155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9893" y="4323434"/>
            <a:ext cx="4102473" cy="20961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89941" y="4533049"/>
            <a:ext cx="4474403" cy="806860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 flipH="1">
            <a:off x="13402235" y="4118114"/>
            <a:ext cx="26894" cy="44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42033" y="5708632"/>
            <a:ext cx="3238500" cy="238125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stCxn id="30" idx="3"/>
          </p:cNvCxnSpPr>
          <p:nvPr/>
        </p:nvCxnSpPr>
        <p:spPr>
          <a:xfrm>
            <a:off x="6284301" y="4201382"/>
            <a:ext cx="1039864" cy="92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0" idx="3"/>
            <a:endCxn id="90" idx="1"/>
          </p:cNvCxnSpPr>
          <p:nvPr/>
        </p:nvCxnSpPr>
        <p:spPr>
          <a:xfrm>
            <a:off x="6284301" y="4201382"/>
            <a:ext cx="657732" cy="16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8287" y="6031283"/>
            <a:ext cx="3762375" cy="342900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8964706" y="5306303"/>
            <a:ext cx="136430" cy="72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4165" y="6358696"/>
            <a:ext cx="2343150" cy="20002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37965" y="6558721"/>
            <a:ext cx="6143625" cy="1447800"/>
          </a:xfrm>
          <a:prstGeom prst="rect">
            <a:avLst/>
          </a:prstGeom>
        </p:spPr>
      </p:pic>
      <p:cxnSp>
        <p:nvCxnSpPr>
          <p:cNvPr id="102" name="Straight Arrow Connector 101"/>
          <p:cNvCxnSpPr/>
          <p:nvPr/>
        </p:nvCxnSpPr>
        <p:spPr>
          <a:xfrm flipV="1">
            <a:off x="6041781" y="5339909"/>
            <a:ext cx="1210666" cy="6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041781" y="6031283"/>
            <a:ext cx="1769268" cy="22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944232" y="6259883"/>
            <a:ext cx="4533900" cy="2286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213174" y="6458708"/>
            <a:ext cx="5286375" cy="1066800"/>
          </a:xfrm>
          <a:prstGeom prst="rect">
            <a:avLst/>
          </a:prstGeom>
        </p:spPr>
      </p:pic>
      <p:cxnSp>
        <p:nvCxnSpPr>
          <p:cNvPr id="108" name="Straight Arrow Connector 107"/>
          <p:cNvCxnSpPr>
            <a:endCxn id="105" idx="1"/>
          </p:cNvCxnSpPr>
          <p:nvPr/>
        </p:nvCxnSpPr>
        <p:spPr>
          <a:xfrm>
            <a:off x="9547412" y="6317835"/>
            <a:ext cx="4396820" cy="5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9260541" y="6315480"/>
            <a:ext cx="215502" cy="12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2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653" y="1033178"/>
            <a:ext cx="536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514" y="1402510"/>
            <a:ext cx="51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dirty="0" err="1"/>
              <a:t>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512" y="2244407"/>
            <a:ext cx="5464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en-US" dirty="0" err="1"/>
              <a:t>FollowerControllerImpl</a:t>
            </a:r>
            <a:r>
              <a:rPr lang="en-US" dirty="0"/>
              <a:t> will subscribe to </a:t>
            </a:r>
            <a:r>
              <a:rPr lang="en-US" dirty="0" err="1"/>
              <a:t>JobModel</a:t>
            </a:r>
            <a:r>
              <a:rPr lang="en-US" dirty="0"/>
              <a:t> changes. If the </a:t>
            </a:r>
            <a:r>
              <a:rPr lang="en-US" dirty="0" err="1"/>
              <a:t>JobModel</a:t>
            </a:r>
            <a:r>
              <a:rPr lang="en-US" dirty="0"/>
              <a:t> in </a:t>
            </a:r>
            <a:r>
              <a:rPr lang="en-US" dirty="0" err="1"/>
              <a:t>ZooKeeper</a:t>
            </a:r>
            <a:r>
              <a:rPr lang="en-US" dirty="0"/>
              <a:t> server changed (by </a:t>
            </a:r>
            <a:r>
              <a:rPr lang="en-US" dirty="0" err="1"/>
              <a:t>LeaderJobCoordinator</a:t>
            </a:r>
            <a:r>
              <a:rPr lang="en-US" dirty="0"/>
              <a:t>, step 3) ),  </a:t>
            </a:r>
            <a:r>
              <a:rPr lang="en-US" dirty="0" err="1"/>
              <a:t>FollowerControllerImpl</a:t>
            </a:r>
            <a:r>
              <a:rPr lang="en-US" dirty="0"/>
              <a:t> will be notified. </a:t>
            </a:r>
          </a:p>
          <a:p>
            <a:endParaRPr lang="en-US" dirty="0"/>
          </a:p>
          <a:p>
            <a:r>
              <a:rPr lang="en-US" dirty="0"/>
              <a:t>3) It then calls </a:t>
            </a:r>
            <a:r>
              <a:rPr lang="en-US" dirty="0" err="1"/>
              <a:t>onNewJobModelAvailable</a:t>
            </a:r>
            <a:r>
              <a:rPr lang="en-US" dirty="0"/>
              <a:t>() method in </a:t>
            </a:r>
            <a:r>
              <a:rPr lang="en-US" dirty="0" err="1"/>
              <a:t>FollowerJobCoordinator</a:t>
            </a:r>
            <a:r>
              <a:rPr lang="en-US" dirty="0"/>
              <a:t>, which will stop current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onJobModelExpired</a:t>
            </a:r>
            <a:r>
              <a:rPr lang="en-US" dirty="0"/>
              <a:t>() method and update the Barrier in </a:t>
            </a:r>
            <a:r>
              <a:rPr lang="en-US" dirty="0" err="1"/>
              <a:t>ZooKeeper</a:t>
            </a:r>
            <a:r>
              <a:rPr lang="en-US" dirty="0"/>
              <a:t> server.</a:t>
            </a:r>
          </a:p>
          <a:p>
            <a:endParaRPr lang="en-US" dirty="0"/>
          </a:p>
          <a:p>
            <a:r>
              <a:rPr lang="en-US" dirty="0"/>
              <a:t>4) When the Barrier is done(all </a:t>
            </a:r>
            <a:r>
              <a:rPr lang="en-US" dirty="0" err="1"/>
              <a:t>StreamProcessors</a:t>
            </a:r>
            <a:r>
              <a:rPr lang="en-US" dirty="0"/>
              <a:t> are notified), it will call the </a:t>
            </a:r>
            <a:r>
              <a:rPr lang="en-US" dirty="0" err="1"/>
              <a:t>onNewJobModelConfirmed</a:t>
            </a:r>
            <a:r>
              <a:rPr lang="en-US" dirty="0"/>
              <a:t>() method through </a:t>
            </a:r>
            <a:r>
              <a:rPr lang="en-US" dirty="0" err="1"/>
              <a:t>ZkBarrierListenerImpl</a:t>
            </a:r>
            <a:r>
              <a:rPr lang="en-US" dirty="0"/>
              <a:t>. This method will start a new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85" y="0"/>
            <a:ext cx="6096000" cy="257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24" y="233048"/>
            <a:ext cx="4767995" cy="10925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22" y="1354704"/>
            <a:ext cx="4331677" cy="74633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375031" y="888023"/>
            <a:ext cx="1341193" cy="83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75031" y="1725675"/>
            <a:ext cx="1341193" cy="20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224" y="2034931"/>
            <a:ext cx="1704975" cy="190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394" y="2201663"/>
            <a:ext cx="6000750" cy="38100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68711" y="1946567"/>
            <a:ext cx="124558" cy="10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646308" y="2514601"/>
            <a:ext cx="1325992" cy="37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224" y="2658008"/>
            <a:ext cx="5019675" cy="24765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>
            <a:off x="8654560" y="2534687"/>
            <a:ext cx="2080848" cy="19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2300" y="2852389"/>
            <a:ext cx="3168235" cy="796419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5646308" y="3525716"/>
            <a:ext cx="1484254" cy="51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5237" y="3756209"/>
            <a:ext cx="3842972" cy="193531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H="1">
            <a:off x="8203224" y="3525716"/>
            <a:ext cx="360484" cy="24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6224" y="3951667"/>
            <a:ext cx="2501958" cy="13899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8277" y="4045528"/>
            <a:ext cx="4442811" cy="1346707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2611315" y="4713078"/>
            <a:ext cx="4519247" cy="18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352499" y="4698158"/>
            <a:ext cx="1435895" cy="53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92058" y="5452585"/>
            <a:ext cx="3943350" cy="219075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 flipH="1">
            <a:off x="8007495" y="1316999"/>
            <a:ext cx="28674" cy="424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5453" y="5657910"/>
            <a:ext cx="6581775" cy="17145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5445" y="5770840"/>
            <a:ext cx="7553325" cy="342900"/>
          </a:xfrm>
          <a:prstGeom prst="rect">
            <a:avLst/>
          </a:prstGeom>
        </p:spPr>
      </p:pic>
      <p:cxnSp>
        <p:nvCxnSpPr>
          <p:cNvPr id="83" name="Straight Arrow Connector 82"/>
          <p:cNvCxnSpPr>
            <a:endCxn id="80" idx="1"/>
          </p:cNvCxnSpPr>
          <p:nvPr/>
        </p:nvCxnSpPr>
        <p:spPr>
          <a:xfrm>
            <a:off x="5646308" y="5743635"/>
            <a:ext cx="13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8435" y="6091982"/>
            <a:ext cx="3590925" cy="20002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33311" y="6266910"/>
            <a:ext cx="3046824" cy="719389"/>
          </a:xfrm>
          <a:prstGeom prst="rect">
            <a:avLst/>
          </a:prstGeom>
        </p:spPr>
      </p:pic>
      <p:cxnSp>
        <p:nvCxnSpPr>
          <p:cNvPr id="89" name="Straight Arrow Connector 88"/>
          <p:cNvCxnSpPr>
            <a:endCxn id="86" idx="3"/>
          </p:cNvCxnSpPr>
          <p:nvPr/>
        </p:nvCxnSpPr>
        <p:spPr>
          <a:xfrm flipH="1">
            <a:off x="9979360" y="6091982"/>
            <a:ext cx="2589158" cy="10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51294" y="6499412"/>
            <a:ext cx="2254159" cy="26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08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altLang="zh-CN" dirty="0" err="1"/>
              <a:t>StreamProcessor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84916" y="955963"/>
            <a:ext cx="4663440" cy="4172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98080" y="1050608"/>
            <a:ext cx="2044931" cy="37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StreamProcessor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58444" y="3491346"/>
            <a:ext cx="1546168" cy="3283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25193" y="3450366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58443" y="3819698"/>
            <a:ext cx="1562793" cy="610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4946" y="3802024"/>
            <a:ext cx="147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ZkJobCoordinator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98477" y="3467726"/>
            <a:ext cx="1870363" cy="939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88878" y="3712767"/>
            <a:ext cx="182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SamzaContainer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3472" y="1465563"/>
            <a:ext cx="2826328" cy="6022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52333" y="1578111"/>
            <a:ext cx="24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JobCoordinatorListener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0"/>
            <a:endCxn id="14" idx="2"/>
          </p:cNvCxnSpPr>
          <p:nvPr/>
        </p:nvCxnSpPr>
        <p:spPr>
          <a:xfrm flipV="1">
            <a:off x="7089717" y="2067807"/>
            <a:ext cx="1326919" cy="138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9" idx="0"/>
          </p:cNvCxnSpPr>
          <p:nvPr/>
        </p:nvCxnSpPr>
        <p:spPr>
          <a:xfrm>
            <a:off x="8416636" y="2067807"/>
            <a:ext cx="1117023" cy="139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06385" y="3695856"/>
            <a:ext cx="1562793" cy="892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0" idx="3"/>
            <a:endCxn id="7" idx="1"/>
          </p:cNvCxnSpPr>
          <p:nvPr/>
        </p:nvCxnSpPr>
        <p:spPr>
          <a:xfrm flipV="1">
            <a:off x="4869178" y="4125191"/>
            <a:ext cx="1389265" cy="1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96266" y="3810478"/>
            <a:ext cx="147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ZooKeeper</a:t>
            </a:r>
            <a:r>
              <a:rPr lang="en-US" dirty="0"/>
              <a:t> Server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02428" y="3266902"/>
            <a:ext cx="1123259" cy="6234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12818" y="3255463"/>
            <a:ext cx="11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</a:t>
            </a:r>
            <a:r>
              <a:rPr lang="en-US" altLang="zh-CN" dirty="0" err="1"/>
              <a:t>JobModel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616410" y="2391993"/>
            <a:ext cx="1123259" cy="6234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26800" y="2380554"/>
            <a:ext cx="11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</a:t>
            </a:r>
            <a:r>
              <a:rPr lang="en-US" altLang="zh-CN" dirty="0" err="1"/>
              <a:t>JobModel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8955407" y="2354187"/>
            <a:ext cx="1123259" cy="6234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965797" y="2342748"/>
            <a:ext cx="11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</a:t>
            </a:r>
            <a:r>
              <a:rPr lang="en-US" altLang="zh-CN" dirty="0" err="1"/>
              <a:t>JobModel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9382" y="889462"/>
            <a:ext cx="433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StreamProcessor</a:t>
            </a:r>
            <a:r>
              <a:rPr lang="en-US" altLang="zh-CN" dirty="0"/>
              <a:t> start the </a:t>
            </a:r>
            <a:r>
              <a:rPr lang="en-US" altLang="zh-CN" dirty="0" err="1"/>
              <a:t>JobCoordinator</a:t>
            </a:r>
            <a:r>
              <a:rPr lang="en-US" altLang="zh-CN" dirty="0"/>
              <a:t> and </a:t>
            </a:r>
            <a:r>
              <a:rPr lang="en-US" altLang="zh-CN" dirty="0" err="1"/>
              <a:t>JobCoordinatorListener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59411" y="3663524"/>
            <a:ext cx="52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9382" y="1786902"/>
            <a:ext cx="3524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When</a:t>
            </a:r>
            <a:r>
              <a:rPr lang="en-US" altLang="zh-CN" dirty="0"/>
              <a:t> </a:t>
            </a:r>
            <a:r>
              <a:rPr lang="en-US" dirty="0" err="1"/>
              <a:t>JobCoordinator</a:t>
            </a:r>
            <a:r>
              <a:rPr lang="en-US" dirty="0"/>
              <a:t> get new </a:t>
            </a:r>
            <a:r>
              <a:rPr lang="en-US" dirty="0" err="1"/>
              <a:t>JobModel</a:t>
            </a:r>
            <a:r>
              <a:rPr lang="en-US" dirty="0"/>
              <a:t>, it will call </a:t>
            </a:r>
            <a:r>
              <a:rPr lang="en-US" altLang="zh-CN" dirty="0" err="1"/>
              <a:t>JobCoordinatorListener’s</a:t>
            </a:r>
            <a:r>
              <a:rPr lang="en-US" altLang="zh-CN" dirty="0"/>
              <a:t> </a:t>
            </a:r>
            <a:r>
              <a:rPr lang="en-US" altLang="zh-CN" dirty="0" err="1"/>
              <a:t>OnNewJobModel</a:t>
            </a:r>
            <a:r>
              <a:rPr lang="en-US" altLang="zh-CN" dirty="0"/>
              <a:t> method.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78458" y="1557221"/>
            <a:ext cx="59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02702" y="4149702"/>
            <a:ext cx="48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43801" y="2948798"/>
            <a:ext cx="48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9382" y="3095280"/>
            <a:ext cx="299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JobCoordinatorListener</a:t>
            </a:r>
            <a:r>
              <a:rPr lang="en-US" dirty="0"/>
              <a:t> will first shutdown the old </a:t>
            </a:r>
            <a:r>
              <a:rPr lang="en-US" dirty="0" err="1"/>
              <a:t>SamzaContainer</a:t>
            </a:r>
            <a:r>
              <a:rPr lang="en-US" dirty="0"/>
              <a:t>(if exists), and then start a new </a:t>
            </a:r>
            <a:r>
              <a:rPr lang="en-US" dirty="0" err="1"/>
              <a:t>SamzaContainer</a:t>
            </a:r>
            <a:r>
              <a:rPr lang="en-US" dirty="0"/>
              <a:t> with the new </a:t>
            </a:r>
            <a:r>
              <a:rPr lang="en-US" dirty="0" err="1"/>
              <a:t>JobModel</a:t>
            </a:r>
            <a:r>
              <a:rPr lang="en-US" dirty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9382" y="4862945"/>
            <a:ext cx="29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JobCoordinatorListener</a:t>
            </a:r>
            <a:r>
              <a:rPr lang="en-US" dirty="0"/>
              <a:t> runs the new </a:t>
            </a:r>
            <a:r>
              <a:rPr lang="en-US" dirty="0" err="1"/>
              <a:t>SamzaContainer</a:t>
            </a:r>
            <a:r>
              <a:rPr lang="en-US" dirty="0"/>
              <a:t> on a new thread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94101" y="3094248"/>
            <a:ext cx="36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38" name="Straight Arrow Connector 7">
            <a:extLst>
              <a:ext uri="{FF2B5EF4-FFF2-40B4-BE49-F238E27FC236}">
                <a16:creationId xmlns:a16="http://schemas.microsoft.com/office/drawing/2014/main" id="{53AF8FA1-6036-4CFF-AEDD-DFA2217765A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8416636" y="-83115"/>
            <a:ext cx="20782" cy="103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0">
            <a:extLst>
              <a:ext uri="{FF2B5EF4-FFF2-40B4-BE49-F238E27FC236}">
                <a16:creationId xmlns:a16="http://schemas.microsoft.com/office/drawing/2014/main" id="{582CD340-117F-4346-9D66-6E4CD0CC7882}"/>
              </a:ext>
            </a:extLst>
          </p:cNvPr>
          <p:cNvSpPr/>
          <p:nvPr/>
        </p:nvSpPr>
        <p:spPr>
          <a:xfrm>
            <a:off x="6525492" y="300252"/>
            <a:ext cx="1870363" cy="374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11">
            <a:extLst>
              <a:ext uri="{FF2B5EF4-FFF2-40B4-BE49-F238E27FC236}">
                <a16:creationId xmlns:a16="http://schemas.microsoft.com/office/drawing/2014/main" id="{C5A62B6B-29FD-47C2-960C-18BDB1088CC8}"/>
              </a:ext>
            </a:extLst>
          </p:cNvPr>
          <p:cNvSpPr txBox="1"/>
          <p:nvPr/>
        </p:nvSpPr>
        <p:spPr>
          <a:xfrm>
            <a:off x="6504710" y="300251"/>
            <a:ext cx="191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1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0BAC-B235-458D-9E98-F5035629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93" y="-133639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ZkJobCoordinator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650182" y="764771"/>
            <a:ext cx="4987637" cy="41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13271" y="909650"/>
            <a:ext cx="192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ZkJobCoordinator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80713" y="4044769"/>
            <a:ext cx="2387831" cy="870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66458" y="3988231"/>
            <a:ext cx="176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ZkControllerImpl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72297" y="1687568"/>
            <a:ext cx="1953490" cy="2194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418319" y="1704109"/>
            <a:ext cx="1977045" cy="2194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21284" y="4550303"/>
            <a:ext cx="1454727" cy="312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89651" y="4514344"/>
            <a:ext cx="148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LeaderElector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67154" y="-6968"/>
            <a:ext cx="3553691" cy="468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964285" y="29346"/>
            <a:ext cx="24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JobCoordinatorListener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896917" y="454836"/>
            <a:ext cx="0" cy="203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0" idx="3"/>
          </p:cNvCxnSpPr>
          <p:nvPr/>
        </p:nvCxnSpPr>
        <p:spPr>
          <a:xfrm flipH="1" flipV="1">
            <a:off x="8821181" y="2731144"/>
            <a:ext cx="354683" cy="131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6983" y="2391235"/>
            <a:ext cx="181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onNewJobModelAvailable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05547" y="2969700"/>
            <a:ext cx="181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onNewJobModelConfirmed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067894" y="2474056"/>
            <a:ext cx="1753287" cy="5141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7048156" y="3015595"/>
            <a:ext cx="1753287" cy="60043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024254" y="1743444"/>
            <a:ext cx="193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when </a:t>
            </a:r>
            <a:r>
              <a:rPr lang="en-US" dirty="0" err="1" smtClean="0"/>
              <a:t>JobModel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403069" y="1687568"/>
            <a:ext cx="21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when Processors changes</a:t>
            </a:r>
          </a:p>
          <a:p>
            <a:r>
              <a:rPr lang="en-US" dirty="0" smtClean="0"/>
              <a:t>(only leader do this)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567950" y="2672413"/>
            <a:ext cx="1747748" cy="1098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713075" y="2871894"/>
            <a:ext cx="145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onProcessorChange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50182" y="5644294"/>
            <a:ext cx="4665515" cy="987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018662" y="5632459"/>
            <a:ext cx="18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6642908" y="6074377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80316" y="6134935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963530" y="6067156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000938" y="6127714"/>
            <a:ext cx="120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57447" y="951298"/>
            <a:ext cx="3591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ZkJobCoordinator</a:t>
            </a:r>
            <a:r>
              <a:rPr lang="en-US" dirty="0" smtClean="0"/>
              <a:t> will start a </a:t>
            </a:r>
            <a:r>
              <a:rPr lang="en-US" dirty="0" err="1" smtClean="0"/>
              <a:t>ZkControllerImpl</a:t>
            </a:r>
            <a:r>
              <a:rPr lang="en-US" dirty="0" smtClean="0"/>
              <a:t> which is the API class of </a:t>
            </a:r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57446" y="2036235"/>
            <a:ext cx="4971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ZkJobCoordinator</a:t>
            </a:r>
            <a:r>
              <a:rPr lang="en-US" dirty="0" smtClean="0"/>
              <a:t> use </a:t>
            </a:r>
            <a:r>
              <a:rPr lang="en-US" dirty="0" err="1" smtClean="0"/>
              <a:t>ZkControllerImpl</a:t>
            </a:r>
            <a:r>
              <a:rPr lang="en-US" dirty="0" smtClean="0"/>
              <a:t> to register itself on </a:t>
            </a:r>
            <a:r>
              <a:rPr lang="en-US" dirty="0" err="1" smtClean="0"/>
              <a:t>ZooKeeper</a:t>
            </a:r>
            <a:r>
              <a:rPr lang="en-US" dirty="0" smtClean="0"/>
              <a:t> server:</a:t>
            </a:r>
          </a:p>
          <a:p>
            <a:r>
              <a:rPr lang="en-US" dirty="0" smtClean="0"/>
              <a:t>1)Register this processor in </a:t>
            </a:r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2)Use </a:t>
            </a:r>
            <a:r>
              <a:rPr lang="en-US" dirty="0" err="1" smtClean="0"/>
              <a:t>LeaderElector</a:t>
            </a:r>
            <a:r>
              <a:rPr lang="en-US" dirty="0" smtClean="0"/>
              <a:t> to try to become leader</a:t>
            </a:r>
          </a:p>
          <a:p>
            <a:r>
              <a:rPr lang="en-US" dirty="0" smtClean="0"/>
              <a:t>3)Subscribe to </a:t>
            </a:r>
            <a:r>
              <a:rPr lang="en-US" dirty="0" err="1" smtClean="0"/>
              <a:t>JobModel</a:t>
            </a:r>
            <a:r>
              <a:rPr lang="en-US" dirty="0" smtClean="0"/>
              <a:t> changes in </a:t>
            </a:r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1940" y="3886199"/>
            <a:ext cx="6134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If </a:t>
            </a:r>
            <a:r>
              <a:rPr lang="en-US" dirty="0" err="1" smtClean="0"/>
              <a:t>JobModel</a:t>
            </a:r>
            <a:r>
              <a:rPr lang="en-US" dirty="0" smtClean="0"/>
              <a:t> in </a:t>
            </a:r>
            <a:r>
              <a:rPr lang="en-US" dirty="0" err="1" smtClean="0"/>
              <a:t>ZooKeeper</a:t>
            </a:r>
            <a:r>
              <a:rPr lang="en-US" dirty="0" smtClean="0"/>
              <a:t> server changed:</a:t>
            </a:r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 err="1" smtClean="0"/>
              <a:t>ZkJobCoordinator’s</a:t>
            </a:r>
            <a:r>
              <a:rPr lang="en-US" dirty="0" smtClean="0"/>
              <a:t> </a:t>
            </a:r>
            <a:r>
              <a:rPr lang="en-US" dirty="0" err="1" smtClean="0"/>
              <a:t>onNewJobModelAvailable</a:t>
            </a:r>
            <a:r>
              <a:rPr lang="en-US" dirty="0" smtClean="0"/>
              <a:t>() method will be called by </a:t>
            </a:r>
            <a:r>
              <a:rPr lang="en-US" dirty="0" err="1" smtClean="0"/>
              <a:t>ZkControllerImpl</a:t>
            </a:r>
            <a:r>
              <a:rPr lang="en-US" dirty="0" smtClean="0"/>
              <a:t>. </a:t>
            </a:r>
            <a:r>
              <a:rPr lang="en-US" dirty="0" err="1" smtClean="0"/>
              <a:t>ZkJobCoordinator</a:t>
            </a:r>
            <a:r>
              <a:rPr lang="en-US" dirty="0" smtClean="0"/>
              <a:t> will call </a:t>
            </a:r>
            <a:r>
              <a:rPr lang="en-US" dirty="0" err="1" smtClean="0"/>
              <a:t>JobCoordinatorListener’s</a:t>
            </a:r>
            <a:r>
              <a:rPr lang="en-US" dirty="0" smtClean="0"/>
              <a:t> </a:t>
            </a:r>
            <a:r>
              <a:rPr lang="en-US" dirty="0" err="1" smtClean="0"/>
              <a:t>onJobModelExpired</a:t>
            </a:r>
            <a:r>
              <a:rPr lang="en-US" dirty="0" smtClean="0"/>
              <a:t>() method to stop the running </a:t>
            </a:r>
            <a:r>
              <a:rPr lang="en-US" dirty="0" err="1" smtClean="0"/>
              <a:t>SamzaContainer</a:t>
            </a:r>
            <a:r>
              <a:rPr lang="en-US" dirty="0" smtClean="0"/>
              <a:t>. Then it will update the barrier for </a:t>
            </a:r>
            <a:r>
              <a:rPr lang="en-US" dirty="0" err="1" smtClean="0"/>
              <a:t>JobModel</a:t>
            </a:r>
            <a:r>
              <a:rPr lang="en-US" dirty="0" smtClean="0"/>
              <a:t> and wait for other processors.</a:t>
            </a:r>
          </a:p>
          <a:p>
            <a:pPr marL="342900" indent="-342900">
              <a:buAutoNum type="arabicParenR"/>
            </a:pPr>
            <a:r>
              <a:rPr lang="en-US" dirty="0" smtClean="0"/>
              <a:t>When all registered </a:t>
            </a:r>
            <a:r>
              <a:rPr lang="en-US" dirty="0" err="1" smtClean="0"/>
              <a:t>ZkJobCoordinator</a:t>
            </a:r>
            <a:r>
              <a:rPr lang="en-US" dirty="0" smtClean="0"/>
              <a:t> updated the barrier, then the </a:t>
            </a:r>
            <a:r>
              <a:rPr lang="en-US" dirty="0" err="1" smtClean="0"/>
              <a:t>ZkControllerImpl</a:t>
            </a:r>
            <a:r>
              <a:rPr lang="en-US" dirty="0" smtClean="0"/>
              <a:t> will call the </a:t>
            </a:r>
            <a:r>
              <a:rPr lang="en-US" dirty="0" err="1" smtClean="0"/>
              <a:t>onNewJobModelConfirmed</a:t>
            </a:r>
            <a:r>
              <a:rPr lang="en-US" dirty="0" smtClean="0"/>
              <a:t>() method and new </a:t>
            </a:r>
            <a:r>
              <a:rPr lang="en-US" dirty="0" err="1" smtClean="0"/>
              <a:t>SamzaContainer</a:t>
            </a:r>
            <a:r>
              <a:rPr lang="en-US" dirty="0" smtClean="0"/>
              <a:t> will be started with the new </a:t>
            </a:r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7949042" y="4274109"/>
            <a:ext cx="2150922" cy="276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925620" y="4199364"/>
            <a:ext cx="243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LeaderElectorListener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437459" y="4119743"/>
            <a:ext cx="4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00938" y="5342021"/>
            <a:ext cx="6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2.1)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311322" y="4871196"/>
            <a:ext cx="6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2.3)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8513271" y="461312"/>
            <a:ext cx="0" cy="255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4" idx="0"/>
          </p:cNvCxnSpPr>
          <p:nvPr/>
        </p:nvCxnSpPr>
        <p:spPr>
          <a:xfrm>
            <a:off x="8180651" y="4942708"/>
            <a:ext cx="402178" cy="112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2" idx="0"/>
          </p:cNvCxnSpPr>
          <p:nvPr/>
        </p:nvCxnSpPr>
        <p:spPr>
          <a:xfrm flipV="1">
            <a:off x="7262207" y="4894556"/>
            <a:ext cx="562620" cy="117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41" idx="2"/>
          </p:cNvCxnSpPr>
          <p:nvPr/>
        </p:nvCxnSpPr>
        <p:spPr>
          <a:xfrm flipH="1" flipV="1">
            <a:off x="7924800" y="3616030"/>
            <a:ext cx="352422" cy="42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782916" y="5097973"/>
            <a:ext cx="5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2.2)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016983" y="5355575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897296" y="3273200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087411" y="3631754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3.2)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411772" y="1290817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427770" y="1287673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9246744" y="6067156"/>
            <a:ext cx="921800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10230179" y="6060497"/>
            <a:ext cx="921800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263890" y="6107563"/>
            <a:ext cx="8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0267587" y="6127714"/>
            <a:ext cx="8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20" idx="2"/>
            <a:endCxn id="105" idx="0"/>
          </p:cNvCxnSpPr>
          <p:nvPr/>
        </p:nvCxnSpPr>
        <p:spPr>
          <a:xfrm>
            <a:off x="8948648" y="4862411"/>
            <a:ext cx="758996" cy="1204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40" idx="3"/>
            <a:endCxn id="107" idx="0"/>
          </p:cNvCxnSpPr>
          <p:nvPr/>
        </p:nvCxnSpPr>
        <p:spPr>
          <a:xfrm>
            <a:off x="8821181" y="2731144"/>
            <a:ext cx="1869898" cy="3329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7" idx="0"/>
          </p:cNvCxnSpPr>
          <p:nvPr/>
        </p:nvCxnSpPr>
        <p:spPr>
          <a:xfrm flipH="1" flipV="1">
            <a:off x="9907731" y="4883676"/>
            <a:ext cx="783348" cy="117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600730" y="4166982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825394" y="5271657"/>
            <a:ext cx="58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3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0BAC-B235-458D-9E98-F5035629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93" y="-133639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ZkJobCoordinator</a:t>
            </a:r>
            <a:r>
              <a:rPr lang="en-US" altLang="zh-CN" dirty="0" smtClean="0"/>
              <a:t>(Leader part)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650182" y="764771"/>
            <a:ext cx="4987637" cy="41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13271" y="909650"/>
            <a:ext cx="192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ZkJobCoordinator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80713" y="4044769"/>
            <a:ext cx="2387831" cy="870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66458" y="3988231"/>
            <a:ext cx="176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ZkControllerImpl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72297" y="1687568"/>
            <a:ext cx="1953490" cy="2194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418319" y="1704109"/>
            <a:ext cx="1977045" cy="2194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21284" y="4550303"/>
            <a:ext cx="1454727" cy="312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89651" y="4514344"/>
            <a:ext cx="148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LeaderElector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67154" y="-6968"/>
            <a:ext cx="3553691" cy="468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964285" y="29346"/>
            <a:ext cx="24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JobCoordinatorListener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16983" y="2391235"/>
            <a:ext cx="181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onNewJobModelAvailable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05547" y="2969700"/>
            <a:ext cx="181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onNewJobModelConfirmed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067894" y="2474056"/>
            <a:ext cx="1753287" cy="5141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7048156" y="3015595"/>
            <a:ext cx="1753287" cy="60043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024254" y="1743444"/>
            <a:ext cx="193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when </a:t>
            </a:r>
            <a:r>
              <a:rPr lang="en-US" dirty="0" err="1" smtClean="0"/>
              <a:t>JobModel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403069" y="1687568"/>
            <a:ext cx="21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when Processors changes</a:t>
            </a:r>
          </a:p>
          <a:p>
            <a:r>
              <a:rPr lang="en-US" dirty="0" smtClean="0"/>
              <a:t>(only leader do this)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567950" y="2672413"/>
            <a:ext cx="1747748" cy="1098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713075" y="2871894"/>
            <a:ext cx="145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onProcessorChange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50182" y="5644294"/>
            <a:ext cx="4665515" cy="987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018662" y="5632459"/>
            <a:ext cx="18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ZooKeeper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6642908" y="6074377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80316" y="6134935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963530" y="6067156"/>
            <a:ext cx="1238598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000938" y="6127714"/>
            <a:ext cx="120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57447" y="951298"/>
            <a:ext cx="474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If one </a:t>
            </a:r>
            <a:r>
              <a:rPr lang="en-US" dirty="0" err="1" smtClean="0"/>
              <a:t>ZkJobCoordinator</a:t>
            </a:r>
            <a:r>
              <a:rPr lang="en-US" dirty="0" smtClean="0"/>
              <a:t> became leader, it will get informed by </a:t>
            </a:r>
            <a:r>
              <a:rPr lang="en-US" dirty="0" err="1" smtClean="0"/>
              <a:t>LeaderElectorListener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57447" y="1674965"/>
            <a:ext cx="474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Leader will subscribe to processors changes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949042" y="4274109"/>
            <a:ext cx="2150922" cy="276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925620" y="4199364"/>
            <a:ext cx="243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LeaderElectorListener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9246744" y="6067156"/>
            <a:ext cx="921800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10230179" y="6060497"/>
            <a:ext cx="921800" cy="490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263890" y="6107563"/>
            <a:ext cx="8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0267587" y="6127714"/>
            <a:ext cx="8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Barrier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5" idx="0"/>
          </p:cNvCxnSpPr>
          <p:nvPr/>
        </p:nvCxnSpPr>
        <p:spPr>
          <a:xfrm flipV="1">
            <a:off x="9707644" y="4550302"/>
            <a:ext cx="5431" cy="151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4" idx="0"/>
          </p:cNvCxnSpPr>
          <p:nvPr/>
        </p:nvCxnSpPr>
        <p:spPr>
          <a:xfrm flipH="1">
            <a:off x="8582829" y="4915344"/>
            <a:ext cx="4218" cy="115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7447" y="2241566"/>
            <a:ext cx="5710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If processors changes(processors go online or offline):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ZkControllerImpl</a:t>
            </a:r>
            <a:r>
              <a:rPr lang="en-US" dirty="0" smtClean="0"/>
              <a:t> will call </a:t>
            </a:r>
            <a:r>
              <a:rPr lang="en-US" dirty="0" err="1" smtClean="0"/>
              <a:t>ZkJobCoordinator’s</a:t>
            </a:r>
            <a:r>
              <a:rPr lang="en-US" dirty="0" smtClean="0"/>
              <a:t> </a:t>
            </a:r>
            <a:r>
              <a:rPr lang="en-US" dirty="0" err="1" smtClean="0"/>
              <a:t>onProcessorChange</a:t>
            </a:r>
            <a:r>
              <a:rPr lang="en-US" dirty="0" smtClean="0"/>
              <a:t>() method 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In </a:t>
            </a:r>
            <a:r>
              <a:rPr lang="en-US" dirty="0" err="1" smtClean="0"/>
              <a:t>onProcessorChange</a:t>
            </a:r>
            <a:r>
              <a:rPr lang="en-US" dirty="0" smtClean="0"/>
              <a:t>() method, new </a:t>
            </a:r>
            <a:r>
              <a:rPr lang="en-US" dirty="0" err="1" smtClean="0"/>
              <a:t>JobModel</a:t>
            </a:r>
            <a:r>
              <a:rPr lang="en-US" dirty="0" smtClean="0"/>
              <a:t> will be calculated according to the list of processors. The new </a:t>
            </a:r>
            <a:r>
              <a:rPr lang="en-US" dirty="0" err="1" smtClean="0"/>
              <a:t>JobModel</a:t>
            </a:r>
            <a:r>
              <a:rPr lang="en-US" dirty="0" smtClean="0"/>
              <a:t> will be published to </a:t>
            </a:r>
            <a:r>
              <a:rPr lang="en-US" dirty="0" err="1" smtClean="0"/>
              <a:t>ZooKeeper</a:t>
            </a:r>
            <a:r>
              <a:rPr lang="en-US" dirty="0" smtClean="0"/>
              <a:t> server. A barrier for </a:t>
            </a:r>
            <a:r>
              <a:rPr lang="en-US" dirty="0" err="1" smtClean="0"/>
              <a:t>JobModel</a:t>
            </a:r>
            <a:r>
              <a:rPr lang="en-US" dirty="0" smtClean="0"/>
              <a:t> update will be create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329353" y="4915344"/>
            <a:ext cx="8312" cy="11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4" idx="1"/>
          </p:cNvCxnSpPr>
          <p:nvPr/>
        </p:nvCxnSpPr>
        <p:spPr>
          <a:xfrm flipV="1">
            <a:off x="8832616" y="3221477"/>
            <a:ext cx="735334" cy="82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4" idx="2"/>
            <a:endCxn id="52" idx="0"/>
          </p:cNvCxnSpPr>
          <p:nvPr/>
        </p:nvCxnSpPr>
        <p:spPr>
          <a:xfrm rot="5400000">
            <a:off x="7700098" y="3332651"/>
            <a:ext cx="2303836" cy="3179617"/>
          </a:xfrm>
          <a:prstGeom prst="bentConnector3">
            <a:avLst>
              <a:gd name="adj1" fmla="val 56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48770" y="5263127"/>
            <a:ext cx="39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503462" y="5297645"/>
            <a:ext cx="39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854875" y="5292494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6.1)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507926" y="5005765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6.2)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830655" y="3383172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6.1)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4" idx="2"/>
            <a:endCxn id="107" idx="0"/>
          </p:cNvCxnSpPr>
          <p:nvPr/>
        </p:nvCxnSpPr>
        <p:spPr>
          <a:xfrm>
            <a:off x="10441824" y="3770541"/>
            <a:ext cx="249255" cy="228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95123" y="5087143"/>
            <a:ext cx="5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4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the </a:t>
            </a:r>
            <a:r>
              <a:rPr lang="en-US" dirty="0" err="1"/>
              <a:t>CoordinatorSystemConfig</a:t>
            </a:r>
            <a:r>
              <a:rPr lang="en-US" dirty="0"/>
              <a:t> from the container’s environment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Create </a:t>
            </a:r>
            <a:r>
              <a:rPr lang="en-US" dirty="0" err="1"/>
              <a:t>CoordinatorStreamManager</a:t>
            </a:r>
            <a:r>
              <a:rPr lang="en-US" dirty="0"/>
              <a:t> from </a:t>
            </a:r>
            <a:r>
              <a:rPr lang="en-US" altLang="zh-CN" dirty="0" err="1"/>
              <a:t>coordinatorSystemConfig</a:t>
            </a:r>
            <a:r>
              <a:rPr lang="en-US" altLang="zh-CN" dirty="0"/>
              <a:t> to read and write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(Consumer and Producer)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99" y="3096282"/>
            <a:ext cx="391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Read latest checkpoint </a:t>
            </a:r>
            <a:r>
              <a:rPr lang="en-US" dirty="0">
                <a:hlinkClick r:id="" action="ppaction://noaction"/>
              </a:rPr>
              <a:t>SystemStreamPartition</a:t>
            </a:r>
            <a:r>
              <a:rPr lang="en-US" dirty="0"/>
              <a:t>-to-Task mapping from </a:t>
            </a:r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1095" y="1285408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3062" y="1259596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586" y="2019092"/>
            <a:ext cx="5275465" cy="3735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7260" y="2019092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35784" y="1571106"/>
            <a:ext cx="3491343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9483" y="1559221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CoordinatorSystemConfig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9" idx="0"/>
          </p:cNvCxnSpPr>
          <p:nvPr/>
        </p:nvCxnSpPr>
        <p:spPr>
          <a:xfrm flipH="1">
            <a:off x="7576012" y="1928553"/>
            <a:ext cx="1039" cy="5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33703" y="2492918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1017" y="2513750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CoordinatorStreamManager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749740" y="1716796"/>
            <a:ext cx="1485207" cy="108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94421" y="1943385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3"/>
            <a:endCxn id="23" idx="1"/>
          </p:cNvCxnSpPr>
          <p:nvPr/>
        </p:nvCxnSpPr>
        <p:spPr>
          <a:xfrm flipV="1">
            <a:off x="9418321" y="2257574"/>
            <a:ext cx="1331419" cy="4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4843" y="2540220"/>
            <a:ext cx="3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633" y="4027463"/>
            <a:ext cx="411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Read the </a:t>
            </a:r>
            <a:r>
              <a:rPr lang="en-US" dirty="0" err="1"/>
              <a:t>ChangelogPartitionMapping</a:t>
            </a:r>
            <a:r>
              <a:rPr lang="en-US" dirty="0"/>
              <a:t> and combine it with SystemStreamPartition to build the </a:t>
            </a:r>
            <a:r>
              <a:rPr lang="en-US" dirty="0">
                <a:hlinkClick r:id="" action="ppaction://noaction"/>
              </a:rPr>
              <a:t>JobModel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66" y="5401917"/>
            <a:ext cx="41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JobModelManager</a:t>
            </a:r>
            <a:r>
              <a:rPr lang="en-US" dirty="0"/>
              <a:t> start a web server to share the JobModel for tasks running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68909" y="405345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cxnSp>
        <p:nvCxnSpPr>
          <p:cNvPr id="54" name="Straight Arrow Connector 53"/>
          <p:cNvCxnSpPr>
            <a:cxnSpLocks/>
            <a:stCxn id="23" idx="1"/>
            <a:endCxn id="63" idx="3"/>
          </p:cNvCxnSpPr>
          <p:nvPr/>
        </p:nvCxnSpPr>
        <p:spPr>
          <a:xfrm flipH="1">
            <a:off x="7182149" y="2257574"/>
            <a:ext cx="3567591" cy="10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849634" y="3126765"/>
            <a:ext cx="2332515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20957" y="3121423"/>
            <a:ext cx="24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SystemStreamPartitions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687878" y="4626871"/>
            <a:ext cx="1976353" cy="945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34637" y="4602052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99358" y="5043009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740F69-37EE-4B8A-B12E-65C21019547A}"/>
              </a:ext>
            </a:extLst>
          </p:cNvPr>
          <p:cNvSpPr txBox="1"/>
          <p:nvPr/>
        </p:nvSpPr>
        <p:spPr>
          <a:xfrm>
            <a:off x="7068909" y="2892580"/>
            <a:ext cx="3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9FF1DB-6AFD-48C6-B797-FC42DBF4AC49}"/>
              </a:ext>
            </a:extLst>
          </p:cNvPr>
          <p:cNvSpPr txBox="1"/>
          <p:nvPr/>
        </p:nvSpPr>
        <p:spPr>
          <a:xfrm>
            <a:off x="7408279" y="4336114"/>
            <a:ext cx="6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2A4D9C-F147-44F3-8E2C-8EF47F04B818}"/>
              </a:ext>
            </a:extLst>
          </p:cNvPr>
          <p:cNvCxnSpPr>
            <a:stCxn id="52" idx="2"/>
            <a:endCxn id="75" idx="0"/>
          </p:cNvCxnSpPr>
          <p:nvPr/>
        </p:nvCxnSpPr>
        <p:spPr>
          <a:xfrm>
            <a:off x="7675738" y="4422782"/>
            <a:ext cx="30449" cy="62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2581295-577A-483A-BDF7-A5A1230EE80A}"/>
              </a:ext>
            </a:extLst>
          </p:cNvPr>
          <p:cNvSpPr txBox="1"/>
          <p:nvPr/>
        </p:nvSpPr>
        <p:spPr>
          <a:xfrm>
            <a:off x="7436363" y="369674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5F9C989-434D-4EF6-9851-225045BDA784}"/>
              </a:ext>
            </a:extLst>
          </p:cNvPr>
          <p:cNvSpPr/>
          <p:nvPr/>
        </p:nvSpPr>
        <p:spPr>
          <a:xfrm>
            <a:off x="6960581" y="4036101"/>
            <a:ext cx="1352435" cy="38489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7D6B2B0-9868-41CE-9B34-81A367AB1673}"/>
              </a:ext>
            </a:extLst>
          </p:cNvPr>
          <p:cNvSpPr/>
          <p:nvPr/>
        </p:nvSpPr>
        <p:spPr>
          <a:xfrm>
            <a:off x="6960581" y="5043009"/>
            <a:ext cx="1352435" cy="39016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7A7BF6-DB23-4A65-B4BF-A5DBCFE49A5C}"/>
              </a:ext>
            </a:extLst>
          </p:cNvPr>
          <p:cNvCxnSpPr>
            <a:cxnSpLocks/>
            <a:stCxn id="62" idx="2"/>
            <a:endCxn id="42" idx="0"/>
          </p:cNvCxnSpPr>
          <p:nvPr/>
        </p:nvCxnSpPr>
        <p:spPr>
          <a:xfrm>
            <a:off x="6061017" y="3490755"/>
            <a:ext cx="1575782" cy="5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2">
            <a:extLst>
              <a:ext uri="{FF2B5EF4-FFF2-40B4-BE49-F238E27FC236}">
                <a16:creationId xmlns:a16="http://schemas.microsoft.com/office/drawing/2014/main" id="{06BF6E4A-7500-4420-A520-DA6AD854BAF5}"/>
              </a:ext>
            </a:extLst>
          </p:cNvPr>
          <p:cNvSpPr/>
          <p:nvPr/>
        </p:nvSpPr>
        <p:spPr>
          <a:xfrm>
            <a:off x="7301076" y="3445161"/>
            <a:ext cx="2717549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61">
            <a:extLst>
              <a:ext uri="{FF2B5EF4-FFF2-40B4-BE49-F238E27FC236}">
                <a16:creationId xmlns:a16="http://schemas.microsoft.com/office/drawing/2014/main" id="{072B3B0E-FFA0-487F-9B65-3E6F292170B8}"/>
              </a:ext>
            </a:extLst>
          </p:cNvPr>
          <p:cNvSpPr txBox="1"/>
          <p:nvPr/>
        </p:nvSpPr>
        <p:spPr>
          <a:xfrm>
            <a:off x="7285991" y="3452317"/>
            <a:ext cx="28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ChangelogPartitionMapping</a:t>
            </a:r>
            <a:endParaRPr 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FFF47A-F988-4845-A90A-F8378C3FD1C1}"/>
              </a:ext>
            </a:extLst>
          </p:cNvPr>
          <p:cNvCxnSpPr>
            <a:stCxn id="23" idx="1"/>
            <a:endCxn id="80" idx="2"/>
          </p:cNvCxnSpPr>
          <p:nvPr/>
        </p:nvCxnSpPr>
        <p:spPr>
          <a:xfrm flipH="1">
            <a:off x="8858587" y="2257574"/>
            <a:ext cx="1891153" cy="122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65CD603-4327-4C38-B886-5A4048DF168C}"/>
              </a:ext>
            </a:extLst>
          </p:cNvPr>
          <p:cNvCxnSpPr>
            <a:cxnSpLocks/>
          </p:cNvCxnSpPr>
          <p:nvPr/>
        </p:nvCxnSpPr>
        <p:spPr>
          <a:xfrm flipH="1">
            <a:off x="7618056" y="3804787"/>
            <a:ext cx="1297660" cy="21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84D57CB-3F44-4C31-A0C5-A3F803540595}"/>
              </a:ext>
            </a:extLst>
          </p:cNvPr>
          <p:cNvSpPr txBox="1"/>
          <p:nvPr/>
        </p:nvSpPr>
        <p:spPr>
          <a:xfrm>
            <a:off x="8685795" y="311483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20790" y="1571106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09411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921D2-579D-46B7-96E4-FF2204B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548"/>
            <a:ext cx="10515600" cy="1325563"/>
          </a:xfrm>
        </p:spPr>
        <p:txBody>
          <a:bodyPr/>
          <a:lstStyle/>
          <a:p>
            <a:r>
              <a:rPr lang="en-US" altLang="zh-CN" dirty="0"/>
              <a:t>Create </a:t>
            </a:r>
            <a:r>
              <a:rPr lang="en-US" altLang="zh-CN" dirty="0" err="1"/>
              <a:t>ClusterBasedJobCoordinator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5EA12-CBCE-4D7F-97D8-F2088606A259}"/>
              </a:ext>
            </a:extLst>
          </p:cNvPr>
          <p:cNvSpPr txBox="1"/>
          <p:nvPr/>
        </p:nvSpPr>
        <p:spPr>
          <a:xfrm>
            <a:off x="354165" y="734433"/>
            <a:ext cx="450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ja-JP" dirty="0"/>
              <a:t>Create </a:t>
            </a:r>
            <a:r>
              <a:rPr lang="en-US" altLang="ja-JP" dirty="0" err="1"/>
              <a:t>PartitionMonitor</a:t>
            </a:r>
            <a:r>
              <a:rPr lang="en-US" altLang="ja-JP" dirty="0"/>
              <a:t>, which will monitor the </a:t>
            </a:r>
            <a:r>
              <a:rPr lang="en-US" altLang="ja-JP" dirty="0" err="1"/>
              <a:t>SystemStream</a:t>
            </a:r>
            <a:r>
              <a:rPr lang="en-US" altLang="ja-JP" dirty="0"/>
              <a:t> and throw Exception to YARN when </a:t>
            </a:r>
            <a:r>
              <a:rPr lang="en-US" altLang="ja-JP" dirty="0" err="1"/>
              <a:t>SystemStream’s</a:t>
            </a:r>
            <a:r>
              <a:rPr lang="en-US" altLang="ja-JP" dirty="0"/>
              <a:t> partition number changing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965057" y="826767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97024" y="800955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1196098"/>
            <a:ext cx="5275465" cy="4064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44474" y="1196099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16436" y="1618877"/>
            <a:ext cx="2261062" cy="408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67847" y="1618876"/>
            <a:ext cx="17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PartitionMonitor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3378" y="1642487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43353" y="2304916"/>
            <a:ext cx="3848791" cy="2749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94967" y="2266147"/>
            <a:ext cx="263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C43A5C-A426-413F-86FF-1B246637933A}"/>
              </a:ext>
            </a:extLst>
          </p:cNvPr>
          <p:cNvSpPr txBox="1"/>
          <p:nvPr/>
        </p:nvSpPr>
        <p:spPr>
          <a:xfrm>
            <a:off x="348378" y="1846205"/>
            <a:ext cx="4616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Create </a:t>
            </a:r>
            <a:r>
              <a:rPr lang="en-US" altLang="zh-CN" dirty="0" err="1"/>
              <a:t>ContainerProcessManager</a:t>
            </a:r>
            <a:r>
              <a:rPr lang="en-US" altLang="zh-CN" dirty="0"/>
              <a:t>, which create the </a:t>
            </a:r>
            <a:r>
              <a:rPr lang="en-US" altLang="zh-CN" dirty="0" err="1"/>
              <a:t>ClusterResourceManager</a:t>
            </a:r>
            <a:r>
              <a:rPr lang="en-US" altLang="zh-CN" dirty="0"/>
              <a:t>(</a:t>
            </a:r>
            <a:r>
              <a:rPr lang="en-US" altLang="zh-CN" dirty="0" err="1"/>
              <a:t>YarnClusterResourceManager</a:t>
            </a:r>
            <a:r>
              <a:rPr lang="en-US" altLang="zh-CN" dirty="0"/>
              <a:t>) and </a:t>
            </a:r>
            <a:r>
              <a:rPr lang="en-US" altLang="zh-CN" dirty="0" err="1"/>
              <a:t>ContainerAllocator</a:t>
            </a:r>
            <a:r>
              <a:rPr lang="en-US" altLang="zh-CN" dirty="0"/>
              <a:t> according </a:t>
            </a:r>
            <a:r>
              <a:rPr lang="en-US" altLang="zh-CN" dirty="0" err="1"/>
              <a:t>configs</a:t>
            </a:r>
            <a:r>
              <a:rPr lang="en-US" altLang="zh-CN" dirty="0"/>
              <a:t>. </a:t>
            </a:r>
            <a:r>
              <a:rPr lang="en-US" altLang="zh-CN" dirty="0" err="1"/>
              <a:t>ContainerProcessManager</a:t>
            </a:r>
            <a:r>
              <a:rPr lang="en-US" altLang="zh-CN" dirty="0"/>
              <a:t> will start the </a:t>
            </a:r>
            <a:r>
              <a:rPr lang="en-US" altLang="zh-CN" dirty="0" err="1"/>
              <a:t>ContainerAllocator</a:t>
            </a:r>
            <a:r>
              <a:rPr lang="en-US" altLang="zh-CN" dirty="0"/>
              <a:t> on a new thread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3FC528-5635-499E-9B10-55A204C9DE07}"/>
              </a:ext>
            </a:extLst>
          </p:cNvPr>
          <p:cNvSpPr/>
          <p:nvPr/>
        </p:nvSpPr>
        <p:spPr>
          <a:xfrm>
            <a:off x="6169534" y="2723368"/>
            <a:ext cx="3521309" cy="2089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A9DBDC-409A-4FF1-92E2-0A384F2A21FE}"/>
              </a:ext>
            </a:extLst>
          </p:cNvPr>
          <p:cNvSpPr txBox="1"/>
          <p:nvPr/>
        </p:nvSpPr>
        <p:spPr>
          <a:xfrm>
            <a:off x="7037276" y="2717096"/>
            <a:ext cx="204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ContainerAllocator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CE35A0-9B28-42AA-8024-7484B11F247C}"/>
              </a:ext>
            </a:extLst>
          </p:cNvPr>
          <p:cNvSpPr/>
          <p:nvPr/>
        </p:nvSpPr>
        <p:spPr>
          <a:xfrm>
            <a:off x="6487926" y="4220195"/>
            <a:ext cx="3056726" cy="434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5A34CD-7820-4697-9A43-E9BC29165858}"/>
              </a:ext>
            </a:extLst>
          </p:cNvPr>
          <p:cNvSpPr txBox="1"/>
          <p:nvPr/>
        </p:nvSpPr>
        <p:spPr>
          <a:xfrm>
            <a:off x="6544474" y="4256380"/>
            <a:ext cx="294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YarnClusterResourceManager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5AB72E-AFB0-43E7-89CE-E93CCC7E1F60}"/>
              </a:ext>
            </a:extLst>
          </p:cNvPr>
          <p:cNvSpPr txBox="1"/>
          <p:nvPr/>
        </p:nvSpPr>
        <p:spPr>
          <a:xfrm>
            <a:off x="5712973" y="2354036"/>
            <a:ext cx="36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zh-CN" altLang="en-US" dirty="0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50C43A5C-A426-413F-86FF-1B246637933A}"/>
              </a:ext>
            </a:extLst>
          </p:cNvPr>
          <p:cNvSpPr txBox="1"/>
          <p:nvPr/>
        </p:nvSpPr>
        <p:spPr>
          <a:xfrm>
            <a:off x="356460" y="3604427"/>
            <a:ext cx="461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en-US" altLang="zh-CN" dirty="0" err="1"/>
              <a:t>ContainerAllocator</a:t>
            </a:r>
            <a:r>
              <a:rPr lang="en-US" altLang="zh-CN" dirty="0"/>
              <a:t> will maintain </a:t>
            </a:r>
            <a:r>
              <a:rPr lang="en-US" altLang="zh-CN" dirty="0">
                <a:hlinkClick r:id="" action="ppaction://noaction"/>
              </a:rPr>
              <a:t>ResourceRequestState</a:t>
            </a:r>
            <a:r>
              <a:rPr lang="en-US" altLang="zh-CN" dirty="0"/>
              <a:t> to store information about resource requests(container) and resource allocated by the cluster.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9046" y="5692339"/>
            <a:ext cx="461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r>
              <a:rPr lang="en-US" dirty="0"/>
              <a:t> use </a:t>
            </a:r>
            <a:r>
              <a:rPr lang="en-US" dirty="0" err="1"/>
              <a:t>YarnClusterResourceManager</a:t>
            </a:r>
            <a:r>
              <a:rPr lang="en-US" dirty="0"/>
              <a:t> to interact with YARN(send requests; receive resource allocated by YARN; run containers on nodes)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65057" y="5703639"/>
            <a:ext cx="2394065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96981" y="6091530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cxnSp>
        <p:nvCxnSpPr>
          <p:cNvPr id="27" name="Straight Arrow Connector 26"/>
          <p:cNvCxnSpPr>
            <a:stCxn id="16" idx="2"/>
            <a:endCxn id="24" idx="0"/>
          </p:cNvCxnSpPr>
          <p:nvPr/>
        </p:nvCxnSpPr>
        <p:spPr>
          <a:xfrm flipH="1">
            <a:off x="6162090" y="4654789"/>
            <a:ext cx="1854199" cy="1048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498079" y="5703639"/>
            <a:ext cx="1715243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096990" y="6101566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52279" y="5709911"/>
            <a:ext cx="1715243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51190" y="6107838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13869" y="605262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Arrow Connector 33"/>
          <p:cNvCxnSpPr>
            <a:stCxn id="16" idx="2"/>
            <a:endCxn id="28" idx="0"/>
          </p:cNvCxnSpPr>
          <p:nvPr/>
        </p:nvCxnSpPr>
        <p:spPr>
          <a:xfrm>
            <a:off x="8016289" y="4654789"/>
            <a:ext cx="339412" cy="1048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2"/>
            <a:endCxn id="30" idx="0"/>
          </p:cNvCxnSpPr>
          <p:nvPr/>
        </p:nvCxnSpPr>
        <p:spPr>
          <a:xfrm>
            <a:off x="8016289" y="4654789"/>
            <a:ext cx="2193612" cy="1055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84025" y="3116302"/>
            <a:ext cx="3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9046" y="4925382"/>
            <a:ext cx="459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</a:t>
            </a:r>
            <a:r>
              <a:rPr lang="en-US" dirty="0" err="1"/>
              <a:t>ContainerAllocator</a:t>
            </a:r>
            <a:r>
              <a:rPr lang="en-US" dirty="0"/>
              <a:t> keeps run containers on allocated resource until it shutdown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59122" y="3665787"/>
            <a:ext cx="36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</a:t>
            </a:r>
          </a:p>
        </p:txBody>
      </p:sp>
      <p:sp>
        <p:nvSpPr>
          <p:cNvPr id="44" name="Circular Arrow 43"/>
          <p:cNvSpPr/>
          <p:nvPr/>
        </p:nvSpPr>
        <p:spPr>
          <a:xfrm>
            <a:off x="7666691" y="3559507"/>
            <a:ext cx="581891" cy="581891"/>
          </a:xfrm>
          <a:prstGeom prst="circularArrow">
            <a:avLst>
              <a:gd name="adj1" fmla="val 9298"/>
              <a:gd name="adj2" fmla="val 1142319"/>
              <a:gd name="adj3" fmla="val 9426966"/>
              <a:gd name="adj4" fmla="val 10800000"/>
              <a:gd name="adj5" fmla="val 1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44474" y="3110695"/>
            <a:ext cx="3000178" cy="4094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96692" y="3110694"/>
            <a:ext cx="23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ResourceRequestState</a:t>
            </a:r>
          </a:p>
        </p:txBody>
      </p:sp>
    </p:spTree>
    <p:extLst>
      <p:ext uri="{BB962C8B-B14F-4D97-AF65-F5344CB8AC3E}">
        <p14:creationId xmlns:p14="http://schemas.microsoft.com/office/powerpoint/2010/main" val="49238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</TotalTime>
  <Words>2912</Words>
  <Application>Microsoft Office PowerPoint</Application>
  <PresentationFormat>Widescreen</PresentationFormat>
  <Paragraphs>570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等线</vt:lpstr>
      <vt:lpstr>等线 Light</vt:lpstr>
      <vt:lpstr>游ゴシック</vt:lpstr>
      <vt:lpstr>Arial</vt:lpstr>
      <vt:lpstr>Calibri</vt:lpstr>
      <vt:lpstr>Calibri Light</vt:lpstr>
      <vt:lpstr>Office Theme</vt:lpstr>
      <vt:lpstr>Samza Modification</vt:lpstr>
      <vt:lpstr>Original Design</vt:lpstr>
      <vt:lpstr>Run with StreamProcessors</vt:lpstr>
      <vt:lpstr>LocalApplicationRunner</vt:lpstr>
      <vt:lpstr>StreamProcessor</vt:lpstr>
      <vt:lpstr>ZkJobCoordinator</vt:lpstr>
      <vt:lpstr>ZkJobCoordinator(Leader part)</vt:lpstr>
      <vt:lpstr>Create ClusterBasedJobCoordinator</vt:lpstr>
      <vt:lpstr>Create ClusterBasedJobCoordinator</vt:lpstr>
      <vt:lpstr>LocalContainerRunner</vt:lpstr>
      <vt:lpstr>Follower</vt:lpstr>
      <vt:lpstr>FollowerStreamProcessorRunner</vt:lpstr>
      <vt:lpstr>PowerPoint Presentation</vt:lpstr>
      <vt:lpstr>run-container.sh</vt:lpstr>
      <vt:lpstr>FollowerStreamProcessorRunner</vt:lpstr>
      <vt:lpstr>StreamProcessor</vt:lpstr>
      <vt:lpstr>FollowerZkJobCoordinator</vt:lpstr>
      <vt:lpstr>PowerPoint Presentation</vt:lpstr>
      <vt:lpstr>FollowerZkJobCoordinator</vt:lpstr>
      <vt:lpstr>LeaderControllerImpl</vt:lpstr>
      <vt:lpstr>Leader part</vt:lpstr>
      <vt:lpstr>run-jc.sh</vt:lpstr>
      <vt:lpstr>ClusterBasedApplicationMaster</vt:lpstr>
      <vt:lpstr>LeaderZkJobCoordinator</vt:lpstr>
      <vt:lpstr>PowerPoint Presentation</vt:lpstr>
      <vt:lpstr>LeaderJobCoordinator</vt:lpstr>
      <vt:lpstr>LeaderControllerImpl</vt:lpstr>
      <vt:lpstr>Progress ends here</vt:lpstr>
      <vt:lpstr>PowerPoint Presentation</vt:lpstr>
      <vt:lpstr>YarnJob.scala</vt:lpstr>
      <vt:lpstr>run-leader.sh</vt:lpstr>
      <vt:lpstr>LeaderJobCoordinator</vt:lpstr>
      <vt:lpstr>LeaderFollowerIControllerImpl</vt:lpstr>
      <vt:lpstr>FollowerJobCoordinator</vt:lpstr>
      <vt:lpstr>ClusterBasedApplicationMaster</vt:lpstr>
      <vt:lpstr>LeaderJobCoordinator</vt:lpstr>
      <vt:lpstr>ClusterBasedApplicationMaster</vt:lpstr>
      <vt:lpstr>LeaderJobCoordinator</vt:lpstr>
      <vt:lpstr>StreamProcessor</vt:lpstr>
      <vt:lpstr>FollowerJobCoordinator</vt:lpstr>
      <vt:lpstr>StreamProcessor</vt:lpstr>
      <vt:lpstr>FollowerJobCoordinator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849</cp:revision>
  <dcterms:created xsi:type="dcterms:W3CDTF">2018-05-21T05:56:53Z</dcterms:created>
  <dcterms:modified xsi:type="dcterms:W3CDTF">2018-06-05T08:43:04Z</dcterms:modified>
</cp:coreProperties>
</file>