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84" r:id="rId4"/>
    <p:sldId id="285" r:id="rId5"/>
    <p:sldId id="286" r:id="rId6"/>
    <p:sldId id="287" r:id="rId7"/>
    <p:sldId id="289" r:id="rId8"/>
    <p:sldId id="343" r:id="rId9"/>
    <p:sldId id="344" r:id="rId10"/>
    <p:sldId id="345" r:id="rId11"/>
    <p:sldId id="347" r:id="rId12"/>
    <p:sldId id="368" r:id="rId13"/>
    <p:sldId id="349" r:id="rId14"/>
    <p:sldId id="350" r:id="rId15"/>
    <p:sldId id="295" r:id="rId16"/>
    <p:sldId id="320" r:id="rId17"/>
    <p:sldId id="294" r:id="rId18"/>
    <p:sldId id="321" r:id="rId19"/>
    <p:sldId id="296" r:id="rId20"/>
    <p:sldId id="322" r:id="rId21"/>
    <p:sldId id="323" r:id="rId22"/>
    <p:sldId id="298" r:id="rId23"/>
    <p:sldId id="326" r:id="rId24"/>
    <p:sldId id="327" r:id="rId25"/>
    <p:sldId id="324" r:id="rId26"/>
    <p:sldId id="297" r:id="rId27"/>
    <p:sldId id="325" r:id="rId28"/>
    <p:sldId id="299" r:id="rId29"/>
    <p:sldId id="328" r:id="rId30"/>
    <p:sldId id="330" r:id="rId31"/>
    <p:sldId id="301" r:id="rId32"/>
    <p:sldId id="331" r:id="rId33"/>
    <p:sldId id="329" r:id="rId34"/>
    <p:sldId id="351" r:id="rId35"/>
    <p:sldId id="352" r:id="rId36"/>
    <p:sldId id="303" r:id="rId37"/>
    <p:sldId id="332" r:id="rId38"/>
    <p:sldId id="305" r:id="rId39"/>
    <p:sldId id="333" r:id="rId40"/>
    <p:sldId id="306" r:id="rId41"/>
    <p:sldId id="340" r:id="rId42"/>
    <p:sldId id="353" r:id="rId43"/>
    <p:sldId id="354" r:id="rId44"/>
    <p:sldId id="336" r:id="rId45"/>
    <p:sldId id="337" r:id="rId46"/>
    <p:sldId id="307" r:id="rId47"/>
    <p:sldId id="341" r:id="rId48"/>
    <p:sldId id="355" r:id="rId49"/>
    <p:sldId id="339" r:id="rId50"/>
    <p:sldId id="338" r:id="rId51"/>
    <p:sldId id="308" r:id="rId52"/>
    <p:sldId id="342" r:id="rId53"/>
    <p:sldId id="369" r:id="rId54"/>
    <p:sldId id="370" r:id="rId55"/>
    <p:sldId id="371" r:id="rId56"/>
    <p:sldId id="372" r:id="rId57"/>
    <p:sldId id="373" r:id="rId58"/>
    <p:sldId id="309" r:id="rId59"/>
    <p:sldId id="356" r:id="rId60"/>
    <p:sldId id="357" r:id="rId61"/>
    <p:sldId id="358" r:id="rId62"/>
    <p:sldId id="359" r:id="rId63"/>
    <p:sldId id="360" r:id="rId64"/>
    <p:sldId id="361" r:id="rId65"/>
    <p:sldId id="362" r:id="rId66"/>
    <p:sldId id="310" r:id="rId67"/>
    <p:sldId id="363" r:id="rId68"/>
    <p:sldId id="364" r:id="rId69"/>
    <p:sldId id="367" r:id="rId70"/>
    <p:sldId id="366" r:id="rId71"/>
    <p:sldId id="365" r:id="rId72"/>
    <p:sldId id="290" r:id="rId73"/>
    <p:sldId id="291" r:id="rId74"/>
    <p:sldId id="292" r:id="rId75"/>
    <p:sldId id="314" r:id="rId76"/>
    <p:sldId id="334" r:id="rId77"/>
    <p:sldId id="315" r:id="rId78"/>
    <p:sldId id="335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76866-416C-40FE-9B3D-A2736EE366D4}">
          <p14:sldIdLst>
            <p14:sldId id="256"/>
          </p14:sldIdLst>
        </p14:section>
        <p14:section name="Scheduler" id="{0AED5716-C995-432A-943F-1FA4D2191BCD}">
          <p14:sldIdLst>
            <p14:sldId id="293"/>
            <p14:sldId id="284"/>
            <p14:sldId id="285"/>
            <p14:sldId id="286"/>
            <p14:sldId id="287"/>
            <p14:sldId id="289"/>
          </p14:sldIdLst>
        </p14:section>
        <p14:section name="Detail Structure" id="{FC4AA9AF-FF8E-4A5D-A0D2-D4044B51051D}">
          <p14:sldIdLst>
            <p14:sldId id="343"/>
            <p14:sldId id="344"/>
            <p14:sldId id="345"/>
            <p14:sldId id="347"/>
            <p14:sldId id="368"/>
            <p14:sldId id="349"/>
            <p14:sldId id="350"/>
            <p14:sldId id="295"/>
            <p14:sldId id="320"/>
            <p14:sldId id="294"/>
            <p14:sldId id="321"/>
            <p14:sldId id="296"/>
            <p14:sldId id="322"/>
            <p14:sldId id="323"/>
            <p14:sldId id="298"/>
            <p14:sldId id="326"/>
            <p14:sldId id="327"/>
            <p14:sldId id="324"/>
            <p14:sldId id="297"/>
            <p14:sldId id="325"/>
            <p14:sldId id="299"/>
            <p14:sldId id="328"/>
            <p14:sldId id="330"/>
            <p14:sldId id="301"/>
            <p14:sldId id="331"/>
            <p14:sldId id="329"/>
            <p14:sldId id="351"/>
            <p14:sldId id="352"/>
            <p14:sldId id="303"/>
            <p14:sldId id="332"/>
            <p14:sldId id="305"/>
            <p14:sldId id="333"/>
            <p14:sldId id="306"/>
            <p14:sldId id="340"/>
            <p14:sldId id="353"/>
            <p14:sldId id="354"/>
            <p14:sldId id="336"/>
            <p14:sldId id="337"/>
            <p14:sldId id="307"/>
            <p14:sldId id="341"/>
            <p14:sldId id="355"/>
            <p14:sldId id="339"/>
            <p14:sldId id="338"/>
            <p14:sldId id="308"/>
            <p14:sldId id="342"/>
            <p14:sldId id="369"/>
            <p14:sldId id="370"/>
            <p14:sldId id="371"/>
            <p14:sldId id="372"/>
            <p14:sldId id="373"/>
            <p14:sldId id="309"/>
            <p14:sldId id="356"/>
            <p14:sldId id="357"/>
            <p14:sldId id="358"/>
            <p14:sldId id="359"/>
            <p14:sldId id="360"/>
            <p14:sldId id="361"/>
            <p14:sldId id="362"/>
            <p14:sldId id="310"/>
            <p14:sldId id="363"/>
            <p14:sldId id="364"/>
            <p14:sldId id="367"/>
            <p14:sldId id="366"/>
            <p14:sldId id="365"/>
          </p14:sldIdLst>
        </p14:section>
        <p14:section name="Decision Making Model" id="{1CA68E8A-F187-4C7C-BDD4-C91AC25E69D0}">
          <p14:sldIdLst>
            <p14:sldId id="290"/>
            <p14:sldId id="291"/>
            <p14:sldId id="292"/>
            <p14:sldId id="314"/>
            <p14:sldId id="334"/>
            <p14:sldId id="315"/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6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8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8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8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4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9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9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620A-5943-4742-9F09-18EB844B565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38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33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40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39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9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0.png"/><Relationship Id="rId4" Type="http://schemas.openxmlformats.org/officeDocument/2006/relationships/image" Target="../media/image7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108.png"/><Relationship Id="rId7" Type="http://schemas.openxmlformats.org/officeDocument/2006/relationships/image" Target="../media/image9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0" Type="http://schemas.openxmlformats.org/officeDocument/2006/relationships/image" Target="../media/image110.png"/><Relationship Id="rId4" Type="http://schemas.openxmlformats.org/officeDocument/2006/relationships/image" Target="../media/image90.png"/><Relationship Id="rId9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114.png"/><Relationship Id="rId7" Type="http://schemas.openxmlformats.org/officeDocument/2006/relationships/image" Target="../media/image9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0" Type="http://schemas.openxmlformats.org/officeDocument/2006/relationships/image" Target="../media/image110.png"/><Relationship Id="rId4" Type="http://schemas.openxmlformats.org/officeDocument/2006/relationships/image" Target="../media/image90.png"/><Relationship Id="rId9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0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5" Type="http://schemas.openxmlformats.org/officeDocument/2006/relationships/image" Target="../media/image151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40.png"/><Relationship Id="rId7" Type="http://schemas.openxmlformats.org/officeDocument/2006/relationships/image" Target="../media/image156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7.png"/><Relationship Id="rId7" Type="http://schemas.openxmlformats.org/officeDocument/2006/relationships/image" Target="../media/image163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0.png"/><Relationship Id="rId10" Type="http://schemas.openxmlformats.org/officeDocument/2006/relationships/image" Target="../media/image166.png"/><Relationship Id="rId4" Type="http://schemas.openxmlformats.org/officeDocument/2006/relationships/image" Target="../media/image158.png"/><Relationship Id="rId9" Type="http://schemas.openxmlformats.org/officeDocument/2006/relationships/image" Target="../media/image16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3" Type="http://schemas.openxmlformats.org/officeDocument/2006/relationships/image" Target="../media/image152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53.png"/><Relationship Id="rId10" Type="http://schemas.openxmlformats.org/officeDocument/2006/relationships/image" Target="../media/image172.png"/><Relationship Id="rId4" Type="http://schemas.openxmlformats.org/officeDocument/2006/relationships/image" Target="../media/image140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4.png"/><Relationship Id="rId3" Type="http://schemas.openxmlformats.org/officeDocument/2006/relationships/image" Target="../media/image140.png"/><Relationship Id="rId7" Type="http://schemas.openxmlformats.org/officeDocument/2006/relationships/image" Target="../media/image179.png"/><Relationship Id="rId12" Type="http://schemas.openxmlformats.org/officeDocument/2006/relationships/image" Target="../media/image169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83.png"/><Relationship Id="rId5" Type="http://schemas.openxmlformats.org/officeDocument/2006/relationships/image" Target="../media/image178.png"/><Relationship Id="rId10" Type="http://schemas.openxmlformats.org/officeDocument/2006/relationships/image" Target="../media/image182.png"/><Relationship Id="rId4" Type="http://schemas.openxmlformats.org/officeDocument/2006/relationships/image" Target="../media/image177.png"/><Relationship Id="rId9" Type="http://schemas.openxmlformats.org/officeDocument/2006/relationships/image" Target="../media/image18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3" Type="http://schemas.openxmlformats.org/officeDocument/2006/relationships/image" Target="../media/image152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53.png"/><Relationship Id="rId10" Type="http://schemas.openxmlformats.org/officeDocument/2006/relationships/image" Target="../media/image197.png"/><Relationship Id="rId4" Type="http://schemas.openxmlformats.org/officeDocument/2006/relationships/image" Target="../media/image192.png"/><Relationship Id="rId9" Type="http://schemas.openxmlformats.org/officeDocument/2006/relationships/image" Target="../media/image196.png"/><Relationship Id="rId14" Type="http://schemas.openxmlformats.org/officeDocument/2006/relationships/image" Target="../media/image155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155.png"/><Relationship Id="rId3" Type="http://schemas.openxmlformats.org/officeDocument/2006/relationships/image" Target="../media/image177.png"/><Relationship Id="rId7" Type="http://schemas.openxmlformats.org/officeDocument/2006/relationships/image" Target="../media/image202.png"/><Relationship Id="rId12" Type="http://schemas.openxmlformats.org/officeDocument/2006/relationships/image" Target="../media/image20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11" Type="http://schemas.openxmlformats.org/officeDocument/2006/relationships/image" Target="../media/image206.png"/><Relationship Id="rId5" Type="http://schemas.openxmlformats.org/officeDocument/2006/relationships/image" Target="../media/image201.png"/><Relationship Id="rId10" Type="http://schemas.openxmlformats.org/officeDocument/2006/relationships/image" Target="../media/image205.png"/><Relationship Id="rId4" Type="http://schemas.openxmlformats.org/officeDocument/2006/relationships/image" Target="../media/image167.png"/><Relationship Id="rId9" Type="http://schemas.openxmlformats.org/officeDocument/2006/relationships/image" Target="../media/image20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8.png"/><Relationship Id="rId4" Type="http://schemas.openxmlformats.org/officeDocument/2006/relationships/image" Target="../media/image9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DM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5388031" cy="47764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1. </a:t>
            </a:r>
            <a:r>
              <a:rPr lang="en-US" dirty="0" err="1"/>
              <a:t>JobRunner</a:t>
            </a:r>
            <a:r>
              <a:rPr lang="en-US" dirty="0"/>
              <a:t> starts </a:t>
            </a:r>
            <a:r>
              <a:rPr lang="en-US" dirty="0" err="1"/>
              <a:t>ScalableYarnJob</a:t>
            </a:r>
            <a:r>
              <a:rPr lang="en-US" dirty="0"/>
              <a:t> by </a:t>
            </a:r>
            <a:r>
              <a:rPr lang="en-US" dirty="0" err="1"/>
              <a:t>ScalableYarnJobFactory</a:t>
            </a:r>
            <a:endParaRPr lang="en-US" dirty="0"/>
          </a:p>
          <a:p>
            <a:r>
              <a:rPr lang="en-US" dirty="0"/>
              <a:t>2. </a:t>
            </a:r>
            <a:r>
              <a:rPr lang="en-US" altLang="zh-CN" dirty="0" err="1"/>
              <a:t>ScalableYarnJob</a:t>
            </a:r>
            <a:r>
              <a:rPr lang="en-US" altLang="zh-CN" dirty="0"/>
              <a:t> starts </a:t>
            </a:r>
            <a:r>
              <a:rPr lang="en-US" altLang="zh-CN" dirty="0" err="1"/>
              <a:t>StreamSwitch</a:t>
            </a:r>
            <a:r>
              <a:rPr lang="en-US" altLang="zh-CN" dirty="0"/>
              <a:t> in a new thread</a:t>
            </a:r>
          </a:p>
          <a:p>
            <a:pPr marL="0" indent="0">
              <a:buNone/>
            </a:pPr>
            <a:r>
              <a:rPr lang="en-US" dirty="0" err="1"/>
              <a:t>StreamSwitch</a:t>
            </a:r>
            <a:r>
              <a:rPr lang="en-US" dirty="0"/>
              <a:t> infinitely periodically do following things: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Check whether application is running (passive)</a:t>
            </a:r>
          </a:p>
          <a:p>
            <a:pPr marL="0" indent="0">
              <a:buNone/>
            </a:pPr>
            <a:r>
              <a:rPr lang="en-US" dirty="0"/>
              <a:t>4. Retrieve metrics</a:t>
            </a:r>
          </a:p>
          <a:p>
            <a:pPr marL="0" indent="0">
              <a:buNone/>
            </a:pPr>
            <a:r>
              <a:rPr lang="en-US" dirty="0"/>
              <a:t>5. Update </a:t>
            </a:r>
            <a:r>
              <a:rPr lang="en-US" dirty="0" err="1"/>
              <a:t>DecisionModel</a:t>
            </a:r>
            <a:r>
              <a:rPr lang="en-US" dirty="0"/>
              <a:t> with metrics</a:t>
            </a:r>
          </a:p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smtClean="0"/>
              <a:t>7</a:t>
            </a:r>
            <a:r>
              <a:rPr lang="en-US" dirty="0"/>
              <a:t>. Sleep for a user-defined interval, then start from 3. again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t="13135" b="61768"/>
          <a:stretch/>
        </p:blipFill>
        <p:spPr>
          <a:xfrm>
            <a:off x="6440886" y="224197"/>
            <a:ext cx="2057400" cy="1984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786" y="24890"/>
            <a:ext cx="2476500" cy="238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61716"/>
            <a:ext cx="3524250" cy="19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175" y="691202"/>
            <a:ext cx="1419225" cy="1809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8437" y="808590"/>
            <a:ext cx="1028700" cy="5048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7392838" y="365125"/>
            <a:ext cx="379562" cy="38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3175" y="1415525"/>
            <a:ext cx="1952625" cy="16192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7062787" y="948906"/>
            <a:ext cx="406799" cy="46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1774" y="1736592"/>
            <a:ext cx="962025" cy="190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4893" y="1579219"/>
            <a:ext cx="5505450" cy="1714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6678" y="1900440"/>
            <a:ext cx="4314825" cy="51435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6678" y="2904782"/>
            <a:ext cx="4324350" cy="6477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76678" y="3752507"/>
            <a:ext cx="2381250" cy="5143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endCxn id="26" idx="1"/>
          </p:cNvCxnSpPr>
          <p:nvPr/>
        </p:nvCxnSpPr>
        <p:spPr>
          <a:xfrm flipV="1">
            <a:off x="5262113" y="2157615"/>
            <a:ext cx="1514565" cy="181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776678" y="1900439"/>
            <a:ext cx="4314825" cy="514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62749" y="2467528"/>
            <a:ext cx="3838575" cy="36195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95530" y="3527773"/>
            <a:ext cx="36671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7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8"/>
            <a:ext cx="5388031" cy="48799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1. </a:t>
            </a:r>
            <a:r>
              <a:rPr lang="en-US" dirty="0" err="1"/>
              <a:t>JobRunner</a:t>
            </a:r>
            <a:r>
              <a:rPr lang="en-US" dirty="0"/>
              <a:t> starts </a:t>
            </a:r>
            <a:r>
              <a:rPr lang="en-US" dirty="0" err="1"/>
              <a:t>ScalableYarnJob</a:t>
            </a:r>
            <a:r>
              <a:rPr lang="en-US" dirty="0"/>
              <a:t> by </a:t>
            </a:r>
            <a:r>
              <a:rPr lang="en-US" dirty="0" err="1"/>
              <a:t>ScalableYarnJobFactory</a:t>
            </a:r>
            <a:endParaRPr lang="en-US" dirty="0"/>
          </a:p>
          <a:p>
            <a:r>
              <a:rPr lang="en-US" dirty="0"/>
              <a:t>2. </a:t>
            </a:r>
            <a:r>
              <a:rPr lang="en-US" altLang="zh-CN" dirty="0" err="1"/>
              <a:t>ScalableYarnJob</a:t>
            </a:r>
            <a:r>
              <a:rPr lang="en-US" altLang="zh-CN" dirty="0"/>
              <a:t> starts </a:t>
            </a:r>
            <a:r>
              <a:rPr lang="en-US" altLang="zh-CN" dirty="0" err="1"/>
              <a:t>StreamSwitch</a:t>
            </a:r>
            <a:r>
              <a:rPr lang="en-US" altLang="zh-CN" dirty="0"/>
              <a:t> in a new thread</a:t>
            </a:r>
          </a:p>
          <a:p>
            <a:pPr marL="0" indent="0">
              <a:buNone/>
            </a:pPr>
            <a:r>
              <a:rPr lang="en-US" dirty="0" err="1"/>
              <a:t>StreamSwitch</a:t>
            </a:r>
            <a:r>
              <a:rPr lang="en-US" dirty="0"/>
              <a:t> infinitely periodically do following things:</a:t>
            </a:r>
          </a:p>
          <a:p>
            <a:pPr marL="0" indent="0">
              <a:buNone/>
            </a:pPr>
            <a:r>
              <a:rPr lang="en-US" dirty="0"/>
              <a:t>3. Check whether application is running (passive)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4. Retrieve metrics</a:t>
            </a:r>
          </a:p>
          <a:p>
            <a:pPr marL="0" indent="0">
              <a:buNone/>
            </a:pPr>
            <a:r>
              <a:rPr lang="en-US" dirty="0"/>
              <a:t>5. Update </a:t>
            </a:r>
            <a:r>
              <a:rPr lang="en-US" dirty="0" err="1"/>
              <a:t>DecisionModel</a:t>
            </a:r>
            <a:r>
              <a:rPr lang="en-US" dirty="0"/>
              <a:t> with metrics</a:t>
            </a:r>
          </a:p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smtClean="0"/>
              <a:t>7</a:t>
            </a:r>
            <a:r>
              <a:rPr lang="en-US" dirty="0"/>
              <a:t>. Sleep for a user-defined interval, then start from 3. again</a:t>
            </a:r>
            <a:endParaRPr lang="en-US" dirty="0"/>
          </a:p>
        </p:txBody>
      </p:sp>
      <p:cxnSp>
        <p:nvCxnSpPr>
          <p:cNvPr id="8" name="Straight Arrow Connector 7"/>
          <p:cNvCxnSpPr>
            <a:endCxn id="40" idx="1"/>
          </p:cNvCxnSpPr>
          <p:nvPr/>
        </p:nvCxnSpPr>
        <p:spPr>
          <a:xfrm flipV="1">
            <a:off x="2717321" y="1215747"/>
            <a:ext cx="4069242" cy="336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72" y="199200"/>
            <a:ext cx="1952625" cy="1619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71" y="361125"/>
            <a:ext cx="962025" cy="1905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5" y="524973"/>
            <a:ext cx="4314825" cy="5143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375" y="1529315"/>
            <a:ext cx="4324350" cy="6477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375" y="2377040"/>
            <a:ext cx="2381250" cy="5143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875" y="28812"/>
            <a:ext cx="3524250" cy="1905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6563" y="1101511"/>
            <a:ext cx="3838575" cy="36195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786563" y="1100181"/>
            <a:ext cx="4705350" cy="231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5675" y="2139231"/>
            <a:ext cx="36671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8"/>
            <a:ext cx="5388031" cy="48799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</a:t>
            </a:r>
            <a:r>
              <a:rPr lang="en-US" dirty="0" err="1"/>
              <a:t>JobRunner</a:t>
            </a:r>
            <a:r>
              <a:rPr lang="en-US" dirty="0"/>
              <a:t> starts </a:t>
            </a:r>
            <a:r>
              <a:rPr lang="en-US" dirty="0" err="1"/>
              <a:t>ScalableYarnJob</a:t>
            </a:r>
            <a:r>
              <a:rPr lang="en-US" dirty="0"/>
              <a:t> by </a:t>
            </a:r>
            <a:r>
              <a:rPr lang="en-US" dirty="0" err="1"/>
              <a:t>ScalableYarnJobFactory</a:t>
            </a:r>
            <a:endParaRPr lang="en-US" dirty="0"/>
          </a:p>
          <a:p>
            <a:r>
              <a:rPr lang="en-US" dirty="0"/>
              <a:t>2. </a:t>
            </a:r>
            <a:r>
              <a:rPr lang="en-US" altLang="zh-CN" dirty="0" err="1"/>
              <a:t>ScalableYarnJob</a:t>
            </a:r>
            <a:r>
              <a:rPr lang="en-US" altLang="zh-CN" dirty="0"/>
              <a:t> starts </a:t>
            </a:r>
            <a:r>
              <a:rPr lang="en-US" altLang="zh-CN" dirty="0" err="1"/>
              <a:t>StreamSwitch</a:t>
            </a:r>
            <a:r>
              <a:rPr lang="en-US" altLang="zh-CN" dirty="0"/>
              <a:t> in a new thread</a:t>
            </a:r>
          </a:p>
          <a:p>
            <a:pPr marL="0" indent="0">
              <a:buNone/>
            </a:pPr>
            <a:r>
              <a:rPr lang="en-US" dirty="0" err="1"/>
              <a:t>StreamSwitch</a:t>
            </a:r>
            <a:r>
              <a:rPr lang="en-US" dirty="0"/>
              <a:t> infinitely periodically do following things:</a:t>
            </a:r>
          </a:p>
          <a:p>
            <a:pPr marL="0" indent="0">
              <a:buNone/>
            </a:pPr>
            <a:r>
              <a:rPr lang="en-US" dirty="0"/>
              <a:t>3. Check whether application is running (passive)</a:t>
            </a:r>
          </a:p>
          <a:p>
            <a:pPr marL="0" indent="0">
              <a:buNone/>
            </a:pPr>
            <a:r>
              <a:rPr lang="en-US" dirty="0"/>
              <a:t>4. Retrieve metrics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5. Update </a:t>
            </a:r>
            <a:r>
              <a:rPr lang="en-US" dirty="0" err="1">
                <a:solidFill>
                  <a:srgbClr val="FF0000"/>
                </a:solidFill>
              </a:rPr>
              <a:t>DecisionModel</a:t>
            </a:r>
            <a:r>
              <a:rPr lang="en-US" dirty="0">
                <a:solidFill>
                  <a:srgbClr val="FF0000"/>
                </a:solidFill>
              </a:rPr>
              <a:t> with metrics</a:t>
            </a:r>
          </a:p>
          <a:p>
            <a:pPr marL="0" indent="0">
              <a:buNone/>
            </a:pPr>
            <a:r>
              <a:rPr lang="en-US" dirty="0"/>
              <a:t>6. Make rebalance or scaling </a:t>
            </a:r>
            <a:r>
              <a:rPr lang="en-US" dirty="0" smtClean="0"/>
              <a:t>decision and deploy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 Sleep for a user-defined interval, then start from 3. again</a:t>
            </a:r>
            <a:endParaRPr lang="en-US" dirty="0"/>
          </a:p>
        </p:txBody>
      </p:sp>
      <p:cxnSp>
        <p:nvCxnSpPr>
          <p:cNvPr id="8" name="Straight Arrow Connector 7"/>
          <p:cNvCxnSpPr>
            <a:endCxn id="40" idx="1"/>
          </p:cNvCxnSpPr>
          <p:nvPr/>
        </p:nvCxnSpPr>
        <p:spPr>
          <a:xfrm flipV="1">
            <a:off x="5128030" y="1364639"/>
            <a:ext cx="1658533" cy="363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72" y="199200"/>
            <a:ext cx="1952625" cy="1619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71" y="361125"/>
            <a:ext cx="962025" cy="1905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5" y="524973"/>
            <a:ext cx="4314825" cy="5143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375" y="1529315"/>
            <a:ext cx="4324350" cy="6477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375" y="2377040"/>
            <a:ext cx="2381250" cy="5143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875" y="28812"/>
            <a:ext cx="3524250" cy="1905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6563" y="1101511"/>
            <a:ext cx="3838575" cy="36195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786563" y="1249073"/>
            <a:ext cx="4705350" cy="231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5675" y="2177015"/>
            <a:ext cx="36671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29" y="2117752"/>
            <a:ext cx="3667125" cy="200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5388031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1. </a:t>
            </a:r>
            <a:r>
              <a:rPr lang="en-US" dirty="0" err="1"/>
              <a:t>JobRunner</a:t>
            </a:r>
            <a:r>
              <a:rPr lang="en-US" dirty="0"/>
              <a:t> starts </a:t>
            </a:r>
            <a:r>
              <a:rPr lang="en-US" dirty="0" err="1"/>
              <a:t>ScalableYarnJob</a:t>
            </a:r>
            <a:r>
              <a:rPr lang="en-US" dirty="0"/>
              <a:t> by </a:t>
            </a:r>
            <a:r>
              <a:rPr lang="en-US" dirty="0" err="1"/>
              <a:t>ScalableYarnJobFactory</a:t>
            </a:r>
            <a:endParaRPr lang="en-US" dirty="0"/>
          </a:p>
          <a:p>
            <a:r>
              <a:rPr lang="en-US" dirty="0"/>
              <a:t>2. </a:t>
            </a:r>
            <a:r>
              <a:rPr lang="en-US" altLang="zh-CN" dirty="0" err="1"/>
              <a:t>ScalableYarnJob</a:t>
            </a:r>
            <a:r>
              <a:rPr lang="en-US" altLang="zh-CN" dirty="0"/>
              <a:t> starts </a:t>
            </a:r>
            <a:r>
              <a:rPr lang="en-US" altLang="zh-CN" dirty="0" err="1"/>
              <a:t>StreamSwitch</a:t>
            </a:r>
            <a:r>
              <a:rPr lang="en-US" altLang="zh-CN" dirty="0"/>
              <a:t> in a new thread</a:t>
            </a:r>
          </a:p>
          <a:p>
            <a:pPr marL="0" indent="0">
              <a:buNone/>
            </a:pPr>
            <a:r>
              <a:rPr lang="en-US" dirty="0" err="1"/>
              <a:t>StreamSwitch</a:t>
            </a:r>
            <a:r>
              <a:rPr lang="en-US" dirty="0"/>
              <a:t> infinitely periodically do following things:</a:t>
            </a:r>
          </a:p>
          <a:p>
            <a:pPr marL="0" indent="0">
              <a:buNone/>
            </a:pPr>
            <a:r>
              <a:rPr lang="en-US" dirty="0"/>
              <a:t>3. Check whether application is running (passive)</a:t>
            </a:r>
          </a:p>
          <a:p>
            <a:pPr marL="0" indent="0">
              <a:buNone/>
            </a:pPr>
            <a:r>
              <a:rPr lang="en-US" dirty="0"/>
              <a:t>4. Retrieve metrics</a:t>
            </a:r>
          </a:p>
          <a:p>
            <a:pPr marL="0" indent="0">
              <a:buNone/>
            </a:pPr>
            <a:r>
              <a:rPr lang="en-US" dirty="0"/>
              <a:t>5. Update </a:t>
            </a:r>
            <a:r>
              <a:rPr lang="en-US" dirty="0" err="1"/>
              <a:t>DecisionModel</a:t>
            </a:r>
            <a:r>
              <a:rPr lang="en-US" dirty="0"/>
              <a:t> with metrics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6. Make rebalance or scaling </a:t>
            </a:r>
            <a:r>
              <a:rPr lang="en-US" dirty="0" smtClean="0">
                <a:solidFill>
                  <a:srgbClr val="FF0000"/>
                </a:solidFill>
              </a:rPr>
              <a:t>decision and deploy</a:t>
            </a:r>
          </a:p>
          <a:p>
            <a:pPr marL="0" indent="0">
              <a:buNone/>
            </a:pPr>
            <a:r>
              <a:rPr lang="en-US" dirty="0" smtClean="0"/>
              <a:t>7. Sleep for a user-defined interval, then start from 3. again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872" y="199200"/>
            <a:ext cx="1952625" cy="1619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471" y="361125"/>
            <a:ext cx="962025" cy="190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375" y="524973"/>
            <a:ext cx="4314825" cy="5143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375" y="1529315"/>
            <a:ext cx="4324350" cy="6477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0375" y="2377040"/>
            <a:ext cx="2381250" cy="51435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6810375" y="1506563"/>
            <a:ext cx="4324350" cy="811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5012" y="20929"/>
            <a:ext cx="3524250" cy="190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055079" y="2317779"/>
            <a:ext cx="2665563" cy="274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1504" y="1115523"/>
            <a:ext cx="38385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7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5388031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1. </a:t>
            </a:r>
            <a:r>
              <a:rPr lang="en-US" dirty="0" err="1"/>
              <a:t>JobRunner</a:t>
            </a:r>
            <a:r>
              <a:rPr lang="en-US" dirty="0"/>
              <a:t> starts </a:t>
            </a:r>
            <a:r>
              <a:rPr lang="en-US" dirty="0" err="1"/>
              <a:t>ScalableYarnJob</a:t>
            </a:r>
            <a:r>
              <a:rPr lang="en-US" dirty="0"/>
              <a:t> by </a:t>
            </a:r>
            <a:r>
              <a:rPr lang="en-US" dirty="0" err="1"/>
              <a:t>ScalableYarnJobFactory</a:t>
            </a:r>
            <a:endParaRPr lang="en-US" dirty="0"/>
          </a:p>
          <a:p>
            <a:r>
              <a:rPr lang="en-US" dirty="0"/>
              <a:t>2. </a:t>
            </a:r>
            <a:r>
              <a:rPr lang="en-US" altLang="zh-CN" dirty="0" err="1"/>
              <a:t>ScalableYarnJob</a:t>
            </a:r>
            <a:r>
              <a:rPr lang="en-US" altLang="zh-CN" dirty="0"/>
              <a:t> starts </a:t>
            </a:r>
            <a:r>
              <a:rPr lang="en-US" altLang="zh-CN" dirty="0" err="1"/>
              <a:t>StreamSwitch</a:t>
            </a:r>
            <a:r>
              <a:rPr lang="en-US" altLang="zh-CN" dirty="0"/>
              <a:t> in a new thread</a:t>
            </a:r>
          </a:p>
          <a:p>
            <a:pPr marL="0" indent="0">
              <a:buNone/>
            </a:pPr>
            <a:r>
              <a:rPr lang="en-US" dirty="0" err="1"/>
              <a:t>StreamSwitch</a:t>
            </a:r>
            <a:r>
              <a:rPr lang="en-US" dirty="0"/>
              <a:t> infinitely periodically do following things:</a:t>
            </a:r>
          </a:p>
          <a:p>
            <a:pPr marL="0" indent="0">
              <a:buNone/>
            </a:pPr>
            <a:r>
              <a:rPr lang="en-US" dirty="0"/>
              <a:t>3. Check whether application is running (passive)</a:t>
            </a:r>
          </a:p>
          <a:p>
            <a:pPr marL="0" indent="0">
              <a:buNone/>
            </a:pPr>
            <a:r>
              <a:rPr lang="en-US" dirty="0"/>
              <a:t>4. Retrieve metrics</a:t>
            </a:r>
          </a:p>
          <a:p>
            <a:pPr marL="0" indent="0">
              <a:buNone/>
            </a:pPr>
            <a:r>
              <a:rPr lang="en-US" dirty="0"/>
              <a:t>5. Update </a:t>
            </a:r>
            <a:r>
              <a:rPr lang="en-US" dirty="0" err="1"/>
              <a:t>DecisionModel</a:t>
            </a:r>
            <a:r>
              <a:rPr lang="en-US" dirty="0"/>
              <a:t> with metrics</a:t>
            </a:r>
          </a:p>
          <a:p>
            <a:pPr marL="0" indent="0">
              <a:buNone/>
            </a:pPr>
            <a:r>
              <a:rPr lang="en-US" dirty="0"/>
              <a:t>6. Make rebalance or scaling decision, change </a:t>
            </a:r>
            <a:r>
              <a:rPr lang="en-US" dirty="0" err="1"/>
              <a:t>JobModel</a:t>
            </a:r>
            <a:r>
              <a:rPr lang="en-US" dirty="0"/>
              <a:t> then ask Leader to deploy the new </a:t>
            </a:r>
            <a:r>
              <a:rPr lang="en-US" dirty="0" err="1"/>
              <a:t>JobModel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7. Sleep for a user-defined interval, then start from 3. again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endCxn id="23" idx="1"/>
          </p:cNvCxnSpPr>
          <p:nvPr/>
        </p:nvCxnSpPr>
        <p:spPr>
          <a:xfrm flipV="1">
            <a:off x="5020574" y="2634215"/>
            <a:ext cx="1789801" cy="300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72" y="199200"/>
            <a:ext cx="1952625" cy="161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71" y="361125"/>
            <a:ext cx="962025" cy="190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5" y="524973"/>
            <a:ext cx="4314825" cy="514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375" y="1529315"/>
            <a:ext cx="4324350" cy="6477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375" y="2377040"/>
            <a:ext cx="2381250" cy="51435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810375" y="2377040"/>
            <a:ext cx="2670056" cy="533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5012" y="20929"/>
            <a:ext cx="3524250" cy="190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1504" y="1115523"/>
            <a:ext cx="3838575" cy="361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3056" y="2157614"/>
            <a:ext cx="36671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2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StreamSwitch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6" y="1900439"/>
            <a:ext cx="3459480" cy="4351338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JobRunner</a:t>
            </a:r>
            <a:r>
              <a:rPr lang="en-US" dirty="0"/>
              <a:t> starts </a:t>
            </a:r>
            <a:r>
              <a:rPr lang="en-US" dirty="0" err="1"/>
              <a:t>ScalableYarnJob</a:t>
            </a:r>
            <a:r>
              <a:rPr lang="en-US" dirty="0"/>
              <a:t> by </a:t>
            </a:r>
            <a:r>
              <a:rPr lang="en-US" dirty="0" err="1"/>
              <a:t>ScalableYarnJobFactory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39690" y="645216"/>
            <a:ext cx="1812175" cy="4491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76602" y="685145"/>
            <a:ext cx="13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16" idx="1"/>
          </p:cNvCxnSpPr>
          <p:nvPr/>
        </p:nvCxnSpPr>
        <p:spPr>
          <a:xfrm>
            <a:off x="7651865" y="869812"/>
            <a:ext cx="997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649389" y="645216"/>
            <a:ext cx="2185388" cy="449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95774" y="645216"/>
            <a:ext cx="275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ScalableYarnJobFactory</a:t>
            </a:r>
            <a:endParaRPr lang="en-US" dirty="0"/>
          </a:p>
        </p:txBody>
      </p:sp>
      <p:cxnSp>
        <p:nvCxnSpPr>
          <p:cNvPr id="8" name="Straight Arrow Connector 7"/>
          <p:cNvCxnSpPr>
            <a:stCxn id="16" idx="2"/>
            <a:endCxn id="9" idx="0"/>
          </p:cNvCxnSpPr>
          <p:nvPr/>
        </p:nvCxnSpPr>
        <p:spPr>
          <a:xfrm flipH="1">
            <a:off x="8366292" y="1094407"/>
            <a:ext cx="1375791" cy="42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55007" y="1519235"/>
            <a:ext cx="4022570" cy="2457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54815" y="155916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ScalableYarnJob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5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StreamSwitch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6" y="1900439"/>
            <a:ext cx="3459480" cy="4351338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JobRunner</a:t>
            </a:r>
            <a:r>
              <a:rPr lang="en-US" dirty="0"/>
              <a:t> starts </a:t>
            </a:r>
            <a:r>
              <a:rPr lang="en-US" dirty="0" err="1"/>
              <a:t>ScalableYarnJob</a:t>
            </a:r>
            <a:r>
              <a:rPr lang="en-US" dirty="0"/>
              <a:t> by </a:t>
            </a:r>
            <a:r>
              <a:rPr lang="en-US" dirty="0" err="1"/>
              <a:t>ScalableYarnJobFactory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82962" y="5104522"/>
            <a:ext cx="248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Application.properties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962" y="128805"/>
            <a:ext cx="3324225" cy="200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112" y="461692"/>
            <a:ext cx="2886075" cy="200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438" y="290486"/>
            <a:ext cx="3057525" cy="209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962" y="771222"/>
            <a:ext cx="4591050" cy="352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6728" y="1107130"/>
            <a:ext cx="2476500" cy="200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6463" y="1243144"/>
            <a:ext cx="200025" cy="238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7640" y="1456534"/>
            <a:ext cx="3114675" cy="20002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6323162" y="661717"/>
            <a:ext cx="1414732" cy="28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4907" y="1660832"/>
            <a:ext cx="1666875" cy="32385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6983240" y="635272"/>
            <a:ext cx="1772396" cy="106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6692" y="1984682"/>
            <a:ext cx="2133600" cy="190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9544" y="2151336"/>
            <a:ext cx="866775" cy="1809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599411" y="635272"/>
            <a:ext cx="5050704" cy="185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86463" y="5473854"/>
            <a:ext cx="520065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42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011284" y="767750"/>
            <a:ext cx="8108830" cy="3303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29440" y="833371"/>
            <a:ext cx="355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ScalableYarnJob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65" y="-227705"/>
            <a:ext cx="10515600" cy="1325563"/>
          </a:xfrm>
        </p:spPr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StreamSwitch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559231" cy="4351338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altLang="zh-CN" dirty="0" err="1"/>
              <a:t>ScalableYarnJob</a:t>
            </a:r>
            <a:r>
              <a:rPr lang="en-US" altLang="zh-CN" dirty="0"/>
              <a:t> starts </a:t>
            </a:r>
            <a:r>
              <a:rPr lang="en-US" altLang="zh-CN" dirty="0" err="1"/>
              <a:t>StreamSwitch</a:t>
            </a:r>
            <a:r>
              <a:rPr lang="en-US" altLang="zh-CN" dirty="0"/>
              <a:t> in a new thread</a:t>
            </a:r>
          </a:p>
          <a:p>
            <a:pPr marL="0" indent="0">
              <a:buNone/>
            </a:pPr>
            <a:r>
              <a:rPr lang="en-US" altLang="zh-CN" dirty="0" err="1"/>
              <a:t>StreamSwitch</a:t>
            </a:r>
            <a:r>
              <a:rPr lang="en-US" altLang="zh-CN" dirty="0"/>
              <a:t> </a:t>
            </a:r>
            <a:r>
              <a:rPr lang="en-US" dirty="0" smtClean="0"/>
              <a:t>create </a:t>
            </a:r>
            <a:r>
              <a:rPr lang="en-US" dirty="0" smtClean="0"/>
              <a:t>and initialize dispatcher, metrics retriever and decision making model</a:t>
            </a:r>
            <a:endParaRPr lang="en-US" dirty="0"/>
          </a:p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34641" y="1387101"/>
            <a:ext cx="7710748" cy="2517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74969" y="1359790"/>
            <a:ext cx="150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StreamSwitch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550174" y="1751113"/>
            <a:ext cx="2254829" cy="61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019842" y="1700300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600829" y="2628729"/>
            <a:ext cx="2136371" cy="988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773314" y="2667678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127052" y="1737407"/>
            <a:ext cx="3266900" cy="1997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376728" y="1751251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817647" y="3025236"/>
            <a:ext cx="1792776" cy="395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891943" y="3037010"/>
            <a:ext cx="16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RMIServer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53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StreamSwitch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559231" cy="4351338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altLang="zh-CN" dirty="0" err="1"/>
              <a:t>ScalableYarnJob</a:t>
            </a:r>
            <a:r>
              <a:rPr lang="en-US" altLang="zh-CN" dirty="0"/>
              <a:t> starts </a:t>
            </a:r>
            <a:r>
              <a:rPr lang="en-US" altLang="zh-CN" dirty="0" err="1"/>
              <a:t>StreamSwitch</a:t>
            </a:r>
            <a:r>
              <a:rPr lang="en-US" altLang="zh-CN" dirty="0"/>
              <a:t> in a new thread</a:t>
            </a:r>
          </a:p>
          <a:p>
            <a:pPr marL="0" indent="0">
              <a:buNone/>
            </a:pPr>
            <a:r>
              <a:rPr lang="en-US" altLang="zh-CN" dirty="0" err="1"/>
              <a:t>StreamSwitch</a:t>
            </a:r>
            <a:r>
              <a:rPr lang="en-US" altLang="zh-CN" dirty="0"/>
              <a:t> </a:t>
            </a:r>
            <a:r>
              <a:rPr lang="en-US" dirty="0"/>
              <a:t>create and initialize dispatcher, metrics retriever and decision making model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255" y="55361"/>
            <a:ext cx="3114675" cy="200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006"/>
            <a:ext cx="213360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837" y="565151"/>
            <a:ext cx="2447925" cy="1809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021902" y="255386"/>
            <a:ext cx="46376" cy="30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746126"/>
            <a:ext cx="3171825" cy="152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991" y="898526"/>
            <a:ext cx="4791075" cy="161925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2277374" y="1440612"/>
            <a:ext cx="4649637" cy="236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814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214" y="210516"/>
            <a:ext cx="10515600" cy="1325563"/>
          </a:xfrm>
        </p:spPr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StreamSwitch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559231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2. </a:t>
            </a:r>
            <a:r>
              <a:rPr lang="en-US" altLang="zh-CN" dirty="0" err="1"/>
              <a:t>ScalableYarnJob</a:t>
            </a:r>
            <a:r>
              <a:rPr lang="en-US" altLang="zh-CN" dirty="0"/>
              <a:t> starts </a:t>
            </a:r>
            <a:r>
              <a:rPr lang="en-US" altLang="zh-CN" dirty="0" err="1"/>
              <a:t>StreamSwitch</a:t>
            </a:r>
            <a:r>
              <a:rPr lang="en-US" altLang="zh-CN" dirty="0"/>
              <a:t> in a new thread</a:t>
            </a:r>
          </a:p>
          <a:p>
            <a:pPr marL="0" indent="0">
              <a:buNone/>
            </a:pPr>
            <a:r>
              <a:rPr lang="en-US" dirty="0" smtClean="0"/>
              <a:t>Metrics </a:t>
            </a:r>
            <a:r>
              <a:rPr lang="en-US" dirty="0" smtClean="0"/>
              <a:t>retriever starts locality server and offset server during initialization.</a:t>
            </a:r>
          </a:p>
          <a:p>
            <a:pPr marL="0" indent="0">
              <a:buNone/>
            </a:pPr>
            <a:r>
              <a:rPr lang="en-US" dirty="0" smtClean="0"/>
              <a:t>Each container will send its host address to locality server.</a:t>
            </a:r>
          </a:p>
          <a:p>
            <a:pPr marL="0" indent="0">
              <a:buNone/>
            </a:pPr>
            <a:r>
              <a:rPr lang="en-US" dirty="0" smtClean="0"/>
              <a:t>Later metrics retriever can pull metrics information from these hosts.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234641" y="1387101"/>
            <a:ext cx="7710748" cy="2517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364102" y="1344716"/>
            <a:ext cx="152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StreamSwitch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550174" y="1751113"/>
            <a:ext cx="2254829" cy="61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019842" y="1700300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00829" y="2628729"/>
            <a:ext cx="2136371" cy="988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773314" y="2667678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8127052" y="1737407"/>
            <a:ext cx="3266900" cy="1997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376728" y="1751251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473931" y="5012576"/>
            <a:ext cx="2177934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677589" y="502722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1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3962399" y="4355869"/>
            <a:ext cx="822960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269777" y="5012576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309258" y="501257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2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5" idx="0"/>
            <a:endCxn id="63" idx="2"/>
          </p:cNvCxnSpPr>
          <p:nvPr/>
        </p:nvCxnSpPr>
        <p:spPr>
          <a:xfrm flipH="1" flipV="1">
            <a:off x="5714035" y="3420887"/>
            <a:ext cx="848863" cy="15916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817647" y="3025236"/>
            <a:ext cx="1792776" cy="395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891943" y="3037010"/>
            <a:ext cx="16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RMIServer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 rot="3832097">
            <a:off x="4626462" y="4143896"/>
            <a:ext cx="2297926" cy="4239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3832097">
            <a:off x="4522733" y="4171203"/>
            <a:ext cx="248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container2, 192.168.0.5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1037298">
            <a:off x="6942115" y="3873721"/>
            <a:ext cx="2297926" cy="4239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037298">
            <a:off x="6838386" y="3901028"/>
            <a:ext cx="248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container1, 192.168.0.2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8" idx="0"/>
          </p:cNvCxnSpPr>
          <p:nvPr/>
        </p:nvCxnSpPr>
        <p:spPr>
          <a:xfrm flipH="1" flipV="1">
            <a:off x="5771235" y="3428966"/>
            <a:ext cx="3424370" cy="158361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70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StreamSwitch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7378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Our </a:t>
            </a:r>
            <a:r>
              <a:rPr lang="en-US" dirty="0" err="1" smtClean="0"/>
              <a:t>ScalableYarnJob</a:t>
            </a:r>
            <a:r>
              <a:rPr lang="en-US" dirty="0" smtClean="0"/>
              <a:t> extends </a:t>
            </a:r>
            <a:r>
              <a:rPr lang="en-US" dirty="0" err="1" smtClean="0"/>
              <a:t>YarnJob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ScalableYarnJob</a:t>
            </a:r>
            <a:r>
              <a:rPr lang="en-US" dirty="0" smtClean="0"/>
              <a:t> will start </a:t>
            </a:r>
            <a:r>
              <a:rPr lang="en-US" dirty="0" err="1" smtClean="0"/>
              <a:t>StreamSwitch</a:t>
            </a:r>
            <a:r>
              <a:rPr lang="en-US" dirty="0" smtClean="0"/>
              <a:t> after submitting the job to YARN.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Scheduler will keeps running (infinite loop) until being killed.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9441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45534" y="1979807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JobRunner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428238" y="3649167"/>
            <a:ext cx="2707800" cy="2532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41690" y="4182046"/>
            <a:ext cx="2261063" cy="5192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03434" y="4265995"/>
            <a:ext cx="14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65499" y="2387283"/>
            <a:ext cx="3246584" cy="442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56336" y="2427340"/>
            <a:ext cx="243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ScalableYarn</a:t>
            </a:r>
            <a:r>
              <a:rPr lang="en-US" altLang="zh-CN" dirty="0" err="1" smtClean="0"/>
              <a:t>JobFactory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  <a:endCxn id="6" idx="0"/>
          </p:cNvCxnSpPr>
          <p:nvPr/>
        </p:nvCxnSpPr>
        <p:spPr>
          <a:xfrm flipH="1">
            <a:off x="8782138" y="2829715"/>
            <a:ext cx="6653" cy="819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93980" y="3177607"/>
            <a:ext cx="1208390" cy="3576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JobConfig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34326" y="3710954"/>
            <a:ext cx="169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Scalable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76551" y="4915632"/>
            <a:ext cx="1591300" cy="10165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37438" y="5228103"/>
            <a:ext cx="146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14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3" y="86412"/>
            <a:ext cx="10515600" cy="1325563"/>
          </a:xfrm>
        </p:spPr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StreamSwitch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55923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2. </a:t>
            </a:r>
            <a:r>
              <a:rPr lang="en-US" altLang="zh-CN" dirty="0" err="1"/>
              <a:t>ScalableYarnJob</a:t>
            </a:r>
            <a:r>
              <a:rPr lang="en-US" altLang="zh-CN" dirty="0"/>
              <a:t> starts </a:t>
            </a:r>
            <a:r>
              <a:rPr lang="en-US" altLang="zh-CN" dirty="0" err="1"/>
              <a:t>StreamSwitch</a:t>
            </a:r>
            <a:r>
              <a:rPr lang="en-US" altLang="zh-CN" dirty="0"/>
              <a:t> in a new thread</a:t>
            </a:r>
          </a:p>
          <a:p>
            <a:pPr marL="0" indent="0">
              <a:buNone/>
            </a:pPr>
            <a:r>
              <a:rPr lang="en-US" dirty="0" err="1" smtClean="0"/>
              <a:t>MetricsRetriever</a:t>
            </a:r>
            <a:r>
              <a:rPr lang="en-US" dirty="0" smtClean="0"/>
              <a:t> </a:t>
            </a:r>
            <a:r>
              <a:rPr lang="en-US" dirty="0" smtClean="0"/>
              <a:t>starts </a:t>
            </a:r>
            <a:r>
              <a:rPr lang="en-US" dirty="0" err="1" smtClean="0"/>
              <a:t>RMIserver</a:t>
            </a:r>
            <a:r>
              <a:rPr lang="en-US" dirty="0" smtClean="0"/>
              <a:t> during initialization.</a:t>
            </a:r>
          </a:p>
          <a:p>
            <a:pPr marL="0" indent="0">
              <a:buNone/>
            </a:pPr>
            <a:r>
              <a:rPr lang="en-US" dirty="0" smtClean="0"/>
              <a:t>Each container will send container’s host IP address to </a:t>
            </a:r>
            <a:r>
              <a:rPr lang="en-US" dirty="0" err="1" smtClean="0"/>
              <a:t>RMIserver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Later </a:t>
            </a:r>
            <a:r>
              <a:rPr lang="en-US" dirty="0" err="1" smtClean="0"/>
              <a:t>MetricsRetriever</a:t>
            </a:r>
            <a:r>
              <a:rPr lang="en-US" dirty="0" smtClean="0"/>
              <a:t> can pull containers’ metrics information from these hosts.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816" y="343627"/>
            <a:ext cx="4495800" cy="23145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639396" y="2403001"/>
            <a:ext cx="0" cy="111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786" y="3471518"/>
            <a:ext cx="1619250" cy="5715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568786" y="3146631"/>
            <a:ext cx="26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RMIMetricsRetriever.java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r="41603"/>
          <a:stretch/>
        </p:blipFill>
        <p:spPr>
          <a:xfrm>
            <a:off x="4953684" y="4260904"/>
            <a:ext cx="6396662" cy="242887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H="1">
            <a:off x="6096000" y="3840850"/>
            <a:ext cx="1543396" cy="42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53684" y="3840850"/>
            <a:ext cx="350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MetricsRetrieverRMIServer.java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038445" y="4973217"/>
            <a:ext cx="2003022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 to port 8881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8534400" y="5289075"/>
            <a:ext cx="618067" cy="18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143" y="174973"/>
            <a:ext cx="351472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57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7" y="79393"/>
            <a:ext cx="10515600" cy="1325563"/>
          </a:xfrm>
        </p:spPr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StreamSwitch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55923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2. </a:t>
            </a:r>
            <a:r>
              <a:rPr lang="en-US" altLang="zh-CN" dirty="0" err="1"/>
              <a:t>ScalableYarnJob</a:t>
            </a:r>
            <a:r>
              <a:rPr lang="en-US" altLang="zh-CN" dirty="0"/>
              <a:t> starts </a:t>
            </a:r>
            <a:r>
              <a:rPr lang="en-US" altLang="zh-CN" dirty="0" err="1"/>
              <a:t>StreamSwitch</a:t>
            </a:r>
            <a:r>
              <a:rPr lang="en-US" altLang="zh-CN" dirty="0"/>
              <a:t> in a new thread</a:t>
            </a:r>
          </a:p>
          <a:p>
            <a:pPr marL="0" indent="0">
              <a:buNone/>
            </a:pPr>
            <a:r>
              <a:rPr lang="en-US" dirty="0" err="1" smtClean="0"/>
              <a:t>MetricsRetriever</a:t>
            </a:r>
            <a:r>
              <a:rPr lang="en-US" dirty="0" smtClean="0"/>
              <a:t> </a:t>
            </a:r>
            <a:r>
              <a:rPr lang="en-US" dirty="0" smtClean="0"/>
              <a:t>starts </a:t>
            </a:r>
            <a:r>
              <a:rPr lang="en-US" dirty="0" err="1" smtClean="0"/>
              <a:t>RMIserver</a:t>
            </a:r>
            <a:r>
              <a:rPr lang="en-US" dirty="0" smtClean="0"/>
              <a:t> during initialization.</a:t>
            </a:r>
          </a:p>
          <a:p>
            <a:pPr marL="0" indent="0">
              <a:buNone/>
            </a:pPr>
            <a:r>
              <a:rPr lang="en-US" dirty="0" smtClean="0"/>
              <a:t>Each container will send container’s host IP address to </a:t>
            </a:r>
            <a:r>
              <a:rPr lang="en-US" dirty="0" err="1" smtClean="0"/>
              <a:t>RMIserver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Later </a:t>
            </a:r>
            <a:r>
              <a:rPr lang="en-US" dirty="0" err="1" smtClean="0"/>
              <a:t>MetricsRetriever</a:t>
            </a:r>
            <a:r>
              <a:rPr lang="en-US" dirty="0" smtClean="0"/>
              <a:t> can pull containers’ metrics information from these hosts.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37092"/>
            <a:ext cx="6000750" cy="22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2611"/>
          <a:stretch/>
        </p:blipFill>
        <p:spPr>
          <a:xfrm>
            <a:off x="6031442" y="200277"/>
            <a:ext cx="6372225" cy="11533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184" y="1413833"/>
            <a:ext cx="2733675" cy="314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816600" y="613155"/>
            <a:ext cx="2700867" cy="51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57184" y="1066370"/>
            <a:ext cx="239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Application.properties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b="78994"/>
          <a:stretch/>
        </p:blipFill>
        <p:spPr>
          <a:xfrm>
            <a:off x="6410087" y="1949813"/>
            <a:ext cx="5591175" cy="34613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309485" y="1678213"/>
            <a:ext cx="301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FollowerJobCoordinator.java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817" y="2259375"/>
            <a:ext cx="4591050" cy="5143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4300" y="2890346"/>
            <a:ext cx="8267700" cy="21526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32166" y="2521014"/>
            <a:ext cx="322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MetricsRetrieverRMIClient.java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852855" y="2516550"/>
            <a:ext cx="4022078" cy="196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266268" y="2554020"/>
            <a:ext cx="2767773" cy="33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342467" y="4148667"/>
            <a:ext cx="1067620" cy="130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6268" y="5453189"/>
            <a:ext cx="4314825" cy="85725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061053" y="5174949"/>
            <a:ext cx="445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MetricsRetrieverRMIMessageImpl.java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206067" y="3826933"/>
            <a:ext cx="1397000" cy="187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034041" y="6051862"/>
            <a:ext cx="4292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is in “</a:t>
            </a:r>
            <a:r>
              <a:rPr lang="en-US" dirty="0" err="1" smtClean="0"/>
              <a:t>containerId_address</a:t>
            </a:r>
            <a:r>
              <a:rPr lang="en-US" dirty="0" smtClean="0"/>
              <a:t>” format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containerIds</a:t>
            </a:r>
            <a:r>
              <a:rPr lang="en-US" dirty="0" smtClean="0"/>
              <a:t> are 6 characters long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8034041" y="5807554"/>
            <a:ext cx="483426" cy="2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443448" y="6143105"/>
            <a:ext cx="762619" cy="2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433275" y="6250345"/>
            <a:ext cx="337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this.address</a:t>
            </a:r>
            <a:r>
              <a:rPr lang="en-US" dirty="0" smtClean="0"/>
              <a:t> here is actually the </a:t>
            </a:r>
            <a:r>
              <a:rPr lang="en-US" dirty="0" err="1" smtClean="0"/>
              <a:t>HashMap</a:t>
            </a:r>
            <a:r>
              <a:rPr lang="en-US" dirty="0" smtClean="0"/>
              <a:t> in </a:t>
            </a:r>
            <a:r>
              <a:rPr lang="en-US" dirty="0" err="1" smtClean="0"/>
              <a:t>rmiServer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01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7197"/>
            <a:ext cx="10515600" cy="1325563"/>
          </a:xfrm>
        </p:spPr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StreamSwitch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84740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2. </a:t>
            </a:r>
            <a:r>
              <a:rPr lang="en-US" altLang="zh-CN" dirty="0" err="1"/>
              <a:t>ScalableYarnJob</a:t>
            </a:r>
            <a:r>
              <a:rPr lang="en-US" altLang="zh-CN" dirty="0"/>
              <a:t> starts </a:t>
            </a:r>
            <a:r>
              <a:rPr lang="en-US" altLang="zh-CN" dirty="0" err="1"/>
              <a:t>StreamSwitch</a:t>
            </a:r>
            <a:r>
              <a:rPr lang="en-US" altLang="zh-CN" dirty="0"/>
              <a:t> in a new thread</a:t>
            </a:r>
          </a:p>
          <a:p>
            <a:pPr marL="0" indent="0">
              <a:buNone/>
            </a:pPr>
            <a:r>
              <a:rPr lang="en-US" dirty="0" err="1" smtClean="0"/>
              <a:t>RMIServer</a:t>
            </a:r>
            <a:r>
              <a:rPr lang="en-US" dirty="0" smtClean="0"/>
              <a:t> </a:t>
            </a:r>
            <a:r>
              <a:rPr lang="en-US" dirty="0" smtClean="0"/>
              <a:t>also maintains application’s input stream’s begin offset information and processed offset information.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information is used to calculate # of messages arrived and processed.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234641" y="1387101"/>
            <a:ext cx="7710748" cy="2517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315200" y="1359790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StreamSwitch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550174" y="1751113"/>
            <a:ext cx="2254829" cy="61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019842" y="1700300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600829" y="2628729"/>
            <a:ext cx="2136371" cy="988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773314" y="2667678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127052" y="1737407"/>
            <a:ext cx="3266900" cy="1997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376728" y="1751251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473931" y="5012576"/>
            <a:ext cx="2177934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677589" y="502722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1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3962399" y="4355869"/>
            <a:ext cx="822960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269777" y="5012576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309258" y="501257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2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6400448" y="4119266"/>
            <a:ext cx="3529448" cy="6371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400448" y="4144016"/>
            <a:ext cx="352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 1: Begin 7, Processed 16</a:t>
            </a:r>
          </a:p>
          <a:p>
            <a:r>
              <a:rPr lang="en-US" dirty="0" smtClean="0"/>
              <a:t>Partition 3: Begin 13, Processed 26 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73" idx="0"/>
            <a:endCxn id="81" idx="2"/>
          </p:cNvCxnSpPr>
          <p:nvPr/>
        </p:nvCxnSpPr>
        <p:spPr>
          <a:xfrm flipH="1" flipV="1">
            <a:off x="5714035" y="3420887"/>
            <a:ext cx="848863" cy="15916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817647" y="3025236"/>
            <a:ext cx="1792776" cy="395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891943" y="3037010"/>
            <a:ext cx="16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RMIServer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52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Offset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reason we need to maintain this information is:</a:t>
            </a:r>
          </a:p>
          <a:p>
            <a:pPr marL="0" indent="0">
              <a:buNone/>
            </a:pPr>
            <a:r>
              <a:rPr lang="en-US" dirty="0" smtClean="0"/>
              <a:t>By default, </a:t>
            </a:r>
            <a:r>
              <a:rPr lang="en-US" dirty="0" err="1" smtClean="0"/>
              <a:t>SamzaContainer</a:t>
            </a:r>
            <a:r>
              <a:rPr lang="en-US" dirty="0" smtClean="0"/>
              <a:t> maintains ‘begin offset’ and ‘processed offset’ information of the input stream’s partitions .</a:t>
            </a:r>
          </a:p>
          <a:p>
            <a:pPr marL="0" indent="0">
              <a:buNone/>
            </a:pPr>
            <a:r>
              <a:rPr lang="en-US" dirty="0" smtClean="0"/>
              <a:t>But when </a:t>
            </a:r>
            <a:r>
              <a:rPr lang="en-US" dirty="0" err="1" smtClean="0"/>
              <a:t>SamzaContainer</a:t>
            </a:r>
            <a:r>
              <a:rPr lang="en-US" dirty="0" smtClean="0"/>
              <a:t> restart due to rebalancing or scaling, the ‘begin offset’ will be overwritten to the new coming offset.</a:t>
            </a:r>
          </a:p>
          <a:p>
            <a:pPr marL="0" indent="0">
              <a:buNone/>
            </a:pPr>
            <a:r>
              <a:rPr lang="en-US" dirty="0" smtClean="0"/>
              <a:t>Some messages will be missed in this case.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86988" y="4663440"/>
            <a:ext cx="0" cy="5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4306" y="4718059"/>
            <a:ext cx="43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8522" y="4671753"/>
            <a:ext cx="0" cy="5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0696" y="4754879"/>
            <a:ext cx="43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81743" y="4663440"/>
            <a:ext cx="0" cy="5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63534" y="4663440"/>
            <a:ext cx="3233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63533" y="5178829"/>
            <a:ext cx="3233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63533" y="4671753"/>
            <a:ext cx="0" cy="49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61309" y="5170517"/>
            <a:ext cx="1" cy="26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23160" y="5436524"/>
            <a:ext cx="87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Begin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27318" y="4728157"/>
            <a:ext cx="45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338942" y="4655128"/>
            <a:ext cx="0" cy="5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90055" y="4730528"/>
            <a:ext cx="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110341" y="5187142"/>
            <a:ext cx="0" cy="35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59819" y="5557946"/>
            <a:ext cx="114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Processed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798916" y="4655127"/>
            <a:ext cx="0" cy="523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74963" y="4728157"/>
            <a:ext cx="45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231178" y="4671753"/>
            <a:ext cx="0" cy="515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21081" y="4734685"/>
            <a:ext cx="48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387431" y="4545278"/>
            <a:ext cx="843747" cy="748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3909393" y="5293419"/>
            <a:ext cx="439106" cy="317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50220" y="5472005"/>
            <a:ext cx="149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Unprocessed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4969625" y="4787239"/>
            <a:ext cx="2252749" cy="28441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1887" y="4703217"/>
            <a:ext cx="0" cy="5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99205" y="4757836"/>
            <a:ext cx="43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8583421" y="4711530"/>
            <a:ext cx="0" cy="5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95595" y="4794656"/>
            <a:ext cx="43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9076642" y="4703217"/>
            <a:ext cx="0" cy="5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458433" y="4703217"/>
            <a:ext cx="3233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458432" y="5218606"/>
            <a:ext cx="3233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458432" y="4711530"/>
            <a:ext cx="0" cy="49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622217" y="4767934"/>
            <a:ext cx="45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9533841" y="4694905"/>
            <a:ext cx="0" cy="5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084954" y="4770305"/>
            <a:ext cx="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9993815" y="4694904"/>
            <a:ext cx="0" cy="523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569862" y="4767934"/>
            <a:ext cx="45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426077" y="4711530"/>
            <a:ext cx="0" cy="515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015980" y="4774462"/>
            <a:ext cx="48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10590415" y="5293419"/>
            <a:ext cx="8313" cy="36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278611" y="5633802"/>
            <a:ext cx="123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Begin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645863" y="4467636"/>
            <a:ext cx="100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Restart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386225" y="4796135"/>
            <a:ext cx="47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9544229" y="4585055"/>
            <a:ext cx="843747" cy="748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9835343" y="5341512"/>
            <a:ext cx="122445" cy="4399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60625" y="5750113"/>
            <a:ext cx="96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Missed!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58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reason we need to maintain this information is:</a:t>
            </a:r>
          </a:p>
          <a:p>
            <a:pPr marL="0" indent="0">
              <a:buNone/>
            </a:pPr>
            <a:r>
              <a:rPr lang="en-US" dirty="0" smtClean="0"/>
              <a:t>So we store the ‘begin offset’ and ‘processed offset’, so that no messages will be missed.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86988" y="4663440"/>
            <a:ext cx="0" cy="5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4306" y="4718059"/>
            <a:ext cx="43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8522" y="4671753"/>
            <a:ext cx="0" cy="5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0696" y="4754879"/>
            <a:ext cx="43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81743" y="4663440"/>
            <a:ext cx="0" cy="5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63534" y="4663440"/>
            <a:ext cx="3233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63533" y="5178829"/>
            <a:ext cx="3233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63533" y="4671753"/>
            <a:ext cx="0" cy="49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61309" y="5170517"/>
            <a:ext cx="1" cy="26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23160" y="5436524"/>
            <a:ext cx="87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Begin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27318" y="4728157"/>
            <a:ext cx="45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338942" y="4655128"/>
            <a:ext cx="0" cy="5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90055" y="4730528"/>
            <a:ext cx="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110341" y="5187142"/>
            <a:ext cx="0" cy="35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59819" y="5557946"/>
            <a:ext cx="114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Processed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798916" y="4655127"/>
            <a:ext cx="0" cy="523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74963" y="4728157"/>
            <a:ext cx="45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231178" y="4671753"/>
            <a:ext cx="0" cy="515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21081" y="4734685"/>
            <a:ext cx="48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387431" y="4545278"/>
            <a:ext cx="843747" cy="748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4059373" y="5295207"/>
            <a:ext cx="248003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09392" y="5592678"/>
            <a:ext cx="149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Unprocessed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4969625" y="4787239"/>
            <a:ext cx="2252749" cy="28441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1887" y="4703217"/>
            <a:ext cx="0" cy="5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99205" y="4757836"/>
            <a:ext cx="43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8583421" y="4711530"/>
            <a:ext cx="0" cy="5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95595" y="4794656"/>
            <a:ext cx="43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9076642" y="4703217"/>
            <a:ext cx="0" cy="5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458433" y="4703217"/>
            <a:ext cx="3233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458432" y="5218606"/>
            <a:ext cx="3233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458432" y="4711530"/>
            <a:ext cx="0" cy="49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622217" y="4767934"/>
            <a:ext cx="45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9533841" y="4694905"/>
            <a:ext cx="0" cy="5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084954" y="4770305"/>
            <a:ext cx="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9993815" y="4694904"/>
            <a:ext cx="0" cy="523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569862" y="4767934"/>
            <a:ext cx="45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426077" y="4711530"/>
            <a:ext cx="0" cy="515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015980" y="4774462"/>
            <a:ext cx="48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9784080" y="5226919"/>
            <a:ext cx="16625" cy="365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458958" y="5569524"/>
            <a:ext cx="182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Begin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= Processed + 1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45863" y="4467636"/>
            <a:ext cx="100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Restart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386225" y="4796135"/>
            <a:ext cx="47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22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81" y="0"/>
            <a:ext cx="10515600" cy="1325563"/>
          </a:xfrm>
        </p:spPr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StreamSwitch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847409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2. </a:t>
            </a:r>
            <a:r>
              <a:rPr lang="en-US" altLang="zh-CN" dirty="0" err="1"/>
              <a:t>ScalableYarnJob</a:t>
            </a:r>
            <a:r>
              <a:rPr lang="en-US" altLang="zh-CN" dirty="0"/>
              <a:t> starts </a:t>
            </a:r>
            <a:r>
              <a:rPr lang="en-US" altLang="zh-CN" dirty="0" err="1"/>
              <a:t>StreamSwitch</a:t>
            </a:r>
            <a:r>
              <a:rPr lang="en-US" altLang="zh-CN" dirty="0"/>
              <a:t> in a new thread</a:t>
            </a:r>
          </a:p>
          <a:p>
            <a:pPr marL="0" indent="0">
              <a:buNone/>
            </a:pPr>
            <a:r>
              <a:rPr lang="en-US" dirty="0" err="1" smtClean="0"/>
              <a:t>RMIServer</a:t>
            </a:r>
            <a:r>
              <a:rPr lang="en-US" dirty="0" smtClean="0"/>
              <a:t> </a:t>
            </a:r>
            <a:r>
              <a:rPr lang="en-US" dirty="0" smtClean="0"/>
              <a:t>also maintains application’s input stream’s begin offset information and processed offset information.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each partition in the input topic, </a:t>
            </a:r>
            <a:r>
              <a:rPr lang="en-US" dirty="0" err="1" smtClean="0"/>
              <a:t>RMIServer</a:t>
            </a:r>
            <a:r>
              <a:rPr lang="en-US" dirty="0" smtClean="0"/>
              <a:t> maintains the begin offset and processed offset information.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information is used to calculate # of messages arrived and processed.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095" y="833639"/>
            <a:ext cx="3876675" cy="21336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898669" y="947651"/>
            <a:ext cx="1845426" cy="335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063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32"/>
            <a:ext cx="10515600" cy="1325563"/>
          </a:xfrm>
        </p:spPr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StreamSwitch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8474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2. </a:t>
            </a:r>
            <a:r>
              <a:rPr lang="en-US" altLang="zh-CN" dirty="0" err="1"/>
              <a:t>ScalableYarnJob</a:t>
            </a:r>
            <a:r>
              <a:rPr lang="en-US" altLang="zh-CN" dirty="0"/>
              <a:t> starts </a:t>
            </a:r>
            <a:r>
              <a:rPr lang="en-US" altLang="zh-CN" dirty="0" err="1"/>
              <a:t>StreamSwitch</a:t>
            </a:r>
            <a:r>
              <a:rPr lang="en-US" altLang="zh-CN" dirty="0"/>
              <a:t> in a new thread</a:t>
            </a:r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 smtClean="0"/>
              <a:t>a container start to run, it will first retrieve the begin offset and processed offset from the </a:t>
            </a:r>
            <a:r>
              <a:rPr lang="en-US" dirty="0" err="1" smtClean="0"/>
              <a:t>RMIserver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Container will update metrics based on the offset information.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234641" y="1387101"/>
            <a:ext cx="7710748" cy="2517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120535" y="1359790"/>
            <a:ext cx="163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StreamSwitch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550174" y="1751113"/>
            <a:ext cx="2254829" cy="61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19842" y="1700300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00829" y="2628729"/>
            <a:ext cx="2136371" cy="988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773314" y="2667678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127052" y="1737407"/>
            <a:ext cx="3266900" cy="1997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376728" y="1751251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473931" y="5012576"/>
            <a:ext cx="2177934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677589" y="502722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1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962399" y="4355869"/>
            <a:ext cx="822960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269777" y="5012576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309258" y="501257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2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400448" y="4119266"/>
            <a:ext cx="3529448" cy="6371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400448" y="4144016"/>
            <a:ext cx="352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 1: Begin 7, Processed 16</a:t>
            </a:r>
          </a:p>
          <a:p>
            <a:r>
              <a:rPr lang="en-US" dirty="0" smtClean="0"/>
              <a:t>Partition 3: Begin 13, Processed 26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817647" y="3025236"/>
            <a:ext cx="1792776" cy="395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91943" y="3037010"/>
            <a:ext cx="16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RMIServer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59" idx="2"/>
            <a:endCxn id="52" idx="0"/>
          </p:cNvCxnSpPr>
          <p:nvPr/>
        </p:nvCxnSpPr>
        <p:spPr>
          <a:xfrm>
            <a:off x="5714035" y="3420887"/>
            <a:ext cx="902894" cy="160633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169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431" y="187557"/>
            <a:ext cx="10515600" cy="1325563"/>
          </a:xfrm>
        </p:spPr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StreamSwitch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8474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2. </a:t>
            </a:r>
            <a:r>
              <a:rPr lang="en-US" altLang="zh-CN" dirty="0" err="1"/>
              <a:t>ScalableYarnJob</a:t>
            </a:r>
            <a:r>
              <a:rPr lang="en-US" altLang="zh-CN" dirty="0"/>
              <a:t> starts </a:t>
            </a:r>
            <a:r>
              <a:rPr lang="en-US" altLang="zh-CN" dirty="0" err="1"/>
              <a:t>StreamSwitch</a:t>
            </a:r>
            <a:r>
              <a:rPr lang="en-US" altLang="zh-CN" dirty="0"/>
              <a:t> in a new thread</a:t>
            </a:r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 smtClean="0"/>
              <a:t>a container start to run, it will first retrieve the begin offset and processed offset from the </a:t>
            </a:r>
            <a:r>
              <a:rPr lang="en-US" dirty="0" err="1" smtClean="0"/>
              <a:t>RMIserver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Container will update metrics based on the offset information.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743" y="488571"/>
            <a:ext cx="2571750" cy="619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8370" y="155374"/>
            <a:ext cx="221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SamzaContainer.java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587" y="964922"/>
            <a:ext cx="1428750" cy="247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393" y="1492680"/>
            <a:ext cx="6172200" cy="1638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375" y="1273605"/>
            <a:ext cx="1781175" cy="21907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7204362" y="1212572"/>
            <a:ext cx="443347" cy="6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549535" y="2121052"/>
            <a:ext cx="4871258" cy="185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308465" y="2776451"/>
            <a:ext cx="5219872" cy="29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8346" y="4076108"/>
            <a:ext cx="8334375" cy="2286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436464" y="3655464"/>
            <a:ext cx="338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MetricsRetrieverRMIClient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8132618" y="2148079"/>
            <a:ext cx="690513" cy="191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3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218"/>
            <a:ext cx="10515600" cy="1325563"/>
          </a:xfrm>
        </p:spPr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StreamSwitch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847409" cy="4351338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zh-CN" dirty="0" err="1"/>
              <a:t>ScalableYarnJob</a:t>
            </a:r>
            <a:r>
              <a:rPr lang="en-US" altLang="zh-CN" dirty="0"/>
              <a:t> starts </a:t>
            </a:r>
            <a:r>
              <a:rPr lang="en-US" altLang="zh-CN" dirty="0" err="1"/>
              <a:t>StreamSwitch</a:t>
            </a:r>
            <a:r>
              <a:rPr lang="en-US" altLang="zh-CN" dirty="0"/>
              <a:t> in a new thread</a:t>
            </a:r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 smtClean="0"/>
              <a:t>a container need to restart or shutdown (due to </a:t>
            </a:r>
            <a:r>
              <a:rPr lang="en-US" dirty="0" err="1" smtClean="0"/>
              <a:t>JobModel</a:t>
            </a:r>
            <a:r>
              <a:rPr lang="en-US" dirty="0" smtClean="0"/>
              <a:t> change), it will send newest offset information to </a:t>
            </a:r>
            <a:r>
              <a:rPr lang="en-US" dirty="0" err="1" smtClean="0"/>
              <a:t>RMIServer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234641" y="1387101"/>
            <a:ext cx="7710748" cy="2517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74671" y="1377134"/>
            <a:ext cx="171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StreamSwitch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50174" y="1751113"/>
            <a:ext cx="2254829" cy="61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19842" y="1700300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600829" y="2628729"/>
            <a:ext cx="2136371" cy="988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773314" y="2667678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27052" y="1737407"/>
            <a:ext cx="3266900" cy="1997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376728" y="1751251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73931" y="5012576"/>
            <a:ext cx="2177934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77589" y="502722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1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962399" y="4355869"/>
            <a:ext cx="822960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69777" y="5012576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09258" y="501257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400448" y="4119266"/>
            <a:ext cx="3529448" cy="6371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00448" y="4144016"/>
            <a:ext cx="352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 1: Begin 7, Processed 16</a:t>
            </a:r>
          </a:p>
          <a:p>
            <a:r>
              <a:rPr lang="en-US" dirty="0" smtClean="0"/>
              <a:t>Partition 3: Begin 13, Processed 26 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6" idx="0"/>
            <a:endCxn id="31" idx="2"/>
          </p:cNvCxnSpPr>
          <p:nvPr/>
        </p:nvCxnSpPr>
        <p:spPr>
          <a:xfrm flipH="1" flipV="1">
            <a:off x="5714035" y="3420887"/>
            <a:ext cx="848863" cy="15916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817647" y="3025236"/>
            <a:ext cx="1792776" cy="395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91943" y="3037010"/>
            <a:ext cx="16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RMIServer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84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966"/>
            <a:ext cx="10515600" cy="1325563"/>
          </a:xfrm>
        </p:spPr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StreamSwitch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847409" cy="4351338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zh-CN" dirty="0" err="1"/>
              <a:t>ScalableYarnJob</a:t>
            </a:r>
            <a:r>
              <a:rPr lang="en-US" altLang="zh-CN" dirty="0"/>
              <a:t> starts </a:t>
            </a:r>
            <a:r>
              <a:rPr lang="en-US" altLang="zh-CN" dirty="0" err="1"/>
              <a:t>StreamSwitch</a:t>
            </a:r>
            <a:r>
              <a:rPr lang="en-US" altLang="zh-CN" dirty="0"/>
              <a:t> in a new thread</a:t>
            </a:r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 smtClean="0"/>
              <a:t>a container need to restart or shutdown (due to </a:t>
            </a:r>
            <a:r>
              <a:rPr lang="en-US" dirty="0" err="1" smtClean="0"/>
              <a:t>JobModel</a:t>
            </a:r>
            <a:r>
              <a:rPr lang="en-US" dirty="0" smtClean="0"/>
              <a:t> change), it will send newest offset information to </a:t>
            </a:r>
            <a:r>
              <a:rPr lang="en-US" dirty="0" err="1" smtClean="0"/>
              <a:t>RMIServer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054" y="740021"/>
            <a:ext cx="1704975" cy="22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728" y="949672"/>
            <a:ext cx="1571625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56" y="437155"/>
            <a:ext cx="800100" cy="266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49289" y="140243"/>
            <a:ext cx="235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SamzaContainer.scala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056" y="1587558"/>
            <a:ext cx="3143250" cy="15049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240" y="3562466"/>
            <a:ext cx="6162675" cy="150495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356156" y="1094091"/>
            <a:ext cx="0" cy="49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956106" y="2543695"/>
            <a:ext cx="1290119" cy="101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35781" y="3225338"/>
            <a:ext cx="25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OffsetManager.scala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7" idx="1"/>
          </p:cNvCxnSpPr>
          <p:nvPr/>
        </p:nvCxnSpPr>
        <p:spPr>
          <a:xfrm flipV="1">
            <a:off x="3757353" y="1073497"/>
            <a:ext cx="3082375" cy="235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585258" y="4289367"/>
            <a:ext cx="3549535" cy="64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88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57502" cy="435133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StreamSwitch</a:t>
            </a:r>
            <a:r>
              <a:rPr lang="en-US" dirty="0"/>
              <a:t> </a:t>
            </a:r>
            <a:r>
              <a:rPr lang="en-US" dirty="0" smtClean="0"/>
              <a:t>has three logical components:</a:t>
            </a:r>
          </a:p>
          <a:p>
            <a:pPr marL="0" indent="0">
              <a:buNone/>
            </a:pPr>
            <a:r>
              <a:rPr lang="en-US" dirty="0" smtClean="0"/>
              <a:t>Decision Making Model</a:t>
            </a:r>
          </a:p>
          <a:p>
            <a:pPr marL="0" indent="0">
              <a:buNone/>
            </a:pPr>
            <a:r>
              <a:rPr lang="en-US" dirty="0" smtClean="0"/>
              <a:t>Decision Dispatcher</a:t>
            </a:r>
          </a:p>
          <a:p>
            <a:pPr marL="0" indent="0">
              <a:buNone/>
            </a:pPr>
            <a:r>
              <a:rPr lang="en-US" dirty="0" smtClean="0"/>
              <a:t>Metrics Retriever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06836" y="1825625"/>
            <a:ext cx="5378335" cy="4351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34348" y="1825625"/>
            <a:ext cx="292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StreamSwitch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49289" y="2578970"/>
            <a:ext cx="3077096" cy="2576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5510" y="3632901"/>
            <a:ext cx="260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Making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83339" y="2578970"/>
            <a:ext cx="1224740" cy="2576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9660" y="3571840"/>
            <a:ext cx="129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49289" y="5411585"/>
            <a:ext cx="3035533" cy="6483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81997" y="5539929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9526385" y="3867443"/>
            <a:ext cx="556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</p:cNvCxnSpPr>
          <p:nvPr/>
        </p:nvCxnSpPr>
        <p:spPr>
          <a:xfrm flipH="1" flipV="1">
            <a:off x="7967055" y="5155916"/>
            <a:ext cx="1" cy="25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0291171" y="4884350"/>
            <a:ext cx="2737628" cy="703811"/>
          </a:xfrm>
          <a:prstGeom prst="bentConnector3">
            <a:avLst>
              <a:gd name="adj1" fmla="val -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2"/>
          </p:cNvCxnSpPr>
          <p:nvPr/>
        </p:nvCxnSpPr>
        <p:spPr>
          <a:xfrm flipV="1">
            <a:off x="7967055" y="6059978"/>
            <a:ext cx="1" cy="54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61215" y="6432632"/>
            <a:ext cx="663078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93084" y="6451867"/>
            <a:ext cx="233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2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335" y="-101046"/>
            <a:ext cx="10515600" cy="1325563"/>
          </a:xfrm>
        </p:spPr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StreamSwitch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70886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en-US" altLang="zh-CN" dirty="0" err="1" smtClean="0"/>
              <a:t>ScalableYarnJob</a:t>
            </a:r>
            <a:r>
              <a:rPr lang="en-US" altLang="zh-CN" dirty="0" smtClean="0"/>
              <a:t> </a:t>
            </a:r>
            <a:r>
              <a:rPr lang="en-US" altLang="zh-CN" dirty="0"/>
              <a:t>starts </a:t>
            </a:r>
            <a:r>
              <a:rPr lang="en-US" altLang="zh-CN" dirty="0" err="1"/>
              <a:t>StreamSwitch</a:t>
            </a:r>
            <a:r>
              <a:rPr lang="en-US" altLang="zh-CN" dirty="0"/>
              <a:t> in a new thread</a:t>
            </a:r>
          </a:p>
          <a:p>
            <a:pPr marL="0" indent="0">
              <a:buNone/>
            </a:pPr>
            <a:r>
              <a:rPr lang="en-US" dirty="0" smtClean="0"/>
              <a:t>Start </a:t>
            </a:r>
            <a:r>
              <a:rPr lang="en-US" dirty="0" err="1" smtClean="0"/>
              <a:t>StreamSwitch’s</a:t>
            </a:r>
            <a:r>
              <a:rPr lang="en-US" dirty="0" smtClean="0"/>
              <a:t> </a:t>
            </a:r>
            <a:r>
              <a:rPr lang="en-US" dirty="0" err="1" smtClean="0"/>
              <a:t>runloop</a:t>
            </a:r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836" y="141625"/>
            <a:ext cx="3114675" cy="200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912" y="271853"/>
            <a:ext cx="2447925" cy="180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075" y="452828"/>
            <a:ext cx="3171825" cy="152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066" y="605228"/>
            <a:ext cx="4791075" cy="16192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683479" y="1345721"/>
            <a:ext cx="2976113" cy="138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912" y="2544972"/>
            <a:ext cx="1428750" cy="1809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2692" y="2376878"/>
            <a:ext cx="3543300" cy="219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6912" y="3148793"/>
            <a:ext cx="1971675" cy="209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5050" y="2672543"/>
            <a:ext cx="1038225" cy="4762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8525" y="3358343"/>
            <a:ext cx="5543550" cy="152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93835" y="3501218"/>
            <a:ext cx="990600" cy="2190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8965" y="3663474"/>
            <a:ext cx="4305300" cy="7239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68965" y="4373145"/>
            <a:ext cx="4552950" cy="5429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4"/>
          <a:srcRect b="7217"/>
          <a:stretch/>
        </p:blipFill>
        <p:spPr>
          <a:xfrm>
            <a:off x="6168965" y="4846986"/>
            <a:ext cx="4391025" cy="6628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37049" y="5502412"/>
            <a:ext cx="2695575" cy="1619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60787" y="5702721"/>
            <a:ext cx="2438400" cy="5334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H="1">
            <a:off x="6521570" y="1367618"/>
            <a:ext cx="1216324" cy="133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51287" y="2797768"/>
            <a:ext cx="45904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94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4271"/>
            <a:ext cx="10515600" cy="1325563"/>
          </a:xfrm>
        </p:spPr>
        <p:txBody>
          <a:bodyPr/>
          <a:lstStyle/>
          <a:p>
            <a:r>
              <a:rPr lang="en-US" dirty="0" smtClean="0"/>
              <a:t>Check Application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7088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Check whether application is running (passive)</a:t>
            </a:r>
          </a:p>
          <a:p>
            <a:pPr marL="0" indent="0">
              <a:buNone/>
            </a:pPr>
            <a:r>
              <a:rPr lang="en-US" dirty="0" smtClean="0"/>
              <a:t>1)When </a:t>
            </a:r>
            <a:r>
              <a:rPr lang="en-US" dirty="0" smtClean="0"/>
              <a:t>starting, Leader will send Leader’s address to the </a:t>
            </a:r>
            <a:r>
              <a:rPr lang="en-US" dirty="0" err="1" smtClean="0"/>
              <a:t>RMIServer</a:t>
            </a:r>
            <a:r>
              <a:rPr lang="en-US" dirty="0" smtClean="0"/>
              <a:t> </a:t>
            </a:r>
          </a:p>
          <a:p>
            <a:pPr marL="514350" indent="-514350">
              <a:buAutoNum type="arabicParenR"/>
            </a:pP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234641" y="1387101"/>
            <a:ext cx="7710748" cy="2517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047781" y="1359790"/>
            <a:ext cx="17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StreamSwitch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50174" y="1751113"/>
            <a:ext cx="2254829" cy="61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019842" y="1700300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00829" y="2628729"/>
            <a:ext cx="2136371" cy="988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773314" y="2667678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27052" y="1737407"/>
            <a:ext cx="3266900" cy="1997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376728" y="1751251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231383" y="4926475"/>
            <a:ext cx="1912617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35041" y="4941125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1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962399" y="4355869"/>
            <a:ext cx="822960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027229" y="4926475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066710" y="4926475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2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817647" y="3025236"/>
            <a:ext cx="1792776" cy="395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891943" y="3037010"/>
            <a:ext cx="16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RMIServer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322528" y="4941125"/>
            <a:ext cx="2210833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322529" y="5041909"/>
            <a:ext cx="230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</a:t>
            </a:r>
          </a:p>
          <a:p>
            <a:r>
              <a:rPr lang="en-US" dirty="0" err="1" smtClean="0"/>
              <a:t>LeaderJobCoordinator</a:t>
            </a:r>
            <a:endParaRPr lang="en-US" dirty="0"/>
          </a:p>
        </p:txBody>
      </p:sp>
      <p:cxnSp>
        <p:nvCxnSpPr>
          <p:cNvPr id="9" name="Straight Arrow Connector 8"/>
          <p:cNvCxnSpPr>
            <a:stCxn id="39" idx="0"/>
            <a:endCxn id="37" idx="2"/>
          </p:cNvCxnSpPr>
          <p:nvPr/>
        </p:nvCxnSpPr>
        <p:spPr>
          <a:xfrm flipV="1">
            <a:off x="5427945" y="3420887"/>
            <a:ext cx="286090" cy="152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596911" y="4143015"/>
            <a:ext cx="2568262" cy="498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97602" y="4217407"/>
            <a:ext cx="223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Leader: 192.168.0.16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61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2817"/>
            <a:ext cx="10515600" cy="1325563"/>
          </a:xfrm>
        </p:spPr>
        <p:txBody>
          <a:bodyPr/>
          <a:lstStyle/>
          <a:p>
            <a:r>
              <a:rPr lang="en-US" dirty="0"/>
              <a:t>Check Application </a:t>
            </a:r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7088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Check whether application is running (passive)</a:t>
            </a:r>
          </a:p>
          <a:p>
            <a:pPr marL="0" indent="0">
              <a:buNone/>
            </a:pPr>
            <a:r>
              <a:rPr lang="en-US" dirty="0" smtClean="0"/>
              <a:t>1)When </a:t>
            </a:r>
            <a:r>
              <a:rPr lang="en-US" dirty="0"/>
              <a:t>starting, Leader will send Leader’s address to the </a:t>
            </a:r>
            <a:r>
              <a:rPr lang="en-US" dirty="0" err="1"/>
              <a:t>RMIServer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5" y="1072746"/>
            <a:ext cx="5667375" cy="1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330" y="853671"/>
            <a:ext cx="5600700" cy="2190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915728" y="2179234"/>
            <a:ext cx="4224905" cy="162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94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5" y="175439"/>
            <a:ext cx="10515600" cy="1325563"/>
          </a:xfrm>
        </p:spPr>
        <p:txBody>
          <a:bodyPr/>
          <a:lstStyle/>
          <a:p>
            <a:r>
              <a:rPr lang="en-US" dirty="0"/>
              <a:t>Check Application </a:t>
            </a:r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708861" cy="4351338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/>
              <a:t>Check whether application is running (passive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2)</a:t>
            </a:r>
            <a:r>
              <a:rPr lang="en-US" dirty="0" err="1" smtClean="0"/>
              <a:t>MetricsRetriever</a:t>
            </a:r>
            <a:r>
              <a:rPr lang="en-US" dirty="0" smtClean="0"/>
              <a:t> </a:t>
            </a:r>
            <a:r>
              <a:rPr lang="en-US" dirty="0" smtClean="0"/>
              <a:t>checks whether Leader write its address to </a:t>
            </a:r>
            <a:r>
              <a:rPr lang="en-US" dirty="0" err="1" smtClean="0"/>
              <a:t>MetricsRetriever’s</a:t>
            </a:r>
            <a:r>
              <a:rPr lang="en-US" dirty="0" smtClean="0"/>
              <a:t> </a:t>
            </a:r>
            <a:r>
              <a:rPr lang="en-US" dirty="0" err="1" smtClean="0"/>
              <a:t>RMIServer</a:t>
            </a:r>
            <a:r>
              <a:rPr lang="en-US" dirty="0"/>
              <a:t> </a:t>
            </a:r>
            <a:r>
              <a:rPr lang="en-US" dirty="0" smtClean="0"/>
              <a:t>to see whether application starts</a:t>
            </a: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385" y="468442"/>
            <a:ext cx="4038600" cy="24765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4" idx="1"/>
          </p:cNvCxnSpPr>
          <p:nvPr/>
        </p:nvCxnSpPr>
        <p:spPr>
          <a:xfrm flipV="1">
            <a:off x="3163221" y="1023224"/>
            <a:ext cx="2622437" cy="242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729" y="3649495"/>
            <a:ext cx="2266950" cy="4762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764" y="1736832"/>
            <a:ext cx="2190750" cy="1809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845" y="3436105"/>
            <a:ext cx="2619375" cy="247650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H="1">
            <a:off x="7094338" y="3395312"/>
            <a:ext cx="1799496" cy="28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08590" y="3893506"/>
            <a:ext cx="2950670" cy="35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764" y="117280"/>
            <a:ext cx="3514725" cy="171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6606" y="260349"/>
            <a:ext cx="1943100" cy="209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5658" y="704136"/>
            <a:ext cx="4305300" cy="638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6606" y="1928741"/>
            <a:ext cx="5276850" cy="11430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7449588" y="983533"/>
            <a:ext cx="1757734" cy="94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0476" y="3195287"/>
            <a:ext cx="4743450" cy="200025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6604233" y="2244013"/>
            <a:ext cx="636443" cy="97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837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94" y="79589"/>
            <a:ext cx="10515600" cy="1325563"/>
          </a:xfrm>
        </p:spPr>
        <p:txBody>
          <a:bodyPr/>
          <a:lstStyle/>
          <a:p>
            <a:r>
              <a:rPr lang="en-US" dirty="0" smtClean="0"/>
              <a:t>Retrieve Metrics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234641" y="1387101"/>
            <a:ext cx="7710748" cy="2517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574969" y="1359790"/>
            <a:ext cx="153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StreamSwitch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550174" y="1751113"/>
            <a:ext cx="2254829" cy="61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019842" y="1700300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600829" y="2521003"/>
            <a:ext cx="2136371" cy="1264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773314" y="2527998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8127052" y="1737407"/>
            <a:ext cx="3266900" cy="1997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376728" y="1751251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231383" y="4926475"/>
            <a:ext cx="1912617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446026" y="491588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1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3962399" y="4355869"/>
            <a:ext cx="822960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0027229" y="4926475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066710" y="4926475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2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776864" y="2843457"/>
            <a:ext cx="1792776" cy="395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851160" y="2855231"/>
            <a:ext cx="16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RMIServer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322528" y="4941125"/>
            <a:ext cx="2210833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322529" y="5041909"/>
            <a:ext cx="230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</a:t>
            </a:r>
          </a:p>
          <a:p>
            <a:r>
              <a:rPr lang="en-US" dirty="0" err="1" smtClean="0"/>
              <a:t>LeaderJobCoordinator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773314" y="3339892"/>
            <a:ext cx="1796326" cy="395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69066" y="3347069"/>
            <a:ext cx="18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MetricsRMIClient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33" idx="2"/>
            <a:endCxn id="28" idx="0"/>
          </p:cNvCxnSpPr>
          <p:nvPr/>
        </p:nvCxnSpPr>
        <p:spPr>
          <a:xfrm>
            <a:off x="5669353" y="3716401"/>
            <a:ext cx="2518338" cy="1539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7189124" y="4070658"/>
            <a:ext cx="2257599" cy="5599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324898" y="4138378"/>
            <a:ext cx="195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Metrics</a:t>
            </a:r>
            <a:endParaRPr lang="en-US" dirty="0"/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272935" y="1900439"/>
            <a:ext cx="3559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4. Retrieve </a:t>
            </a:r>
            <a:r>
              <a:rPr lang="en-US" dirty="0" smtClean="0"/>
              <a:t>metrics</a:t>
            </a:r>
          </a:p>
          <a:p>
            <a:pPr marL="0" indent="0">
              <a:buNone/>
            </a:pPr>
            <a:r>
              <a:rPr lang="en-US" dirty="0" smtClean="0"/>
              <a:t>1)Each </a:t>
            </a:r>
            <a:r>
              <a:rPr lang="en-US" dirty="0" smtClean="0"/>
              <a:t>container starts a </a:t>
            </a:r>
            <a:r>
              <a:rPr lang="en-US" dirty="0" err="1" smtClean="0"/>
              <a:t>MetricsRMIServer</a:t>
            </a:r>
            <a:r>
              <a:rPr lang="en-US" dirty="0" smtClean="0"/>
              <a:t>, expose container’s metrics to client</a:t>
            </a:r>
            <a:endParaRPr lang="en-US" dirty="0"/>
          </a:p>
        </p:txBody>
      </p:sp>
      <p:cxnSp>
        <p:nvCxnSpPr>
          <p:cNvPr id="83" name="Straight Arrow Connector 82"/>
          <p:cNvCxnSpPr>
            <a:endCxn id="31" idx="0"/>
          </p:cNvCxnSpPr>
          <p:nvPr/>
        </p:nvCxnSpPr>
        <p:spPr>
          <a:xfrm flipH="1">
            <a:off x="5671477" y="2843457"/>
            <a:ext cx="2455575" cy="49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10876" y="5256082"/>
            <a:ext cx="1796326" cy="395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49264" y="5256082"/>
            <a:ext cx="187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MetricsRMIServer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42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Metrics</a:t>
            </a:r>
            <a:endParaRPr lang="en-US" dirty="0"/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272935" y="1900439"/>
            <a:ext cx="3559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4. Retrieve Metrics. </a:t>
            </a:r>
            <a:r>
              <a:rPr lang="en-US" dirty="0" smtClean="0"/>
              <a:t>1)Each </a:t>
            </a:r>
            <a:r>
              <a:rPr lang="en-US" dirty="0" smtClean="0"/>
              <a:t>container starts a </a:t>
            </a:r>
            <a:r>
              <a:rPr lang="en-US" dirty="0" err="1" smtClean="0"/>
              <a:t>MetricsRMIServer</a:t>
            </a:r>
            <a:r>
              <a:rPr lang="en-US" dirty="0" smtClean="0"/>
              <a:t>, expose container’s metrics to client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362" y="482484"/>
            <a:ext cx="6019800" cy="190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397" y="672984"/>
            <a:ext cx="4552950" cy="19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608" y="834173"/>
            <a:ext cx="4733925" cy="695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000895" y="1371600"/>
            <a:ext cx="3325090" cy="236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593" y="1769946"/>
            <a:ext cx="2000250" cy="20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8627" y="1969971"/>
            <a:ext cx="7010400" cy="18192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974378" y="1505239"/>
            <a:ext cx="847898" cy="53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014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Metrics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234641" y="1387101"/>
            <a:ext cx="7710748" cy="2517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274671" y="1359790"/>
            <a:ext cx="148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StreamSwitch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550174" y="1751113"/>
            <a:ext cx="2254829" cy="61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019842" y="1700300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600829" y="2521003"/>
            <a:ext cx="2136371" cy="1264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773314" y="2527998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8127052" y="1737407"/>
            <a:ext cx="3266900" cy="1997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376728" y="1751251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231383" y="4926475"/>
            <a:ext cx="1912617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446026" y="491588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1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3962399" y="4355869"/>
            <a:ext cx="822960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0027229" y="4926475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066710" y="4926475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2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776864" y="2843457"/>
            <a:ext cx="1792776" cy="395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851160" y="2855231"/>
            <a:ext cx="16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RMIServer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322528" y="4941125"/>
            <a:ext cx="2210833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322529" y="5041909"/>
            <a:ext cx="230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</a:t>
            </a:r>
          </a:p>
          <a:p>
            <a:r>
              <a:rPr lang="en-US" dirty="0" err="1" smtClean="0"/>
              <a:t>LeaderJobCoordinator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773314" y="3339892"/>
            <a:ext cx="1796326" cy="395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69066" y="3347069"/>
            <a:ext cx="18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MetricsRMIClient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33" idx="2"/>
            <a:endCxn id="64" idx="0"/>
          </p:cNvCxnSpPr>
          <p:nvPr/>
        </p:nvCxnSpPr>
        <p:spPr>
          <a:xfrm>
            <a:off x="5669353" y="3716401"/>
            <a:ext cx="2518339" cy="12100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7769630" y="4078576"/>
            <a:ext cx="2257599" cy="5599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905404" y="4146296"/>
            <a:ext cx="195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Metrics</a:t>
            </a:r>
            <a:endParaRPr lang="en-US" dirty="0"/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272935" y="1900439"/>
            <a:ext cx="3559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4. Retrieve Metrics. </a:t>
            </a:r>
            <a:r>
              <a:rPr lang="en-US" dirty="0" smtClean="0"/>
              <a:t>2)</a:t>
            </a:r>
            <a:r>
              <a:rPr lang="en-US" dirty="0" err="1" smtClean="0"/>
              <a:t>StreamSwitch</a:t>
            </a:r>
            <a:r>
              <a:rPr lang="en-US" dirty="0" smtClean="0"/>
              <a:t> </a:t>
            </a:r>
            <a:r>
              <a:rPr lang="en-US" dirty="0" smtClean="0"/>
              <a:t>call Model’s </a:t>
            </a:r>
            <a:r>
              <a:rPr lang="en-US" dirty="0" err="1" smtClean="0"/>
              <a:t>retrieveMetrics</a:t>
            </a:r>
            <a:r>
              <a:rPr lang="en-US" dirty="0" smtClean="0"/>
              <a:t>() function.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Model call </a:t>
            </a:r>
            <a:r>
              <a:rPr lang="en-US" dirty="0" err="1" smtClean="0"/>
              <a:t>MetricsRetriever’s</a:t>
            </a:r>
            <a:r>
              <a:rPr lang="en-US" dirty="0" smtClean="0"/>
              <a:t> </a:t>
            </a:r>
            <a:r>
              <a:rPr lang="en-US" dirty="0" err="1" smtClean="0"/>
              <a:t>retrieveMetrics</a:t>
            </a:r>
            <a:r>
              <a:rPr lang="en-US" dirty="0" smtClean="0"/>
              <a:t>() function. </a:t>
            </a:r>
            <a:r>
              <a:rPr lang="en-US" dirty="0" err="1" smtClean="0"/>
              <a:t>MetricsRetriever</a:t>
            </a:r>
            <a:r>
              <a:rPr lang="en-US" dirty="0" smtClean="0"/>
              <a:t> then retrieve metrics from containers.</a:t>
            </a:r>
            <a:endParaRPr lang="en-US" dirty="0"/>
          </a:p>
        </p:txBody>
      </p:sp>
      <p:cxnSp>
        <p:nvCxnSpPr>
          <p:cNvPr id="83" name="Straight Arrow Connector 82"/>
          <p:cNvCxnSpPr>
            <a:endCxn id="31" idx="0"/>
          </p:cNvCxnSpPr>
          <p:nvPr/>
        </p:nvCxnSpPr>
        <p:spPr>
          <a:xfrm flipH="1">
            <a:off x="5671477" y="2843457"/>
            <a:ext cx="2455575" cy="49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94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794" y="1258817"/>
            <a:ext cx="3790950" cy="247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55923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4. Retrieve metrics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) </a:t>
            </a:r>
            <a:r>
              <a:rPr lang="en-US" dirty="0" err="1"/>
              <a:t>StreamSwitch</a:t>
            </a:r>
            <a:r>
              <a:rPr lang="en-US" dirty="0"/>
              <a:t> </a:t>
            </a:r>
            <a:r>
              <a:rPr lang="en-US" dirty="0"/>
              <a:t>call Model’s </a:t>
            </a:r>
            <a:r>
              <a:rPr lang="en-US" dirty="0" err="1"/>
              <a:t>retrieveMetrics</a:t>
            </a:r>
            <a:r>
              <a:rPr lang="en-US" dirty="0"/>
              <a:t>() function. </a:t>
            </a:r>
          </a:p>
          <a:p>
            <a:pPr marL="0" indent="0">
              <a:buNone/>
            </a:pPr>
            <a:r>
              <a:rPr lang="en-US" dirty="0"/>
              <a:t>Model call </a:t>
            </a:r>
            <a:r>
              <a:rPr lang="en-US" dirty="0" err="1"/>
              <a:t>MetricsRetriever’s</a:t>
            </a:r>
            <a:r>
              <a:rPr lang="en-US" dirty="0"/>
              <a:t> </a:t>
            </a:r>
            <a:r>
              <a:rPr lang="en-US" dirty="0" err="1"/>
              <a:t>retrieveMetrics</a:t>
            </a:r>
            <a:r>
              <a:rPr lang="en-US" dirty="0"/>
              <a:t>() function. </a:t>
            </a:r>
            <a:r>
              <a:rPr lang="en-US" dirty="0" err="1"/>
              <a:t>MetricsRetriever</a:t>
            </a:r>
            <a:r>
              <a:rPr lang="en-US" dirty="0"/>
              <a:t> then retrieve metrics from containers.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518" y="1629416"/>
            <a:ext cx="2981325" cy="200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t="53840"/>
          <a:stretch/>
        </p:blipFill>
        <p:spPr>
          <a:xfrm>
            <a:off x="6750492" y="2203919"/>
            <a:ext cx="5200650" cy="16707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19" y="3453674"/>
            <a:ext cx="2495550" cy="3429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4534" y="3244124"/>
            <a:ext cx="4114800" cy="2095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2207" y="3807653"/>
            <a:ext cx="9296400" cy="561975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endCxn id="39" idx="0"/>
          </p:cNvCxnSpPr>
          <p:nvPr/>
        </p:nvCxnSpPr>
        <p:spPr>
          <a:xfrm flipH="1">
            <a:off x="6611794" y="2347091"/>
            <a:ext cx="1313006" cy="110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43" idx="1"/>
          </p:cNvCxnSpPr>
          <p:nvPr/>
        </p:nvCxnSpPr>
        <p:spPr>
          <a:xfrm flipV="1">
            <a:off x="3482899" y="4088641"/>
            <a:ext cx="1969308" cy="109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60133" y="2351006"/>
            <a:ext cx="4117967" cy="205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7517" y="32890"/>
            <a:ext cx="3543300" cy="209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9899" y="239056"/>
            <a:ext cx="1981200" cy="209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1794" y="652248"/>
            <a:ext cx="4352925" cy="68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3275" y="467656"/>
            <a:ext cx="1009650" cy="1905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81762" y="1832600"/>
            <a:ext cx="2886075" cy="361950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5" idx="2"/>
          </p:cNvCxnSpPr>
          <p:nvPr/>
        </p:nvCxnSpPr>
        <p:spPr>
          <a:xfrm flipH="1">
            <a:off x="8183791" y="1506467"/>
            <a:ext cx="323478" cy="39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760133" y="1499500"/>
            <a:ext cx="5207514" cy="145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8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761924" cy="4351338"/>
          </a:xfrm>
        </p:spPr>
        <p:txBody>
          <a:bodyPr>
            <a:normAutofit/>
          </a:bodyPr>
          <a:lstStyle/>
          <a:p>
            <a:r>
              <a:rPr lang="en-US" dirty="0"/>
              <a:t>4. Retrieve metrics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err="1"/>
              <a:t>MetricsRetriever</a:t>
            </a:r>
            <a:r>
              <a:rPr lang="en-US" dirty="0"/>
              <a:t> stores the container utilization, partition’s # of messages arrived, partition’s # of messages processed information.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234641" y="1387101"/>
            <a:ext cx="7710748" cy="2517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231383" y="1359790"/>
            <a:ext cx="152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StreamSwitch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550174" y="1751113"/>
            <a:ext cx="2254829" cy="61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019842" y="1700300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600829" y="2521003"/>
            <a:ext cx="2136371" cy="1264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773314" y="2527998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8127052" y="1737407"/>
            <a:ext cx="3266900" cy="1997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376728" y="1751251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231383" y="4926475"/>
            <a:ext cx="1912617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446026" y="491588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1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3962399" y="4355869"/>
            <a:ext cx="822960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0027229" y="4926475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066710" y="4926475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2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4322528" y="4941125"/>
            <a:ext cx="2210833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22529" y="5041909"/>
            <a:ext cx="230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</a:t>
            </a:r>
          </a:p>
          <a:p>
            <a:r>
              <a:rPr lang="en-US" dirty="0" err="1" smtClean="0"/>
              <a:t>LeaderJobCoordinator</a:t>
            </a:r>
            <a:endParaRPr lang="en-US" dirty="0"/>
          </a:p>
        </p:txBody>
      </p:sp>
      <p:cxnSp>
        <p:nvCxnSpPr>
          <p:cNvPr id="81" name="Straight Arrow Connector 80"/>
          <p:cNvCxnSpPr>
            <a:endCxn id="70" idx="0"/>
          </p:cNvCxnSpPr>
          <p:nvPr/>
        </p:nvCxnSpPr>
        <p:spPr>
          <a:xfrm>
            <a:off x="5669353" y="3716401"/>
            <a:ext cx="2518339" cy="12100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7769630" y="4078576"/>
            <a:ext cx="2257599" cy="5599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905404" y="4146296"/>
            <a:ext cx="195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Metrics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19842" y="2864303"/>
            <a:ext cx="1250830" cy="442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11232" y="2900918"/>
            <a:ext cx="14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4773314" y="3339892"/>
            <a:ext cx="1796326" cy="395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769066" y="3347069"/>
            <a:ext cx="18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MetricsRMIClient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34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Metrics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528" y="548285"/>
            <a:ext cx="2495550" cy="342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043" y="338735"/>
            <a:ext cx="4114800" cy="2095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509" y="935304"/>
            <a:ext cx="9296400" cy="561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3375" y="1497279"/>
            <a:ext cx="4514850" cy="6286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147646" y="2125930"/>
            <a:ext cx="2265729" cy="88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3375" y="2077707"/>
            <a:ext cx="3771900" cy="92392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413375" y="1497279"/>
            <a:ext cx="4365625" cy="1504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/>
          <a:srcRect t="5555" b="14150"/>
          <a:stretch/>
        </p:blipFill>
        <p:spPr>
          <a:xfrm>
            <a:off x="5396459" y="3015457"/>
            <a:ext cx="8572500" cy="2768600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V="1">
            <a:off x="3604846" y="3953933"/>
            <a:ext cx="1791613" cy="5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670460" y="3860800"/>
            <a:ext cx="8298499" cy="1736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72935" y="1900439"/>
            <a:ext cx="37619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4. Retrieve metrics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3) </a:t>
            </a:r>
            <a:r>
              <a:rPr lang="en-US" dirty="0" err="1" smtClean="0"/>
              <a:t>MetricsRetriever</a:t>
            </a:r>
            <a:r>
              <a:rPr lang="en-US" dirty="0" smtClean="0"/>
              <a:t> stores the container utilization, partition’s # of messages arrived, partition’s # of messages processed information.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730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383" y="1885991"/>
            <a:ext cx="4596939" cy="4351338"/>
          </a:xfrm>
        </p:spPr>
        <p:txBody>
          <a:bodyPr/>
          <a:lstStyle/>
          <a:p>
            <a:r>
              <a:rPr lang="en-US" dirty="0" smtClean="0"/>
              <a:t>Metrics Retriever</a:t>
            </a:r>
          </a:p>
          <a:p>
            <a:pPr marL="0" indent="0">
              <a:buNone/>
            </a:pPr>
            <a:r>
              <a:rPr lang="en-US" dirty="0" smtClean="0"/>
              <a:t>Retrieve metrics information from application.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Currently we are using RMI retriever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06836" y="1825625"/>
            <a:ext cx="5378335" cy="4351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34348" y="1825625"/>
            <a:ext cx="292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StreamSwitch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49289" y="2578970"/>
            <a:ext cx="3077096" cy="2576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83339" y="2578970"/>
            <a:ext cx="1224740" cy="2576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9660" y="3571840"/>
            <a:ext cx="129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49289" y="5411585"/>
            <a:ext cx="3035533" cy="6483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81997" y="5539929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9526385" y="3867443"/>
            <a:ext cx="556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</p:cNvCxnSpPr>
          <p:nvPr/>
        </p:nvCxnSpPr>
        <p:spPr>
          <a:xfrm flipH="1" flipV="1">
            <a:off x="7967055" y="5155916"/>
            <a:ext cx="1" cy="25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0291171" y="4884350"/>
            <a:ext cx="2737628" cy="703811"/>
          </a:xfrm>
          <a:prstGeom prst="bentConnector3">
            <a:avLst>
              <a:gd name="adj1" fmla="val -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2"/>
          </p:cNvCxnSpPr>
          <p:nvPr/>
        </p:nvCxnSpPr>
        <p:spPr>
          <a:xfrm flipV="1">
            <a:off x="7967055" y="6059978"/>
            <a:ext cx="1" cy="54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61215" y="6432632"/>
            <a:ext cx="663078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93084" y="6451867"/>
            <a:ext cx="233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85510" y="3632901"/>
            <a:ext cx="260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Making Model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685510" y="6332523"/>
            <a:ext cx="1168628" cy="2881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18859" y="6283185"/>
            <a:ext cx="90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55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89" y="20786"/>
            <a:ext cx="10515600" cy="1325563"/>
          </a:xfrm>
        </p:spPr>
        <p:txBody>
          <a:bodyPr/>
          <a:lstStyle/>
          <a:p>
            <a:r>
              <a:rPr lang="en-US" dirty="0" smtClean="0"/>
              <a:t>Update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77645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smtClean="0"/>
              <a:t>Update </a:t>
            </a:r>
            <a:r>
              <a:rPr lang="en-US" dirty="0" err="1"/>
              <a:t>DecisionModel</a:t>
            </a:r>
            <a:r>
              <a:rPr lang="en-US" dirty="0"/>
              <a:t> with metrics</a:t>
            </a:r>
          </a:p>
          <a:p>
            <a:pPr marL="0" indent="0">
              <a:buNone/>
            </a:pPr>
            <a:r>
              <a:rPr lang="en-US" dirty="0" err="1" smtClean="0"/>
              <a:t>StreamSwitch</a:t>
            </a:r>
            <a:r>
              <a:rPr lang="en-US" dirty="0" smtClean="0"/>
              <a:t> calls </a:t>
            </a:r>
            <a:r>
              <a:rPr lang="en-US" dirty="0" smtClean="0"/>
              <a:t>Model’s </a:t>
            </a:r>
            <a:r>
              <a:rPr lang="en-US" dirty="0" err="1" smtClean="0"/>
              <a:t>updateModel</a:t>
            </a:r>
            <a:r>
              <a:rPr lang="en-US" dirty="0" smtClean="0"/>
              <a:t>().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1)Update </a:t>
            </a:r>
            <a:r>
              <a:rPr lang="en-US" dirty="0" err="1" smtClean="0"/>
              <a:t>DelayEstimator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Model </a:t>
            </a:r>
            <a:r>
              <a:rPr lang="en-US" dirty="0" smtClean="0"/>
              <a:t>gets </a:t>
            </a:r>
            <a:r>
              <a:rPr lang="en-US" dirty="0" err="1" smtClean="0"/>
              <a:t>PartitionArrived</a:t>
            </a:r>
            <a:r>
              <a:rPr lang="en-US" dirty="0" smtClean="0"/>
              <a:t> ,</a:t>
            </a:r>
            <a:r>
              <a:rPr lang="en-US" dirty="0" err="1" smtClean="0"/>
              <a:t>PartitionProcessed</a:t>
            </a:r>
            <a:r>
              <a:rPr lang="en-US" dirty="0" smtClean="0"/>
              <a:t> and </a:t>
            </a:r>
            <a:r>
              <a:rPr lang="en-US" dirty="0" err="1" smtClean="0"/>
              <a:t>ContainerUtilization</a:t>
            </a:r>
            <a:r>
              <a:rPr lang="en-US" dirty="0" smtClean="0"/>
              <a:t> from Metrics retriever, then uses them to update </a:t>
            </a:r>
            <a:r>
              <a:rPr lang="en-US" dirty="0" err="1" smtClean="0"/>
              <a:t>DelayEstimator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234641" y="1387101"/>
            <a:ext cx="7710748" cy="2517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74671" y="1359790"/>
            <a:ext cx="148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StreamSwitch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550174" y="1751113"/>
            <a:ext cx="2254829" cy="61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019842" y="1700300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600829" y="2521003"/>
            <a:ext cx="2136371" cy="1264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773314" y="2527998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127052" y="1737407"/>
            <a:ext cx="3266900" cy="1997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9376728" y="1751251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231383" y="4926475"/>
            <a:ext cx="1912617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446026" y="491588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1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0027229" y="4926475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0066710" y="4926475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2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322528" y="4941125"/>
            <a:ext cx="2210833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322529" y="5041909"/>
            <a:ext cx="230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</a:t>
            </a:r>
          </a:p>
          <a:p>
            <a:r>
              <a:rPr lang="en-US" dirty="0" err="1" smtClean="0"/>
              <a:t>LeaderJobCoordinator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 rot="21174165">
            <a:off x="6886058" y="2761458"/>
            <a:ext cx="998051" cy="4919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21174165">
            <a:off x="6886059" y="2799891"/>
            <a:ext cx="97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7" idx="1"/>
          </p:cNvCxnSpPr>
          <p:nvPr/>
        </p:nvCxnSpPr>
        <p:spPr>
          <a:xfrm flipV="1">
            <a:off x="6737200" y="3187154"/>
            <a:ext cx="1556811" cy="22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962399" y="4355869"/>
            <a:ext cx="822960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019842" y="2864303"/>
            <a:ext cx="1250830" cy="442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111232" y="2900918"/>
            <a:ext cx="14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4773314" y="3339892"/>
            <a:ext cx="1796326" cy="395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769066" y="3347069"/>
            <a:ext cx="18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MetricsRMIClient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94011" y="2898169"/>
            <a:ext cx="2932981" cy="57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893120" y="2977737"/>
            <a:ext cx="17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54513" y="3347069"/>
            <a:ext cx="58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03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117" y="1459864"/>
                <a:ext cx="4632266" cy="509887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DelayEstimator</a:t>
                </a:r>
                <a:r>
                  <a:rPr lang="en-US" dirty="0" smtClean="0"/>
                  <a:t> stores the partitions’ </a:t>
                </a:r>
                <a:r>
                  <a:rPr lang="en-US" dirty="0"/>
                  <a:t>arrived, processed, backlog </a:t>
                </a:r>
                <a:r>
                  <a:rPr lang="en-US" dirty="0" smtClean="0"/>
                  <a:t>information: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Executors’ arrived, processed, backlog information: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Based on these information, </a:t>
                </a:r>
                <a:r>
                  <a:rPr lang="en-US" dirty="0" err="1" smtClean="0"/>
                  <a:t>DelayEstimator</a:t>
                </a:r>
                <a:r>
                  <a:rPr lang="en-US" dirty="0" smtClean="0"/>
                  <a:t> can determine the real delay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17" y="1459864"/>
                <a:ext cx="4632266" cy="5098877"/>
              </a:xfrm>
              <a:blipFill>
                <a:blip r:embed="rId2"/>
                <a:stretch>
                  <a:fillRect l="-2763" r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512123" y="607297"/>
            <a:ext cx="2694706" cy="2042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19676" y="978659"/>
            <a:ext cx="18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843588" y="1294421"/>
                <a:ext cx="2186902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588" y="1294421"/>
                <a:ext cx="2186902" cy="668581"/>
              </a:xfrm>
              <a:prstGeom prst="rect">
                <a:avLst/>
              </a:prstGeom>
              <a:blipFill>
                <a:blip r:embed="rId3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5426015" y="5702060"/>
            <a:ext cx="48355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942780" y="3088257"/>
            <a:ext cx="0" cy="3114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5943600" y="3795623"/>
            <a:ext cx="3209026" cy="1889185"/>
          </a:xfrm>
          <a:custGeom>
            <a:avLst/>
            <a:gdLst>
              <a:gd name="connsiteX0" fmla="*/ 0 w 3209026"/>
              <a:gd name="connsiteY0" fmla="*/ 1889185 h 1889185"/>
              <a:gd name="connsiteX1" fmla="*/ 43132 w 3209026"/>
              <a:gd name="connsiteY1" fmla="*/ 1846052 h 1889185"/>
              <a:gd name="connsiteX2" fmla="*/ 94891 w 3209026"/>
              <a:gd name="connsiteY2" fmla="*/ 1802920 h 1889185"/>
              <a:gd name="connsiteX3" fmla="*/ 138023 w 3209026"/>
              <a:gd name="connsiteY3" fmla="*/ 1751162 h 1889185"/>
              <a:gd name="connsiteX4" fmla="*/ 189781 w 3209026"/>
              <a:gd name="connsiteY4" fmla="*/ 1708030 h 1889185"/>
              <a:gd name="connsiteX5" fmla="*/ 224287 w 3209026"/>
              <a:gd name="connsiteY5" fmla="*/ 1630392 h 1889185"/>
              <a:gd name="connsiteX6" fmla="*/ 250166 w 3209026"/>
              <a:gd name="connsiteY6" fmla="*/ 1604513 h 1889185"/>
              <a:gd name="connsiteX7" fmla="*/ 276045 w 3209026"/>
              <a:gd name="connsiteY7" fmla="*/ 1526875 h 1889185"/>
              <a:gd name="connsiteX8" fmla="*/ 284672 w 3209026"/>
              <a:gd name="connsiteY8" fmla="*/ 1500996 h 1889185"/>
              <a:gd name="connsiteX9" fmla="*/ 310551 w 3209026"/>
              <a:gd name="connsiteY9" fmla="*/ 1475117 h 1889185"/>
              <a:gd name="connsiteX10" fmla="*/ 327804 w 3209026"/>
              <a:gd name="connsiteY10" fmla="*/ 1449237 h 1889185"/>
              <a:gd name="connsiteX11" fmla="*/ 353683 w 3209026"/>
              <a:gd name="connsiteY11" fmla="*/ 1431985 h 1889185"/>
              <a:gd name="connsiteX12" fmla="*/ 379562 w 3209026"/>
              <a:gd name="connsiteY12" fmla="*/ 1406105 h 1889185"/>
              <a:gd name="connsiteX13" fmla="*/ 431321 w 3209026"/>
              <a:gd name="connsiteY13" fmla="*/ 1371600 h 1889185"/>
              <a:gd name="connsiteX14" fmla="*/ 465826 w 3209026"/>
              <a:gd name="connsiteY14" fmla="*/ 1362973 h 1889185"/>
              <a:gd name="connsiteX15" fmla="*/ 543464 w 3209026"/>
              <a:gd name="connsiteY15" fmla="*/ 1337094 h 1889185"/>
              <a:gd name="connsiteX16" fmla="*/ 569343 w 3209026"/>
              <a:gd name="connsiteY16" fmla="*/ 1328468 h 1889185"/>
              <a:gd name="connsiteX17" fmla="*/ 595223 w 3209026"/>
              <a:gd name="connsiteY17" fmla="*/ 1319841 h 1889185"/>
              <a:gd name="connsiteX18" fmla="*/ 655608 w 3209026"/>
              <a:gd name="connsiteY18" fmla="*/ 1311215 h 1889185"/>
              <a:gd name="connsiteX19" fmla="*/ 698740 w 3209026"/>
              <a:gd name="connsiteY19" fmla="*/ 1302588 h 1889185"/>
              <a:gd name="connsiteX20" fmla="*/ 793630 w 3209026"/>
              <a:gd name="connsiteY20" fmla="*/ 1293962 h 1889185"/>
              <a:gd name="connsiteX21" fmla="*/ 828136 w 3209026"/>
              <a:gd name="connsiteY21" fmla="*/ 1276709 h 1889185"/>
              <a:gd name="connsiteX22" fmla="*/ 879894 w 3209026"/>
              <a:gd name="connsiteY22" fmla="*/ 1259456 h 1889185"/>
              <a:gd name="connsiteX23" fmla="*/ 948906 w 3209026"/>
              <a:gd name="connsiteY23" fmla="*/ 1233577 h 1889185"/>
              <a:gd name="connsiteX24" fmla="*/ 974785 w 3209026"/>
              <a:gd name="connsiteY24" fmla="*/ 1216324 h 1889185"/>
              <a:gd name="connsiteX25" fmla="*/ 1009291 w 3209026"/>
              <a:gd name="connsiteY25" fmla="*/ 1199071 h 1889185"/>
              <a:gd name="connsiteX26" fmla="*/ 1069675 w 3209026"/>
              <a:gd name="connsiteY26" fmla="*/ 1164566 h 1889185"/>
              <a:gd name="connsiteX27" fmla="*/ 1112808 w 3209026"/>
              <a:gd name="connsiteY27" fmla="*/ 1121434 h 1889185"/>
              <a:gd name="connsiteX28" fmla="*/ 1199072 w 3209026"/>
              <a:gd name="connsiteY28" fmla="*/ 1043796 h 1889185"/>
              <a:gd name="connsiteX29" fmla="*/ 1216325 w 3209026"/>
              <a:gd name="connsiteY29" fmla="*/ 1017917 h 1889185"/>
              <a:gd name="connsiteX30" fmla="*/ 1293962 w 3209026"/>
              <a:gd name="connsiteY30" fmla="*/ 948905 h 1889185"/>
              <a:gd name="connsiteX31" fmla="*/ 1311215 w 3209026"/>
              <a:gd name="connsiteY31" fmla="*/ 923026 h 1889185"/>
              <a:gd name="connsiteX32" fmla="*/ 1319842 w 3209026"/>
              <a:gd name="connsiteY32" fmla="*/ 897147 h 1889185"/>
              <a:gd name="connsiteX33" fmla="*/ 1354347 w 3209026"/>
              <a:gd name="connsiteY33" fmla="*/ 888520 h 1889185"/>
              <a:gd name="connsiteX34" fmla="*/ 1380226 w 3209026"/>
              <a:gd name="connsiteY34" fmla="*/ 862641 h 1889185"/>
              <a:gd name="connsiteX35" fmla="*/ 1397479 w 3209026"/>
              <a:gd name="connsiteY35" fmla="*/ 828135 h 1889185"/>
              <a:gd name="connsiteX36" fmla="*/ 1431985 w 3209026"/>
              <a:gd name="connsiteY36" fmla="*/ 810883 h 1889185"/>
              <a:gd name="connsiteX37" fmla="*/ 1457864 w 3209026"/>
              <a:gd name="connsiteY37" fmla="*/ 793630 h 1889185"/>
              <a:gd name="connsiteX38" fmla="*/ 1544128 w 3209026"/>
              <a:gd name="connsiteY38" fmla="*/ 733245 h 1889185"/>
              <a:gd name="connsiteX39" fmla="*/ 1595887 w 3209026"/>
              <a:gd name="connsiteY39" fmla="*/ 707366 h 1889185"/>
              <a:gd name="connsiteX40" fmla="*/ 1621766 w 3209026"/>
              <a:gd name="connsiteY40" fmla="*/ 690113 h 1889185"/>
              <a:gd name="connsiteX41" fmla="*/ 1664898 w 3209026"/>
              <a:gd name="connsiteY41" fmla="*/ 681486 h 1889185"/>
              <a:gd name="connsiteX42" fmla="*/ 1716657 w 3209026"/>
              <a:gd name="connsiteY42" fmla="*/ 664234 h 1889185"/>
              <a:gd name="connsiteX43" fmla="*/ 1897811 w 3209026"/>
              <a:gd name="connsiteY43" fmla="*/ 646981 h 1889185"/>
              <a:gd name="connsiteX44" fmla="*/ 2139351 w 3209026"/>
              <a:gd name="connsiteY44" fmla="*/ 621102 h 1889185"/>
              <a:gd name="connsiteX45" fmla="*/ 2208362 w 3209026"/>
              <a:gd name="connsiteY45" fmla="*/ 595222 h 1889185"/>
              <a:gd name="connsiteX46" fmla="*/ 2234242 w 3209026"/>
              <a:gd name="connsiteY46" fmla="*/ 586596 h 1889185"/>
              <a:gd name="connsiteX47" fmla="*/ 2260121 w 3209026"/>
              <a:gd name="connsiteY47" fmla="*/ 560717 h 1889185"/>
              <a:gd name="connsiteX48" fmla="*/ 2337758 w 3209026"/>
              <a:gd name="connsiteY48" fmla="*/ 500332 h 1889185"/>
              <a:gd name="connsiteX49" fmla="*/ 2389517 w 3209026"/>
              <a:gd name="connsiteY49" fmla="*/ 457200 h 1889185"/>
              <a:gd name="connsiteX50" fmla="*/ 2398143 w 3209026"/>
              <a:gd name="connsiteY50" fmla="*/ 422694 h 1889185"/>
              <a:gd name="connsiteX51" fmla="*/ 2467155 w 3209026"/>
              <a:gd name="connsiteY51" fmla="*/ 345056 h 1889185"/>
              <a:gd name="connsiteX52" fmla="*/ 2527540 w 3209026"/>
              <a:gd name="connsiteY52" fmla="*/ 267419 h 1889185"/>
              <a:gd name="connsiteX53" fmla="*/ 2553419 w 3209026"/>
              <a:gd name="connsiteY53" fmla="*/ 232913 h 1889185"/>
              <a:gd name="connsiteX54" fmla="*/ 2579298 w 3209026"/>
              <a:gd name="connsiteY54" fmla="*/ 198407 h 1889185"/>
              <a:gd name="connsiteX55" fmla="*/ 2596551 w 3209026"/>
              <a:gd name="connsiteY55" fmla="*/ 172528 h 1889185"/>
              <a:gd name="connsiteX56" fmla="*/ 2631057 w 3209026"/>
              <a:gd name="connsiteY56" fmla="*/ 146649 h 1889185"/>
              <a:gd name="connsiteX57" fmla="*/ 2656936 w 3209026"/>
              <a:gd name="connsiteY57" fmla="*/ 120769 h 1889185"/>
              <a:gd name="connsiteX58" fmla="*/ 2700068 w 3209026"/>
              <a:gd name="connsiteY58" fmla="*/ 94890 h 1889185"/>
              <a:gd name="connsiteX59" fmla="*/ 2734574 w 3209026"/>
              <a:gd name="connsiteY59" fmla="*/ 69011 h 1889185"/>
              <a:gd name="connsiteX60" fmla="*/ 2760453 w 3209026"/>
              <a:gd name="connsiteY60" fmla="*/ 60385 h 1889185"/>
              <a:gd name="connsiteX61" fmla="*/ 2820838 w 3209026"/>
              <a:gd name="connsiteY61" fmla="*/ 34505 h 1889185"/>
              <a:gd name="connsiteX62" fmla="*/ 2915728 w 3209026"/>
              <a:gd name="connsiteY62" fmla="*/ 25879 h 1889185"/>
              <a:gd name="connsiteX63" fmla="*/ 2967487 w 3209026"/>
              <a:gd name="connsiteY63" fmla="*/ 8626 h 1889185"/>
              <a:gd name="connsiteX64" fmla="*/ 3209026 w 3209026"/>
              <a:gd name="connsiteY64" fmla="*/ 0 h 18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209026" h="1889185">
                <a:moveTo>
                  <a:pt x="0" y="1889185"/>
                </a:moveTo>
                <a:cubicBezTo>
                  <a:pt x="14377" y="1874807"/>
                  <a:pt x="27830" y="1859441"/>
                  <a:pt x="43132" y="1846052"/>
                </a:cubicBezTo>
                <a:cubicBezTo>
                  <a:pt x="84893" y="1809511"/>
                  <a:pt x="54936" y="1850866"/>
                  <a:pt x="94891" y="1802920"/>
                </a:cubicBezTo>
                <a:cubicBezTo>
                  <a:pt x="125738" y="1765903"/>
                  <a:pt x="96777" y="1785533"/>
                  <a:pt x="138023" y="1751162"/>
                </a:cubicBezTo>
                <a:cubicBezTo>
                  <a:pt x="210075" y="1691119"/>
                  <a:pt x="114184" y="1783627"/>
                  <a:pt x="189781" y="1708030"/>
                </a:cubicBezTo>
                <a:cubicBezTo>
                  <a:pt x="202320" y="1670414"/>
                  <a:pt x="201502" y="1657733"/>
                  <a:pt x="224287" y="1630392"/>
                </a:cubicBezTo>
                <a:cubicBezTo>
                  <a:pt x="232097" y="1621020"/>
                  <a:pt x="241540" y="1613139"/>
                  <a:pt x="250166" y="1604513"/>
                </a:cubicBezTo>
                <a:lnTo>
                  <a:pt x="276045" y="1526875"/>
                </a:lnTo>
                <a:cubicBezTo>
                  <a:pt x="278921" y="1518249"/>
                  <a:pt x="278242" y="1507426"/>
                  <a:pt x="284672" y="1500996"/>
                </a:cubicBezTo>
                <a:cubicBezTo>
                  <a:pt x="293298" y="1492370"/>
                  <a:pt x="302741" y="1484489"/>
                  <a:pt x="310551" y="1475117"/>
                </a:cubicBezTo>
                <a:cubicBezTo>
                  <a:pt x="317188" y="1467152"/>
                  <a:pt x="320473" y="1456568"/>
                  <a:pt x="327804" y="1449237"/>
                </a:cubicBezTo>
                <a:cubicBezTo>
                  <a:pt x="335135" y="1441906"/>
                  <a:pt x="345719" y="1438622"/>
                  <a:pt x="353683" y="1431985"/>
                </a:cubicBezTo>
                <a:cubicBezTo>
                  <a:pt x="363055" y="1424175"/>
                  <a:pt x="369932" y="1413595"/>
                  <a:pt x="379562" y="1406105"/>
                </a:cubicBezTo>
                <a:cubicBezTo>
                  <a:pt x="395929" y="1393375"/>
                  <a:pt x="411205" y="1376629"/>
                  <a:pt x="431321" y="1371600"/>
                </a:cubicBezTo>
                <a:cubicBezTo>
                  <a:pt x="442823" y="1368724"/>
                  <a:pt x="454470" y="1366380"/>
                  <a:pt x="465826" y="1362973"/>
                </a:cubicBezTo>
                <a:cubicBezTo>
                  <a:pt x="491955" y="1355134"/>
                  <a:pt x="517585" y="1345720"/>
                  <a:pt x="543464" y="1337094"/>
                </a:cubicBezTo>
                <a:lnTo>
                  <a:pt x="569343" y="1328468"/>
                </a:lnTo>
                <a:cubicBezTo>
                  <a:pt x="577970" y="1325592"/>
                  <a:pt x="586221" y="1321127"/>
                  <a:pt x="595223" y="1319841"/>
                </a:cubicBezTo>
                <a:cubicBezTo>
                  <a:pt x="615351" y="1316966"/>
                  <a:pt x="635552" y="1314558"/>
                  <a:pt x="655608" y="1311215"/>
                </a:cubicBezTo>
                <a:cubicBezTo>
                  <a:pt x="670071" y="1308805"/>
                  <a:pt x="684191" y="1304407"/>
                  <a:pt x="698740" y="1302588"/>
                </a:cubicBezTo>
                <a:cubicBezTo>
                  <a:pt x="730255" y="1298649"/>
                  <a:pt x="762000" y="1296837"/>
                  <a:pt x="793630" y="1293962"/>
                </a:cubicBezTo>
                <a:cubicBezTo>
                  <a:pt x="805132" y="1288211"/>
                  <a:pt x="816196" y="1281485"/>
                  <a:pt x="828136" y="1276709"/>
                </a:cubicBezTo>
                <a:cubicBezTo>
                  <a:pt x="845021" y="1269955"/>
                  <a:pt x="862641" y="1265207"/>
                  <a:pt x="879894" y="1259456"/>
                </a:cubicBezTo>
                <a:cubicBezTo>
                  <a:pt x="902299" y="1251988"/>
                  <a:pt x="928266" y="1243897"/>
                  <a:pt x="948906" y="1233577"/>
                </a:cubicBezTo>
                <a:cubicBezTo>
                  <a:pt x="958179" y="1228940"/>
                  <a:pt x="965783" y="1221468"/>
                  <a:pt x="974785" y="1216324"/>
                </a:cubicBezTo>
                <a:cubicBezTo>
                  <a:pt x="985950" y="1209944"/>
                  <a:pt x="998386" y="1205887"/>
                  <a:pt x="1009291" y="1199071"/>
                </a:cubicBezTo>
                <a:cubicBezTo>
                  <a:pt x="1068976" y="1161768"/>
                  <a:pt x="1018832" y="1181513"/>
                  <a:pt x="1069675" y="1164566"/>
                </a:cubicBezTo>
                <a:cubicBezTo>
                  <a:pt x="1124308" y="1128145"/>
                  <a:pt x="1069678" y="1169356"/>
                  <a:pt x="1112808" y="1121434"/>
                </a:cubicBezTo>
                <a:cubicBezTo>
                  <a:pt x="1163596" y="1065002"/>
                  <a:pt x="1155672" y="1072729"/>
                  <a:pt x="1199072" y="1043796"/>
                </a:cubicBezTo>
                <a:cubicBezTo>
                  <a:pt x="1204823" y="1035170"/>
                  <a:pt x="1208994" y="1025248"/>
                  <a:pt x="1216325" y="1017917"/>
                </a:cubicBezTo>
                <a:cubicBezTo>
                  <a:pt x="1251534" y="982708"/>
                  <a:pt x="1266284" y="982119"/>
                  <a:pt x="1293962" y="948905"/>
                </a:cubicBezTo>
                <a:cubicBezTo>
                  <a:pt x="1300599" y="940940"/>
                  <a:pt x="1306578" y="932299"/>
                  <a:pt x="1311215" y="923026"/>
                </a:cubicBezTo>
                <a:cubicBezTo>
                  <a:pt x="1315282" y="914893"/>
                  <a:pt x="1312742" y="902827"/>
                  <a:pt x="1319842" y="897147"/>
                </a:cubicBezTo>
                <a:cubicBezTo>
                  <a:pt x="1329100" y="889741"/>
                  <a:pt x="1342845" y="891396"/>
                  <a:pt x="1354347" y="888520"/>
                </a:cubicBezTo>
                <a:cubicBezTo>
                  <a:pt x="1362973" y="879894"/>
                  <a:pt x="1373135" y="872568"/>
                  <a:pt x="1380226" y="862641"/>
                </a:cubicBezTo>
                <a:cubicBezTo>
                  <a:pt x="1387700" y="852177"/>
                  <a:pt x="1388386" y="837228"/>
                  <a:pt x="1397479" y="828135"/>
                </a:cubicBezTo>
                <a:cubicBezTo>
                  <a:pt x="1406572" y="819042"/>
                  <a:pt x="1420820" y="817263"/>
                  <a:pt x="1431985" y="810883"/>
                </a:cubicBezTo>
                <a:cubicBezTo>
                  <a:pt x="1440987" y="805739"/>
                  <a:pt x="1450115" y="800518"/>
                  <a:pt x="1457864" y="793630"/>
                </a:cubicBezTo>
                <a:cubicBezTo>
                  <a:pt x="1528465" y="730873"/>
                  <a:pt x="1480870" y="749059"/>
                  <a:pt x="1544128" y="733245"/>
                </a:cubicBezTo>
                <a:cubicBezTo>
                  <a:pt x="1618303" y="683796"/>
                  <a:pt x="1524452" y="743084"/>
                  <a:pt x="1595887" y="707366"/>
                </a:cubicBezTo>
                <a:cubicBezTo>
                  <a:pt x="1605160" y="702729"/>
                  <a:pt x="1612059" y="693753"/>
                  <a:pt x="1621766" y="690113"/>
                </a:cubicBezTo>
                <a:cubicBezTo>
                  <a:pt x="1635494" y="684965"/>
                  <a:pt x="1650753" y="685344"/>
                  <a:pt x="1664898" y="681486"/>
                </a:cubicBezTo>
                <a:cubicBezTo>
                  <a:pt x="1682443" y="676701"/>
                  <a:pt x="1698654" y="666806"/>
                  <a:pt x="1716657" y="664234"/>
                </a:cubicBezTo>
                <a:cubicBezTo>
                  <a:pt x="1816995" y="649899"/>
                  <a:pt x="1756761" y="657056"/>
                  <a:pt x="1897811" y="646981"/>
                </a:cubicBezTo>
                <a:cubicBezTo>
                  <a:pt x="2090241" y="611994"/>
                  <a:pt x="1885424" y="645286"/>
                  <a:pt x="2139351" y="621102"/>
                </a:cubicBezTo>
                <a:cubicBezTo>
                  <a:pt x="2173432" y="617856"/>
                  <a:pt x="2177245" y="608558"/>
                  <a:pt x="2208362" y="595222"/>
                </a:cubicBezTo>
                <a:cubicBezTo>
                  <a:pt x="2216720" y="591640"/>
                  <a:pt x="2225615" y="589471"/>
                  <a:pt x="2234242" y="586596"/>
                </a:cubicBezTo>
                <a:cubicBezTo>
                  <a:pt x="2242868" y="577970"/>
                  <a:pt x="2250749" y="568527"/>
                  <a:pt x="2260121" y="560717"/>
                </a:cubicBezTo>
                <a:cubicBezTo>
                  <a:pt x="2285307" y="539728"/>
                  <a:pt x="2314575" y="523515"/>
                  <a:pt x="2337758" y="500332"/>
                </a:cubicBezTo>
                <a:cubicBezTo>
                  <a:pt x="2370969" y="467121"/>
                  <a:pt x="2353487" y="481219"/>
                  <a:pt x="2389517" y="457200"/>
                </a:cubicBezTo>
                <a:cubicBezTo>
                  <a:pt x="2392392" y="445698"/>
                  <a:pt x="2393473" y="433591"/>
                  <a:pt x="2398143" y="422694"/>
                </a:cubicBezTo>
                <a:cubicBezTo>
                  <a:pt x="2411287" y="392025"/>
                  <a:pt x="2449588" y="367642"/>
                  <a:pt x="2467155" y="345056"/>
                </a:cubicBezTo>
                <a:lnTo>
                  <a:pt x="2527540" y="267419"/>
                </a:lnTo>
                <a:cubicBezTo>
                  <a:pt x="2536306" y="256023"/>
                  <a:pt x="2544793" y="244415"/>
                  <a:pt x="2553419" y="232913"/>
                </a:cubicBezTo>
                <a:cubicBezTo>
                  <a:pt x="2562045" y="221411"/>
                  <a:pt x="2571323" y="210370"/>
                  <a:pt x="2579298" y="198407"/>
                </a:cubicBezTo>
                <a:cubicBezTo>
                  <a:pt x="2585049" y="189781"/>
                  <a:pt x="2589220" y="179859"/>
                  <a:pt x="2596551" y="172528"/>
                </a:cubicBezTo>
                <a:cubicBezTo>
                  <a:pt x="2606717" y="162362"/>
                  <a:pt x="2620141" y="156006"/>
                  <a:pt x="2631057" y="146649"/>
                </a:cubicBezTo>
                <a:cubicBezTo>
                  <a:pt x="2640320" y="138709"/>
                  <a:pt x="2647176" y="128089"/>
                  <a:pt x="2656936" y="120769"/>
                </a:cubicBezTo>
                <a:cubicBezTo>
                  <a:pt x="2670349" y="110709"/>
                  <a:pt x="2686117" y="104190"/>
                  <a:pt x="2700068" y="94890"/>
                </a:cubicBezTo>
                <a:cubicBezTo>
                  <a:pt x="2712031" y="86915"/>
                  <a:pt x="2722091" y="76144"/>
                  <a:pt x="2734574" y="69011"/>
                </a:cubicBezTo>
                <a:cubicBezTo>
                  <a:pt x="2742469" y="64500"/>
                  <a:pt x="2752095" y="63967"/>
                  <a:pt x="2760453" y="60385"/>
                </a:cubicBezTo>
                <a:cubicBezTo>
                  <a:pt x="2777851" y="52929"/>
                  <a:pt x="2800607" y="37395"/>
                  <a:pt x="2820838" y="34505"/>
                </a:cubicBezTo>
                <a:cubicBezTo>
                  <a:pt x="2852279" y="30013"/>
                  <a:pt x="2884098" y="28754"/>
                  <a:pt x="2915728" y="25879"/>
                </a:cubicBezTo>
                <a:cubicBezTo>
                  <a:pt x="2932981" y="20128"/>
                  <a:pt x="2949314" y="9325"/>
                  <a:pt x="2967487" y="8626"/>
                </a:cubicBezTo>
                <a:cubicBezTo>
                  <a:pt x="3197520" y="-221"/>
                  <a:pt x="3116956" y="0"/>
                  <a:pt x="3209026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952227" y="3818051"/>
            <a:ext cx="3200400" cy="1867172"/>
          </a:xfrm>
          <a:custGeom>
            <a:avLst/>
            <a:gdLst>
              <a:gd name="connsiteX0" fmla="*/ 0 w 3252159"/>
              <a:gd name="connsiteY0" fmla="*/ 1837460 h 1855128"/>
              <a:gd name="connsiteX1" fmla="*/ 43132 w 3252159"/>
              <a:gd name="connsiteY1" fmla="*/ 1854713 h 1855128"/>
              <a:gd name="connsiteX2" fmla="*/ 120770 w 3252159"/>
              <a:gd name="connsiteY2" fmla="*/ 1846086 h 1855128"/>
              <a:gd name="connsiteX3" fmla="*/ 155276 w 3252159"/>
              <a:gd name="connsiteY3" fmla="*/ 1828833 h 1855128"/>
              <a:gd name="connsiteX4" fmla="*/ 189782 w 3252159"/>
              <a:gd name="connsiteY4" fmla="*/ 1820207 h 1855128"/>
              <a:gd name="connsiteX5" fmla="*/ 241540 w 3252159"/>
              <a:gd name="connsiteY5" fmla="*/ 1777075 h 1855128"/>
              <a:gd name="connsiteX6" fmla="*/ 301925 w 3252159"/>
              <a:gd name="connsiteY6" fmla="*/ 1699437 h 1855128"/>
              <a:gd name="connsiteX7" fmla="*/ 310551 w 3252159"/>
              <a:gd name="connsiteY7" fmla="*/ 1673558 h 1855128"/>
              <a:gd name="connsiteX8" fmla="*/ 379563 w 3252159"/>
              <a:gd name="connsiteY8" fmla="*/ 1595920 h 1855128"/>
              <a:gd name="connsiteX9" fmla="*/ 405442 w 3252159"/>
              <a:gd name="connsiteY9" fmla="*/ 1587294 h 1855128"/>
              <a:gd name="connsiteX10" fmla="*/ 431321 w 3252159"/>
              <a:gd name="connsiteY10" fmla="*/ 1570041 h 1855128"/>
              <a:gd name="connsiteX11" fmla="*/ 483080 w 3252159"/>
              <a:gd name="connsiteY11" fmla="*/ 1552788 h 1855128"/>
              <a:gd name="connsiteX12" fmla="*/ 543465 w 3252159"/>
              <a:gd name="connsiteY12" fmla="*/ 1526909 h 1855128"/>
              <a:gd name="connsiteX13" fmla="*/ 664234 w 3252159"/>
              <a:gd name="connsiteY13" fmla="*/ 1501030 h 1855128"/>
              <a:gd name="connsiteX14" fmla="*/ 741872 w 3252159"/>
              <a:gd name="connsiteY14" fmla="*/ 1466524 h 1855128"/>
              <a:gd name="connsiteX15" fmla="*/ 767751 w 3252159"/>
              <a:gd name="connsiteY15" fmla="*/ 1457897 h 1855128"/>
              <a:gd name="connsiteX16" fmla="*/ 793631 w 3252159"/>
              <a:gd name="connsiteY16" fmla="*/ 1432018 h 1855128"/>
              <a:gd name="connsiteX17" fmla="*/ 819510 w 3252159"/>
              <a:gd name="connsiteY17" fmla="*/ 1423392 h 1855128"/>
              <a:gd name="connsiteX18" fmla="*/ 871268 w 3252159"/>
              <a:gd name="connsiteY18" fmla="*/ 1388886 h 1855128"/>
              <a:gd name="connsiteX19" fmla="*/ 871268 w 3252159"/>
              <a:gd name="connsiteY19" fmla="*/ 1388886 h 1855128"/>
              <a:gd name="connsiteX20" fmla="*/ 948906 w 3252159"/>
              <a:gd name="connsiteY20" fmla="*/ 1319875 h 1855128"/>
              <a:gd name="connsiteX21" fmla="*/ 992038 w 3252159"/>
              <a:gd name="connsiteY21" fmla="*/ 1268116 h 1855128"/>
              <a:gd name="connsiteX22" fmla="*/ 1009291 w 3252159"/>
              <a:gd name="connsiteY22" fmla="*/ 1242237 h 1855128"/>
              <a:gd name="connsiteX23" fmla="*/ 1035170 w 3252159"/>
              <a:gd name="connsiteY23" fmla="*/ 1216358 h 1855128"/>
              <a:gd name="connsiteX24" fmla="*/ 1052423 w 3252159"/>
              <a:gd name="connsiteY24" fmla="*/ 1190479 h 1855128"/>
              <a:gd name="connsiteX25" fmla="*/ 1078302 w 3252159"/>
              <a:gd name="connsiteY25" fmla="*/ 1155973 h 1855128"/>
              <a:gd name="connsiteX26" fmla="*/ 1095555 w 3252159"/>
              <a:gd name="connsiteY26" fmla="*/ 1130094 h 1855128"/>
              <a:gd name="connsiteX27" fmla="*/ 1121434 w 3252159"/>
              <a:gd name="connsiteY27" fmla="*/ 1112841 h 1855128"/>
              <a:gd name="connsiteX28" fmla="*/ 1181819 w 3252159"/>
              <a:gd name="connsiteY28" fmla="*/ 1086962 h 1855128"/>
              <a:gd name="connsiteX29" fmla="*/ 1242204 w 3252159"/>
              <a:gd name="connsiteY29" fmla="*/ 1078335 h 1855128"/>
              <a:gd name="connsiteX30" fmla="*/ 1535502 w 3252159"/>
              <a:gd name="connsiteY30" fmla="*/ 1061082 h 1855128"/>
              <a:gd name="connsiteX31" fmla="*/ 1570008 w 3252159"/>
              <a:gd name="connsiteY31" fmla="*/ 1052456 h 1855128"/>
              <a:gd name="connsiteX32" fmla="*/ 1664899 w 3252159"/>
              <a:gd name="connsiteY32" fmla="*/ 1043830 h 1855128"/>
              <a:gd name="connsiteX33" fmla="*/ 1751163 w 3252159"/>
              <a:gd name="connsiteY33" fmla="*/ 1026577 h 1855128"/>
              <a:gd name="connsiteX34" fmla="*/ 1777042 w 3252159"/>
              <a:gd name="connsiteY34" fmla="*/ 1009324 h 1855128"/>
              <a:gd name="connsiteX35" fmla="*/ 1802921 w 3252159"/>
              <a:gd name="connsiteY35" fmla="*/ 1000697 h 1855128"/>
              <a:gd name="connsiteX36" fmla="*/ 1854680 w 3252159"/>
              <a:gd name="connsiteY36" fmla="*/ 966192 h 1855128"/>
              <a:gd name="connsiteX37" fmla="*/ 1906438 w 3252159"/>
              <a:gd name="connsiteY37" fmla="*/ 923060 h 1855128"/>
              <a:gd name="connsiteX38" fmla="*/ 1932317 w 3252159"/>
              <a:gd name="connsiteY38" fmla="*/ 897180 h 1855128"/>
              <a:gd name="connsiteX39" fmla="*/ 1940944 w 3252159"/>
              <a:gd name="connsiteY39" fmla="*/ 871301 h 1855128"/>
              <a:gd name="connsiteX40" fmla="*/ 1966823 w 3252159"/>
              <a:gd name="connsiteY40" fmla="*/ 845422 h 1855128"/>
              <a:gd name="connsiteX41" fmla="*/ 1984076 w 3252159"/>
              <a:gd name="connsiteY41" fmla="*/ 819543 h 1855128"/>
              <a:gd name="connsiteX42" fmla="*/ 2009955 w 3252159"/>
              <a:gd name="connsiteY42" fmla="*/ 793663 h 1855128"/>
              <a:gd name="connsiteX43" fmla="*/ 2070340 w 3252159"/>
              <a:gd name="connsiteY43" fmla="*/ 733279 h 1855128"/>
              <a:gd name="connsiteX44" fmla="*/ 2147978 w 3252159"/>
              <a:gd name="connsiteY44" fmla="*/ 698773 h 1855128"/>
              <a:gd name="connsiteX45" fmla="*/ 2234242 w 3252159"/>
              <a:gd name="connsiteY45" fmla="*/ 672894 h 1855128"/>
              <a:gd name="connsiteX46" fmla="*/ 2320506 w 3252159"/>
              <a:gd name="connsiteY46" fmla="*/ 655641 h 1855128"/>
              <a:gd name="connsiteX47" fmla="*/ 2372265 w 3252159"/>
              <a:gd name="connsiteY47" fmla="*/ 629762 h 1855128"/>
              <a:gd name="connsiteX48" fmla="*/ 2424023 w 3252159"/>
              <a:gd name="connsiteY48" fmla="*/ 603882 h 1855128"/>
              <a:gd name="connsiteX49" fmla="*/ 2458529 w 3252159"/>
              <a:gd name="connsiteY49" fmla="*/ 543497 h 1855128"/>
              <a:gd name="connsiteX50" fmla="*/ 2484408 w 3252159"/>
              <a:gd name="connsiteY50" fmla="*/ 526245 h 1855128"/>
              <a:gd name="connsiteX51" fmla="*/ 2510287 w 3252159"/>
              <a:gd name="connsiteY51" fmla="*/ 474486 h 1855128"/>
              <a:gd name="connsiteX52" fmla="*/ 2536166 w 3252159"/>
              <a:gd name="connsiteY52" fmla="*/ 448607 h 1855128"/>
              <a:gd name="connsiteX53" fmla="*/ 2553419 w 3252159"/>
              <a:gd name="connsiteY53" fmla="*/ 422728 h 1855128"/>
              <a:gd name="connsiteX54" fmla="*/ 2605178 w 3252159"/>
              <a:gd name="connsiteY54" fmla="*/ 388222 h 1855128"/>
              <a:gd name="connsiteX55" fmla="*/ 2631057 w 3252159"/>
              <a:gd name="connsiteY55" fmla="*/ 336463 h 1855128"/>
              <a:gd name="connsiteX56" fmla="*/ 2674189 w 3252159"/>
              <a:gd name="connsiteY56" fmla="*/ 258826 h 1855128"/>
              <a:gd name="connsiteX57" fmla="*/ 2700068 w 3252159"/>
              <a:gd name="connsiteY57" fmla="*/ 232947 h 1855128"/>
              <a:gd name="connsiteX58" fmla="*/ 2769080 w 3252159"/>
              <a:gd name="connsiteY58" fmla="*/ 155309 h 1855128"/>
              <a:gd name="connsiteX59" fmla="*/ 2855344 w 3252159"/>
              <a:gd name="connsiteY59" fmla="*/ 94924 h 1855128"/>
              <a:gd name="connsiteX60" fmla="*/ 2863970 w 3252159"/>
              <a:gd name="connsiteY60" fmla="*/ 69045 h 1855128"/>
              <a:gd name="connsiteX61" fmla="*/ 2924355 w 3252159"/>
              <a:gd name="connsiteY61" fmla="*/ 43165 h 1855128"/>
              <a:gd name="connsiteX62" fmla="*/ 2984740 w 3252159"/>
              <a:gd name="connsiteY62" fmla="*/ 25913 h 1855128"/>
              <a:gd name="connsiteX63" fmla="*/ 3217653 w 3252159"/>
              <a:gd name="connsiteY63" fmla="*/ 17286 h 1855128"/>
              <a:gd name="connsiteX64" fmla="*/ 3252159 w 3252159"/>
              <a:gd name="connsiteY64" fmla="*/ 33 h 185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252159" h="1855128">
                <a:moveTo>
                  <a:pt x="0" y="1837460"/>
                </a:moveTo>
                <a:cubicBezTo>
                  <a:pt x="14377" y="1843211"/>
                  <a:pt x="27686" y="1853610"/>
                  <a:pt x="43132" y="1854713"/>
                </a:cubicBezTo>
                <a:cubicBezTo>
                  <a:pt x="69104" y="1856568"/>
                  <a:pt x="95398" y="1851941"/>
                  <a:pt x="120770" y="1846086"/>
                </a:cubicBezTo>
                <a:cubicBezTo>
                  <a:pt x="133300" y="1843194"/>
                  <a:pt x="143235" y="1833348"/>
                  <a:pt x="155276" y="1828833"/>
                </a:cubicBezTo>
                <a:cubicBezTo>
                  <a:pt x="166377" y="1824670"/>
                  <a:pt x="178280" y="1823082"/>
                  <a:pt x="189782" y="1820207"/>
                </a:cubicBezTo>
                <a:cubicBezTo>
                  <a:pt x="212785" y="1804871"/>
                  <a:pt x="223658" y="1800066"/>
                  <a:pt x="241540" y="1777075"/>
                </a:cubicBezTo>
                <a:cubicBezTo>
                  <a:pt x="313767" y="1684211"/>
                  <a:pt x="243172" y="1758190"/>
                  <a:pt x="301925" y="1699437"/>
                </a:cubicBezTo>
                <a:cubicBezTo>
                  <a:pt x="304800" y="1690811"/>
                  <a:pt x="306485" y="1681691"/>
                  <a:pt x="310551" y="1673558"/>
                </a:cubicBezTo>
                <a:cubicBezTo>
                  <a:pt x="322058" y="1650543"/>
                  <a:pt x="365847" y="1600492"/>
                  <a:pt x="379563" y="1595920"/>
                </a:cubicBezTo>
                <a:lnTo>
                  <a:pt x="405442" y="1587294"/>
                </a:lnTo>
                <a:cubicBezTo>
                  <a:pt x="414068" y="1581543"/>
                  <a:pt x="421847" y="1574252"/>
                  <a:pt x="431321" y="1570041"/>
                </a:cubicBezTo>
                <a:cubicBezTo>
                  <a:pt x="447940" y="1562655"/>
                  <a:pt x="483080" y="1552788"/>
                  <a:pt x="483080" y="1552788"/>
                </a:cubicBezTo>
                <a:cubicBezTo>
                  <a:pt x="524139" y="1525415"/>
                  <a:pt x="492823" y="1542102"/>
                  <a:pt x="543465" y="1526909"/>
                </a:cubicBezTo>
                <a:cubicBezTo>
                  <a:pt x="631267" y="1500569"/>
                  <a:pt x="559266" y="1514150"/>
                  <a:pt x="664234" y="1501030"/>
                </a:cubicBezTo>
                <a:cubicBezTo>
                  <a:pt x="705246" y="1473689"/>
                  <a:pt x="680277" y="1487056"/>
                  <a:pt x="741872" y="1466524"/>
                </a:cubicBezTo>
                <a:lnTo>
                  <a:pt x="767751" y="1457897"/>
                </a:lnTo>
                <a:cubicBezTo>
                  <a:pt x="776378" y="1449271"/>
                  <a:pt x="783480" y="1438785"/>
                  <a:pt x="793631" y="1432018"/>
                </a:cubicBezTo>
                <a:cubicBezTo>
                  <a:pt x="801197" y="1426974"/>
                  <a:pt x="811561" y="1427808"/>
                  <a:pt x="819510" y="1423392"/>
                </a:cubicBezTo>
                <a:cubicBezTo>
                  <a:pt x="837636" y="1413322"/>
                  <a:pt x="854015" y="1400388"/>
                  <a:pt x="871268" y="1388886"/>
                </a:cubicBezTo>
                <a:lnTo>
                  <a:pt x="871268" y="1388886"/>
                </a:lnTo>
                <a:cubicBezTo>
                  <a:pt x="930358" y="1329797"/>
                  <a:pt x="902726" y="1350662"/>
                  <a:pt x="948906" y="1319875"/>
                </a:cubicBezTo>
                <a:cubicBezTo>
                  <a:pt x="991742" y="1255623"/>
                  <a:pt x="936688" y="1334537"/>
                  <a:pt x="992038" y="1268116"/>
                </a:cubicBezTo>
                <a:cubicBezTo>
                  <a:pt x="998675" y="1260151"/>
                  <a:pt x="1002654" y="1250202"/>
                  <a:pt x="1009291" y="1242237"/>
                </a:cubicBezTo>
                <a:cubicBezTo>
                  <a:pt x="1017101" y="1232865"/>
                  <a:pt x="1027360" y="1225730"/>
                  <a:pt x="1035170" y="1216358"/>
                </a:cubicBezTo>
                <a:cubicBezTo>
                  <a:pt x="1041807" y="1208393"/>
                  <a:pt x="1046397" y="1198915"/>
                  <a:pt x="1052423" y="1190479"/>
                </a:cubicBezTo>
                <a:cubicBezTo>
                  <a:pt x="1060780" y="1178780"/>
                  <a:pt x="1069945" y="1167672"/>
                  <a:pt x="1078302" y="1155973"/>
                </a:cubicBezTo>
                <a:cubicBezTo>
                  <a:pt x="1084328" y="1147537"/>
                  <a:pt x="1088224" y="1137425"/>
                  <a:pt x="1095555" y="1130094"/>
                </a:cubicBezTo>
                <a:cubicBezTo>
                  <a:pt x="1102886" y="1122763"/>
                  <a:pt x="1112432" y="1117985"/>
                  <a:pt x="1121434" y="1112841"/>
                </a:cubicBezTo>
                <a:cubicBezTo>
                  <a:pt x="1136543" y="1104207"/>
                  <a:pt x="1163206" y="1090685"/>
                  <a:pt x="1181819" y="1086962"/>
                </a:cubicBezTo>
                <a:cubicBezTo>
                  <a:pt x="1201757" y="1082974"/>
                  <a:pt x="1222076" y="1081211"/>
                  <a:pt x="1242204" y="1078335"/>
                </a:cubicBezTo>
                <a:cubicBezTo>
                  <a:pt x="1355233" y="1040660"/>
                  <a:pt x="1234082" y="1078306"/>
                  <a:pt x="1535502" y="1061082"/>
                </a:cubicBezTo>
                <a:cubicBezTo>
                  <a:pt x="1547339" y="1060406"/>
                  <a:pt x="1558256" y="1054023"/>
                  <a:pt x="1570008" y="1052456"/>
                </a:cubicBezTo>
                <a:cubicBezTo>
                  <a:pt x="1601490" y="1048259"/>
                  <a:pt x="1633356" y="1047541"/>
                  <a:pt x="1664899" y="1043830"/>
                </a:cubicBezTo>
                <a:cubicBezTo>
                  <a:pt x="1704842" y="1039131"/>
                  <a:pt x="1715624" y="1035461"/>
                  <a:pt x="1751163" y="1026577"/>
                </a:cubicBezTo>
                <a:cubicBezTo>
                  <a:pt x="1759789" y="1020826"/>
                  <a:pt x="1767769" y="1013961"/>
                  <a:pt x="1777042" y="1009324"/>
                </a:cubicBezTo>
                <a:cubicBezTo>
                  <a:pt x="1785175" y="1005257"/>
                  <a:pt x="1795355" y="1005741"/>
                  <a:pt x="1802921" y="1000697"/>
                </a:cubicBezTo>
                <a:cubicBezTo>
                  <a:pt x="1867534" y="957621"/>
                  <a:pt x="1793148" y="986701"/>
                  <a:pt x="1854680" y="966192"/>
                </a:cubicBezTo>
                <a:cubicBezTo>
                  <a:pt x="1930295" y="890577"/>
                  <a:pt x="1834371" y="983118"/>
                  <a:pt x="1906438" y="923060"/>
                </a:cubicBezTo>
                <a:cubicBezTo>
                  <a:pt x="1915810" y="915250"/>
                  <a:pt x="1923691" y="905807"/>
                  <a:pt x="1932317" y="897180"/>
                </a:cubicBezTo>
                <a:cubicBezTo>
                  <a:pt x="1935193" y="888554"/>
                  <a:pt x="1935900" y="878867"/>
                  <a:pt x="1940944" y="871301"/>
                </a:cubicBezTo>
                <a:cubicBezTo>
                  <a:pt x="1947711" y="861150"/>
                  <a:pt x="1959013" y="854794"/>
                  <a:pt x="1966823" y="845422"/>
                </a:cubicBezTo>
                <a:cubicBezTo>
                  <a:pt x="1973460" y="837457"/>
                  <a:pt x="1977439" y="827508"/>
                  <a:pt x="1984076" y="819543"/>
                </a:cubicBezTo>
                <a:cubicBezTo>
                  <a:pt x="1991886" y="810171"/>
                  <a:pt x="2002465" y="803293"/>
                  <a:pt x="2009955" y="793663"/>
                </a:cubicBezTo>
                <a:cubicBezTo>
                  <a:pt x="2058402" y="731374"/>
                  <a:pt x="2020888" y="749762"/>
                  <a:pt x="2070340" y="733279"/>
                </a:cubicBezTo>
                <a:cubicBezTo>
                  <a:pt x="2111350" y="705938"/>
                  <a:pt x="2086384" y="719304"/>
                  <a:pt x="2147978" y="698773"/>
                </a:cubicBezTo>
                <a:cubicBezTo>
                  <a:pt x="2176578" y="689240"/>
                  <a:pt x="2204589" y="678825"/>
                  <a:pt x="2234242" y="672894"/>
                </a:cubicBezTo>
                <a:cubicBezTo>
                  <a:pt x="2290707" y="661601"/>
                  <a:pt x="2273768" y="668995"/>
                  <a:pt x="2320506" y="655641"/>
                </a:cubicBezTo>
                <a:cubicBezTo>
                  <a:pt x="2371090" y="641188"/>
                  <a:pt x="2321865" y="654962"/>
                  <a:pt x="2372265" y="629762"/>
                </a:cubicBezTo>
                <a:cubicBezTo>
                  <a:pt x="2443682" y="594054"/>
                  <a:pt x="2349872" y="653317"/>
                  <a:pt x="2424023" y="603882"/>
                </a:cubicBezTo>
                <a:cubicBezTo>
                  <a:pt x="2430788" y="590352"/>
                  <a:pt x="2446337" y="555689"/>
                  <a:pt x="2458529" y="543497"/>
                </a:cubicBezTo>
                <a:cubicBezTo>
                  <a:pt x="2465860" y="536166"/>
                  <a:pt x="2475782" y="531996"/>
                  <a:pt x="2484408" y="526245"/>
                </a:cubicBezTo>
                <a:cubicBezTo>
                  <a:pt x="2493054" y="500306"/>
                  <a:pt x="2491705" y="496784"/>
                  <a:pt x="2510287" y="474486"/>
                </a:cubicBezTo>
                <a:cubicBezTo>
                  <a:pt x="2518097" y="465114"/>
                  <a:pt x="2528356" y="457979"/>
                  <a:pt x="2536166" y="448607"/>
                </a:cubicBezTo>
                <a:cubicBezTo>
                  <a:pt x="2542803" y="440642"/>
                  <a:pt x="2545617" y="429555"/>
                  <a:pt x="2553419" y="422728"/>
                </a:cubicBezTo>
                <a:cubicBezTo>
                  <a:pt x="2569024" y="409074"/>
                  <a:pt x="2605178" y="388222"/>
                  <a:pt x="2605178" y="388222"/>
                </a:cubicBezTo>
                <a:cubicBezTo>
                  <a:pt x="2626859" y="323175"/>
                  <a:pt x="2597612" y="403353"/>
                  <a:pt x="2631057" y="336463"/>
                </a:cubicBezTo>
                <a:cubicBezTo>
                  <a:pt x="2652752" y="293072"/>
                  <a:pt x="2619788" y="313227"/>
                  <a:pt x="2674189" y="258826"/>
                </a:cubicBezTo>
                <a:cubicBezTo>
                  <a:pt x="2682815" y="250200"/>
                  <a:pt x="2692258" y="242319"/>
                  <a:pt x="2700068" y="232947"/>
                </a:cubicBezTo>
                <a:cubicBezTo>
                  <a:pt x="2732482" y="194050"/>
                  <a:pt x="2706161" y="197256"/>
                  <a:pt x="2769080" y="155309"/>
                </a:cubicBezTo>
                <a:cubicBezTo>
                  <a:pt x="2832801" y="112828"/>
                  <a:pt x="2804250" y="133244"/>
                  <a:pt x="2855344" y="94924"/>
                </a:cubicBezTo>
                <a:cubicBezTo>
                  <a:pt x="2858219" y="86298"/>
                  <a:pt x="2858290" y="76145"/>
                  <a:pt x="2863970" y="69045"/>
                </a:cubicBezTo>
                <a:cubicBezTo>
                  <a:pt x="2879534" y="49590"/>
                  <a:pt x="2902868" y="49304"/>
                  <a:pt x="2924355" y="43165"/>
                </a:cubicBezTo>
                <a:cubicBezTo>
                  <a:pt x="2941609" y="38235"/>
                  <a:pt x="2967323" y="27037"/>
                  <a:pt x="2984740" y="25913"/>
                </a:cubicBezTo>
                <a:cubicBezTo>
                  <a:pt x="3062270" y="20911"/>
                  <a:pt x="3140015" y="20162"/>
                  <a:pt x="3217653" y="17286"/>
                </a:cubicBezTo>
                <a:cubicBezTo>
                  <a:pt x="3245925" y="-1562"/>
                  <a:pt x="3233164" y="33"/>
                  <a:pt x="3252159" y="3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99803" y="2972126"/>
            <a:ext cx="120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messages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805358" y="5736565"/>
            <a:ext cx="120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time(s)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361969" y="4090525"/>
                <a:ext cx="627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969" y="4090525"/>
                <a:ext cx="627102" cy="369332"/>
              </a:xfrm>
              <a:prstGeom prst="rect">
                <a:avLst/>
              </a:prstGeom>
              <a:blipFill>
                <a:blip r:embed="rId4"/>
                <a:stretch>
                  <a:fillRect r="-97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63058" y="4751637"/>
                <a:ext cx="426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058" y="4751637"/>
                <a:ext cx="426068" cy="369332"/>
              </a:xfrm>
              <a:prstGeom prst="rect">
                <a:avLst/>
              </a:prstGeom>
              <a:blipFill>
                <a:blip r:embed="rId5"/>
                <a:stretch>
                  <a:fillRect r="-4142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12" idx="42"/>
            <a:endCxn id="13" idx="33"/>
          </p:cNvCxnSpPr>
          <p:nvPr/>
        </p:nvCxnSpPr>
        <p:spPr>
          <a:xfrm>
            <a:off x="7660257" y="4459857"/>
            <a:ext cx="15263" cy="3914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716939" y="4751637"/>
                <a:ext cx="627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939" y="4751637"/>
                <a:ext cx="627102" cy="369332"/>
              </a:xfrm>
              <a:prstGeom prst="rect">
                <a:avLst/>
              </a:prstGeom>
              <a:blipFill>
                <a:blip r:embed="rId6"/>
                <a:stretch>
                  <a:fillRect r="-97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29" idx="1"/>
          </p:cNvCxnSpPr>
          <p:nvPr/>
        </p:nvCxnSpPr>
        <p:spPr>
          <a:xfrm flipH="1" flipV="1">
            <a:off x="7650811" y="4655575"/>
            <a:ext cx="1066128" cy="28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39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117" y="1459864"/>
                <a:ext cx="4632266" cy="509887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DelayEstimator</a:t>
                </a:r>
                <a:r>
                  <a:rPr lang="en-US" dirty="0" smtClean="0"/>
                  <a:t> stores the partitions’ </a:t>
                </a:r>
                <a:r>
                  <a:rPr lang="en-US" dirty="0"/>
                  <a:t>arrived, processed, backlog </a:t>
                </a:r>
                <a:r>
                  <a:rPr lang="en-US" dirty="0" smtClean="0"/>
                  <a:t>information: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Executors’ arrived, processed, backlog information: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Based on these information, </a:t>
                </a:r>
                <a:r>
                  <a:rPr lang="en-US" dirty="0" err="1" smtClean="0"/>
                  <a:t>DelayEstimator</a:t>
                </a:r>
                <a:r>
                  <a:rPr lang="en-US" dirty="0" smtClean="0"/>
                  <a:t> can determine the real delay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17" y="1459864"/>
                <a:ext cx="4632266" cy="5098877"/>
              </a:xfrm>
              <a:blipFill>
                <a:blip r:embed="rId2"/>
                <a:stretch>
                  <a:fillRect l="-2763" r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367" y="551372"/>
            <a:ext cx="4324350" cy="3581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640347" y="2924355"/>
            <a:ext cx="2932981" cy="25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14468" y="836762"/>
            <a:ext cx="2941607" cy="232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30128" y="3053751"/>
            <a:ext cx="2743200" cy="141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830128" y="2268747"/>
            <a:ext cx="2725947" cy="219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18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117" y="1459864"/>
                <a:ext cx="4632266" cy="509887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DelayEstimator</a:t>
                </a:r>
                <a:r>
                  <a:rPr lang="en-US" dirty="0" smtClean="0"/>
                  <a:t> stores the partitions’ </a:t>
                </a:r>
                <a:r>
                  <a:rPr lang="en-US" dirty="0"/>
                  <a:t>arrived, processed, backlog </a:t>
                </a:r>
                <a:r>
                  <a:rPr lang="en-US" dirty="0" smtClean="0"/>
                  <a:t>information: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Executors’ arrived, processed, backlog information: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Based on these information, </a:t>
                </a:r>
                <a:r>
                  <a:rPr lang="en-US" dirty="0" err="1" smtClean="0"/>
                  <a:t>DelayEstimator</a:t>
                </a:r>
                <a:r>
                  <a:rPr lang="en-US" dirty="0" smtClean="0"/>
                  <a:t> can determine the real delay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17" y="1459864"/>
                <a:ext cx="4632266" cy="5098877"/>
              </a:xfrm>
              <a:blipFill>
                <a:blip r:embed="rId2"/>
                <a:stretch>
                  <a:fillRect l="-2763" r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85" y="258793"/>
            <a:ext cx="5200650" cy="46958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511615" y="422694"/>
            <a:ext cx="1492370" cy="48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806" y="4954618"/>
            <a:ext cx="8058150" cy="25336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6659592" y="3157268"/>
            <a:ext cx="2182483" cy="179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216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65" y="3208669"/>
            <a:ext cx="2838450" cy="200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Model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b="75487"/>
          <a:stretch/>
        </p:blipFill>
        <p:spPr>
          <a:xfrm>
            <a:off x="5639357" y="3408695"/>
            <a:ext cx="8277225" cy="375906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6323330" y="2435232"/>
            <a:ext cx="670137" cy="94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272935" y="1900439"/>
            <a:ext cx="37764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5. Update </a:t>
            </a:r>
            <a:r>
              <a:rPr lang="en-US" dirty="0" err="1"/>
              <a:t>DecisionModel</a:t>
            </a:r>
            <a:r>
              <a:rPr lang="en-US" dirty="0"/>
              <a:t> with metrics</a:t>
            </a:r>
          </a:p>
          <a:p>
            <a:pPr marL="0" indent="0">
              <a:buNone/>
            </a:pPr>
            <a:r>
              <a:rPr lang="en-US" dirty="0" err="1"/>
              <a:t>StreamSwitch</a:t>
            </a:r>
            <a:r>
              <a:rPr lang="en-US" dirty="0"/>
              <a:t> calls Model’s </a:t>
            </a:r>
            <a:r>
              <a:rPr lang="en-US" dirty="0" err="1"/>
              <a:t>updateModel</a:t>
            </a:r>
            <a:r>
              <a:rPr lang="en-US" dirty="0"/>
              <a:t>().</a:t>
            </a:r>
          </a:p>
          <a:p>
            <a:pPr marL="0" indent="0">
              <a:buNone/>
            </a:pPr>
            <a:r>
              <a:rPr lang="en-US" dirty="0"/>
              <a:t>1)Update </a:t>
            </a:r>
            <a:r>
              <a:rPr lang="en-US" dirty="0" err="1"/>
              <a:t>DelayEstimator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Model gets </a:t>
            </a:r>
            <a:r>
              <a:rPr lang="en-US" dirty="0" err="1"/>
              <a:t>PartitionArrived</a:t>
            </a:r>
            <a:r>
              <a:rPr lang="en-US" dirty="0"/>
              <a:t> ,</a:t>
            </a:r>
            <a:r>
              <a:rPr lang="en-US" dirty="0" err="1"/>
              <a:t>PartitionProcessed</a:t>
            </a:r>
            <a:r>
              <a:rPr lang="en-US" dirty="0"/>
              <a:t> and </a:t>
            </a:r>
            <a:r>
              <a:rPr lang="en-US" dirty="0" err="1"/>
              <a:t>ContainerUtilization</a:t>
            </a:r>
            <a:r>
              <a:rPr lang="en-US" dirty="0"/>
              <a:t> from Metrics retriever, then uses them to update </a:t>
            </a:r>
            <a:r>
              <a:rPr lang="en-US" dirty="0" err="1"/>
              <a:t>DelayEstimator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331" y="1505759"/>
            <a:ext cx="3790950" cy="247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054" y="279832"/>
            <a:ext cx="3543300" cy="209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9436" y="485998"/>
            <a:ext cx="1981200" cy="209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1331" y="899190"/>
            <a:ext cx="4352925" cy="685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2812" y="714598"/>
            <a:ext cx="1009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7993" y="1715783"/>
            <a:ext cx="2209800" cy="19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9436" y="2097095"/>
            <a:ext cx="2371725" cy="67627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915295" y="2359978"/>
            <a:ext cx="1867517" cy="127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 flipV="1">
            <a:off x="3575124" y="1811033"/>
            <a:ext cx="2412869" cy="126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 flipH="1">
            <a:off x="6695299" y="1811033"/>
            <a:ext cx="565586" cy="28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461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-812" t="-2867" r="812" b="22490"/>
          <a:stretch/>
        </p:blipFill>
        <p:spPr>
          <a:xfrm>
            <a:off x="4899820" y="565352"/>
            <a:ext cx="2085975" cy="237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Model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b="76812"/>
          <a:stretch/>
        </p:blipFill>
        <p:spPr>
          <a:xfrm>
            <a:off x="5029199" y="1"/>
            <a:ext cx="8277225" cy="35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648" y="823887"/>
            <a:ext cx="7591533" cy="505036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273800" y="365125"/>
            <a:ext cx="592667" cy="4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47381" y="293300"/>
            <a:ext cx="2613804" cy="428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44846" y="1002910"/>
            <a:ext cx="6847154" cy="4788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72935" y="1900439"/>
            <a:ext cx="39712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5. Update </a:t>
            </a:r>
            <a:r>
              <a:rPr lang="en-US" dirty="0" err="1"/>
              <a:t>DecisionModel</a:t>
            </a:r>
            <a:r>
              <a:rPr lang="en-US" dirty="0"/>
              <a:t> with metrics</a:t>
            </a:r>
          </a:p>
          <a:p>
            <a:pPr marL="0" indent="0">
              <a:buNone/>
            </a:pPr>
            <a:r>
              <a:rPr lang="en-US" dirty="0" err="1"/>
              <a:t>StreamSwitch</a:t>
            </a:r>
            <a:r>
              <a:rPr lang="en-US" dirty="0"/>
              <a:t> calls Model’s </a:t>
            </a:r>
            <a:r>
              <a:rPr lang="en-US" dirty="0" err="1"/>
              <a:t>updateModel</a:t>
            </a:r>
            <a:r>
              <a:rPr lang="en-US" dirty="0"/>
              <a:t>().</a:t>
            </a:r>
          </a:p>
          <a:p>
            <a:pPr marL="0" indent="0">
              <a:buNone/>
            </a:pPr>
            <a:r>
              <a:rPr lang="en-US" dirty="0"/>
              <a:t>1)Update </a:t>
            </a:r>
            <a:r>
              <a:rPr lang="en-US" dirty="0" err="1"/>
              <a:t>DelayEstimator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Model gets </a:t>
            </a:r>
            <a:r>
              <a:rPr lang="en-US" dirty="0" err="1" smtClean="0"/>
              <a:t>PartitionArrived</a:t>
            </a:r>
            <a:r>
              <a:rPr lang="en-US" dirty="0" smtClean="0"/>
              <a:t> ,</a:t>
            </a:r>
            <a:r>
              <a:rPr lang="en-US" dirty="0" err="1" smtClean="0"/>
              <a:t>PartitionProcessed</a:t>
            </a:r>
            <a:r>
              <a:rPr lang="en-US" dirty="0" smtClean="0"/>
              <a:t> and </a:t>
            </a:r>
            <a:r>
              <a:rPr lang="en-US" dirty="0" err="1" smtClean="0"/>
              <a:t>ContainerUtilization</a:t>
            </a:r>
            <a:r>
              <a:rPr lang="en-US" dirty="0" smtClean="0"/>
              <a:t> from Metrics retriever, then uses them to update </a:t>
            </a:r>
            <a:r>
              <a:rPr lang="en-US" dirty="0" err="1" smtClean="0"/>
              <a:t>DelayEstimator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43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4" y="1900439"/>
            <a:ext cx="42613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 Update </a:t>
            </a:r>
            <a:r>
              <a:rPr lang="en-US" dirty="0" err="1"/>
              <a:t>DecisionModel</a:t>
            </a:r>
            <a:r>
              <a:rPr lang="en-US" dirty="0"/>
              <a:t> with metrics</a:t>
            </a:r>
          </a:p>
          <a:p>
            <a:pPr marL="0" indent="0">
              <a:buNone/>
            </a:pPr>
            <a:r>
              <a:rPr lang="en-US" dirty="0" err="1"/>
              <a:t>StreamSwitch</a:t>
            </a:r>
            <a:r>
              <a:rPr lang="en-US" dirty="0"/>
              <a:t> calls Model’s </a:t>
            </a:r>
            <a:r>
              <a:rPr lang="en-US" dirty="0" err="1"/>
              <a:t>updateModel</a:t>
            </a:r>
            <a:r>
              <a:rPr lang="en-US" dirty="0"/>
              <a:t>().</a:t>
            </a:r>
          </a:p>
          <a:p>
            <a:pPr marL="0" indent="0">
              <a:buNone/>
            </a:pPr>
            <a:r>
              <a:rPr lang="en-US" dirty="0" smtClean="0"/>
              <a:t>2)Update </a:t>
            </a:r>
            <a:r>
              <a:rPr lang="en-US" dirty="0" err="1" smtClean="0"/>
              <a:t>ModelingData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Model </a:t>
            </a:r>
            <a:r>
              <a:rPr lang="en-US" dirty="0" smtClean="0"/>
              <a:t>updates </a:t>
            </a:r>
            <a:r>
              <a:rPr lang="en-US" dirty="0" err="1" smtClean="0"/>
              <a:t>ModelingData</a:t>
            </a:r>
            <a:r>
              <a:rPr lang="en-US" dirty="0" smtClean="0"/>
              <a:t> based on </a:t>
            </a:r>
            <a:r>
              <a:rPr lang="en-US" dirty="0" err="1" smtClean="0"/>
              <a:t>DelayEstimator’s</a:t>
            </a:r>
            <a:r>
              <a:rPr lang="en-US" dirty="0" smtClean="0"/>
              <a:t> information.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34641" y="1387101"/>
            <a:ext cx="7710748" cy="2517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74969" y="1359790"/>
            <a:ext cx="15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StreamSwitch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550174" y="1751113"/>
            <a:ext cx="2254829" cy="61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19842" y="1700300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00829" y="2521003"/>
            <a:ext cx="2136371" cy="1264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73314" y="2527998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127052" y="1737407"/>
            <a:ext cx="3266900" cy="1997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376728" y="1751251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231383" y="4926475"/>
            <a:ext cx="1912617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446026" y="491588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027229" y="4926475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066710" y="4926475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322528" y="4941125"/>
            <a:ext cx="2210833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322529" y="5041909"/>
            <a:ext cx="230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</a:t>
            </a:r>
          </a:p>
          <a:p>
            <a:r>
              <a:rPr lang="en-US" dirty="0" err="1" smtClean="0"/>
              <a:t>LeaderJobCoordinator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3962399" y="4355869"/>
            <a:ext cx="822960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019842" y="2864303"/>
            <a:ext cx="1250830" cy="442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111232" y="2900918"/>
            <a:ext cx="14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773314" y="3339892"/>
            <a:ext cx="1796326" cy="395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769066" y="3347069"/>
            <a:ext cx="18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MetricsRMIClient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294011" y="2898169"/>
            <a:ext cx="2932981" cy="57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893120" y="2977737"/>
            <a:ext cx="17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8294011" y="2160312"/>
            <a:ext cx="2932981" cy="57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893120" y="2239880"/>
            <a:ext cx="17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ModelingData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0" idx="2"/>
            <a:endCxn id="47" idx="0"/>
          </p:cNvCxnSpPr>
          <p:nvPr/>
        </p:nvCxnSpPr>
        <p:spPr>
          <a:xfrm>
            <a:off x="9760502" y="2738282"/>
            <a:ext cx="0" cy="15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66744" y="2608405"/>
            <a:ext cx="5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r>
              <a:rPr lang="en-US" dirty="0" smtClean="0"/>
              <a:t>.2)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2"/>
          </p:cNvCxnSpPr>
          <p:nvPr/>
        </p:nvCxnSpPr>
        <p:spPr>
          <a:xfrm flipH="1">
            <a:off x="6270672" y="2738282"/>
            <a:ext cx="3489830" cy="36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917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ModelingData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117" y="1459864"/>
                <a:ext cx="4632266" cy="5098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ModelingData component is responsible for maintaining partitions’ arrival rate: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executors’ arrival rate, service rate, </a:t>
                </a:r>
                <a:r>
                  <a:rPr lang="en-US" dirty="0" err="1" smtClean="0"/>
                  <a:t>avg</a:t>
                </a:r>
                <a:r>
                  <a:rPr lang="en-US" dirty="0" smtClean="0"/>
                  <a:t> residual time, windowed delay: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These information are used to estimate executor’s delay when migrating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17" y="1459864"/>
                <a:ext cx="4632266" cy="5098877"/>
              </a:xfrm>
              <a:blipFill>
                <a:blip r:embed="rId2"/>
                <a:stretch>
                  <a:fillRect l="-2763" t="-1912" r="-1974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6836144" y="1880466"/>
            <a:ext cx="2702171" cy="18500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1011" y="1964703"/>
            <a:ext cx="2015838" cy="37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ModelingData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65161" y="2805483"/>
                <a:ext cx="2644139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161" y="2805483"/>
                <a:ext cx="2644139" cy="651269"/>
              </a:xfrm>
              <a:prstGeom prst="rect">
                <a:avLst/>
              </a:prstGeom>
              <a:blipFill>
                <a:blip r:embed="rId3"/>
                <a:stretch>
                  <a:fillRect r="-230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413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ModelingData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117" y="1459864"/>
                <a:ext cx="4632266" cy="5098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ModelingData component is responsible for maintaining partitions’ arrival rate: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executors’ arrival rate, service rate, </a:t>
                </a:r>
                <a:r>
                  <a:rPr lang="en-US" dirty="0" err="1" smtClean="0"/>
                  <a:t>avg</a:t>
                </a:r>
                <a:r>
                  <a:rPr lang="en-US" dirty="0" smtClean="0"/>
                  <a:t> residual time, windowed delay: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These information are used to estimate executor’s delay when migrating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17" y="1459864"/>
                <a:ext cx="4632266" cy="5098877"/>
              </a:xfrm>
              <a:blipFill>
                <a:blip r:embed="rId2"/>
                <a:stretch>
                  <a:fillRect l="-2763" t="-1912" r="-1974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44" y="155995"/>
            <a:ext cx="3390900" cy="37338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863970" y="2958860"/>
            <a:ext cx="3183147" cy="50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285471" y="3295291"/>
            <a:ext cx="1753020" cy="123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285471" y="1095555"/>
            <a:ext cx="1761646" cy="342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63970" y="429868"/>
            <a:ext cx="3174521" cy="231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06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992" y="3140538"/>
            <a:ext cx="2838450" cy="200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1" idx="1"/>
          </p:cNvCxnSpPr>
          <p:nvPr/>
        </p:nvCxnSpPr>
        <p:spPr>
          <a:xfrm flipV="1">
            <a:off x="3864634" y="1811033"/>
            <a:ext cx="2123359" cy="115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3340563"/>
            <a:ext cx="6267450" cy="3429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72934" y="1900439"/>
            <a:ext cx="47562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 Update </a:t>
            </a:r>
            <a:r>
              <a:rPr lang="en-US" dirty="0" err="1"/>
              <a:t>DecisionModel</a:t>
            </a:r>
            <a:r>
              <a:rPr lang="en-US" dirty="0"/>
              <a:t> with metrics</a:t>
            </a:r>
          </a:p>
          <a:p>
            <a:pPr marL="0" indent="0">
              <a:buNone/>
            </a:pPr>
            <a:r>
              <a:rPr lang="en-US" dirty="0" err="1"/>
              <a:t>StreamSwitch</a:t>
            </a:r>
            <a:r>
              <a:rPr lang="en-US" dirty="0"/>
              <a:t> calls Model’s </a:t>
            </a:r>
            <a:r>
              <a:rPr lang="en-US" dirty="0" err="1"/>
              <a:t>updateModel</a:t>
            </a:r>
            <a:r>
              <a:rPr lang="en-US" dirty="0"/>
              <a:t>().</a:t>
            </a:r>
          </a:p>
          <a:p>
            <a:pPr marL="0" indent="0">
              <a:buNone/>
            </a:pPr>
            <a:r>
              <a:rPr lang="en-US" dirty="0"/>
              <a:t>2)Update </a:t>
            </a:r>
            <a:r>
              <a:rPr lang="en-US" dirty="0" err="1"/>
              <a:t>ModelingData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Model updates </a:t>
            </a:r>
            <a:r>
              <a:rPr lang="en-US" dirty="0" err="1"/>
              <a:t>ModelingData</a:t>
            </a:r>
            <a:r>
              <a:rPr lang="en-US" dirty="0"/>
              <a:t> based on </a:t>
            </a:r>
            <a:r>
              <a:rPr lang="en-US" dirty="0" err="1"/>
              <a:t>DelayEstimator’s</a:t>
            </a:r>
            <a:r>
              <a:rPr lang="en-US" dirty="0"/>
              <a:t> information.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331" y="1505759"/>
            <a:ext cx="3790950" cy="247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054" y="279832"/>
            <a:ext cx="3543300" cy="209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9436" y="485998"/>
            <a:ext cx="1981200" cy="209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1331" y="899190"/>
            <a:ext cx="4352925" cy="685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2812" y="714598"/>
            <a:ext cx="1009650" cy="190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7993" y="1715783"/>
            <a:ext cx="2209800" cy="190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9436" y="2097095"/>
            <a:ext cx="2371725" cy="676275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29" idx="0"/>
          </p:cNvCxnSpPr>
          <p:nvPr/>
        </p:nvCxnSpPr>
        <p:spPr>
          <a:xfrm flipH="1">
            <a:off x="6695299" y="1811033"/>
            <a:ext cx="565586" cy="28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99140" y="2493034"/>
            <a:ext cx="1883672" cy="150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495691" y="2570672"/>
            <a:ext cx="871267" cy="76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7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383" y="1885991"/>
            <a:ext cx="4596939" cy="4351338"/>
          </a:xfrm>
        </p:spPr>
        <p:txBody>
          <a:bodyPr/>
          <a:lstStyle/>
          <a:p>
            <a:r>
              <a:rPr lang="en-US" dirty="0" smtClean="0"/>
              <a:t>Decision Dispatcher</a:t>
            </a:r>
          </a:p>
          <a:p>
            <a:pPr marL="0" indent="0">
              <a:buNone/>
            </a:pPr>
            <a:r>
              <a:rPr lang="en-US" dirty="0" smtClean="0"/>
              <a:t>Send scaling decision and rebalance decision to application.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Currently the decision is transmit via RMI, and send to </a:t>
            </a:r>
            <a:r>
              <a:rPr lang="en-US" dirty="0" err="1" smtClean="0"/>
              <a:t>LeaderJobCoordinator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836" y="1825625"/>
            <a:ext cx="5378335" cy="4351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34348" y="1825625"/>
            <a:ext cx="292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StreamSwitch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49289" y="2578970"/>
            <a:ext cx="3077096" cy="2576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83339" y="2578970"/>
            <a:ext cx="1224740" cy="2576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9660" y="3571840"/>
            <a:ext cx="129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49289" y="5411585"/>
            <a:ext cx="3035533" cy="6483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81997" y="5539929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9526385" y="3867443"/>
            <a:ext cx="556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</p:cNvCxnSpPr>
          <p:nvPr/>
        </p:nvCxnSpPr>
        <p:spPr>
          <a:xfrm flipH="1" flipV="1">
            <a:off x="7967055" y="5155916"/>
            <a:ext cx="1" cy="25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0291171" y="4884350"/>
            <a:ext cx="2737628" cy="703811"/>
          </a:xfrm>
          <a:prstGeom prst="bentConnector3">
            <a:avLst>
              <a:gd name="adj1" fmla="val -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2"/>
          </p:cNvCxnSpPr>
          <p:nvPr/>
        </p:nvCxnSpPr>
        <p:spPr>
          <a:xfrm flipV="1">
            <a:off x="7967055" y="6059978"/>
            <a:ext cx="1" cy="54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61215" y="6432632"/>
            <a:ext cx="663078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337267" y="6502820"/>
            <a:ext cx="233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85510" y="3632901"/>
            <a:ext cx="260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Making Model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936778" y="6202270"/>
            <a:ext cx="1013459" cy="3408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14610" y="6188014"/>
            <a:ext cx="115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12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112" y="165100"/>
            <a:ext cx="2838450" cy="200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Model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670" y="365125"/>
            <a:ext cx="6267450" cy="3429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582" y="4480559"/>
            <a:ext cx="3788785" cy="308763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112" y="1012421"/>
            <a:ext cx="2047875" cy="2095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4735" y="1186755"/>
            <a:ext cx="4950608" cy="3293804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72934" y="1900439"/>
            <a:ext cx="47562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5. Update </a:t>
            </a:r>
            <a:r>
              <a:rPr lang="en-US" dirty="0" err="1"/>
              <a:t>DecisionModel</a:t>
            </a:r>
            <a:r>
              <a:rPr lang="en-US" dirty="0"/>
              <a:t> with metrics</a:t>
            </a:r>
          </a:p>
          <a:p>
            <a:pPr marL="0" indent="0">
              <a:buNone/>
            </a:pPr>
            <a:r>
              <a:rPr lang="en-US" dirty="0" err="1"/>
              <a:t>StreamSwitch</a:t>
            </a:r>
            <a:r>
              <a:rPr lang="en-US" dirty="0"/>
              <a:t> calls Model’s </a:t>
            </a:r>
            <a:r>
              <a:rPr lang="en-US" dirty="0" err="1"/>
              <a:t>updateModel</a:t>
            </a:r>
            <a:r>
              <a:rPr lang="en-US" dirty="0"/>
              <a:t>().</a:t>
            </a:r>
          </a:p>
          <a:p>
            <a:pPr marL="0" indent="0">
              <a:buNone/>
            </a:pPr>
            <a:r>
              <a:rPr lang="en-US" dirty="0"/>
              <a:t>2)Update </a:t>
            </a:r>
            <a:r>
              <a:rPr lang="en-US" dirty="0" err="1"/>
              <a:t>ModelingData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Model updates </a:t>
            </a:r>
            <a:r>
              <a:rPr lang="en-US" dirty="0" err="1" smtClean="0"/>
              <a:t>ModelingData</a:t>
            </a:r>
            <a:r>
              <a:rPr lang="en-US" dirty="0" smtClean="0"/>
              <a:t> based on </a:t>
            </a:r>
            <a:r>
              <a:rPr lang="en-US" dirty="0" err="1" smtClean="0"/>
              <a:t>DelayEstimator’s</a:t>
            </a:r>
            <a:r>
              <a:rPr lang="en-US" dirty="0" smtClean="0"/>
              <a:t> information and container’s utilization.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43932" y="612475"/>
            <a:ext cx="808055" cy="60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5343" y="3056933"/>
            <a:ext cx="5629275" cy="10191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251987" y="2497015"/>
            <a:ext cx="4503328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218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36" y="209405"/>
            <a:ext cx="10515600" cy="1325563"/>
          </a:xfrm>
        </p:spPr>
        <p:txBody>
          <a:bodyPr/>
          <a:lstStyle/>
          <a:p>
            <a:r>
              <a:rPr lang="en-US" dirty="0" smtClean="0"/>
              <a:t>Make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009" y="1814175"/>
            <a:ext cx="40049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 smtClean="0"/>
              <a:t>) If the time interval after last rebalancing is longer than </a:t>
            </a:r>
            <a:r>
              <a:rPr lang="en-US" dirty="0" err="1"/>
              <a:t>rebalancingInterval</a:t>
            </a:r>
            <a:r>
              <a:rPr lang="en-US" dirty="0"/>
              <a:t> set by application, </a:t>
            </a:r>
            <a:r>
              <a:rPr lang="en-US" dirty="0" smtClean="0"/>
              <a:t>Model’s “</a:t>
            </a:r>
            <a:r>
              <a:rPr lang="en-US" dirty="0" err="1" smtClean="0"/>
              <a:t>tryToRebalance</a:t>
            </a:r>
            <a:r>
              <a:rPr lang="en-US" dirty="0" smtClean="0"/>
              <a:t>”.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34641" y="1387101"/>
            <a:ext cx="7710748" cy="2517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31383" y="1359790"/>
            <a:ext cx="152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StreamSwitch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50174" y="1751113"/>
            <a:ext cx="2254829" cy="61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019842" y="1700300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600829" y="2521003"/>
            <a:ext cx="2136371" cy="1264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773314" y="2527998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127052" y="1737407"/>
            <a:ext cx="3266900" cy="1997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376728" y="1751251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231383" y="4926475"/>
            <a:ext cx="1912617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446026" y="491588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027229" y="4926475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066710" y="4926475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322528" y="4941125"/>
            <a:ext cx="2210833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322529" y="5041909"/>
            <a:ext cx="230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</a:t>
            </a:r>
          </a:p>
          <a:p>
            <a:r>
              <a:rPr lang="en-US" dirty="0" err="1" smtClean="0"/>
              <a:t>LeaderJobCoordinator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3962399" y="4355869"/>
            <a:ext cx="822960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019842" y="2864303"/>
            <a:ext cx="1250830" cy="442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111232" y="2900918"/>
            <a:ext cx="14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773314" y="3339892"/>
            <a:ext cx="1796326" cy="395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769066" y="3347069"/>
            <a:ext cx="18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MetricsRMIClient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294011" y="2898169"/>
            <a:ext cx="2932981" cy="57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893120" y="2977737"/>
            <a:ext cx="17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8294011" y="2160312"/>
            <a:ext cx="2932981" cy="57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893120" y="2239880"/>
            <a:ext cx="17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ModelingData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19475" y="1727482"/>
            <a:ext cx="55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26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83" y="2774960"/>
            <a:ext cx="3667125" cy="200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Decision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884239" y="2991209"/>
            <a:ext cx="4002461" cy="177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8" idx="1"/>
          </p:cNvCxnSpPr>
          <p:nvPr/>
        </p:nvCxnSpPr>
        <p:spPr>
          <a:xfrm flipV="1">
            <a:off x="3200400" y="2473325"/>
            <a:ext cx="3701976" cy="12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4009" y="1814175"/>
            <a:ext cx="40049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 smtClean="0"/>
              <a:t>) If the time interval after last rebalancing is longer than </a:t>
            </a:r>
            <a:r>
              <a:rPr lang="en-US" dirty="0" err="1"/>
              <a:t>rebalancingInterval</a:t>
            </a:r>
            <a:r>
              <a:rPr lang="en-US" dirty="0"/>
              <a:t> set by application, </a:t>
            </a:r>
            <a:r>
              <a:rPr lang="en-US" dirty="0" smtClean="0"/>
              <a:t>Model’s “</a:t>
            </a:r>
            <a:r>
              <a:rPr lang="en-US" dirty="0" err="1" smtClean="0"/>
              <a:t>tryToRebalance</a:t>
            </a:r>
            <a:r>
              <a:rPr lang="en-US" dirty="0" smtClean="0"/>
              <a:t>”.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063" y="160675"/>
            <a:ext cx="3562350" cy="161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692" y="322600"/>
            <a:ext cx="2000250" cy="24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253" y="589300"/>
            <a:ext cx="8553450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253" y="736937"/>
            <a:ext cx="5819775" cy="200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7488" y="944353"/>
            <a:ext cx="1047750" cy="228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7338" y="1172103"/>
            <a:ext cx="4381500" cy="695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2376" y="1814175"/>
            <a:ext cx="3743325" cy="3619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2376" y="2135187"/>
            <a:ext cx="4333875" cy="67627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902376" y="2135187"/>
            <a:ext cx="4333875" cy="823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45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35" y="823722"/>
            <a:ext cx="2324100" cy="2095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727" y="1033272"/>
            <a:ext cx="1409700" cy="2381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990" y="1240692"/>
            <a:ext cx="3438525" cy="1905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990" y="1418175"/>
            <a:ext cx="5476875" cy="2000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5422" y="1623230"/>
            <a:ext cx="2638425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583" y="1951987"/>
            <a:ext cx="6296025" cy="1809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7659" y="2132962"/>
            <a:ext cx="3133725" cy="16192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7659" y="2302636"/>
            <a:ext cx="5267325" cy="31432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8305" y="2591372"/>
            <a:ext cx="5181600" cy="39052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7327" y="2934172"/>
            <a:ext cx="3343275" cy="2000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7327" y="3124672"/>
            <a:ext cx="5514975" cy="20002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34027" y="3322393"/>
            <a:ext cx="5248275" cy="37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Decision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4009" y="1814175"/>
            <a:ext cx="40049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err="1" smtClean="0"/>
              <a:t>tryToRebalance</a:t>
            </a:r>
            <a:r>
              <a:rPr lang="en-US" dirty="0" smtClean="0"/>
              <a:t>()’s main logic is like this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88572" y="627769"/>
            <a:ext cx="2933700" cy="209550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endCxn id="31" idx="2"/>
          </p:cNvCxnSpPr>
          <p:nvPr/>
        </p:nvCxnSpPr>
        <p:spPr>
          <a:xfrm flipV="1">
            <a:off x="3569677" y="1033272"/>
            <a:ext cx="2942908" cy="247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848305" y="1033272"/>
            <a:ext cx="6600120" cy="2759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244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35" y="823722"/>
            <a:ext cx="2324100" cy="2095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727" y="1033272"/>
            <a:ext cx="1409700" cy="2381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990" y="1240692"/>
            <a:ext cx="3438525" cy="1905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990" y="1418175"/>
            <a:ext cx="5476875" cy="2000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5422" y="1623230"/>
            <a:ext cx="2638425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583" y="1951987"/>
            <a:ext cx="6296025" cy="1809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7659" y="2132962"/>
            <a:ext cx="3133725" cy="16192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7659" y="2302636"/>
            <a:ext cx="5267325" cy="31432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8305" y="2591372"/>
            <a:ext cx="5181600" cy="39052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7327" y="2934172"/>
            <a:ext cx="3343275" cy="2000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7327" y="3124672"/>
            <a:ext cx="5514975" cy="20002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34027" y="3322393"/>
            <a:ext cx="5248275" cy="37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Decision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4009" y="1814175"/>
            <a:ext cx="40049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err="1" smtClean="0"/>
              <a:t>tryToRebalance</a:t>
            </a:r>
            <a:r>
              <a:rPr lang="en-US" dirty="0" smtClean="0"/>
              <a:t>()’s main logic is like this</a:t>
            </a:r>
          </a:p>
          <a:p>
            <a:pPr marL="0" indent="0">
              <a:buNone/>
            </a:pPr>
            <a:r>
              <a:rPr lang="en-US" dirty="0"/>
              <a:t>2) Check whether any executor’s delay exceeds threshold.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88572" y="627769"/>
            <a:ext cx="2933700" cy="20955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3528204" y="1173192"/>
            <a:ext cx="2859455" cy="324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848305" y="1033271"/>
            <a:ext cx="1454122" cy="215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691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35" y="823722"/>
            <a:ext cx="2324100" cy="2095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727" y="1033272"/>
            <a:ext cx="1409700" cy="2381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990" y="1240692"/>
            <a:ext cx="3438525" cy="1905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990" y="1418175"/>
            <a:ext cx="5476875" cy="2000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5422" y="1623230"/>
            <a:ext cx="2638425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583" y="1951987"/>
            <a:ext cx="6296025" cy="1809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7659" y="2132962"/>
            <a:ext cx="3133725" cy="16192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7659" y="2302636"/>
            <a:ext cx="5267325" cy="31432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8305" y="2591372"/>
            <a:ext cx="5181600" cy="39052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7327" y="2934172"/>
            <a:ext cx="3343275" cy="2000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7327" y="3124672"/>
            <a:ext cx="5514975" cy="20002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34027" y="3322393"/>
            <a:ext cx="5248275" cy="37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Decision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4009" y="1814175"/>
            <a:ext cx="40049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err="1" smtClean="0"/>
              <a:t>tryToRebalance</a:t>
            </a:r>
            <a:r>
              <a:rPr lang="en-US" dirty="0" smtClean="0"/>
              <a:t>()’s main logic is like this</a:t>
            </a:r>
          </a:p>
          <a:p>
            <a:pPr marL="0" indent="0">
              <a:buNone/>
            </a:pPr>
            <a:r>
              <a:rPr lang="en-US" dirty="0"/>
              <a:t>3) If 2) exceeds threshold, try to rebalance the </a:t>
            </a:r>
            <a:r>
              <a:rPr lang="en-US" dirty="0" err="1"/>
              <a:t>JobModel</a:t>
            </a:r>
            <a:r>
              <a:rPr lang="en-US" dirty="0"/>
              <a:t>.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88572" y="627769"/>
            <a:ext cx="2933700" cy="20955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3528204" y="1394884"/>
            <a:ext cx="5009127" cy="302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096000" y="1214451"/>
            <a:ext cx="5586302" cy="730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408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35" y="823722"/>
            <a:ext cx="2324100" cy="2095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727" y="1033272"/>
            <a:ext cx="1409700" cy="2381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990" y="1240692"/>
            <a:ext cx="3438525" cy="1905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990" y="1418175"/>
            <a:ext cx="5476875" cy="2000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5422" y="1623230"/>
            <a:ext cx="2638425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583" y="1951987"/>
            <a:ext cx="6296025" cy="1809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7659" y="2132962"/>
            <a:ext cx="3133725" cy="16192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7659" y="2302636"/>
            <a:ext cx="5267325" cy="31432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8305" y="2591372"/>
            <a:ext cx="5181600" cy="39052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7327" y="2934172"/>
            <a:ext cx="3343275" cy="2000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7327" y="3124672"/>
            <a:ext cx="5514975" cy="20002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34027" y="3322393"/>
            <a:ext cx="5248275" cy="37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Decision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4009" y="1814175"/>
            <a:ext cx="40049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err="1" smtClean="0"/>
              <a:t>tryToRebalance</a:t>
            </a:r>
            <a:r>
              <a:rPr lang="en-US" dirty="0" smtClean="0"/>
              <a:t>()’s main logic is like this</a:t>
            </a:r>
          </a:p>
          <a:p>
            <a:pPr marL="0" indent="0">
              <a:buNone/>
            </a:pPr>
            <a:r>
              <a:rPr lang="en-US" dirty="0"/>
              <a:t>4) If 3) cannot find a way to rebalance, scale out by one container. 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88572" y="627769"/>
            <a:ext cx="2933700" cy="20955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3956538" y="2233246"/>
            <a:ext cx="4114800" cy="218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254140" y="1926487"/>
            <a:ext cx="6157468" cy="690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913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35" y="823722"/>
            <a:ext cx="2324100" cy="2095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727" y="1033272"/>
            <a:ext cx="1409700" cy="2381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990" y="1240692"/>
            <a:ext cx="3438525" cy="1905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990" y="1418175"/>
            <a:ext cx="5476875" cy="2000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5422" y="1623230"/>
            <a:ext cx="2638425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583" y="1951987"/>
            <a:ext cx="6296025" cy="1809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7659" y="2132962"/>
            <a:ext cx="3133725" cy="16192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7659" y="2302636"/>
            <a:ext cx="5267325" cy="31432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8305" y="2591372"/>
            <a:ext cx="5181600" cy="39052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7327" y="2934172"/>
            <a:ext cx="3343275" cy="2000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7327" y="3124672"/>
            <a:ext cx="5514975" cy="20002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34027" y="3322393"/>
            <a:ext cx="5248275" cy="37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Decision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4009" y="1814175"/>
            <a:ext cx="40049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err="1" smtClean="0"/>
              <a:t>tryToRebalance</a:t>
            </a:r>
            <a:r>
              <a:rPr lang="en-US" dirty="0" smtClean="0"/>
              <a:t>()’s main logic is like this</a:t>
            </a:r>
          </a:p>
          <a:p>
            <a:pPr marL="0" indent="0">
              <a:buNone/>
            </a:pPr>
            <a:r>
              <a:rPr lang="en-US" dirty="0"/>
              <a:t>5) If 2) does not exceed threshold, try to scale in by one container.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88572" y="627769"/>
            <a:ext cx="2933700" cy="209550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endCxn id="5" idx="1"/>
          </p:cNvCxnSpPr>
          <p:nvPr/>
        </p:nvCxnSpPr>
        <p:spPr>
          <a:xfrm flipV="1">
            <a:off x="3956538" y="3239895"/>
            <a:ext cx="1889542" cy="117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846080" y="2785922"/>
            <a:ext cx="6161890" cy="907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10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36" y="82109"/>
            <a:ext cx="10515600" cy="1325563"/>
          </a:xfrm>
        </p:spPr>
        <p:txBody>
          <a:bodyPr/>
          <a:lstStyle/>
          <a:p>
            <a:r>
              <a:rPr lang="en-US" dirty="0"/>
              <a:t>Make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558" y="1884966"/>
            <a:ext cx="41190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Make rebalance or scaling decision and deploy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 smtClean="0"/>
              <a:t>) Check whether any executor’s delay exceeds threshold.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234641" y="1387101"/>
            <a:ext cx="7710748" cy="2517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574969" y="1359790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550174" y="1751113"/>
            <a:ext cx="2254829" cy="61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019842" y="1700300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600829" y="2521003"/>
            <a:ext cx="2136371" cy="1264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773314" y="2527998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127052" y="1737407"/>
            <a:ext cx="3266900" cy="1997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9376728" y="1751251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231383" y="4926475"/>
            <a:ext cx="1912617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446026" y="491588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1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0027229" y="4926475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0066710" y="4926475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2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322528" y="4941125"/>
            <a:ext cx="2210833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322529" y="5041909"/>
            <a:ext cx="230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</a:t>
            </a:r>
          </a:p>
          <a:p>
            <a:r>
              <a:rPr lang="en-US" dirty="0" err="1" smtClean="0"/>
              <a:t>LeaderJobCoordinator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3962399" y="4355869"/>
            <a:ext cx="822960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019842" y="2864303"/>
            <a:ext cx="1250830" cy="442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111232" y="2900918"/>
            <a:ext cx="14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773314" y="3339892"/>
            <a:ext cx="1796326" cy="395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769066" y="3347069"/>
            <a:ext cx="18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MetricsRMIClient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294011" y="2898169"/>
            <a:ext cx="2932981" cy="57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8893120" y="2977737"/>
            <a:ext cx="17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294011" y="2160312"/>
            <a:ext cx="2932981" cy="57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893120" y="2239880"/>
            <a:ext cx="17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ModelingData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881679" y="2608405"/>
            <a:ext cx="55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816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17" y="227720"/>
            <a:ext cx="10515600" cy="1325563"/>
          </a:xfrm>
        </p:spPr>
        <p:txBody>
          <a:bodyPr/>
          <a:lstStyle/>
          <a:p>
            <a:r>
              <a:rPr lang="en-US" dirty="0"/>
              <a:t>Make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558" y="1884966"/>
            <a:ext cx="41190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 smtClean="0"/>
              <a:t>) Check whether any executor’s delay exceeds threshold.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852" y="1335170"/>
            <a:ext cx="2324100" cy="200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753" y="763948"/>
            <a:ext cx="2857500" cy="20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60560"/>
          <a:stretch/>
        </p:blipFill>
        <p:spPr>
          <a:xfrm>
            <a:off x="5597015" y="1681317"/>
            <a:ext cx="7067550" cy="5184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767" y="2398764"/>
            <a:ext cx="962025" cy="209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3587" y="2579451"/>
            <a:ext cx="50482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166" y="2952195"/>
            <a:ext cx="904875" cy="1714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425758" y="1492370"/>
            <a:ext cx="2716250" cy="204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120655" y="1481324"/>
            <a:ext cx="323747" cy="20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7015" y="3198265"/>
            <a:ext cx="6753225" cy="13144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6783779" y="2340477"/>
            <a:ext cx="20946" cy="91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2656" y="4640674"/>
            <a:ext cx="5534025" cy="4857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7015" y="5207604"/>
            <a:ext cx="4171950" cy="10287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6882179" y="3515928"/>
            <a:ext cx="1233837" cy="112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023163" y="3606843"/>
            <a:ext cx="1542867" cy="160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02859" y="9703"/>
            <a:ext cx="3533775" cy="2190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57729" y="208831"/>
            <a:ext cx="2000250" cy="2476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5291" y="2177852"/>
            <a:ext cx="1990725" cy="228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3665" y="456449"/>
            <a:ext cx="3667125" cy="2000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23417" y="1009876"/>
            <a:ext cx="2476500" cy="352425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H="1">
            <a:off x="7000907" y="623207"/>
            <a:ext cx="22256" cy="57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06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383" y="1885991"/>
            <a:ext cx="4596939" cy="4351338"/>
          </a:xfrm>
        </p:spPr>
        <p:txBody>
          <a:bodyPr/>
          <a:lstStyle/>
          <a:p>
            <a:r>
              <a:rPr lang="en-US" dirty="0" smtClean="0"/>
              <a:t>Decision Making Model</a:t>
            </a:r>
          </a:p>
          <a:p>
            <a:pPr marL="0" indent="0">
              <a:buNone/>
            </a:pPr>
            <a:r>
              <a:rPr lang="en-US" dirty="0" smtClean="0"/>
              <a:t>Make scaling or rebalance decision based on metrics information.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Detailed introduction in later part.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6836" y="1825625"/>
            <a:ext cx="5378335" cy="4351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34348" y="1825625"/>
            <a:ext cx="292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StreamSwitch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49289" y="2578970"/>
            <a:ext cx="3077096" cy="2576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83339" y="2578970"/>
            <a:ext cx="1224740" cy="2576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9660" y="3571840"/>
            <a:ext cx="129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49289" y="5411585"/>
            <a:ext cx="3035533" cy="6483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81997" y="5539929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9526385" y="3867443"/>
            <a:ext cx="556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</p:cNvCxnSpPr>
          <p:nvPr/>
        </p:nvCxnSpPr>
        <p:spPr>
          <a:xfrm flipH="1" flipV="1">
            <a:off x="7967055" y="5155916"/>
            <a:ext cx="1" cy="25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0291171" y="4884350"/>
            <a:ext cx="2737628" cy="703811"/>
          </a:xfrm>
          <a:prstGeom prst="bentConnector3">
            <a:avLst>
              <a:gd name="adj1" fmla="val -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2"/>
          </p:cNvCxnSpPr>
          <p:nvPr/>
        </p:nvCxnSpPr>
        <p:spPr>
          <a:xfrm flipV="1">
            <a:off x="7967055" y="6059978"/>
            <a:ext cx="1" cy="54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61215" y="6432632"/>
            <a:ext cx="663078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337267" y="6502820"/>
            <a:ext cx="233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85510" y="3632901"/>
            <a:ext cx="260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Making Model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338652" y="3947438"/>
            <a:ext cx="1013459" cy="3408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16484" y="3933182"/>
            <a:ext cx="115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742315" y="5134782"/>
            <a:ext cx="1168628" cy="2881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75664" y="5085444"/>
            <a:ext cx="90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550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4478745" cy="46901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 smtClean="0"/>
              <a:t>) If 2) exceeds threshold, try to rebalance the </a:t>
            </a:r>
            <a:r>
              <a:rPr lang="en-US" dirty="0" err="1" smtClean="0"/>
              <a:t>JobModel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Algorithm: Find the source executor which has maximal delay. </a:t>
            </a:r>
          </a:p>
          <a:p>
            <a:pPr marL="0" indent="0">
              <a:buNone/>
            </a:pPr>
            <a:r>
              <a:rPr lang="en-US" altLang="zh-CN" dirty="0" smtClean="0"/>
              <a:t>Find the target executor which makes ideal delay minimal.</a:t>
            </a:r>
          </a:p>
          <a:p>
            <a:pPr marL="0" indent="0">
              <a:buNone/>
            </a:pPr>
            <a:r>
              <a:rPr lang="en-US" altLang="zh-CN" dirty="0" smtClean="0"/>
              <a:t>Use DFS to check: is it possible to migrate some partitions from the source executor to target executor, and the estimated delay after migrating does not exceed threshold.</a:t>
            </a:r>
          </a:p>
          <a:p>
            <a:pPr marL="0" indent="0">
              <a:buNone/>
            </a:pPr>
            <a:r>
              <a:rPr lang="en-US" altLang="zh-CN" dirty="0" smtClean="0"/>
              <a:t>Algorithm is implemented in </a:t>
            </a:r>
            <a:r>
              <a:rPr lang="en-US" altLang="zh-CN" dirty="0" err="1" smtClean="0"/>
              <a:t>MigratingOnceBalancer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959260" y="1516497"/>
            <a:ext cx="7710748" cy="2517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738871" y="1465739"/>
            <a:ext cx="146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StreamSwitch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274793" y="1880509"/>
            <a:ext cx="2254829" cy="61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44461" y="1829696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325448" y="2650399"/>
            <a:ext cx="2136371" cy="1264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97933" y="2657394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851671" y="1866803"/>
            <a:ext cx="3266900" cy="1997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101347" y="1880647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956002" y="5055871"/>
            <a:ext cx="1912617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170645" y="5045282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0751848" y="5055871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791329" y="5055871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047147" y="5070521"/>
            <a:ext cx="2210833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148" y="5171305"/>
            <a:ext cx="230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</a:t>
            </a:r>
          </a:p>
          <a:p>
            <a:r>
              <a:rPr lang="en-US" dirty="0" err="1" smtClean="0"/>
              <a:t>LeaderJobCoordinator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4687018" y="4485265"/>
            <a:ext cx="822960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744461" y="2993699"/>
            <a:ext cx="1250830" cy="442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35851" y="3030314"/>
            <a:ext cx="14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497933" y="3469288"/>
            <a:ext cx="1796326" cy="395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493685" y="3476465"/>
            <a:ext cx="18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MetricsRMIClient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9018630" y="3027565"/>
            <a:ext cx="2932981" cy="57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617739" y="3107133"/>
            <a:ext cx="17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018630" y="2289708"/>
            <a:ext cx="2932981" cy="57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617739" y="2369276"/>
            <a:ext cx="17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ModelingData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60257" y="2001328"/>
            <a:ext cx="1035169" cy="17597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66133" y="2568649"/>
            <a:ext cx="165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MigratingOnceBalancer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193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Decision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670" y="192976"/>
            <a:ext cx="2257425" cy="2000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11" y="390128"/>
            <a:ext cx="2324100" cy="200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44" y="536348"/>
            <a:ext cx="4371975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680" y="1178104"/>
            <a:ext cx="8048625" cy="990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226777" y="1325309"/>
            <a:ext cx="3464169" cy="176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007" y="9128"/>
            <a:ext cx="2952750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670" y="2477200"/>
            <a:ext cx="87630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2036" y="2291143"/>
            <a:ext cx="2457450" cy="209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1293" y="2667700"/>
            <a:ext cx="4638675" cy="51435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6755013" y="1861911"/>
            <a:ext cx="1940579" cy="6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482036" y="2812163"/>
            <a:ext cx="2600600" cy="67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0082" y="3243269"/>
            <a:ext cx="6867525" cy="19335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7948246" y="2812163"/>
            <a:ext cx="885533" cy="41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4478745" cy="46901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 smtClean="0"/>
              <a:t>) If 2) exceeds threshold, try to rebalance the </a:t>
            </a:r>
            <a:r>
              <a:rPr lang="en-US" dirty="0" err="1" smtClean="0"/>
              <a:t>JobModel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Algorithm: Find the source executor which has maximal delay. </a:t>
            </a:r>
          </a:p>
          <a:p>
            <a:pPr marL="0" indent="0">
              <a:buNone/>
            </a:pPr>
            <a:r>
              <a:rPr lang="en-US" altLang="zh-CN" dirty="0" smtClean="0"/>
              <a:t>Find the target executor which makes ideal delay minimal.</a:t>
            </a:r>
          </a:p>
          <a:p>
            <a:pPr marL="0" indent="0">
              <a:buNone/>
            </a:pPr>
            <a:r>
              <a:rPr lang="en-US" altLang="zh-CN" dirty="0" smtClean="0"/>
              <a:t>Use DFS to check: is it possible to migrate some partitions from the source executor to target executor, and the estimated delay after migrating does not exceed threshold.</a:t>
            </a:r>
          </a:p>
          <a:p>
            <a:pPr marL="0" indent="0">
              <a:buNone/>
            </a:pPr>
            <a:r>
              <a:rPr lang="en-US" altLang="zh-CN" dirty="0" smtClean="0"/>
              <a:t>Algorithm is implemented in </a:t>
            </a:r>
            <a:r>
              <a:rPr lang="en-US" altLang="zh-CN" dirty="0" err="1" smtClean="0"/>
              <a:t>MigratingOnceBalancer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939486" y="671805"/>
            <a:ext cx="2151760" cy="50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9304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Decision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31" y="186057"/>
            <a:ext cx="87630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997" y="0"/>
            <a:ext cx="2457450" cy="209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254" y="376557"/>
            <a:ext cx="4638675" cy="514350"/>
          </a:xfrm>
          <a:prstGeom prst="rect">
            <a:avLst/>
          </a:prstGeom>
        </p:spPr>
      </p:pic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4826603" cy="46901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 smtClean="0"/>
              <a:t>) If 2) exceeds threshold, try to rebalance the </a:t>
            </a:r>
            <a:r>
              <a:rPr lang="en-US" dirty="0" err="1" smtClean="0"/>
              <a:t>JobModel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Algorithm: Find the source executor which has maximal delay. </a:t>
            </a:r>
          </a:p>
          <a:p>
            <a:pPr marL="0" indent="0">
              <a:buNone/>
            </a:pPr>
            <a:r>
              <a:rPr lang="en-US" altLang="zh-CN" dirty="0" smtClean="0"/>
              <a:t>Find the target executor which makes ideal delay minimal(by solving equation).</a:t>
            </a:r>
          </a:p>
          <a:p>
            <a:pPr marL="0" indent="0">
              <a:buNone/>
            </a:pPr>
            <a:r>
              <a:rPr lang="en-US" altLang="zh-CN" dirty="0" smtClean="0"/>
              <a:t>Use DFS to check: is it possible to migrate some partitions from the source executor to target executor, and the estimated delay after migrating does not exceed threshold.</a:t>
            </a:r>
          </a:p>
          <a:p>
            <a:pPr marL="0" indent="0">
              <a:buNone/>
            </a:pPr>
            <a:r>
              <a:rPr lang="en-US" altLang="zh-CN" dirty="0" smtClean="0"/>
              <a:t>Algorithm is implemented in </a:t>
            </a:r>
            <a:r>
              <a:rPr lang="en-US" altLang="zh-CN" dirty="0" err="1" smtClean="0"/>
              <a:t>MigratingOnceBalancer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044" y="931945"/>
            <a:ext cx="5238750" cy="47625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6"/>
          <a:srcRect r="36450"/>
          <a:stretch/>
        </p:blipFill>
        <p:spPr>
          <a:xfrm>
            <a:off x="5896708" y="1542256"/>
            <a:ext cx="6295292" cy="405765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4639106" y="1028615"/>
            <a:ext cx="1014348" cy="311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752492" y="1027906"/>
            <a:ext cx="1696916" cy="53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1145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Decision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31" y="186057"/>
            <a:ext cx="87630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997" y="0"/>
            <a:ext cx="2457450" cy="209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254" y="376557"/>
            <a:ext cx="4638675" cy="514350"/>
          </a:xfrm>
          <a:prstGeom prst="rect">
            <a:avLst/>
          </a:prstGeom>
        </p:spPr>
      </p:pic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4826603" cy="46901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 smtClean="0"/>
              <a:t>) If 2) exceeds threshold, try to rebalance the </a:t>
            </a:r>
            <a:r>
              <a:rPr lang="en-US" dirty="0" err="1" smtClean="0"/>
              <a:t>JobModel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Algorithm: Find the source executor which has maximal delay. </a:t>
            </a:r>
          </a:p>
          <a:p>
            <a:pPr marL="0" indent="0">
              <a:buNone/>
            </a:pPr>
            <a:r>
              <a:rPr lang="en-US" altLang="zh-CN" dirty="0" smtClean="0"/>
              <a:t>Find the target executor which makes ideal delay minimal(by solving equation).</a:t>
            </a:r>
          </a:p>
          <a:p>
            <a:pPr marL="0" indent="0">
              <a:buNone/>
            </a:pPr>
            <a:r>
              <a:rPr lang="en-US" altLang="zh-CN" dirty="0" smtClean="0"/>
              <a:t>Use DFS to check: is it possible to migrate some partitions from the source executor to target executor, and the estimated delay after migrating does not exceed threshold.</a:t>
            </a:r>
          </a:p>
          <a:p>
            <a:pPr marL="0" indent="0">
              <a:buNone/>
            </a:pPr>
            <a:r>
              <a:rPr lang="en-US" altLang="zh-CN" dirty="0" smtClean="0"/>
              <a:t>Algorithm is implemented in </a:t>
            </a:r>
            <a:r>
              <a:rPr lang="en-US" altLang="zh-CN" dirty="0" err="1" smtClean="0"/>
              <a:t>MigratingOnceBalancer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044" y="931945"/>
            <a:ext cx="52387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5944" y="1446295"/>
            <a:ext cx="5314950" cy="18288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525997" y="3156438"/>
            <a:ext cx="1074703" cy="186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700" y="3478791"/>
            <a:ext cx="4200525" cy="22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7178" y="4826578"/>
            <a:ext cx="847725" cy="523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7178" y="3707391"/>
            <a:ext cx="4610100" cy="1152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3599" y="5350453"/>
            <a:ext cx="3514725" cy="132397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421040" y="3216854"/>
            <a:ext cx="562407" cy="28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9694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4" y="1900439"/>
            <a:ext cx="47562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 smtClean="0"/>
              <a:t>) If 3) cannot find a way to rebalance, scale out by one container. </a:t>
            </a:r>
          </a:p>
          <a:p>
            <a:pPr marL="0" indent="0">
              <a:buNone/>
            </a:pPr>
            <a:r>
              <a:rPr lang="en-US" altLang="zh-CN" dirty="0" smtClean="0"/>
              <a:t>Migrate half of maximal delay executor’s partitions to the scaled out executor.</a:t>
            </a:r>
            <a:endParaRPr lang="en-US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959260" y="1516497"/>
            <a:ext cx="7710748" cy="2517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775216" y="1489186"/>
            <a:ext cx="170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StreamSwitch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274793" y="1880509"/>
            <a:ext cx="2254829" cy="61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44461" y="1829696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325448" y="2650399"/>
            <a:ext cx="2136371" cy="1264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97933" y="2657394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851671" y="1866803"/>
            <a:ext cx="3266900" cy="1997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101347" y="1880647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956002" y="5055871"/>
            <a:ext cx="1912617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170645" y="5045282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0751848" y="5055871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791329" y="5055871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047147" y="5070521"/>
            <a:ext cx="2210833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148" y="5171305"/>
            <a:ext cx="230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</a:t>
            </a:r>
          </a:p>
          <a:p>
            <a:r>
              <a:rPr lang="en-US" dirty="0" err="1" smtClean="0"/>
              <a:t>LeaderJobCoordinator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4687018" y="4485265"/>
            <a:ext cx="822960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744461" y="2993699"/>
            <a:ext cx="1250830" cy="442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35851" y="3030314"/>
            <a:ext cx="14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497933" y="3469288"/>
            <a:ext cx="1796326" cy="395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493685" y="3476465"/>
            <a:ext cx="18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MetricsRMIClient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9018630" y="3027565"/>
            <a:ext cx="2932981" cy="57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617739" y="3107133"/>
            <a:ext cx="17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018630" y="2289708"/>
            <a:ext cx="2932981" cy="57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617739" y="2369276"/>
            <a:ext cx="17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ModelingData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660257" y="2001328"/>
            <a:ext cx="1035169" cy="17597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366133" y="2568649"/>
            <a:ext cx="165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MigratingLargestScaler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566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4" y="1900439"/>
            <a:ext cx="47562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 smtClean="0"/>
              <a:t>) If 3) cannot find a way to rebalance, scale out by one container. </a:t>
            </a:r>
          </a:p>
          <a:p>
            <a:pPr marL="0" indent="0">
              <a:buNone/>
            </a:pPr>
            <a:r>
              <a:rPr lang="en-US" altLang="zh-CN" dirty="0" smtClean="0"/>
              <a:t>Migrate half of maximal delay executor’s partitions to the scaled out executor.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644" y="868958"/>
            <a:ext cx="6229350" cy="5429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670" y="192976"/>
            <a:ext cx="2257425" cy="2000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511" y="390128"/>
            <a:ext cx="2324100" cy="2000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644" y="536348"/>
            <a:ext cx="4371975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7550" y="1702596"/>
            <a:ext cx="5591175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9819" y="31051"/>
            <a:ext cx="2905125" cy="161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9199" y="2809158"/>
            <a:ext cx="6753225" cy="22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2906" y="2587708"/>
            <a:ext cx="290512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2981" y="3006082"/>
            <a:ext cx="4610100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8197" y="3406145"/>
            <a:ext cx="6057900" cy="32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3257" y="3720158"/>
            <a:ext cx="3495675" cy="219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1303" y="3967415"/>
            <a:ext cx="5191125" cy="647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84300" y="4615115"/>
            <a:ext cx="4924425" cy="12954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7161094" y="1345721"/>
            <a:ext cx="985418" cy="35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21502" y="1329883"/>
            <a:ext cx="1699404" cy="159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237562" y="2337758"/>
            <a:ext cx="809303" cy="50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68483" y="4744529"/>
            <a:ext cx="1483743" cy="58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51303" y="3939233"/>
            <a:ext cx="5305837" cy="1971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7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27" y="1885537"/>
            <a:ext cx="493188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 smtClean="0"/>
              <a:t>) If 2) does not exceed threshold, try to scale in by one container.</a:t>
            </a:r>
          </a:p>
          <a:p>
            <a:pPr marL="0" indent="0">
              <a:buNone/>
            </a:pPr>
            <a:r>
              <a:rPr lang="en-US" dirty="0" smtClean="0"/>
              <a:t>Algorithm: enumerate through all pairs of executors, </a:t>
            </a:r>
          </a:p>
          <a:p>
            <a:pPr marL="0" indent="0">
              <a:buNone/>
            </a:pPr>
            <a:r>
              <a:rPr lang="en-US" dirty="0" smtClean="0"/>
              <a:t>check whether all partitions in one executor can be migrated to the other executor without exceeding delay threshold.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59260" y="1516497"/>
            <a:ext cx="7710748" cy="2517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99588" y="1489186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274793" y="1880509"/>
            <a:ext cx="2254829" cy="61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44461" y="1829696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325448" y="2650399"/>
            <a:ext cx="2136371" cy="1264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97933" y="2657394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851671" y="1866803"/>
            <a:ext cx="3266900" cy="1997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101347" y="1880647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956002" y="5055871"/>
            <a:ext cx="1912617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170645" y="5045282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0751848" y="5055871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791329" y="5055871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047147" y="5070521"/>
            <a:ext cx="2210833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148" y="5171305"/>
            <a:ext cx="230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</a:t>
            </a:r>
          </a:p>
          <a:p>
            <a:r>
              <a:rPr lang="en-US" dirty="0" err="1" smtClean="0"/>
              <a:t>LeaderJobCoordinator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4687018" y="4485265"/>
            <a:ext cx="822960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744461" y="2993699"/>
            <a:ext cx="1250830" cy="442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35851" y="3030314"/>
            <a:ext cx="14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497933" y="3469288"/>
            <a:ext cx="1796326" cy="395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493685" y="3476465"/>
            <a:ext cx="18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MetricsRMIClient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9018630" y="3027565"/>
            <a:ext cx="2932981" cy="57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617739" y="3107133"/>
            <a:ext cx="17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018630" y="2289708"/>
            <a:ext cx="2932981" cy="57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617739" y="2369276"/>
            <a:ext cx="17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ModelingData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660257" y="2001328"/>
            <a:ext cx="1035169" cy="17597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366133" y="2568649"/>
            <a:ext cx="165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MigratingLargestScaler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657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77" y="257092"/>
            <a:ext cx="10515600" cy="1325563"/>
          </a:xfrm>
        </p:spPr>
        <p:txBody>
          <a:bodyPr/>
          <a:lstStyle/>
          <a:p>
            <a:r>
              <a:rPr lang="en-US" dirty="0"/>
              <a:t>Make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27" y="1885537"/>
            <a:ext cx="493188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 smtClean="0"/>
              <a:t>) If 2) does not exceed threshold, try to scale in by one container.</a:t>
            </a:r>
          </a:p>
          <a:p>
            <a:pPr marL="0" indent="0">
              <a:buNone/>
            </a:pPr>
            <a:r>
              <a:rPr lang="en-US" dirty="0" smtClean="0"/>
              <a:t>Algorithm: enumerate through all pairs of executors, </a:t>
            </a:r>
          </a:p>
          <a:p>
            <a:pPr marL="0" indent="0">
              <a:buNone/>
            </a:pPr>
            <a:r>
              <a:rPr lang="en-US" dirty="0" smtClean="0"/>
              <a:t>check whether all partitions in one executor can be migrated to the other executor without exceeding delay threshold.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670" y="192976"/>
            <a:ext cx="2257425" cy="2000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11" y="390128"/>
            <a:ext cx="2324100" cy="200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010" y="587850"/>
            <a:ext cx="4619625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670" y="1416111"/>
            <a:ext cx="2667000" cy="17145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154" y="1158936"/>
            <a:ext cx="2905125" cy="257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5511" y="1561277"/>
            <a:ext cx="6915150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/>
          <a:srcRect b="24631"/>
          <a:stretch/>
        </p:blipFill>
        <p:spPr>
          <a:xfrm>
            <a:off x="4903670" y="2125580"/>
            <a:ext cx="8801100" cy="2081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697" y="1947863"/>
            <a:ext cx="2905125" cy="25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0703" y="2333768"/>
            <a:ext cx="5381625" cy="5143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156910" y="716437"/>
            <a:ext cx="1232775" cy="26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161095" y="1027906"/>
            <a:ext cx="1824643" cy="38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41388" y="1529716"/>
            <a:ext cx="0" cy="69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457700" y="2690446"/>
            <a:ext cx="1116623" cy="187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/>
          <a:srcRect b="3114"/>
          <a:stretch/>
        </p:blipFill>
        <p:spPr>
          <a:xfrm>
            <a:off x="5782783" y="2803906"/>
            <a:ext cx="8791575" cy="24363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7685" y="5240215"/>
            <a:ext cx="7648575" cy="542925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703885" y="4352192"/>
            <a:ext cx="1553800" cy="143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9819" y="31051"/>
            <a:ext cx="2905125" cy="161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1861" y="6018700"/>
            <a:ext cx="5638800" cy="6762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8603086" y="3808208"/>
            <a:ext cx="2109242" cy="221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07561" y="3938954"/>
            <a:ext cx="7598699" cy="1771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400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28" y="107385"/>
            <a:ext cx="10515600" cy="1325563"/>
          </a:xfrm>
        </p:spPr>
        <p:txBody>
          <a:bodyPr/>
          <a:lstStyle/>
          <a:p>
            <a:r>
              <a:rPr lang="en-US" dirty="0"/>
              <a:t>Make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28" y="1885537"/>
            <a:ext cx="48701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 smtClean="0"/>
              <a:t>) If 3) find a way to migrate/scale out/scale in, generate new </a:t>
            </a:r>
            <a:r>
              <a:rPr lang="en-US" dirty="0" err="1" smtClean="0"/>
              <a:t>JobModel</a:t>
            </a:r>
            <a:r>
              <a:rPr lang="en-US" dirty="0" smtClean="0"/>
              <a:t> according to the partition-executor mapping after migrating.</a:t>
            </a:r>
          </a:p>
          <a:p>
            <a:pPr marL="0" indent="0">
              <a:buNone/>
            </a:pPr>
            <a:r>
              <a:rPr lang="en-US" dirty="0" smtClean="0"/>
              <a:t>Deploy </a:t>
            </a:r>
            <a:r>
              <a:rPr lang="en-US" dirty="0" smtClean="0"/>
              <a:t>the new </a:t>
            </a:r>
            <a:r>
              <a:rPr lang="en-US" dirty="0" err="1" smtClean="0"/>
              <a:t>JobModel</a:t>
            </a:r>
            <a:r>
              <a:rPr lang="en-US" dirty="0"/>
              <a:t> </a:t>
            </a:r>
            <a:r>
              <a:rPr lang="en-US" dirty="0" smtClean="0"/>
              <a:t>by Dispatcher using RMI</a:t>
            </a:r>
            <a:endParaRPr lang="en-US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959260" y="1516497"/>
            <a:ext cx="7710748" cy="2517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999290" y="1489186"/>
            <a:ext cx="148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StreamSwitch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274793" y="1880509"/>
            <a:ext cx="2254829" cy="12544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44461" y="1829696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325448" y="3495453"/>
            <a:ext cx="2136371" cy="41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530268" y="3562716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851671" y="1866803"/>
            <a:ext cx="3266900" cy="1997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101347" y="1880647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956002" y="5055871"/>
            <a:ext cx="1912617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170645" y="5045282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0751848" y="5055871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791329" y="5055871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047147" y="5070521"/>
            <a:ext cx="2624164" cy="15631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153299" y="5070521"/>
            <a:ext cx="230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</a:t>
            </a:r>
          </a:p>
          <a:p>
            <a:r>
              <a:rPr lang="en-US" dirty="0" err="1" smtClean="0"/>
              <a:t>LeaderJobCoordinator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4687018" y="4485265"/>
            <a:ext cx="822960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018630" y="3027565"/>
            <a:ext cx="2932981" cy="57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617739" y="3107133"/>
            <a:ext cx="17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018630" y="2289708"/>
            <a:ext cx="2932981" cy="57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617739" y="2369276"/>
            <a:ext cx="17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ModelingData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0257" y="2001329"/>
            <a:ext cx="1035169" cy="13198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23556" y="1934667"/>
            <a:ext cx="1652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MigratingLargestScaler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MigratingOnceBalancer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80835" y="2376727"/>
            <a:ext cx="2112462" cy="600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09320" y="2486924"/>
            <a:ext cx="217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DMRMIClient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202021" y="5757346"/>
            <a:ext cx="2112462" cy="600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230506" y="5867543"/>
            <a:ext cx="208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DMListenerRMI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31305" y="2502485"/>
            <a:ext cx="5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7.6)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2"/>
            <a:endCxn id="41" idx="0"/>
          </p:cNvCxnSpPr>
          <p:nvPr/>
        </p:nvCxnSpPr>
        <p:spPr>
          <a:xfrm flipH="1">
            <a:off x="6258252" y="2977461"/>
            <a:ext cx="178814" cy="277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806300" y="4159438"/>
            <a:ext cx="5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7.6)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9420" y="2794950"/>
            <a:ext cx="201892" cy="1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6644399" y="2884989"/>
            <a:ext cx="1055723" cy="4783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38306" y="2944181"/>
            <a:ext cx="114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283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36" y="1473993"/>
            <a:ext cx="4076700" cy="17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28" y="1885537"/>
            <a:ext cx="48701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err="1" smtClean="0"/>
              <a:t>YarnApplicationMaster</a:t>
            </a:r>
            <a:r>
              <a:rPr lang="en-US" dirty="0" smtClean="0"/>
              <a:t> </a:t>
            </a:r>
            <a:r>
              <a:rPr lang="en-US" dirty="0" smtClean="0"/>
              <a:t>will start a </a:t>
            </a:r>
            <a:r>
              <a:rPr lang="en-US" dirty="0" err="1" smtClean="0"/>
              <a:t>DMListenerRMI</a:t>
            </a:r>
            <a:r>
              <a:rPr lang="en-US" dirty="0" smtClean="0"/>
              <a:t> waiting for new </a:t>
            </a:r>
            <a:r>
              <a:rPr lang="en-US" dirty="0" err="1" smtClean="0"/>
              <a:t>JobModel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628" y="321468"/>
            <a:ext cx="1304925" cy="219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236" y="193675"/>
            <a:ext cx="25050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611" y="492918"/>
            <a:ext cx="5105400" cy="80962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4313208" y="1216326"/>
            <a:ext cx="2156603" cy="227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0313" y="1631088"/>
            <a:ext cx="2933700" cy="952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657655"/>
            <a:ext cx="4867275" cy="9906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7435970" y="1281113"/>
            <a:ext cx="131193" cy="3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915509" y="2363638"/>
            <a:ext cx="86264" cy="29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6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16896"/>
            <a:ext cx="10515600" cy="1325563"/>
          </a:xfrm>
        </p:spPr>
        <p:txBody>
          <a:bodyPr/>
          <a:lstStyle/>
          <a:p>
            <a:r>
              <a:rPr lang="en-US" dirty="0" err="1" smtClean="0"/>
              <a:t>StreamSwitch’s</a:t>
            </a:r>
            <a:r>
              <a:rPr lang="en-US" dirty="0" smtClean="0"/>
              <a:t> main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825625"/>
            <a:ext cx="5734396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StreamSwitch</a:t>
            </a:r>
            <a:r>
              <a:rPr lang="en-US" dirty="0" smtClean="0"/>
              <a:t> </a:t>
            </a:r>
            <a:r>
              <a:rPr lang="en-US" dirty="0" smtClean="0"/>
              <a:t>does following </a:t>
            </a:r>
            <a:r>
              <a:rPr lang="en-US" dirty="0" smtClean="0"/>
              <a:t>things periodically: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Retrieve metrics periodically</a:t>
            </a:r>
          </a:p>
          <a:p>
            <a:pPr marL="514350" indent="-514350">
              <a:buAutoNum type="arabicParenR"/>
            </a:pPr>
            <a:r>
              <a:rPr lang="en-US" dirty="0" smtClean="0"/>
              <a:t>During the loop, </a:t>
            </a:r>
            <a:r>
              <a:rPr lang="en-US" dirty="0"/>
              <a:t>i</a:t>
            </a:r>
            <a:r>
              <a:rPr lang="en-US" dirty="0" smtClean="0"/>
              <a:t>f it is time to make decision (just the minimal time interval between decisions, </a:t>
            </a:r>
            <a:r>
              <a:rPr lang="en-US" dirty="0" smtClean="0">
                <a:solidFill>
                  <a:srgbClr val="FF0000"/>
                </a:solidFill>
              </a:rPr>
              <a:t>not the actual delay constraints</a:t>
            </a:r>
            <a:r>
              <a:rPr lang="en-US" dirty="0" smtClean="0"/>
              <a:t>), ask the decision making model for a decision. </a:t>
            </a:r>
          </a:p>
          <a:p>
            <a:pPr marL="0" indent="0">
              <a:buNone/>
            </a:pPr>
            <a:r>
              <a:rPr lang="en-US" dirty="0" smtClean="0"/>
              <a:t>The actual delay constraints are dealing by the decision making model.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9048660" y="1248373"/>
            <a:ext cx="1795550" cy="402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06849" y="1281724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 Start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2"/>
          </p:cNvCxnSpPr>
          <p:nvPr/>
        </p:nvCxnSpPr>
        <p:spPr>
          <a:xfrm>
            <a:off x="9946435" y="1651057"/>
            <a:ext cx="0" cy="31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881712" y="1982769"/>
            <a:ext cx="3163430" cy="480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921159" y="1881275"/>
            <a:ext cx="3133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metrics and update them to decision making model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87" idx="0"/>
          </p:cNvCxnSpPr>
          <p:nvPr/>
        </p:nvCxnSpPr>
        <p:spPr>
          <a:xfrm>
            <a:off x="10304793" y="2463064"/>
            <a:ext cx="8570" cy="21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872015" y="5315119"/>
            <a:ext cx="2500699" cy="684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896996" y="5262189"/>
            <a:ext cx="247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decision according to model and deploy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9972064" y="5146042"/>
            <a:ext cx="9005" cy="16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966400" y="6174890"/>
            <a:ext cx="2124597" cy="572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948215" y="6145506"/>
            <a:ext cx="217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Sleep for metrics interval</a:t>
            </a:r>
            <a:endParaRPr lang="en-US" dirty="0"/>
          </a:p>
        </p:txBody>
      </p:sp>
      <p:cxnSp>
        <p:nvCxnSpPr>
          <p:cNvPr id="57" name="Elbow Connector 56"/>
          <p:cNvCxnSpPr>
            <a:stCxn id="55" idx="1"/>
            <a:endCxn id="28" idx="1"/>
          </p:cNvCxnSpPr>
          <p:nvPr/>
        </p:nvCxnSpPr>
        <p:spPr>
          <a:xfrm rot="10800000">
            <a:off x="8881713" y="2222918"/>
            <a:ext cx="66503" cy="4245755"/>
          </a:xfrm>
          <a:prstGeom prst="bentConnector3">
            <a:avLst>
              <a:gd name="adj1" fmla="val 443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mond 59"/>
          <p:cNvSpPr/>
          <p:nvPr/>
        </p:nvSpPr>
        <p:spPr>
          <a:xfrm>
            <a:off x="8937128" y="4801553"/>
            <a:ext cx="2078182" cy="345029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endCxn id="55" idx="0"/>
          </p:cNvCxnSpPr>
          <p:nvPr/>
        </p:nvCxnSpPr>
        <p:spPr>
          <a:xfrm>
            <a:off x="9981069" y="6000023"/>
            <a:ext cx="54901" cy="14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0" idx="3"/>
            <a:endCxn id="55" idx="3"/>
          </p:cNvCxnSpPr>
          <p:nvPr/>
        </p:nvCxnSpPr>
        <p:spPr>
          <a:xfrm>
            <a:off x="11015310" y="4974068"/>
            <a:ext cx="108414" cy="1494604"/>
          </a:xfrm>
          <a:prstGeom prst="bentConnector3">
            <a:avLst>
              <a:gd name="adj1" fmla="val 510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1548271" y="4973076"/>
            <a:ext cx="80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not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8872015" y="2670882"/>
            <a:ext cx="2865556" cy="2006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14964" y="2678725"/>
            <a:ext cx="2796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whether decision can be made:</a:t>
            </a:r>
          </a:p>
          <a:p>
            <a:pPr marL="342900" indent="-342900">
              <a:buAutoNum type="arabicParenR"/>
            </a:pPr>
            <a:r>
              <a:rPr lang="en-US" dirty="0" smtClean="0"/>
              <a:t>AM is online</a:t>
            </a:r>
          </a:p>
          <a:p>
            <a:pPr marL="342900" indent="-342900">
              <a:buAutoNum type="arabicParenR"/>
            </a:pPr>
            <a:r>
              <a:rPr lang="en-US" dirty="0" smtClean="0"/>
              <a:t>Time interval from last decision making call is greater than the DECISION_INTERVAL</a:t>
            </a:r>
            <a:endParaRPr lang="en-US" dirty="0"/>
          </a:p>
        </p:txBody>
      </p:sp>
      <p:cxnSp>
        <p:nvCxnSpPr>
          <p:cNvPr id="92" name="Straight Arrow Connector 91"/>
          <p:cNvCxnSpPr>
            <a:endCxn id="60" idx="0"/>
          </p:cNvCxnSpPr>
          <p:nvPr/>
        </p:nvCxnSpPr>
        <p:spPr>
          <a:xfrm>
            <a:off x="9941584" y="4677391"/>
            <a:ext cx="34635" cy="12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328379" y="4785612"/>
            <a:ext cx="148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are true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761571" y="4984970"/>
            <a:ext cx="8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68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93" y="1374600"/>
            <a:ext cx="2647950" cy="209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28" y="1885537"/>
            <a:ext cx="48701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 smtClean="0"/>
              <a:t>) If 3) find a way to, generate new </a:t>
            </a:r>
            <a:r>
              <a:rPr lang="en-US" dirty="0" err="1" smtClean="0"/>
              <a:t>JobModel</a:t>
            </a:r>
            <a:r>
              <a:rPr lang="en-US" dirty="0" smtClean="0"/>
              <a:t> according to the partition-executor mapping after migrating.</a:t>
            </a:r>
          </a:p>
          <a:p>
            <a:pPr marL="0" indent="0">
              <a:buNone/>
            </a:pPr>
            <a:r>
              <a:rPr lang="en-US" dirty="0" smtClean="0"/>
              <a:t>Send the new </a:t>
            </a:r>
            <a:r>
              <a:rPr lang="en-US" dirty="0" err="1" smtClean="0"/>
              <a:t>JobModel</a:t>
            </a:r>
            <a:r>
              <a:rPr lang="en-US" dirty="0" smtClean="0"/>
              <a:t> to </a:t>
            </a:r>
            <a:r>
              <a:rPr lang="en-US" dirty="0" err="1" smtClean="0"/>
              <a:t>LeaderJobCoordinator</a:t>
            </a:r>
            <a:r>
              <a:rPr lang="en-US" dirty="0" smtClean="0"/>
              <a:t> by Dispatcher using RMI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670" y="192976"/>
            <a:ext cx="2257425" cy="200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462" y="653159"/>
            <a:ext cx="5457825" cy="20002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/>
          <a:srcRect t="2478" b="48804"/>
          <a:stretch/>
        </p:blipFill>
        <p:spPr>
          <a:xfrm>
            <a:off x="5335462" y="492371"/>
            <a:ext cx="4371975" cy="1670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0726" y="828730"/>
            <a:ext cx="4352925" cy="20002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4" idx="1"/>
          </p:cNvCxnSpPr>
          <p:nvPr/>
        </p:nvCxnSpPr>
        <p:spPr>
          <a:xfrm flipV="1">
            <a:off x="3899140" y="753172"/>
            <a:ext cx="1436322" cy="219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97547" y="943190"/>
            <a:ext cx="2113472" cy="371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726" y="1566221"/>
            <a:ext cx="4238625" cy="200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6985" y="1707008"/>
            <a:ext cx="6858000" cy="5048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547432" y="943190"/>
            <a:ext cx="60402" cy="62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9714" y="2546850"/>
            <a:ext cx="6657975" cy="228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4240" y="2696520"/>
            <a:ext cx="5524500" cy="7429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6374921" y="2211833"/>
            <a:ext cx="232913" cy="56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1"/>
          <a:srcRect t="73849"/>
          <a:stretch/>
        </p:blipFill>
        <p:spPr>
          <a:xfrm>
            <a:off x="5072838" y="4342752"/>
            <a:ext cx="3171825" cy="17436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2071" y="4520180"/>
            <a:ext cx="3857625" cy="533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68737" y="4108953"/>
            <a:ext cx="2524125" cy="2286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6211019" y="3221037"/>
            <a:ext cx="60385" cy="1203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11019" y="3617731"/>
            <a:ext cx="177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RMI, remote call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56007" y="9128"/>
            <a:ext cx="295275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698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77" y="262348"/>
            <a:ext cx="10515600" cy="1325563"/>
          </a:xfrm>
        </p:spPr>
        <p:txBody>
          <a:bodyPr/>
          <a:lstStyle/>
          <a:p>
            <a:r>
              <a:rPr lang="en-US" dirty="0"/>
              <a:t>Make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28" y="1885537"/>
            <a:ext cx="48701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 smtClean="0"/>
              <a:t>) If 4) or 5) find a way to scale out/scale in, generate new </a:t>
            </a:r>
            <a:r>
              <a:rPr lang="en-US" dirty="0" err="1" smtClean="0"/>
              <a:t>JobModel</a:t>
            </a:r>
            <a:r>
              <a:rPr lang="en-US" dirty="0" smtClean="0"/>
              <a:t> according to the partition-executor mapping after migrating.</a:t>
            </a:r>
          </a:p>
          <a:p>
            <a:pPr marL="0" indent="0">
              <a:buNone/>
            </a:pPr>
            <a:r>
              <a:rPr lang="en-US" dirty="0"/>
              <a:t>Deploy the new </a:t>
            </a:r>
            <a:r>
              <a:rPr lang="en-US" dirty="0" err="1"/>
              <a:t>JobModel</a:t>
            </a:r>
            <a:r>
              <a:rPr lang="en-US" dirty="0"/>
              <a:t> by Dispatcher using RMI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670" y="192976"/>
            <a:ext cx="2257425" cy="20002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3"/>
          <a:srcRect t="63547"/>
          <a:stretch/>
        </p:blipFill>
        <p:spPr>
          <a:xfrm>
            <a:off x="5138079" y="554836"/>
            <a:ext cx="4619625" cy="18402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4"/>
          <a:srcRect t="70336"/>
          <a:stretch/>
        </p:blipFill>
        <p:spPr>
          <a:xfrm>
            <a:off x="5266445" y="426693"/>
            <a:ext cx="6229350" cy="1610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352" y="975523"/>
            <a:ext cx="6858000" cy="1905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endCxn id="63" idx="1"/>
          </p:cNvCxnSpPr>
          <p:nvPr/>
        </p:nvCxnSpPr>
        <p:spPr>
          <a:xfrm flipV="1">
            <a:off x="4123426" y="876885"/>
            <a:ext cx="1306926" cy="281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352" y="776872"/>
            <a:ext cx="5457825" cy="200025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endCxn id="19" idx="1"/>
          </p:cNvCxnSpPr>
          <p:nvPr/>
        </p:nvCxnSpPr>
        <p:spPr>
          <a:xfrm flipV="1">
            <a:off x="3976777" y="1070773"/>
            <a:ext cx="1453575" cy="383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5386" y="1854036"/>
            <a:ext cx="7458075" cy="86677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9855" y="1682216"/>
            <a:ext cx="2743200" cy="18097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6312" y="3021903"/>
            <a:ext cx="6372225" cy="66675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8565" y="2882014"/>
            <a:ext cx="6591300" cy="171450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 flipH="1">
            <a:off x="6096001" y="2595856"/>
            <a:ext cx="313425" cy="45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09956" y="3968903"/>
            <a:ext cx="2514600" cy="24765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42595" y="4140679"/>
            <a:ext cx="6553200" cy="2305050"/>
          </a:xfrm>
          <a:prstGeom prst="rect">
            <a:avLst/>
          </a:prstGeom>
        </p:spPr>
      </p:pic>
      <p:cxnSp>
        <p:nvCxnSpPr>
          <p:cNvPr id="80" name="Straight Arrow Connector 79"/>
          <p:cNvCxnSpPr/>
          <p:nvPr/>
        </p:nvCxnSpPr>
        <p:spPr>
          <a:xfrm>
            <a:off x="5570306" y="3531762"/>
            <a:ext cx="462076" cy="68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56007" y="9128"/>
            <a:ext cx="295275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416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810597" y="1387393"/>
            <a:ext cx="4123113" cy="36085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66309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decision making model has two part:</a:t>
            </a:r>
          </a:p>
          <a:p>
            <a:pPr marL="514350" indent="-514350">
              <a:buAutoNum type="arabicParenR"/>
            </a:pPr>
            <a:r>
              <a:rPr lang="en-US" dirty="0" smtClean="0"/>
              <a:t>Data pre-processing</a:t>
            </a:r>
          </a:p>
          <a:p>
            <a:pPr marL="0" indent="0">
              <a:buNone/>
            </a:pPr>
            <a:r>
              <a:rPr lang="en-US" dirty="0" smtClean="0"/>
              <a:t>Transform the metrics to the data which the model needs.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Check P13-P17 of this slides for detailed 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95753" y="1951635"/>
            <a:ext cx="3247505" cy="1157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404167" y="321964"/>
            <a:ext cx="14290" cy="160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570422" y="830255"/>
            <a:ext cx="3000895" cy="7730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70422" y="868132"/>
            <a:ext cx="316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metrics (partition arrived, processed, executor utilization)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28807" y="1514463"/>
            <a:ext cx="254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Making Model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65373" y="1939718"/>
            <a:ext cx="17415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42679" y="2361401"/>
                <a:ext cx="2186902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679" y="2361401"/>
                <a:ext cx="2186902" cy="668581"/>
              </a:xfrm>
              <a:prstGeom prst="rect">
                <a:avLst/>
              </a:prstGeom>
              <a:blipFill>
                <a:blip r:embed="rId2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8404167" y="3108961"/>
            <a:ext cx="0" cy="53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195752" y="3645167"/>
            <a:ext cx="3247505" cy="1105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965373" y="3616036"/>
            <a:ext cx="2015838" cy="37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ModelingData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550083" y="3987034"/>
                <a:ext cx="2644139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83" y="3987034"/>
                <a:ext cx="2644139" cy="651269"/>
              </a:xfrm>
              <a:prstGeom prst="rect">
                <a:avLst/>
              </a:prstGeom>
              <a:blipFill>
                <a:blip r:embed="rId3"/>
                <a:stretch>
                  <a:fillRect r="-230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8706887" y="3029982"/>
            <a:ext cx="2944783" cy="7024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085827" y="3026604"/>
                <a:ext cx="2186902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827" y="3026604"/>
                <a:ext cx="2186902" cy="668581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7559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769033" y="1428956"/>
            <a:ext cx="6084916" cy="4597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66309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decision making model has two part:</a:t>
            </a:r>
          </a:p>
          <a:p>
            <a:pPr marL="0" indent="0">
              <a:buNone/>
            </a:pPr>
            <a:r>
              <a:rPr lang="en-US" dirty="0" smtClean="0"/>
              <a:t>2) Decision making</a:t>
            </a:r>
          </a:p>
          <a:p>
            <a:pPr marL="0" indent="0">
              <a:buNone/>
            </a:pPr>
            <a:r>
              <a:rPr lang="en-US" dirty="0" smtClean="0"/>
              <a:t>When scheduler call the model to make a decision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Check P13-P17 of this slides for detailed 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95754" y="1951635"/>
            <a:ext cx="2186902" cy="1157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28807" y="1514463"/>
            <a:ext cx="254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Making Model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4868" y="1960179"/>
            <a:ext cx="17415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95753" y="2360267"/>
                <a:ext cx="2186902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753" y="2360267"/>
                <a:ext cx="2186902" cy="668581"/>
              </a:xfrm>
              <a:prstGeom prst="rect">
                <a:avLst/>
              </a:prstGeom>
              <a:blipFill>
                <a:blip r:embed="rId2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8809376" y="1980766"/>
            <a:ext cx="2644139" cy="1105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24666" y="1951635"/>
            <a:ext cx="2015838" cy="37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ModelingData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809376" y="2322633"/>
                <a:ext cx="2644139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376" y="2322633"/>
                <a:ext cx="2644139" cy="651269"/>
              </a:xfrm>
              <a:prstGeom prst="rect">
                <a:avLst/>
              </a:prstGeom>
              <a:blipFill>
                <a:blip r:embed="rId3"/>
                <a:stretch>
                  <a:fillRect r="-230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172174" y="4038478"/>
            <a:ext cx="2186902" cy="156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92294" y="4038478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Rebalancer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03480" y="3987172"/>
            <a:ext cx="2650034" cy="1615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630923" y="3987172"/>
            <a:ext cx="95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95753" y="4597494"/>
            <a:ext cx="210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minimal delay migrating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799116" y="4425421"/>
            <a:ext cx="2594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minimal delay scaling out</a:t>
            </a:r>
          </a:p>
          <a:p>
            <a:r>
              <a:rPr lang="en-US" dirty="0" smtClean="0"/>
              <a:t>Find possible scaling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834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iamond 28"/>
          <p:cNvSpPr/>
          <p:nvPr/>
        </p:nvSpPr>
        <p:spPr>
          <a:xfrm>
            <a:off x="4364180" y="1244037"/>
            <a:ext cx="5228705" cy="103582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6210"/>
            <a:ext cx="10515600" cy="1325563"/>
          </a:xfrm>
        </p:spPr>
        <p:txBody>
          <a:bodyPr/>
          <a:lstStyle/>
          <a:p>
            <a:r>
              <a:rPr lang="en-US" dirty="0" smtClean="0"/>
              <a:t>Decision Making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85410" y="395071"/>
            <a:ext cx="2186247" cy="5739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6978532" y="968982"/>
            <a:ext cx="2" cy="29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56067" y="322651"/>
            <a:ext cx="204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 ask for a decision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8496" y="1280160"/>
            <a:ext cx="3701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least one container violate instantaneous and long-term delay constraints at the same time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527681" y="1372493"/>
            <a:ext cx="59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30867" y="1439680"/>
            <a:ext cx="798022" cy="381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56841" y="2400876"/>
            <a:ext cx="5266110" cy="11906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41" y="2396016"/>
            <a:ext cx="5266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Migrating partitions from the executor with largest long-term delay.</a:t>
            </a:r>
          </a:p>
          <a:p>
            <a:r>
              <a:rPr lang="en-US" dirty="0" smtClean="0"/>
              <a:t>Find the target executor and migrating partitions set with minimal estimated long-term delay.</a:t>
            </a:r>
          </a:p>
        </p:txBody>
      </p:sp>
      <p:cxnSp>
        <p:nvCxnSpPr>
          <p:cNvPr id="52" name="Straight Arrow Connector 51"/>
          <p:cNvCxnSpPr>
            <a:stCxn id="42" idx="2"/>
          </p:cNvCxnSpPr>
          <p:nvPr/>
        </p:nvCxnSpPr>
        <p:spPr>
          <a:xfrm>
            <a:off x="3489896" y="3596345"/>
            <a:ext cx="0" cy="25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1781630" y="3861395"/>
            <a:ext cx="3416531" cy="61514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388457" y="3861395"/>
            <a:ext cx="2385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Still violate long-term delay constraint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16094" y="1807781"/>
            <a:ext cx="122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to rebalance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208714" y="6158335"/>
            <a:ext cx="4185975" cy="550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305403" y="6127146"/>
            <a:ext cx="390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Migrating/Scaling decision is made. Return new assignment to Scheduler.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-101526" y="4864492"/>
            <a:ext cx="3766312" cy="883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981399" y="3799634"/>
            <a:ext cx="5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64" name="Elbow Connector 63"/>
          <p:cNvCxnSpPr>
            <a:stCxn id="53" idx="1"/>
          </p:cNvCxnSpPr>
          <p:nvPr/>
        </p:nvCxnSpPr>
        <p:spPr>
          <a:xfrm rot="10800000" flipV="1">
            <a:off x="1504508" y="4168966"/>
            <a:ext cx="277123" cy="695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88035" y="3799634"/>
            <a:ext cx="98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-101526" y="4818553"/>
            <a:ext cx="376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Scaling out by one executor. Migrating half of largest delay executor’s partitions to the new executor.</a:t>
            </a:r>
            <a:endParaRPr lang="en-US" dirty="0"/>
          </a:p>
        </p:txBody>
      </p:sp>
      <p:cxnSp>
        <p:nvCxnSpPr>
          <p:cNvPr id="72" name="Elbow Connector 71"/>
          <p:cNvCxnSpPr>
            <a:stCxn id="29" idx="1"/>
            <a:endCxn id="42" idx="0"/>
          </p:cNvCxnSpPr>
          <p:nvPr/>
        </p:nvCxnSpPr>
        <p:spPr>
          <a:xfrm rot="10800000" flipV="1">
            <a:off x="3489896" y="1761950"/>
            <a:ext cx="874284" cy="634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3" idx="3"/>
            <a:endCxn id="60" idx="0"/>
          </p:cNvCxnSpPr>
          <p:nvPr/>
        </p:nvCxnSpPr>
        <p:spPr>
          <a:xfrm>
            <a:off x="5198161" y="4168966"/>
            <a:ext cx="59639" cy="1958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endCxn id="59" idx="1"/>
          </p:cNvCxnSpPr>
          <p:nvPr/>
        </p:nvCxnSpPr>
        <p:spPr>
          <a:xfrm>
            <a:off x="1432248" y="5744684"/>
            <a:ext cx="1776466" cy="688669"/>
          </a:xfrm>
          <a:prstGeom prst="bentConnector3">
            <a:avLst>
              <a:gd name="adj1" fmla="val 1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546901" y="2344545"/>
            <a:ext cx="5645100" cy="1817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-19313" y="4516729"/>
            <a:ext cx="129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cxnSp>
        <p:nvCxnSpPr>
          <p:cNvPr id="92" name="Elbow Connector 91"/>
          <p:cNvCxnSpPr>
            <a:stCxn id="29" idx="3"/>
            <a:endCxn id="89" idx="0"/>
          </p:cNvCxnSpPr>
          <p:nvPr/>
        </p:nvCxnSpPr>
        <p:spPr>
          <a:xfrm flipH="1">
            <a:off x="9369451" y="1761950"/>
            <a:ext cx="223434" cy="582595"/>
          </a:xfrm>
          <a:prstGeom prst="bentConnector4">
            <a:avLst>
              <a:gd name="adj1" fmla="val -102312"/>
              <a:gd name="adj2" fmla="val 94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478982" y="6127146"/>
            <a:ext cx="3449782" cy="581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523920" y="6233092"/>
            <a:ext cx="337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scheduler, no decision is made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1247127" y="1698215"/>
            <a:ext cx="103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to scale in 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513775" y="2358389"/>
            <a:ext cx="5806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Enumerate through all pairs of executors:</a:t>
            </a:r>
          </a:p>
          <a:p>
            <a:r>
              <a:rPr lang="en-US" dirty="0" smtClean="0"/>
              <a:t>1)If the target executor’s instantaneous delay is smaller than threshold</a:t>
            </a:r>
          </a:p>
          <a:p>
            <a:r>
              <a:rPr lang="en-US" dirty="0" smtClean="0"/>
              <a:t>2)And long-term delay after migrating all partitions from source executor to target executor is smaller than threshold</a:t>
            </a:r>
          </a:p>
          <a:p>
            <a:r>
              <a:rPr lang="en-US" dirty="0" smtClean="0"/>
              <a:t>Then scale in the source executor and stop the enumeration</a:t>
            </a:r>
            <a:endParaRPr lang="en-US" dirty="0"/>
          </a:p>
        </p:txBody>
      </p:sp>
      <p:sp>
        <p:nvSpPr>
          <p:cNvPr id="108" name="Diamond 107"/>
          <p:cNvSpPr/>
          <p:nvPr/>
        </p:nvSpPr>
        <p:spPr>
          <a:xfrm>
            <a:off x="8478982" y="4360334"/>
            <a:ext cx="2349127" cy="504158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9058356" y="4267616"/>
            <a:ext cx="161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to scale in?</a:t>
            </a:r>
            <a:endParaRPr lang="en-US" dirty="0"/>
          </a:p>
        </p:txBody>
      </p:sp>
      <p:cxnSp>
        <p:nvCxnSpPr>
          <p:cNvPr id="114" name="Elbow Connector 113"/>
          <p:cNvCxnSpPr>
            <a:stCxn id="108" idx="1"/>
            <a:endCxn id="59" idx="3"/>
          </p:cNvCxnSpPr>
          <p:nvPr/>
        </p:nvCxnSpPr>
        <p:spPr>
          <a:xfrm rot="10800000" flipV="1">
            <a:off x="7394690" y="4612413"/>
            <a:ext cx="1084293" cy="1820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9653545" y="4143904"/>
            <a:ext cx="0" cy="21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08" idx="3"/>
            <a:endCxn id="97" idx="0"/>
          </p:cNvCxnSpPr>
          <p:nvPr/>
        </p:nvCxnSpPr>
        <p:spPr>
          <a:xfrm flipH="1">
            <a:off x="10203873" y="4612413"/>
            <a:ext cx="624236" cy="1514733"/>
          </a:xfrm>
          <a:prstGeom prst="bentConnector4">
            <a:avLst>
              <a:gd name="adj1" fmla="val -36621"/>
              <a:gd name="adj2" fmla="val 58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897800" y="4281939"/>
            <a:ext cx="67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0799063" y="4284609"/>
            <a:ext cx="67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023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4" y="1900439"/>
            <a:ext cx="462598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2. Scheduler </a:t>
            </a:r>
            <a:r>
              <a:rPr lang="en-US" dirty="0" err="1" smtClean="0"/>
              <a:t>runloop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2) Retrieve metrics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Besides the Arrived,  Processed, Utilization information, </a:t>
            </a:r>
            <a:r>
              <a:rPr lang="en-US" dirty="0" err="1" smtClean="0"/>
              <a:t>MetricsRetriever</a:t>
            </a:r>
            <a:r>
              <a:rPr lang="en-US" dirty="0" smtClean="0"/>
              <a:t> also retrieves containers’ </a:t>
            </a:r>
            <a:r>
              <a:rPr lang="en-US" dirty="0" err="1" smtClean="0"/>
              <a:t>JobModel</a:t>
            </a:r>
            <a:r>
              <a:rPr lang="en-US" dirty="0" smtClean="0"/>
              <a:t> version number information.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614459" y="298623"/>
            <a:ext cx="3739342" cy="1336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65272" y="27042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61366" y="585578"/>
            <a:ext cx="1359822" cy="45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84317" y="627940"/>
            <a:ext cx="10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Runloop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78621" y="1112620"/>
            <a:ext cx="2202872" cy="4531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62851" y="1135772"/>
            <a:ext cx="221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Leader’s host address</a:t>
            </a:r>
            <a:endParaRPr lang="en-US" dirty="0"/>
          </a:p>
        </p:txBody>
      </p:sp>
      <p:cxnSp>
        <p:nvCxnSpPr>
          <p:cNvPr id="5" name="Straight Arrow Connector 4"/>
          <p:cNvCxnSpPr>
            <a:stCxn id="14" idx="2"/>
            <a:endCxn id="8" idx="0"/>
          </p:cNvCxnSpPr>
          <p:nvPr/>
        </p:nvCxnSpPr>
        <p:spPr>
          <a:xfrm>
            <a:off x="9484130" y="1635079"/>
            <a:ext cx="737058" cy="46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58395" y="2101184"/>
            <a:ext cx="3125585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752214" y="2101184"/>
            <a:ext cx="112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94317" y="1676243"/>
            <a:ext cx="198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“retrieve metrics”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658395" y="4123113"/>
            <a:ext cx="3125585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994317" y="3489408"/>
            <a:ext cx="0" cy="63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078303" y="3621594"/>
            <a:ext cx="211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“retrieve metrics”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38553" y="4123111"/>
            <a:ext cx="181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MetricsRetriever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839705" y="4632558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943611" y="4640486"/>
            <a:ext cx="10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PartitionArrived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348650" y="4624630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452556" y="4632558"/>
            <a:ext cx="1043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PartitioProcessed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561225" y="5844454"/>
            <a:ext cx="1910892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6292735" y="5643525"/>
            <a:ext cx="599347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928742" y="5957866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702531" y="4123113"/>
            <a:ext cx="6081449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937963" y="4116824"/>
            <a:ext cx="181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MetricsRetriever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8839705" y="4632558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943611" y="4640486"/>
            <a:ext cx="10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</a:t>
            </a:r>
          </a:p>
          <a:p>
            <a:r>
              <a:rPr lang="en-US" dirty="0" smtClean="0"/>
              <a:t>Arrived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0348650" y="4624630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452555" y="4632558"/>
            <a:ext cx="118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</a:t>
            </a:r>
          </a:p>
          <a:p>
            <a:r>
              <a:rPr lang="en-US" dirty="0" smtClean="0"/>
              <a:t>Processed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561225" y="5844454"/>
            <a:ext cx="1910892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928742" y="5957866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9821813" y="5410478"/>
            <a:ext cx="1753990" cy="6103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806813" y="5466692"/>
            <a:ext cx="187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r>
              <a:rPr lang="en-US" dirty="0" smtClean="0"/>
              <a:t> Version</a:t>
            </a:r>
            <a:endParaRPr lang="en-US" dirty="0"/>
          </a:p>
          <a:p>
            <a:endParaRPr lang="en-US" dirty="0"/>
          </a:p>
        </p:txBody>
      </p:sp>
      <p:cxnSp>
        <p:nvCxnSpPr>
          <p:cNvPr id="46" name="Straight Arrow Connector 45"/>
          <p:cNvCxnSpPr>
            <a:stCxn id="40" idx="0"/>
          </p:cNvCxnSpPr>
          <p:nvPr/>
        </p:nvCxnSpPr>
        <p:spPr>
          <a:xfrm flipV="1">
            <a:off x="9516671" y="5486622"/>
            <a:ext cx="190767" cy="35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22002" y="4618342"/>
            <a:ext cx="1393071" cy="6931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351938" y="4662860"/>
            <a:ext cx="120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</a:p>
          <a:p>
            <a:r>
              <a:rPr lang="en-US" dirty="0" smtClean="0"/>
              <a:t>Utilization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01540" y="4618342"/>
            <a:ext cx="1305079" cy="6931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83862" y="4662860"/>
            <a:ext cx="111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 smtClean="0"/>
          </a:p>
          <a:p>
            <a:r>
              <a:rPr lang="en-US" dirty="0" smtClean="0"/>
              <a:t>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758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4" y="1900439"/>
            <a:ext cx="462598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2. Scheduler </a:t>
            </a:r>
            <a:r>
              <a:rPr lang="en-US" dirty="0" err="1" smtClean="0"/>
              <a:t>runloop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2) Retrieve metrics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Besides the Arrived,  Processed, Utilization information, </a:t>
            </a:r>
            <a:r>
              <a:rPr lang="en-US" dirty="0" err="1" smtClean="0"/>
              <a:t>MetricsRetriever</a:t>
            </a:r>
            <a:r>
              <a:rPr lang="en-US" dirty="0" smtClean="0"/>
              <a:t> also retrieves containers’ </a:t>
            </a:r>
            <a:r>
              <a:rPr lang="en-US" dirty="0" err="1" smtClean="0"/>
              <a:t>JobModel</a:t>
            </a:r>
            <a:r>
              <a:rPr lang="en-US" dirty="0" smtClean="0"/>
              <a:t> version number information.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528" y="548285"/>
            <a:ext cx="2495550" cy="3429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043" y="338735"/>
            <a:ext cx="4114800" cy="2095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509" y="935304"/>
            <a:ext cx="9296400" cy="561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092" y="1497279"/>
            <a:ext cx="6305550" cy="13335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114800" y="2455333"/>
            <a:ext cx="1134533" cy="223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49333" y="1497279"/>
            <a:ext cx="6544734" cy="1398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707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435983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2. Scheduler </a:t>
            </a:r>
            <a:r>
              <a:rPr lang="en-US" dirty="0" err="1" smtClean="0"/>
              <a:t>runloop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2) Retrieve metrics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/>
              <a:t>JobModel</a:t>
            </a:r>
            <a:r>
              <a:rPr lang="en-US" dirty="0"/>
              <a:t> version number changes, it means the new </a:t>
            </a:r>
            <a:r>
              <a:rPr lang="en-US" dirty="0" err="1"/>
              <a:t>JobModel</a:t>
            </a:r>
            <a:r>
              <a:rPr lang="en-US" dirty="0"/>
              <a:t> (generated by last migration) actually deploy on containers.</a:t>
            </a:r>
          </a:p>
          <a:p>
            <a:pPr marL="0" indent="0">
              <a:buNone/>
            </a:pPr>
            <a:r>
              <a:rPr lang="en-US" dirty="0" smtClean="0"/>
              <a:t>Then Model can confirm the </a:t>
            </a:r>
            <a:r>
              <a:rPr lang="en-US" dirty="0" err="1" smtClean="0"/>
              <a:t>newJobModel</a:t>
            </a:r>
            <a:r>
              <a:rPr lang="en-US" dirty="0" smtClean="0"/>
              <a:t>, and call </a:t>
            </a:r>
            <a:r>
              <a:rPr lang="en-US" dirty="0" err="1" smtClean="0"/>
              <a:t>DelayEstimator’s</a:t>
            </a:r>
            <a:r>
              <a:rPr lang="en-US" dirty="0" smtClean="0"/>
              <a:t> migrate() method to modify the data correspondingly.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14459" y="298623"/>
            <a:ext cx="3739342" cy="1336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65272" y="27042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61366" y="585578"/>
            <a:ext cx="1359822" cy="45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84317" y="627940"/>
            <a:ext cx="10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Runloop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78621" y="1112620"/>
            <a:ext cx="2202872" cy="4531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62851" y="1135772"/>
            <a:ext cx="221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Leader’s host address</a:t>
            </a:r>
            <a:endParaRPr lang="en-US" dirty="0"/>
          </a:p>
        </p:txBody>
      </p:sp>
      <p:cxnSp>
        <p:nvCxnSpPr>
          <p:cNvPr id="5" name="Straight Arrow Connector 4"/>
          <p:cNvCxnSpPr>
            <a:stCxn id="14" idx="2"/>
            <a:endCxn id="8" idx="0"/>
          </p:cNvCxnSpPr>
          <p:nvPr/>
        </p:nvCxnSpPr>
        <p:spPr>
          <a:xfrm>
            <a:off x="9484130" y="1635079"/>
            <a:ext cx="737058" cy="46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58395" y="2101184"/>
            <a:ext cx="3125585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752214" y="2101184"/>
            <a:ext cx="112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94317" y="1676243"/>
            <a:ext cx="198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“retrieve metrics”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658395" y="4123113"/>
            <a:ext cx="3125585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238553" y="4123111"/>
            <a:ext cx="181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MetricsRetriever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839705" y="4632558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943611" y="4640486"/>
            <a:ext cx="10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PartitionArrived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348650" y="4624630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452556" y="4632558"/>
            <a:ext cx="1043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PartitioProcessed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561225" y="5844454"/>
            <a:ext cx="1910892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6292735" y="5643525"/>
            <a:ext cx="599347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928742" y="5957866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702531" y="4123113"/>
            <a:ext cx="6081449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937963" y="4116824"/>
            <a:ext cx="181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MetricsRetriever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8839705" y="4632558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943611" y="4640486"/>
            <a:ext cx="10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</a:t>
            </a:r>
          </a:p>
          <a:p>
            <a:r>
              <a:rPr lang="en-US" dirty="0" smtClean="0"/>
              <a:t>Arrived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0348650" y="4624630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452555" y="4632558"/>
            <a:ext cx="118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</a:t>
            </a:r>
          </a:p>
          <a:p>
            <a:r>
              <a:rPr lang="en-US" dirty="0" smtClean="0"/>
              <a:t>Processed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561225" y="5844454"/>
            <a:ext cx="1910892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928742" y="5957866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9821813" y="5410478"/>
            <a:ext cx="1753990" cy="6103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806813" y="5466692"/>
            <a:ext cx="187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r>
              <a:rPr lang="en-US" dirty="0" smtClean="0"/>
              <a:t> Version</a:t>
            </a:r>
            <a:endParaRPr lang="en-US" dirty="0"/>
          </a:p>
          <a:p>
            <a:endParaRPr lang="en-US" dirty="0"/>
          </a:p>
        </p:txBody>
      </p:sp>
      <p:cxnSp>
        <p:nvCxnSpPr>
          <p:cNvPr id="46" name="Straight Arrow Connector 45"/>
          <p:cNvCxnSpPr>
            <a:stCxn id="40" idx="0"/>
          </p:cNvCxnSpPr>
          <p:nvPr/>
        </p:nvCxnSpPr>
        <p:spPr>
          <a:xfrm flipV="1">
            <a:off x="9516671" y="5486622"/>
            <a:ext cx="190767" cy="35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22002" y="4618342"/>
            <a:ext cx="1393071" cy="6931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351938" y="4662860"/>
            <a:ext cx="120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</a:p>
          <a:p>
            <a:r>
              <a:rPr lang="en-US" dirty="0" smtClean="0"/>
              <a:t>Utilization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01540" y="4618342"/>
            <a:ext cx="1305079" cy="6931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83862" y="4662860"/>
            <a:ext cx="111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 smtClean="0"/>
          </a:p>
          <a:p>
            <a:r>
              <a:rPr lang="en-US" dirty="0" smtClean="0"/>
              <a:t>Version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02037" y="2491292"/>
            <a:ext cx="1487284" cy="7963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3411" y="2625204"/>
            <a:ext cx="172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47080" y="2938911"/>
            <a:ext cx="140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migrate()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707438" y="3489409"/>
            <a:ext cx="0" cy="62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71763" y="3578605"/>
            <a:ext cx="222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“deployed: true”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492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435983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2. Scheduler </a:t>
            </a:r>
            <a:r>
              <a:rPr lang="en-US" dirty="0" err="1" smtClean="0"/>
              <a:t>runloop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2) Retrieve metrics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/>
              <a:t>JobModel</a:t>
            </a:r>
            <a:r>
              <a:rPr lang="en-US" dirty="0"/>
              <a:t> version number changes, it means the new </a:t>
            </a:r>
            <a:r>
              <a:rPr lang="en-US" dirty="0" err="1"/>
              <a:t>JobModel</a:t>
            </a:r>
            <a:r>
              <a:rPr lang="en-US" dirty="0"/>
              <a:t> (generated by last migration) actually deploy on containers.</a:t>
            </a:r>
          </a:p>
          <a:p>
            <a:pPr marL="0" indent="0">
              <a:buNone/>
            </a:pPr>
            <a:r>
              <a:rPr lang="en-US" dirty="0" smtClean="0"/>
              <a:t>Then Model can confirm the </a:t>
            </a:r>
            <a:r>
              <a:rPr lang="en-US" dirty="0" err="1" smtClean="0"/>
              <a:t>newJobModel</a:t>
            </a:r>
            <a:r>
              <a:rPr lang="en-US" dirty="0" smtClean="0"/>
              <a:t>, and call </a:t>
            </a:r>
            <a:r>
              <a:rPr lang="en-US" dirty="0" err="1" smtClean="0"/>
              <a:t>DelayEstimator’s</a:t>
            </a:r>
            <a:r>
              <a:rPr lang="en-US" dirty="0" smtClean="0"/>
              <a:t> migrate() method to modify the data correspondingly.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786" y="3699077"/>
            <a:ext cx="8010525" cy="25527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859" y="365125"/>
            <a:ext cx="8667750" cy="3124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586" y="149754"/>
            <a:ext cx="3686175" cy="17145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6874933" y="846667"/>
            <a:ext cx="1193800" cy="280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11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067976" y="956659"/>
            <a:ext cx="5905781" cy="3618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5388031" cy="48109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JobRunner</a:t>
            </a:r>
            <a:r>
              <a:rPr lang="en-US" dirty="0" smtClean="0"/>
              <a:t> </a:t>
            </a:r>
            <a:r>
              <a:rPr lang="en-US" dirty="0" smtClean="0"/>
              <a:t>starts </a:t>
            </a:r>
            <a:r>
              <a:rPr lang="en-US" dirty="0" err="1" smtClean="0"/>
              <a:t>ScalableYarnJob</a:t>
            </a:r>
            <a:r>
              <a:rPr lang="en-US" dirty="0" smtClean="0"/>
              <a:t> by </a:t>
            </a:r>
            <a:r>
              <a:rPr lang="en-US" dirty="0" err="1" smtClean="0"/>
              <a:t>ScalableYarnJobFactory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altLang="zh-CN" dirty="0" err="1" smtClean="0"/>
              <a:t>ScalableYarnJob</a:t>
            </a:r>
            <a:r>
              <a:rPr lang="en-US" altLang="zh-CN" dirty="0" smtClean="0"/>
              <a:t> starts </a:t>
            </a:r>
            <a:r>
              <a:rPr lang="en-US" altLang="zh-CN" dirty="0" err="1" smtClean="0"/>
              <a:t>StreamSwitch</a:t>
            </a:r>
            <a:r>
              <a:rPr lang="en-US" altLang="zh-CN" dirty="0" smtClean="0"/>
              <a:t> in a new thread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err="1"/>
              <a:t>StreamSwitch</a:t>
            </a:r>
            <a:r>
              <a:rPr lang="en-US" dirty="0"/>
              <a:t> </a:t>
            </a:r>
            <a:r>
              <a:rPr lang="en-US" dirty="0" smtClean="0"/>
              <a:t>infinitely periodically do following things:</a:t>
            </a:r>
          </a:p>
          <a:p>
            <a:pPr marL="0" indent="0">
              <a:buNone/>
            </a:pPr>
            <a:r>
              <a:rPr lang="en-US" dirty="0"/>
              <a:t>3. Check whether application is running (passive)</a:t>
            </a:r>
          </a:p>
          <a:p>
            <a:pPr marL="0" indent="0">
              <a:buNone/>
            </a:pPr>
            <a:r>
              <a:rPr lang="en-US" dirty="0" smtClean="0"/>
              <a:t>4. Retrieve metrics</a:t>
            </a:r>
          </a:p>
          <a:p>
            <a:pPr marL="0" indent="0">
              <a:buNone/>
            </a:pPr>
            <a:r>
              <a:rPr lang="en-US" dirty="0" smtClean="0"/>
              <a:t>5. Update </a:t>
            </a:r>
            <a:r>
              <a:rPr lang="en-US" dirty="0" err="1" smtClean="0"/>
              <a:t>DecisionModel</a:t>
            </a:r>
            <a:r>
              <a:rPr lang="en-US" dirty="0" smtClean="0"/>
              <a:t> with metrics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dirty="0"/>
              <a:t>Sleep for a user-defined interval, then start from 3. again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82032" y="147464"/>
            <a:ext cx="1812175" cy="4491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18944" y="187393"/>
            <a:ext cx="13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285557" y="1998531"/>
            <a:ext cx="5550004" cy="2473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042952" y="1949650"/>
            <a:ext cx="194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StreamSwitch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67976" y="5188267"/>
            <a:ext cx="2539108" cy="11471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732698" y="4814193"/>
            <a:ext cx="645067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5566" y="5438679"/>
            <a:ext cx="228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</a:t>
            </a:r>
          </a:p>
          <a:p>
            <a:r>
              <a:rPr lang="en-US" dirty="0" err="1" smtClean="0"/>
              <a:t>LeaderJobCoordinator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138143" y="5188267"/>
            <a:ext cx="2539108" cy="11471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138143" y="5438678"/>
            <a:ext cx="250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</a:p>
          <a:p>
            <a:r>
              <a:rPr lang="en-US" dirty="0" err="1" smtClean="0"/>
              <a:t>FollowerJobCoordinator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237913" y="596655"/>
            <a:ext cx="0" cy="36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18944" y="666709"/>
            <a:ext cx="41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687266" y="2394023"/>
            <a:ext cx="2384088" cy="1110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731486" y="2414644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DecisionMakingModel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687266" y="3824077"/>
            <a:ext cx="2373293" cy="559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22311" y="3896683"/>
            <a:ext cx="21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MetricsRetriever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915886" y="2394022"/>
            <a:ext cx="1578314" cy="19896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056086" y="3140251"/>
            <a:ext cx="143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220350" y="4723922"/>
            <a:ext cx="82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3" idx="0"/>
            <a:endCxn id="32" idx="2"/>
          </p:cNvCxnSpPr>
          <p:nvPr/>
        </p:nvCxnSpPr>
        <p:spPr>
          <a:xfrm flipV="1">
            <a:off x="7337530" y="4383700"/>
            <a:ext cx="536383" cy="80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1" idx="0"/>
          </p:cNvCxnSpPr>
          <p:nvPr/>
        </p:nvCxnSpPr>
        <p:spPr>
          <a:xfrm>
            <a:off x="7902241" y="4404320"/>
            <a:ext cx="2505456" cy="78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833728" y="4779190"/>
            <a:ext cx="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73923" y="3442860"/>
            <a:ext cx="47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2" idx="0"/>
          </p:cNvCxnSpPr>
          <p:nvPr/>
        </p:nvCxnSpPr>
        <p:spPr>
          <a:xfrm flipV="1">
            <a:off x="7873913" y="3504761"/>
            <a:ext cx="28328" cy="31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9071354" y="2919408"/>
            <a:ext cx="844532" cy="1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272444" y="2625266"/>
            <a:ext cx="47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34" idx="2"/>
            <a:endCxn id="13" idx="0"/>
          </p:cNvCxnSpPr>
          <p:nvPr/>
        </p:nvCxnSpPr>
        <p:spPr>
          <a:xfrm flipH="1">
            <a:off x="7337530" y="4383699"/>
            <a:ext cx="3367513" cy="80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176131" y="4614788"/>
            <a:ext cx="65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85739" y="1106095"/>
            <a:ext cx="188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ScalableYarnJob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35883" y="1949650"/>
            <a:ext cx="47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9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8"/>
            <a:ext cx="5388031" cy="469876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 err="1">
                <a:solidFill>
                  <a:srgbClr val="FF0000"/>
                </a:solidFill>
              </a:rPr>
              <a:t>JobRunner</a:t>
            </a:r>
            <a:r>
              <a:rPr lang="en-US" dirty="0">
                <a:solidFill>
                  <a:srgbClr val="FF0000"/>
                </a:solidFill>
              </a:rPr>
              <a:t> starts </a:t>
            </a:r>
            <a:r>
              <a:rPr lang="en-US" dirty="0" err="1">
                <a:solidFill>
                  <a:srgbClr val="FF0000"/>
                </a:solidFill>
              </a:rPr>
              <a:t>ScalableYarnJob</a:t>
            </a:r>
            <a:r>
              <a:rPr lang="en-US" dirty="0">
                <a:solidFill>
                  <a:srgbClr val="FF0000"/>
                </a:solidFill>
              </a:rPr>
              <a:t> by </a:t>
            </a:r>
            <a:r>
              <a:rPr lang="en-US" dirty="0" err="1">
                <a:solidFill>
                  <a:srgbClr val="FF0000"/>
                </a:solidFill>
              </a:rPr>
              <a:t>ScalableYarnJobFactory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altLang="zh-CN" dirty="0" err="1">
                <a:solidFill>
                  <a:srgbClr val="FF0000"/>
                </a:solidFill>
              </a:rPr>
              <a:t>ScalableYarnJob</a:t>
            </a:r>
            <a:r>
              <a:rPr lang="en-US" altLang="zh-CN" dirty="0">
                <a:solidFill>
                  <a:srgbClr val="FF0000"/>
                </a:solidFill>
              </a:rPr>
              <a:t> starts </a:t>
            </a:r>
            <a:r>
              <a:rPr lang="en-US" altLang="zh-CN" dirty="0" err="1">
                <a:solidFill>
                  <a:srgbClr val="FF0000"/>
                </a:solidFill>
              </a:rPr>
              <a:t>StreamSwitch</a:t>
            </a:r>
            <a:r>
              <a:rPr lang="en-US" altLang="zh-CN" dirty="0">
                <a:solidFill>
                  <a:srgbClr val="FF0000"/>
                </a:solidFill>
              </a:rPr>
              <a:t> in a new thread</a:t>
            </a:r>
          </a:p>
          <a:p>
            <a:pPr marL="0" indent="0">
              <a:buNone/>
            </a:pPr>
            <a:r>
              <a:rPr lang="en-US" dirty="0" err="1"/>
              <a:t>StreamSwitch</a:t>
            </a:r>
            <a:r>
              <a:rPr lang="en-US" dirty="0"/>
              <a:t> infinitely periodically do following things: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 smtClean="0"/>
              <a:t>. Check whether </a:t>
            </a:r>
            <a:r>
              <a:rPr lang="en-US" dirty="0"/>
              <a:t>application is running (</a:t>
            </a:r>
            <a:r>
              <a:rPr lang="en-US" dirty="0" smtClean="0"/>
              <a:t>passive)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Retrieve metrics</a:t>
            </a:r>
          </a:p>
          <a:p>
            <a:pPr marL="0" indent="0">
              <a:buNone/>
            </a:pPr>
            <a:r>
              <a:rPr lang="en-US" dirty="0"/>
              <a:t>5. Update </a:t>
            </a:r>
            <a:r>
              <a:rPr lang="en-US" dirty="0" err="1"/>
              <a:t>DecisionModel</a:t>
            </a:r>
            <a:r>
              <a:rPr lang="en-US" dirty="0"/>
              <a:t> with metrics</a:t>
            </a:r>
          </a:p>
          <a:p>
            <a:pPr marL="0" indent="0">
              <a:buNone/>
            </a:pPr>
            <a:r>
              <a:rPr lang="en-US" dirty="0"/>
              <a:t>6. Make rebalance or scaling decision and deploy</a:t>
            </a:r>
          </a:p>
          <a:p>
            <a:pPr marL="0" indent="0">
              <a:buNone/>
            </a:pPr>
            <a:r>
              <a:rPr lang="en-US" dirty="0" smtClean="0"/>
              <a:t>7</a:t>
            </a:r>
            <a:r>
              <a:rPr lang="en-US" dirty="0"/>
              <a:t>. Sleep for a user-defined interval, then start from 3. again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429" y="212698"/>
            <a:ext cx="3000375" cy="20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606" y="-1487"/>
            <a:ext cx="3314700" cy="24765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097356" y="292642"/>
            <a:ext cx="46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013233" y="2317909"/>
            <a:ext cx="46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645" y="405924"/>
            <a:ext cx="2876550" cy="180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810" y="623598"/>
            <a:ext cx="4572000" cy="142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260" y="718280"/>
            <a:ext cx="2114550" cy="22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/>
          <a:srcRect t="18151"/>
          <a:stretch/>
        </p:blipFill>
        <p:spPr>
          <a:xfrm>
            <a:off x="6168260" y="896096"/>
            <a:ext cx="2581275" cy="30405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6696595" y="528212"/>
            <a:ext cx="1355000" cy="23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/>
          <a:srcRect b="14046"/>
          <a:stretch/>
        </p:blipFill>
        <p:spPr>
          <a:xfrm>
            <a:off x="6048895" y="1218858"/>
            <a:ext cx="3076575" cy="1964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5682" y="1416027"/>
            <a:ext cx="1638300" cy="323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6931" y="1733338"/>
            <a:ext cx="2133600" cy="1333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63522" y="1877442"/>
            <a:ext cx="1095375" cy="3143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06458" y="2166729"/>
            <a:ext cx="2476500" cy="2381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3012" y="2359382"/>
            <a:ext cx="3171825" cy="1714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53012" y="2498878"/>
            <a:ext cx="1771650" cy="3905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68070" y="2880895"/>
            <a:ext cx="2057400" cy="7905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53012" y="3671470"/>
            <a:ext cx="1066800" cy="161925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 flipV="1">
            <a:off x="5322498" y="2605177"/>
            <a:ext cx="2361233" cy="14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" idx="1"/>
          </p:cNvCxnSpPr>
          <p:nvPr/>
        </p:nvCxnSpPr>
        <p:spPr>
          <a:xfrm flipV="1">
            <a:off x="4205624" y="496412"/>
            <a:ext cx="2298021" cy="1508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79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11802</TotalTime>
  <Words>3607</Words>
  <Application>Microsoft Office PowerPoint</Application>
  <PresentationFormat>Widescreen</PresentationFormat>
  <Paragraphs>788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等线</vt:lpstr>
      <vt:lpstr>Arial</vt:lpstr>
      <vt:lpstr>Calibri</vt:lpstr>
      <vt:lpstr>Calibri Light</vt:lpstr>
      <vt:lpstr>Cambria Math</vt:lpstr>
      <vt:lpstr>Office Theme</vt:lpstr>
      <vt:lpstr>DM structure</vt:lpstr>
      <vt:lpstr>StreamSwitch</vt:lpstr>
      <vt:lpstr>StreamSwitch</vt:lpstr>
      <vt:lpstr>StreamSwitch</vt:lpstr>
      <vt:lpstr>StreamSwitch</vt:lpstr>
      <vt:lpstr>StreamSwitch</vt:lpstr>
      <vt:lpstr>StreamSwitch’s main logic</vt:lpstr>
      <vt:lpstr>Structure Overview</vt:lpstr>
      <vt:lpstr>Structure Overview</vt:lpstr>
      <vt:lpstr>Structure Overview</vt:lpstr>
      <vt:lpstr>Structure Overview</vt:lpstr>
      <vt:lpstr>Structure Overview</vt:lpstr>
      <vt:lpstr>Structure Overview</vt:lpstr>
      <vt:lpstr>Structure Overview</vt:lpstr>
      <vt:lpstr>Start StreamSwitch</vt:lpstr>
      <vt:lpstr>Start StreamSwitch</vt:lpstr>
      <vt:lpstr>Start StreamSwitch</vt:lpstr>
      <vt:lpstr>Start StreamSwitch</vt:lpstr>
      <vt:lpstr>Start StreamSwitch</vt:lpstr>
      <vt:lpstr>Start StreamSwitch</vt:lpstr>
      <vt:lpstr>Start StreamSwitch</vt:lpstr>
      <vt:lpstr>Start StreamSwitch</vt:lpstr>
      <vt:lpstr>Offset information</vt:lpstr>
      <vt:lpstr>Offset information</vt:lpstr>
      <vt:lpstr>Start StreamSwitch</vt:lpstr>
      <vt:lpstr>Start StreamSwitch</vt:lpstr>
      <vt:lpstr>Start StreamSwitch</vt:lpstr>
      <vt:lpstr>Start StreamSwitch</vt:lpstr>
      <vt:lpstr>Start StreamSwitch</vt:lpstr>
      <vt:lpstr>Start StreamSwitch</vt:lpstr>
      <vt:lpstr>Check Application Status</vt:lpstr>
      <vt:lpstr>Check Application Status</vt:lpstr>
      <vt:lpstr>Check Application Status</vt:lpstr>
      <vt:lpstr>Retrieve Metrics</vt:lpstr>
      <vt:lpstr>Retrieve Metrics</vt:lpstr>
      <vt:lpstr>Retrieve Metrics</vt:lpstr>
      <vt:lpstr>Retrieve Metrics</vt:lpstr>
      <vt:lpstr>Retrieve Metrics</vt:lpstr>
      <vt:lpstr>Retrieve Metrics</vt:lpstr>
      <vt:lpstr>Update Model</vt:lpstr>
      <vt:lpstr>DelayEstimator</vt:lpstr>
      <vt:lpstr>DelayEstimator</vt:lpstr>
      <vt:lpstr>DelayEstimator</vt:lpstr>
      <vt:lpstr>Update Model</vt:lpstr>
      <vt:lpstr>Update Model</vt:lpstr>
      <vt:lpstr>Update Model</vt:lpstr>
      <vt:lpstr>ModelingData</vt:lpstr>
      <vt:lpstr>ModelingData</vt:lpstr>
      <vt:lpstr>Structure Detail</vt:lpstr>
      <vt:lpstr>Update Model</vt:lpstr>
      <vt:lpstr>Make Decision</vt:lpstr>
      <vt:lpstr>Make Decision</vt:lpstr>
      <vt:lpstr>Make Decision</vt:lpstr>
      <vt:lpstr>Make Decision</vt:lpstr>
      <vt:lpstr>Make Decision</vt:lpstr>
      <vt:lpstr>Make Decision</vt:lpstr>
      <vt:lpstr>Make Decision</vt:lpstr>
      <vt:lpstr>Make Decision</vt:lpstr>
      <vt:lpstr>Make Decision</vt:lpstr>
      <vt:lpstr>Make Decision</vt:lpstr>
      <vt:lpstr>Make Decision</vt:lpstr>
      <vt:lpstr>Make Decision</vt:lpstr>
      <vt:lpstr>Make Decision</vt:lpstr>
      <vt:lpstr>Make Decision</vt:lpstr>
      <vt:lpstr>Make Decision</vt:lpstr>
      <vt:lpstr>Make Decision</vt:lpstr>
      <vt:lpstr>Make Decision</vt:lpstr>
      <vt:lpstr>Make Decision</vt:lpstr>
      <vt:lpstr>Make Decision</vt:lpstr>
      <vt:lpstr>Make Decision</vt:lpstr>
      <vt:lpstr>Make Decision</vt:lpstr>
      <vt:lpstr>Decision Making Model</vt:lpstr>
      <vt:lpstr>Decision Making Model</vt:lpstr>
      <vt:lpstr>Decision Making Model</vt:lpstr>
      <vt:lpstr>Structure Detail</vt:lpstr>
      <vt:lpstr>Structure Detail</vt:lpstr>
      <vt:lpstr>Structure Detail</vt:lpstr>
      <vt:lpstr>Structure Detail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 structure</dc:title>
  <dc:creator>workshop</dc:creator>
  <cp:lastModifiedBy>workshop</cp:lastModifiedBy>
  <cp:revision>208</cp:revision>
  <dcterms:created xsi:type="dcterms:W3CDTF">2019-06-12T06:48:51Z</dcterms:created>
  <dcterms:modified xsi:type="dcterms:W3CDTF">2019-08-05T06:05:27Z</dcterms:modified>
</cp:coreProperties>
</file>