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21" r:id="rId12"/>
    <p:sldId id="320" r:id="rId13"/>
    <p:sldId id="322" r:id="rId14"/>
    <p:sldId id="329" r:id="rId15"/>
    <p:sldId id="330" r:id="rId16"/>
    <p:sldId id="332" r:id="rId17"/>
    <p:sldId id="331" r:id="rId18"/>
    <p:sldId id="302" r:id="rId19"/>
    <p:sldId id="273" r:id="rId20"/>
    <p:sldId id="301" r:id="rId21"/>
    <p:sldId id="278" r:id="rId22"/>
    <p:sldId id="306" r:id="rId23"/>
    <p:sldId id="304" r:id="rId24"/>
    <p:sldId id="307" r:id="rId25"/>
    <p:sldId id="305" r:id="rId26"/>
    <p:sldId id="318" r:id="rId27"/>
    <p:sldId id="310" r:id="rId28"/>
    <p:sldId id="327" r:id="rId29"/>
    <p:sldId id="328" r:id="rId30"/>
    <p:sldId id="319" r:id="rId31"/>
    <p:sldId id="323" r:id="rId32"/>
    <p:sldId id="324" r:id="rId33"/>
    <p:sldId id="312" r:id="rId34"/>
    <p:sldId id="325" r:id="rId35"/>
    <p:sldId id="313" r:id="rId36"/>
    <p:sldId id="326" r:id="rId37"/>
    <p:sldId id="314" r:id="rId38"/>
    <p:sldId id="315" r:id="rId39"/>
    <p:sldId id="316" r:id="rId40"/>
    <p:sldId id="317" r:id="rId41"/>
    <p:sldId id="311" r:id="rId42"/>
    <p:sldId id="308" r:id="rId43"/>
    <p:sldId id="309" r:id="rId44"/>
    <p:sldId id="275" r:id="rId45"/>
    <p:sldId id="303" r:id="rId46"/>
    <p:sldId id="274" r:id="rId47"/>
    <p:sldId id="268" r:id="rId48"/>
    <p:sldId id="272" r:id="rId49"/>
    <p:sldId id="277" r:id="rId50"/>
    <p:sldId id="280" r:id="rId51"/>
    <p:sldId id="281" r:id="rId52"/>
    <p:sldId id="282" r:id="rId53"/>
    <p:sldId id="283" r:id="rId54"/>
    <p:sldId id="284" r:id="rId55"/>
    <p:sldId id="285" r:id="rId56"/>
    <p:sldId id="286" r:id="rId57"/>
    <p:sldId id="287" r:id="rId58"/>
    <p:sldId id="288" r:id="rId59"/>
    <p:sldId id="289" r:id="rId60"/>
    <p:sldId id="290" r:id="rId61"/>
    <p:sldId id="291" r:id="rId62"/>
    <p:sldId id="292" r:id="rId63"/>
    <p:sldId id="269" r:id="rId64"/>
    <p:sldId id="271" r:id="rId65"/>
    <p:sldId id="263" r:id="rId66"/>
    <p:sldId id="265" r:id="rId67"/>
    <p:sldId id="259" r:id="rId68"/>
    <p:sldId id="262" r:id="rId69"/>
    <p:sldId id="257" r:id="rId70"/>
    <p:sldId id="270" r:id="rId71"/>
    <p:sldId id="258" r:id="rId72"/>
    <p:sldId id="264" r:id="rId73"/>
    <p:sldId id="266" r:id="rId74"/>
    <p:sldId id="267" r:id="rId75"/>
    <p:sldId id="276" r:id="rId76"/>
    <p:sldId id="279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  <p14:sldId id="321"/>
          </p14:sldIdLst>
        </p14:section>
        <p14:section name="Samza Architecture" id="{A06A1932-424E-42A7-A4F5-C6205A104790}">
          <p14:sldIdLst>
            <p14:sldId id="320"/>
            <p14:sldId id="322"/>
            <p14:sldId id="329"/>
          </p14:sldIdLst>
        </p14:section>
        <p14:section name="Application Example" id="{213CC3C8-3C0D-4EE3-8F69-9E7FD0E02537}">
          <p14:sldIdLst>
            <p14:sldId id="330"/>
            <p14:sldId id="332"/>
            <p14:sldId id="331"/>
          </p14:sldIdLst>
        </p14:section>
        <p14:section name="Deployment" id="{FE5C6F5F-7E43-400C-A90C-E90B98C16EA9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18"/>
            <p14:sldId id="310"/>
            <p14:sldId id="327"/>
            <p14:sldId id="328"/>
            <p14:sldId id="319"/>
            <p14:sldId id="323"/>
            <p14:sldId id="324"/>
            <p14:sldId id="312"/>
            <p14:sldId id="325"/>
            <p14:sldId id="313"/>
            <p14:sldId id="326"/>
            <p14:sldId id="314"/>
            <p14:sldId id="315"/>
            <p14:sldId id="316"/>
            <p14:sldId id="317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za.apache.org/startup/preview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6.png"/><Relationship Id="rId7" Type="http://schemas.openxmlformats.org/officeDocument/2006/relationships/image" Target="../media/image129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Dataflow Graphs</a:t>
            </a:r>
          </a:p>
          <a:p>
            <a:pPr marL="0" indent="0">
              <a:buNone/>
            </a:pPr>
            <a:r>
              <a:rPr lang="en-US" sz="2200" dirty="0" smtClean="0"/>
              <a:t>Compose </a:t>
            </a:r>
            <a:r>
              <a:rPr lang="en-US" sz="2200" dirty="0" err="1" smtClean="0"/>
              <a:t>mutiple</a:t>
            </a:r>
            <a:r>
              <a:rPr lang="en-US" sz="2200" dirty="0" smtClean="0"/>
              <a:t> jobs to a dataflow graphs</a:t>
            </a:r>
          </a:p>
          <a:p>
            <a:pPr marL="0" indent="0">
              <a:buNone/>
            </a:pPr>
            <a:r>
              <a:rPr lang="en-US" sz="2200" dirty="0" smtClean="0"/>
              <a:t>Edges are stream, nodes are jobs.</a:t>
            </a:r>
          </a:p>
          <a:p>
            <a:pPr marL="0" indent="0">
              <a:buNone/>
            </a:pPr>
            <a:r>
              <a:rPr lang="en-US" sz="2200" dirty="0" smtClean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 smtClean="0"/>
              <a:t>The </a:t>
            </a:r>
            <a:r>
              <a:rPr lang="en-US" sz="2200" i="1" dirty="0"/>
              <a:t>dataflow model: a practical approach to balancing correctness, latency, and cost in massive-scale, unbounded, out-of-order data </a:t>
            </a:r>
            <a:r>
              <a:rPr lang="en-US" sz="2200" i="1" dirty="0" smtClean="0"/>
              <a:t>processing, </a:t>
            </a:r>
            <a:r>
              <a:rPr lang="en-US" sz="2200" dirty="0" smtClean="0"/>
              <a:t>VLDB2015</a:t>
            </a:r>
          </a:p>
          <a:p>
            <a:pPr marL="0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 err="1" smtClean="0"/>
              <a:t>SamzaContainers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000" dirty="0"/>
              <a:t>A container is a essentially a Unix process(or Linux </a:t>
            </a:r>
            <a:r>
              <a:rPr lang="en-US" sz="2000" dirty="0" err="1"/>
              <a:t>cgroup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Each container runs one or more tasks. </a:t>
            </a:r>
          </a:p>
          <a:p>
            <a:pPr marL="0" indent="0">
              <a:buNone/>
            </a:pPr>
            <a:r>
              <a:rPr lang="en-US" sz="2000" dirty="0"/>
              <a:t>The number of containers is specified by the user at run time and can be changed at any time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97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4115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615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47000" y="1039251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818468"/>
            <a:ext cx="459312" cy="87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823623"/>
            <a:ext cx="634997" cy="8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16071" y="2825213"/>
            <a:ext cx="477845" cy="8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1982" y="99167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 A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011581" y="194737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11581" y="216253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11581" y="237769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08404" y="259986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8404" y="1736852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24923" y="19428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24923" y="215804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24923" y="237320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27035" y="2594711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21746" y="1729774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65250" y="194962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5250" y="216478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65250" y="237994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67362" y="260145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62073" y="1736519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 B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4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13319" y="4268347"/>
            <a:ext cx="3183776" cy="1795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3319" y="659986"/>
            <a:ext cx="3183776" cy="15498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3319" y="2303958"/>
            <a:ext cx="3183776" cy="1795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82492"/>
            <a:ext cx="105156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5" y="1193858"/>
            <a:ext cx="6294120" cy="4351338"/>
          </a:xfrm>
        </p:spPr>
        <p:txBody>
          <a:bodyPr/>
          <a:lstStyle/>
          <a:p>
            <a:r>
              <a:rPr lang="en-US" dirty="0" err="1" smtClean="0"/>
              <a:t>Samza</a:t>
            </a:r>
            <a:r>
              <a:rPr lang="en-US" dirty="0" smtClean="0"/>
              <a:t> is made up of three parts:</a:t>
            </a:r>
          </a:p>
          <a:p>
            <a:pPr marL="0" indent="0">
              <a:buNone/>
            </a:pPr>
            <a:r>
              <a:rPr lang="en-US" sz="2000" dirty="0" smtClean="0"/>
              <a:t>Streaming layer: messages delivery</a:t>
            </a:r>
          </a:p>
          <a:p>
            <a:pPr marL="0" indent="0">
              <a:buNone/>
            </a:pPr>
            <a:r>
              <a:rPr lang="en-US" sz="2000" dirty="0" smtClean="0"/>
              <a:t>Execution layer: </a:t>
            </a:r>
            <a:r>
              <a:rPr lang="en-US" altLang="zh-CN" sz="2000" dirty="0" smtClean="0"/>
              <a:t>cluster computing resources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Processing layer: providing stream processing API  to users</a:t>
            </a:r>
            <a:endParaRPr lang="en-US" sz="2000" dirty="0"/>
          </a:p>
          <a:p>
            <a:endParaRPr lang="en-US" dirty="0" smtClean="0"/>
          </a:p>
          <a:p>
            <a:r>
              <a:rPr lang="en-US" dirty="0" smtClean="0"/>
              <a:t>Usually we have:</a:t>
            </a:r>
          </a:p>
          <a:p>
            <a:pPr marL="0" indent="0">
              <a:buNone/>
            </a:pPr>
            <a:r>
              <a:rPr lang="en-US" sz="2000" dirty="0" smtClean="0"/>
              <a:t>Kafka for streaming layer</a:t>
            </a:r>
          </a:p>
          <a:p>
            <a:pPr marL="0" indent="0">
              <a:buNone/>
            </a:pPr>
            <a:r>
              <a:rPr lang="en-US" sz="2000" dirty="0" smtClean="0"/>
              <a:t>YARN for execution layer</a:t>
            </a:r>
          </a:p>
          <a:p>
            <a:pPr marL="0" indent="0">
              <a:buNone/>
            </a:pPr>
            <a:r>
              <a:rPr lang="en-US" sz="2000" dirty="0" err="1" smtClean="0"/>
              <a:t>Samza</a:t>
            </a:r>
            <a:r>
              <a:rPr lang="en-US" sz="2000" dirty="0" smtClean="0"/>
              <a:t> API for processing layer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8474132" y="3031653"/>
            <a:ext cx="1238597" cy="681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2534" y="3167383"/>
            <a:ext cx="13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Samza</a:t>
            </a:r>
            <a:r>
              <a:rPr lang="en-US" altLang="zh-CN" dirty="0" smtClean="0"/>
              <a:t>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5160137"/>
            <a:ext cx="1238597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1562" y="1359626"/>
            <a:ext cx="1239983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0521" y="5303962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03325" y="1475473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12480" y="2428498"/>
            <a:ext cx="1920240" cy="36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74132" y="705229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474132" y="4328636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096893" y="5159172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30343" y="5302997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93430" y="1363936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18816" y="1507761"/>
            <a:ext cx="96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(Others)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265371"/>
            <a:ext cx="105156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Samza</a:t>
            </a:r>
            <a:r>
              <a:rPr lang="en-US" dirty="0" smtClean="0"/>
              <a:t> and YARN integrated:</a:t>
            </a:r>
          </a:p>
          <a:p>
            <a:pPr marL="0" indent="0">
              <a:buNone/>
            </a:pPr>
            <a:r>
              <a:rPr lang="en-US" sz="2000" dirty="0" err="1" smtClean="0"/>
              <a:t>Samza</a:t>
            </a:r>
            <a:r>
              <a:rPr lang="en-US" sz="2000" dirty="0"/>
              <a:t> </a:t>
            </a:r>
            <a:r>
              <a:rPr lang="en-US" sz="2000" dirty="0" smtClean="0"/>
              <a:t>prepared a YARN </a:t>
            </a:r>
            <a:r>
              <a:rPr lang="en-US" sz="2000" dirty="0" err="1" smtClean="0"/>
              <a:t>ApplicationMaster</a:t>
            </a:r>
            <a:r>
              <a:rPr lang="en-US" sz="2000" dirty="0" smtClean="0"/>
              <a:t>(AM) and a YARN </a:t>
            </a:r>
            <a:r>
              <a:rPr lang="en-US" sz="2000" dirty="0" err="1" smtClean="0"/>
              <a:t>JobRunner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When </a:t>
            </a:r>
            <a:r>
              <a:rPr lang="en-US" sz="2000" dirty="0" err="1" smtClean="0"/>
              <a:t>Samza</a:t>
            </a:r>
            <a:r>
              <a:rPr lang="en-US" sz="2000" dirty="0" smtClean="0"/>
              <a:t> wants to start a new application(or job), it talks to YARN </a:t>
            </a:r>
            <a:r>
              <a:rPr lang="en-US" sz="2000" dirty="0" err="1" smtClean="0"/>
              <a:t>ResourceManager</a:t>
            </a:r>
            <a:r>
              <a:rPr lang="en-US" sz="2000" dirty="0" smtClean="0"/>
              <a:t>(RM). </a:t>
            </a:r>
          </a:p>
          <a:p>
            <a:pPr marL="0" indent="0">
              <a:buNone/>
            </a:pPr>
            <a:r>
              <a:rPr lang="en-US" sz="2000" dirty="0" smtClean="0"/>
              <a:t>RM will talks to a YARN </a:t>
            </a:r>
            <a:r>
              <a:rPr lang="en-US" sz="2000" dirty="0" err="1" smtClean="0"/>
              <a:t>NodeManager</a:t>
            </a:r>
            <a:r>
              <a:rPr lang="en-US" sz="2000" dirty="0" smtClean="0"/>
              <a:t>(NM) to allocate space (one container) for </a:t>
            </a:r>
            <a:r>
              <a:rPr lang="en-US" sz="2000" dirty="0" err="1" smtClean="0"/>
              <a:t>Samza</a:t>
            </a:r>
            <a:r>
              <a:rPr lang="en-US" sz="2000" dirty="0" smtClean="0"/>
              <a:t> AM on the cluster.</a:t>
            </a:r>
          </a:p>
          <a:p>
            <a:pPr marL="0" indent="0">
              <a:buNone/>
            </a:pPr>
            <a:r>
              <a:rPr lang="en-US" sz="2000" dirty="0" smtClean="0"/>
              <a:t>After allocating, NM starts the AM. The AM then asks RM for one or more YARN containers to run </a:t>
            </a:r>
            <a:r>
              <a:rPr lang="en-US" sz="2000" dirty="0" err="1" smtClean="0"/>
              <a:t>SamzaContainers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/>
              <a:t>RM works with NMs to allocate required containers. NMs then start the </a:t>
            </a:r>
            <a:r>
              <a:rPr lang="en-US" sz="2000" dirty="0" err="1" smtClean="0"/>
              <a:t>SamzaContainers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 err="1" smtClean="0"/>
              <a:t>JobRunner</a:t>
            </a:r>
            <a:r>
              <a:rPr lang="en-US" sz="2000" dirty="0" smtClean="0"/>
              <a:t> will run application’s processing code in those containers.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5435" y="5255280"/>
            <a:ext cx="24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colors indicate different host machine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81" y="2080780"/>
            <a:ext cx="2343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56760"/>
            <a:ext cx="105156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14" y="1915319"/>
            <a:ext cx="6467475" cy="417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3" y="6176963"/>
            <a:ext cx="46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http://samza.apache.org/startup/preview/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623" y="1699875"/>
            <a:ext cx="523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high-level API (Since 0.13.0) provides the libraries for user to define their applications’ logic. Users implement applications’ logic in </a:t>
            </a:r>
            <a:r>
              <a:rPr lang="en-US" dirty="0" err="1" smtClean="0"/>
              <a:t>StreamApplication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4623" y="2792535"/>
            <a:ext cx="5695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Samza</a:t>
            </a:r>
            <a:r>
              <a:rPr lang="en-US" dirty="0"/>
              <a:t> </a:t>
            </a:r>
            <a:r>
              <a:rPr lang="en-US" dirty="0" smtClean="0"/>
              <a:t>use </a:t>
            </a:r>
            <a:r>
              <a:rPr lang="en-US" dirty="0" err="1" smtClean="0"/>
              <a:t>ApplicationRunner</a:t>
            </a:r>
            <a:r>
              <a:rPr lang="en-US" dirty="0" smtClean="0"/>
              <a:t> to run a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  <a:p>
            <a:r>
              <a:rPr lang="en-US" sz="1600" dirty="0" smtClean="0"/>
              <a:t>Remote Runner for running on the cluster (Cluster mode)</a:t>
            </a:r>
          </a:p>
          <a:p>
            <a:r>
              <a:rPr lang="en-US" sz="1600" dirty="0" smtClean="0"/>
              <a:t>Local Runner for running on local machine (Standalone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623" y="3823639"/>
            <a:ext cx="53740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execution layer, </a:t>
            </a:r>
            <a:r>
              <a:rPr lang="en-US" altLang="zh-CN" dirty="0" smtClean="0"/>
              <a:t>there are two kinds of execution models:</a:t>
            </a:r>
          </a:p>
          <a:p>
            <a:r>
              <a:rPr lang="en-US" sz="1600" dirty="0" smtClean="0"/>
              <a:t>Cluster-based </a:t>
            </a:r>
            <a:r>
              <a:rPr lang="en-US" sz="1600" dirty="0" err="1" smtClean="0"/>
              <a:t>execution:YARN</a:t>
            </a:r>
            <a:r>
              <a:rPr lang="en-US" sz="1600" dirty="0" smtClean="0"/>
              <a:t>, </a:t>
            </a:r>
            <a:r>
              <a:rPr lang="en-US" sz="1600" dirty="0" err="1" smtClean="0"/>
              <a:t>Mesos</a:t>
            </a:r>
            <a:endParaRPr lang="en-US" sz="1600" dirty="0" smtClean="0"/>
          </a:p>
          <a:p>
            <a:r>
              <a:rPr lang="en-US" sz="1600" dirty="0" smtClean="0"/>
              <a:t>Embedded execution: </a:t>
            </a:r>
            <a:r>
              <a:rPr lang="en-US" sz="1600" dirty="0" err="1" smtClean="0"/>
              <a:t>ZooKeeper</a:t>
            </a:r>
            <a:r>
              <a:rPr lang="en-US" sz="1600" dirty="0" smtClean="0"/>
              <a:t>, External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623" y="5064521"/>
            <a:ext cx="531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StreamProcessor</a:t>
            </a:r>
            <a:r>
              <a:rPr lang="en-US" dirty="0" smtClean="0"/>
              <a:t> is the smallest execution unit of a </a:t>
            </a:r>
            <a:r>
              <a:rPr lang="en-US" dirty="0" err="1" smtClean="0"/>
              <a:t>StreamApplication</a:t>
            </a:r>
            <a:r>
              <a:rPr lang="en-US" dirty="0" smtClean="0"/>
              <a:t>. It reads </a:t>
            </a:r>
            <a:r>
              <a:rPr lang="en-US" dirty="0" err="1" smtClean="0"/>
              <a:t>configs</a:t>
            </a:r>
            <a:r>
              <a:rPr lang="en-US" dirty="0" smtClean="0"/>
              <a:t> from </a:t>
            </a:r>
            <a:r>
              <a:rPr lang="en-US" dirty="0" err="1" smtClean="0"/>
              <a:t>ApplicationRunner</a:t>
            </a:r>
            <a:r>
              <a:rPr lang="en-US" dirty="0" smtClean="0"/>
              <a:t> and processes input partitions.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Wikipedia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810"/>
            <a:ext cx="8821189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is the Hello-</a:t>
            </a:r>
            <a:r>
              <a:rPr lang="en-US" dirty="0" err="1" smtClean="0"/>
              <a:t>Samza</a:t>
            </a:r>
            <a:r>
              <a:rPr lang="en-US" dirty="0" smtClean="0"/>
              <a:t> project’s example application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application read </a:t>
            </a:r>
            <a:r>
              <a:rPr lang="en-US" dirty="0" err="1" smtClean="0"/>
              <a:t>realtime</a:t>
            </a:r>
            <a:r>
              <a:rPr lang="en-US" dirty="0" smtClean="0"/>
              <a:t> events from Wikipedia website, and write the stats information of these events into a Kafka topic</a:t>
            </a:r>
          </a:p>
        </p:txBody>
      </p:sp>
    </p:spTree>
    <p:extLst>
      <p:ext uri="{BB962C8B-B14F-4D97-AF65-F5344CB8AC3E}">
        <p14:creationId xmlns:p14="http://schemas.microsoft.com/office/powerpoint/2010/main" val="11920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7" y="2015507"/>
            <a:ext cx="5139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Read </a:t>
            </a:r>
            <a:r>
              <a:rPr lang="en-US" sz="2000" dirty="0" err="1"/>
              <a:t>realtime</a:t>
            </a:r>
            <a:r>
              <a:rPr lang="en-US" sz="2000" dirty="0"/>
              <a:t> events from three wiki sources </a:t>
            </a:r>
            <a:r>
              <a:rPr lang="en-US" sz="2000" dirty="0" smtClean="0"/>
              <a:t>stream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Merge three streams into one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Parse these events to a structured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Aggregate events’ </a:t>
            </a:r>
            <a:r>
              <a:rPr lang="en-US" sz="2000" dirty="0" smtClean="0"/>
              <a:t>stats(total number of certain word, number of modification, </a:t>
            </a:r>
            <a:r>
              <a:rPr lang="en-US" sz="2000" dirty="0" err="1" smtClean="0"/>
              <a:t>etc</a:t>
            </a:r>
            <a:r>
              <a:rPr lang="en-US" sz="2000" dirty="0" smtClean="0"/>
              <a:t>) </a:t>
            </a:r>
            <a:r>
              <a:rPr lang="en-US" sz="2000" dirty="0"/>
              <a:t>over 10 seconds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Format each window’s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Send window output to </a:t>
            </a:r>
            <a:r>
              <a:rPr lang="en-US" sz="2000" dirty="0" smtClean="0"/>
              <a:t>Kafka topic named ‘</a:t>
            </a:r>
            <a:r>
              <a:rPr lang="en-US" sz="2000" dirty="0" err="1" smtClean="0"/>
              <a:t>wikipedia</a:t>
            </a:r>
            <a:r>
              <a:rPr lang="en-US" sz="2000" dirty="0" smtClean="0"/>
              <a:t>-stats’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3793" y="3035885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41907" y="3614344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03464" y="3338307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0192" y="3803247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796340" y="3953661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22320" y="313610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422320" y="3136102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17" idx="2"/>
          </p:cNvCxnSpPr>
          <p:nvPr/>
        </p:nvCxnSpPr>
        <p:spPr>
          <a:xfrm flipV="1">
            <a:off x="7539442" y="3808179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6894899" y="3290137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8995" y="356878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330279" y="355323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1567" y="401900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445351" y="4003458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en-wikinews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129597" y="3609411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6"/>
            <a:endCxn id="20" idx="2"/>
          </p:cNvCxnSpPr>
          <p:nvPr/>
        </p:nvCxnSpPr>
        <p:spPr>
          <a:xfrm>
            <a:off x="8527132" y="3808179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7817433" y="3287010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Wiki</a:t>
            </a:r>
            <a:r>
              <a:rPr lang="en-US" dirty="0" err="1" smtClean="0"/>
              <a:t>Parser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188357" y="3611579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8951762" y="3328708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0245983" y="362008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2" idx="2"/>
          </p:cNvCxnSpPr>
          <p:nvPr/>
        </p:nvCxnSpPr>
        <p:spPr>
          <a:xfrm>
            <a:off x="9591132" y="3812967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/>
          <p:cNvSpPr txBox="1"/>
          <p:nvPr/>
        </p:nvSpPr>
        <p:spPr>
          <a:xfrm>
            <a:off x="10067463" y="3048811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formatOutput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75169" y="3476481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1149706" y="3501593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wikipedia</a:t>
            </a:r>
            <a:r>
              <a:rPr lang="en-US" dirty="0" smtClean="0"/>
              <a:t>-stats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6"/>
            <a:endCxn id="26" idx="1"/>
          </p:cNvCxnSpPr>
          <p:nvPr/>
        </p:nvCxnSpPr>
        <p:spPr>
          <a:xfrm>
            <a:off x="10648758" y="3821475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0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Wikipedia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58" y="1842250"/>
            <a:ext cx="6210993" cy="4351338"/>
          </a:xfrm>
        </p:spPr>
        <p:txBody>
          <a:bodyPr/>
          <a:lstStyle/>
          <a:p>
            <a:r>
              <a:rPr lang="en-US" dirty="0" smtClean="0"/>
              <a:t>The application’s logic is mainly contained </a:t>
            </a:r>
            <a:r>
              <a:rPr lang="en-US" altLang="zh-CN" dirty="0" smtClean="0"/>
              <a:t>in the </a:t>
            </a:r>
            <a:r>
              <a:rPr lang="en-US" altLang="zh-CN" i="1" dirty="0" err="1" smtClean="0"/>
              <a:t>init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method of Application class: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66" y="3219731"/>
            <a:ext cx="7794275" cy="251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116936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up input Streams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3115887" y="3301602"/>
            <a:ext cx="1264920" cy="5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80807" y="3699933"/>
            <a:ext cx="7065818" cy="3816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80807" y="4334933"/>
            <a:ext cx="7210060" cy="1354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3486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up output Streams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3200400" y="3670934"/>
            <a:ext cx="1180407" cy="73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788" y="3886424"/>
            <a:ext cx="27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 three input streams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  <a:endCxn id="18" idx="1"/>
          </p:cNvCxnSpPr>
          <p:nvPr/>
        </p:nvCxnSpPr>
        <p:spPr>
          <a:xfrm>
            <a:off x="3371812" y="4071090"/>
            <a:ext cx="1008995" cy="7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80807" y="4723784"/>
            <a:ext cx="7641860" cy="1090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4266352"/>
            <a:ext cx="23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Parse the input events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27" idx="1"/>
          </p:cNvCxnSpPr>
          <p:nvPr/>
        </p:nvCxnSpPr>
        <p:spPr>
          <a:xfrm>
            <a:off x="3229958" y="4451018"/>
            <a:ext cx="1150849" cy="68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80807" y="5079594"/>
            <a:ext cx="2698095" cy="11715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2627" y="4691043"/>
            <a:ext cx="314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Aggregate the stats </a:t>
            </a:r>
            <a:r>
              <a:rPr lang="en-US" dirty="0" err="1" smtClean="0"/>
              <a:t>informtion</a:t>
            </a:r>
            <a:r>
              <a:rPr lang="en-US" dirty="0" smtClean="0"/>
              <a:t> in the time window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637880" y="5205681"/>
            <a:ext cx="5589853" cy="1426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3551458" y="5014209"/>
            <a:ext cx="1086422" cy="26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7880" y="53483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45" idx="3"/>
            <a:endCxn id="33" idx="1"/>
          </p:cNvCxnSpPr>
          <p:nvPr/>
        </p:nvCxnSpPr>
        <p:spPr>
          <a:xfrm flipV="1">
            <a:off x="3327402" y="5403672"/>
            <a:ext cx="1310478" cy="12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8200" y="5348313"/>
            <a:ext cx="2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Format window’s output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89478" y="5770950"/>
            <a:ext cx="269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to output Kafka topic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637879" y="54846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 flipV="1">
            <a:off x="3479800" y="5539972"/>
            <a:ext cx="1158079" cy="4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 smtClean="0"/>
              <a:t>Deployment and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</a:t>
            </a:r>
            <a:r>
              <a:rPr lang="en-US" dirty="0"/>
              <a:t>check out the </a:t>
            </a:r>
            <a:r>
              <a:rPr lang="en-US" i="1" dirty="0" smtClean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Abstract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run-app.sh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 application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old </a:t>
            </a:r>
            <a:r>
              <a:rPr lang="en-US" sz="1400" dirty="0" err="1" smtClean="0"/>
              <a:t>configs</a:t>
            </a:r>
            <a:endParaRPr lang="en-US" sz="1400" dirty="0" smtClean="0"/>
          </a:p>
          <a:p>
            <a:r>
              <a:rPr lang="en-US" sz="1400" dirty="0" smtClean="0"/>
              <a:t>Write  </a:t>
            </a:r>
            <a:r>
              <a:rPr lang="en-US" sz="1400" dirty="0" err="1" smtClean="0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coordinatorSystem</a:t>
            </a:r>
            <a:r>
              <a:rPr lang="en-US" altLang="zh-CN" sz="1600" dirty="0" err="1" smtClean="0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 </a:t>
            </a:r>
            <a:r>
              <a:rPr lang="en-US" sz="1400" dirty="0" err="1" smtClean="0"/>
              <a:t>JavaEnv</a:t>
            </a:r>
            <a:r>
              <a:rPr lang="en-US" sz="1400" dirty="0" smtClean="0"/>
              <a:t>, commands,</a:t>
            </a:r>
          </a:p>
          <a:p>
            <a:r>
              <a:rPr lang="en-US" sz="1400" dirty="0" err="1" smtClean="0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</a:t>
            </a:r>
            <a:endParaRPr lang="en-US" sz="1400" dirty="0"/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AM container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 to get </a:t>
            </a:r>
            <a:r>
              <a:rPr lang="en-US" sz="1400" dirty="0" err="1" smtClean="0"/>
              <a:t>jobmodel</a:t>
            </a:r>
            <a:endParaRPr lang="en-US" sz="1400" dirty="0" smtClean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Store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, start a HTTP server for others to read it</a:t>
            </a:r>
            <a:endParaRPr lang="en-US" sz="1400" dirty="0"/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 a new thread</a:t>
            </a:r>
            <a:endParaRPr lang="en-US" sz="1400" dirty="0"/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call</a:t>
            </a:r>
            <a:endParaRPr lang="en-US" sz="1400" dirty="0"/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Read commands and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 from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 </a:t>
            </a:r>
            <a:r>
              <a:rPr lang="en-US" sz="1400" dirty="0" err="1" smtClean="0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run-container.sh</a:t>
            </a:r>
          </a:p>
          <a:p>
            <a:r>
              <a:rPr lang="en-US" sz="1400" dirty="0" err="1" smtClean="0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 smtClean="0"/>
          </a:p>
          <a:p>
            <a:r>
              <a:rPr lang="en-US" dirty="0" smtClean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 smtClean="0"/>
              <a:t>Submit 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Hello-</a:t>
            </a:r>
            <a:r>
              <a:rPr lang="en-US" dirty="0" err="1" smtClean="0"/>
              <a:t>Samza</a:t>
            </a:r>
            <a:r>
              <a:rPr lang="en-US" dirty="0" smtClean="0"/>
              <a:t> Application Package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Clients submit application package to </a:t>
            </a:r>
            <a:r>
              <a:rPr lang="en-US" dirty="0" err="1" smtClean="0"/>
              <a:t>FileSystem</a:t>
            </a:r>
            <a:r>
              <a:rPr lang="en-US" dirty="0" smtClean="0"/>
              <a:t>(HDFS for now)</a:t>
            </a:r>
          </a:p>
          <a:p>
            <a:r>
              <a:rPr lang="en-US" dirty="0" smtClean="0"/>
              <a:t>Application package contains the application’s code and all dependencies(including </a:t>
            </a:r>
            <a:r>
              <a:rPr lang="en-US" dirty="0" err="1" smtClean="0"/>
              <a:t>Samza</a:t>
            </a:r>
            <a:r>
              <a:rPr lang="en-US" dirty="0" smtClean="0"/>
              <a:t> environment). Packaging usually done by Maven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Clients run the </a:t>
            </a:r>
            <a:r>
              <a:rPr lang="en-US" i="1" dirty="0" smtClean="0"/>
              <a:t>run-app.sh</a:t>
            </a:r>
            <a:r>
              <a:rPr lang="en-US" dirty="0" smtClean="0"/>
              <a:t> with </a:t>
            </a:r>
            <a:r>
              <a:rPr lang="en-US" altLang="zh-CN" dirty="0" smtClean="0"/>
              <a:t>configuration file(</a:t>
            </a:r>
            <a:r>
              <a:rPr lang="en-US" altLang="zh-CN" i="1" dirty="0" err="1" smtClean="0"/>
              <a:t>WikipediaApplication.properties</a:t>
            </a:r>
            <a:r>
              <a:rPr lang="en-US" altLang="zh-CN" dirty="0" smtClean="0"/>
              <a:t>)</a:t>
            </a:r>
            <a:r>
              <a:rPr lang="en-US" dirty="0" smtClean="0"/>
              <a:t> as parameters </a:t>
            </a:r>
            <a:r>
              <a:rPr lang="en-US" u="sng" dirty="0" smtClean="0"/>
              <a:t>on local machine </a:t>
            </a:r>
            <a:r>
              <a:rPr lang="en-US" dirty="0" smtClean="0"/>
              <a:t>to start the application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run-app.sh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r>
              <a:rPr lang="en-US" i="1" dirty="0" smtClean="0"/>
              <a:t>run-app.sh</a:t>
            </a:r>
            <a:r>
              <a:rPr lang="en-US" dirty="0" smtClean="0"/>
              <a:t> runs </a:t>
            </a:r>
            <a:r>
              <a:rPr lang="en-US" i="1" dirty="0" smtClean="0"/>
              <a:t>ApplicationRunnerMain.java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./run-app.sh </a:t>
            </a:r>
            <a:r>
              <a:rPr lang="en-US" sz="1200" i="1" dirty="0" err="1" smtClean="0"/>
              <a:t>wikipedia.application.WikipediaApplication</a:t>
            </a:r>
            <a:r>
              <a:rPr lang="en-US" sz="1200" i="1" dirty="0"/>
              <a:t> </a:t>
            </a:r>
            <a:r>
              <a:rPr lang="en-US" sz="1200" i="1" dirty="0" smtClean="0"/>
              <a:t>--</a:t>
            </a:r>
            <a:r>
              <a:rPr lang="en-US" sz="1200" i="1" dirty="0" err="1" smtClean="0"/>
              <a:t>config</a:t>
            </a:r>
            <a:r>
              <a:rPr lang="en-US" sz="1200" i="1" dirty="0" smtClean="0"/>
              <a:t>-factory=</a:t>
            </a:r>
            <a:r>
              <a:rPr lang="en-US" sz="1200" i="1" dirty="0" err="1" smtClean="0"/>
              <a:t>org.apache.samza.config.factories.PropertiesConfigFactory</a:t>
            </a:r>
            <a:r>
              <a:rPr lang="en-US" sz="1200" i="1" dirty="0" smtClean="0"/>
              <a:t> --</a:t>
            </a:r>
            <a:r>
              <a:rPr lang="en-US" sz="1200" i="1" dirty="0" err="1" smtClean="0"/>
              <a:t>config</a:t>
            </a:r>
            <a:r>
              <a:rPr lang="en-US" sz="1200" i="1" dirty="0" smtClean="0"/>
              <a:t>-path=</a:t>
            </a:r>
            <a:r>
              <a:rPr lang="en-US" sz="1200" i="1" dirty="0" err="1" smtClean="0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Samza</a:t>
            </a:r>
            <a:r>
              <a:rPr lang="en-US" altLang="zh-CN" dirty="0" smtClean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Hadoop client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 smtClean="0"/>
              <a:t>Configuration file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configuration file: </a:t>
            </a:r>
            <a:r>
              <a:rPr lang="en-US" dirty="0" err="1" smtClean="0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XML format</a:t>
            </a:r>
          </a:p>
          <a:p>
            <a:endParaRPr lang="en-US" dirty="0" smtClean="0"/>
          </a:p>
          <a:p>
            <a:r>
              <a:rPr lang="en-US" dirty="0" smtClean="0"/>
              <a:t>Defines which class will be sent to YARN clusters as application, which cluster client are using, which stream system are using,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Run </a:t>
            </a:r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(3)Generate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 based on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(1)Parse input parameters to get the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(2)Create </a:t>
            </a:r>
            <a:r>
              <a:rPr lang="en-US" dirty="0" err="1" smtClean="0"/>
              <a:t>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configs</a:t>
            </a:r>
            <a:r>
              <a:rPr lang="en-US" dirty="0" smtClean="0"/>
              <a:t>(</a:t>
            </a:r>
            <a:r>
              <a:rPr lang="en-US" dirty="0" err="1" smtClean="0"/>
              <a:t>RemoteApplicationRunner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r>
              <a:rPr lang="en-US" dirty="0" err="1" smtClean="0"/>
              <a:t>ApplicationRunner</a:t>
            </a:r>
            <a:r>
              <a:rPr lang="en-US" dirty="0" smtClean="0"/>
              <a:t> run </a:t>
            </a:r>
            <a:r>
              <a:rPr lang="en-US" dirty="0" err="1" smtClean="0"/>
              <a:t>StreamApplication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(5)If submit </a:t>
            </a:r>
            <a:r>
              <a:rPr lang="en-US" dirty="0" err="1" smtClean="0"/>
              <a:t>config</a:t>
            </a:r>
            <a:r>
              <a:rPr lang="en-US" dirty="0" smtClean="0"/>
              <a:t> is a job not  a application, then use </a:t>
            </a:r>
            <a:r>
              <a:rPr lang="en-US" dirty="0" err="1" smtClean="0"/>
              <a:t>JobRunner</a:t>
            </a:r>
            <a:r>
              <a:rPr lang="en-US" dirty="0" smtClean="0"/>
              <a:t> directly (same as run-job.sh)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StreamApplication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Run </a:t>
            </a:r>
            <a:r>
              <a:rPr lang="en-US" dirty="0" err="1" smtClean="0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configuration from </a:t>
            </a:r>
            <a:r>
              <a:rPr lang="en-US" altLang="zh-CN" dirty="0" err="1" smtClean="0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(3)Generate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 based on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(1)Parse input parameters to get the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(2)Create </a:t>
            </a:r>
            <a:r>
              <a:rPr lang="en-US" dirty="0" err="1" smtClean="0"/>
              <a:t>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configs</a:t>
            </a:r>
            <a:r>
              <a:rPr lang="en-US" dirty="0" smtClean="0"/>
              <a:t>(</a:t>
            </a:r>
            <a:r>
              <a:rPr lang="en-US" dirty="0" err="1" smtClean="0"/>
              <a:t>RemoteApplicationRunner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r>
              <a:rPr lang="en-US" dirty="0" err="1" smtClean="0"/>
              <a:t>ApplicationRunner</a:t>
            </a:r>
            <a:r>
              <a:rPr lang="en-US" dirty="0" smtClean="0"/>
              <a:t> run </a:t>
            </a:r>
            <a:r>
              <a:rPr lang="en-US" dirty="0" err="1" smtClean="0"/>
              <a:t>StreamApplication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(5)If submit </a:t>
            </a:r>
            <a:r>
              <a:rPr lang="en-US" dirty="0" err="1" smtClean="0"/>
              <a:t>config</a:t>
            </a:r>
            <a:r>
              <a:rPr lang="en-US" dirty="0" smtClean="0"/>
              <a:t> is a job not  a application, then use </a:t>
            </a:r>
            <a:r>
              <a:rPr lang="en-US" dirty="0" err="1" smtClean="0"/>
              <a:t>JobRunner</a:t>
            </a:r>
            <a:r>
              <a:rPr lang="en-US" dirty="0" smtClean="0"/>
              <a:t> directly (same as run-job.sh)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5.ApplicationRunnerMain builds </a:t>
            </a:r>
            <a:r>
              <a:rPr lang="en-US" dirty="0" err="1" smtClean="0"/>
              <a:t>RemoteApplicationRunner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(1)Setup </a:t>
            </a:r>
            <a:r>
              <a:rPr lang="en-US" dirty="0" err="1" smtClean="0"/>
              <a:t>RemoteApplicationRunner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</a:t>
            </a:r>
            <a:r>
              <a:rPr lang="en-US" dirty="0" smtClean="0"/>
              <a:t> (store </a:t>
            </a:r>
            <a:r>
              <a:rPr lang="en-US" dirty="0" err="1" smtClean="0"/>
              <a:t>config</a:t>
            </a:r>
            <a:r>
              <a:rPr lang="en-US" dirty="0" smtClean="0"/>
              <a:t> in </a:t>
            </a:r>
            <a:r>
              <a:rPr lang="en-US" dirty="0" err="1" smtClean="0"/>
              <a:t>RemoteApplicationRunner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(2)Setup </a:t>
            </a:r>
            <a:r>
              <a:rPr lang="en-US" dirty="0" err="1" smtClean="0"/>
              <a:t>StreamManager</a:t>
            </a:r>
            <a:r>
              <a:rPr lang="en-US" dirty="0" smtClean="0"/>
              <a:t> and </a:t>
            </a:r>
            <a:r>
              <a:rPr lang="en-US" dirty="0" err="1" smtClean="0"/>
              <a:t>ExecutionPlanner</a:t>
            </a:r>
            <a:r>
              <a:rPr lang="en-US" dirty="0"/>
              <a:t> </a:t>
            </a:r>
            <a:r>
              <a:rPr lang="en-US" dirty="0" smtClean="0"/>
              <a:t>(will be explained late)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52379" y="4194940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47727" y="4264259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518106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19933" y="4587425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784837" y="3560750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19658" y="3555966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19" idx="0"/>
          </p:cNvCxnSpPr>
          <p:nvPr/>
        </p:nvCxnSpPr>
        <p:spPr>
          <a:xfrm flipH="1">
            <a:off x="8431168" y="3955777"/>
            <a:ext cx="8" cy="56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</p:cNvCxnSpPr>
          <p:nvPr/>
        </p:nvCxnSpPr>
        <p:spPr>
          <a:xfrm flipH="1">
            <a:off x="7165543" y="3936874"/>
            <a:ext cx="1288468" cy="65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3"/>
            <a:endCxn id="19" idx="1"/>
          </p:cNvCxnSpPr>
          <p:nvPr/>
        </p:nvCxnSpPr>
        <p:spPr>
          <a:xfrm>
            <a:off x="7165544" y="4607000"/>
            <a:ext cx="559041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5.Build </a:t>
            </a:r>
            <a:r>
              <a:rPr lang="en-US" dirty="0" err="1" smtClean="0"/>
              <a:t>RemoteApplicationRunner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(1)Setup </a:t>
            </a:r>
            <a:r>
              <a:rPr lang="en-US" dirty="0" err="1" smtClean="0"/>
              <a:t>RemoteApplicationRunner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(2)Setup </a:t>
            </a:r>
            <a:r>
              <a:rPr lang="en-US" dirty="0" err="1" smtClean="0"/>
              <a:t>StreamManager</a:t>
            </a:r>
            <a:r>
              <a:rPr lang="en-US" dirty="0" smtClean="0"/>
              <a:t> and </a:t>
            </a:r>
            <a:r>
              <a:rPr lang="en-US" dirty="0" err="1" smtClean="0"/>
              <a:t>ExecutionPlanner</a:t>
            </a:r>
            <a:r>
              <a:rPr lang="en-US" dirty="0"/>
              <a:t> </a:t>
            </a:r>
            <a:r>
              <a:rPr lang="en-US" dirty="0" smtClean="0"/>
              <a:t>(will be explained late)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SystemAdmin</a:t>
            </a:r>
            <a:r>
              <a:rPr lang="en-US" dirty="0" smtClean="0"/>
              <a:t> can create </a:t>
            </a:r>
            <a:r>
              <a:rPr lang="en-US" dirty="0" err="1" smtClean="0"/>
              <a:t>ChangelogStream</a:t>
            </a:r>
            <a:r>
              <a:rPr lang="en-US" dirty="0" smtClean="0"/>
              <a:t>, </a:t>
            </a:r>
            <a:r>
              <a:rPr lang="en-US" dirty="0" err="1" smtClean="0"/>
              <a:t>CoordinatorStream</a:t>
            </a:r>
            <a:r>
              <a:rPr lang="en-US" dirty="0" smtClean="0"/>
              <a:t>, Stream,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6650" y="1511175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a)Create a new </a:t>
            </a:r>
            <a:r>
              <a:rPr lang="en-US" dirty="0" err="1" smtClean="0"/>
              <a:t>StreamGraph</a:t>
            </a:r>
            <a:r>
              <a:rPr lang="en-US" dirty="0" smtClean="0"/>
              <a:t>(implemented by </a:t>
            </a:r>
            <a:r>
              <a:rPr lang="en-US" dirty="0" err="1" smtClean="0"/>
              <a:t>StreamGraphImpl</a:t>
            </a:r>
            <a:r>
              <a:rPr lang="en-US" dirty="0" smtClean="0"/>
              <a:t>) based on </a:t>
            </a:r>
            <a:r>
              <a:rPr lang="en-US" dirty="0" err="1" smtClean="0"/>
              <a:t>ApplicationRunner</a:t>
            </a:r>
            <a:r>
              <a:rPr lang="en-US" dirty="0" smtClean="0"/>
              <a:t> and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</a:t>
            </a:r>
            <a:r>
              <a:rPr lang="en-US" dirty="0" err="1" smtClean="0"/>
              <a:t>StreamGraph</a:t>
            </a:r>
            <a:r>
              <a:rPr lang="en-US" dirty="0" smtClean="0"/>
              <a:t> and </a:t>
            </a:r>
            <a:r>
              <a:rPr lang="en-US" dirty="0" err="1" smtClean="0"/>
              <a:t>Configs</a:t>
            </a:r>
            <a:r>
              <a:rPr lang="en-US" dirty="0" smtClean="0"/>
              <a:t> to </a:t>
            </a:r>
            <a:r>
              <a:rPr lang="en-US" dirty="0" err="1" smtClean="0"/>
              <a:t>StreamApplication</a:t>
            </a:r>
            <a:r>
              <a:rPr lang="en-US" dirty="0" smtClean="0"/>
              <a:t>(</a:t>
            </a:r>
            <a:r>
              <a:rPr lang="en-US" dirty="0" err="1" smtClean="0"/>
              <a:t>wikipediaApplication</a:t>
            </a:r>
            <a:r>
              <a:rPr lang="en-US" dirty="0" smtClean="0"/>
              <a:t>). </a:t>
            </a:r>
            <a:r>
              <a:rPr lang="en-US" dirty="0" err="1" smtClean="0"/>
              <a:t>StreamApplication</a:t>
            </a:r>
            <a:r>
              <a:rPr lang="en-US" dirty="0" smtClean="0"/>
              <a:t> will fill the </a:t>
            </a:r>
            <a:r>
              <a:rPr lang="en-US" dirty="0" err="1" smtClean="0"/>
              <a:t>StreamGraph</a:t>
            </a:r>
            <a:r>
              <a:rPr lang="en-US" dirty="0"/>
              <a:t> </a:t>
            </a:r>
            <a:r>
              <a:rPr lang="en-US" dirty="0" smtClean="0"/>
              <a:t>(will be explained late) with its application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StreamApplication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StreamGraph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1a)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StreamApplication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802" y="18935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616036" y="1346662"/>
            <a:ext cx="2934393" cy="85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435512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a)Create a new </a:t>
            </a:r>
            <a:r>
              <a:rPr lang="en-US" dirty="0" err="1" smtClean="0"/>
              <a:t>StreamGraph</a:t>
            </a:r>
            <a:r>
              <a:rPr lang="en-US" dirty="0" smtClean="0"/>
              <a:t>(implemented by </a:t>
            </a:r>
            <a:r>
              <a:rPr lang="en-US" dirty="0" err="1" smtClean="0"/>
              <a:t>StreamGraphImpl</a:t>
            </a:r>
            <a:r>
              <a:rPr lang="en-US" dirty="0" smtClean="0"/>
              <a:t>) based on </a:t>
            </a:r>
            <a:r>
              <a:rPr lang="en-US" dirty="0" err="1" smtClean="0"/>
              <a:t>ApplicationRunner</a:t>
            </a:r>
            <a:r>
              <a:rPr lang="en-US" dirty="0" smtClean="0"/>
              <a:t> and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4380122" y="3055511"/>
            <a:ext cx="1979114" cy="117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28340" y="3055511"/>
            <a:ext cx="1997645" cy="298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2" y="3334404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</a:t>
            </a:r>
            <a:r>
              <a:rPr lang="en-US" dirty="0" err="1" smtClean="0"/>
              <a:t>StreamGraph</a:t>
            </a:r>
            <a:r>
              <a:rPr lang="en-US" dirty="0" smtClean="0"/>
              <a:t> and </a:t>
            </a:r>
            <a:r>
              <a:rPr lang="en-US" dirty="0" err="1" smtClean="0"/>
              <a:t>Configs</a:t>
            </a:r>
            <a:r>
              <a:rPr lang="en-US" dirty="0" smtClean="0"/>
              <a:t> to </a:t>
            </a:r>
            <a:r>
              <a:rPr lang="en-US" dirty="0" err="1" smtClean="0"/>
              <a:t>StreamApplication</a:t>
            </a:r>
            <a:r>
              <a:rPr lang="en-US" dirty="0" smtClean="0"/>
              <a:t>(</a:t>
            </a:r>
            <a:r>
              <a:rPr lang="en-US" dirty="0" err="1" smtClean="0"/>
              <a:t>wikipediaApplication</a:t>
            </a:r>
            <a:r>
              <a:rPr lang="en-US" dirty="0" smtClean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88873" y="3707476"/>
            <a:ext cx="1870363" cy="72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821" y="-125783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975" y="979085"/>
            <a:ext cx="4580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StreamApplication</a:t>
            </a:r>
            <a:r>
              <a:rPr lang="en-US" dirty="0" smtClean="0"/>
              <a:t>, the computation logic is </a:t>
            </a:r>
            <a:r>
              <a:rPr lang="en-US" altLang="zh-CN" dirty="0" smtClean="0"/>
              <a:t>expressed in a dataflow graph called </a:t>
            </a:r>
            <a:r>
              <a:rPr lang="en-US" altLang="zh-CN" dirty="0" err="1" smtClean="0"/>
              <a:t>StreamGraph</a:t>
            </a:r>
            <a:r>
              <a:rPr lang="en-US" altLang="zh-CN" dirty="0" smtClean="0"/>
              <a:t>(in </a:t>
            </a:r>
            <a:r>
              <a:rPr lang="en-US" altLang="zh-CN" dirty="0" err="1" smtClean="0"/>
              <a:t>Samza</a:t>
            </a:r>
            <a:r>
              <a:rPr lang="en-US" altLang="zh-CN" dirty="0" smtClean="0"/>
              <a:t>).</a:t>
            </a:r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75438" y="2409248"/>
            <a:ext cx="511386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StreamGraph</a:t>
            </a:r>
            <a:r>
              <a:rPr lang="en-US" dirty="0"/>
              <a:t> has two kinds of </a:t>
            </a:r>
            <a:r>
              <a:rPr lang="en-US" dirty="0" smtClean="0"/>
              <a:t>components </a:t>
            </a:r>
          </a:p>
          <a:p>
            <a:endParaRPr lang="en-US" sz="1600" dirty="0"/>
          </a:p>
          <a:p>
            <a:r>
              <a:rPr lang="en-US" sz="1600" dirty="0" err="1" smtClean="0"/>
              <a:t>Messag</a:t>
            </a:r>
            <a:r>
              <a:rPr lang="en-US" altLang="zh-CN" sz="1600" dirty="0" err="1" smtClean="0"/>
              <a:t>eStreams</a:t>
            </a:r>
            <a:r>
              <a:rPr lang="en-US" altLang="zh-CN" sz="1600" dirty="0" smtClean="0"/>
              <a:t>: Stream of messages</a:t>
            </a:r>
          </a:p>
          <a:p>
            <a:endParaRPr lang="en-US" altLang="zh-CN" sz="1600" dirty="0" smtClean="0"/>
          </a:p>
          <a:p>
            <a:r>
              <a:rPr lang="en-US" altLang="zh-CN" sz="1600" dirty="0" err="1" smtClean="0"/>
              <a:t>OperatorSpecs</a:t>
            </a:r>
            <a:r>
              <a:rPr lang="en-US" altLang="zh-CN" sz="1600" dirty="0" smtClean="0"/>
              <a:t>: Operators like map, window, </a:t>
            </a:r>
            <a:r>
              <a:rPr lang="en-US" altLang="zh-CN" sz="1600" dirty="0" err="1" smtClean="0"/>
              <a:t>partitionBy</a:t>
            </a:r>
            <a:r>
              <a:rPr lang="en-US" altLang="zh-CN" sz="1600" dirty="0" smtClean="0"/>
              <a:t>(reduce), join, merge which transform one or more streams to some streams. Some of the operators have transform function as parameters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1057" y="4650563"/>
            <a:ext cx="4783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is the simplest operator: for each input message, use the transform function to transform it and generate zero or more messages, then output these messages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7333952" y="4303474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7194" y="5116418"/>
            <a:ext cx="1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.map(parse)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32" idx="2"/>
          </p:cNvCxnSpPr>
          <p:nvPr/>
        </p:nvCxnSpPr>
        <p:spPr>
          <a:xfrm flipV="1">
            <a:off x="5744419" y="4733182"/>
            <a:ext cx="1589533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862846" y="4261776"/>
            <a:ext cx="1459866" cy="381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829926" y="4243885"/>
            <a:ext cx="15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“Hello world”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2" idx="6"/>
          </p:cNvCxnSpPr>
          <p:nvPr/>
        </p:nvCxnSpPr>
        <p:spPr>
          <a:xfrm>
            <a:off x="8265286" y="4733182"/>
            <a:ext cx="1908114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280778" y="4261777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315596" y="4259044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“Hello”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9279908" y="4269314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251273" y="4266369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“World”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1056" y="5850892"/>
            <a:ext cx="5689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other kind of operators are like Window: window operator is a </a:t>
            </a:r>
            <a:r>
              <a:rPr lang="en-US" dirty="0" err="1" smtClean="0"/>
              <a:t>stateful</a:t>
            </a:r>
            <a:r>
              <a:rPr lang="en-US" dirty="0" smtClean="0"/>
              <a:t> operator since it need to aggregate the input messages come in a certain amount of time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933948" y="5591761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49" idx="2"/>
          </p:cNvCxnSpPr>
          <p:nvPr/>
        </p:nvCxnSpPr>
        <p:spPr>
          <a:xfrm>
            <a:off x="5744419" y="5988951"/>
            <a:ext cx="3189529" cy="3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811002" y="5553302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509318" y="6430019"/>
            <a:ext cx="20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window(3s,count)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871988" y="5559315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“Alice”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791617" y="5547289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852603" y="5553302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“Alice”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772232" y="5535547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" name="TextBox 55"/>
          <p:cNvSpPr txBox="1"/>
          <p:nvPr/>
        </p:nvSpPr>
        <p:spPr>
          <a:xfrm>
            <a:off x="5833218" y="5541560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“Alice”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923521" y="6028513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00:00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962001" y="6038748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00:01</a:t>
            </a:r>
            <a:endParaRPr lang="en-US" dirty="0"/>
          </a:p>
        </p:txBody>
      </p:sp>
      <p:sp>
        <p:nvSpPr>
          <p:cNvPr id="64" name="TextBox 61"/>
          <p:cNvSpPr txBox="1"/>
          <p:nvPr/>
        </p:nvSpPr>
        <p:spPr>
          <a:xfrm>
            <a:off x="5927556" y="6049327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00:05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49" idx="6"/>
          </p:cNvCxnSpPr>
          <p:nvPr/>
        </p:nvCxnSpPr>
        <p:spPr>
          <a:xfrm>
            <a:off x="9865282" y="6021469"/>
            <a:ext cx="238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1096369" y="5519953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1157355" y="5525966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“Alice”, 2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9892347" y="5525966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9953333" y="5531979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“Alice”, 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1275226" y="6005210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00:03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0133718" y="6028513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00:06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56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3542" y="-7498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984" y="364825"/>
            <a:ext cx="7246706" cy="23354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24984" y="3068306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333098" y="3646765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994655" y="3370728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901383" y="3835668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987531" y="3986082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613511" y="316852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613511" y="3168523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17" idx="2"/>
          </p:cNvCxnSpPr>
          <p:nvPr/>
        </p:nvCxnSpPr>
        <p:spPr>
          <a:xfrm flipV="1">
            <a:off x="7730633" y="3840600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7086090" y="3322558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90186" y="3601205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521470" y="3585660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02758" y="405142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636542" y="403587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en-wikinews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320788" y="364183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6"/>
            <a:endCxn id="20" idx="2"/>
          </p:cNvCxnSpPr>
          <p:nvPr/>
        </p:nvCxnSpPr>
        <p:spPr>
          <a:xfrm>
            <a:off x="8718323" y="3840600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8008624" y="3319431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Wiki</a:t>
            </a:r>
            <a:r>
              <a:rPr lang="en-US" dirty="0" err="1" smtClean="0"/>
              <a:t>Parser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379548" y="3644000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9142953" y="3361129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0437174" y="3652508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2" idx="2"/>
          </p:cNvCxnSpPr>
          <p:nvPr/>
        </p:nvCxnSpPr>
        <p:spPr>
          <a:xfrm>
            <a:off x="9782323" y="3845388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/>
          <p:cNvSpPr txBox="1"/>
          <p:nvPr/>
        </p:nvSpPr>
        <p:spPr>
          <a:xfrm>
            <a:off x="10258654" y="3081232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formatOutput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366360" y="3508902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1340897" y="3534014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wikipedia</a:t>
            </a:r>
            <a:r>
              <a:rPr lang="en-US" dirty="0" smtClean="0"/>
              <a:t>-stats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6"/>
            <a:endCxn id="26" idx="1"/>
          </p:cNvCxnSpPr>
          <p:nvPr/>
        </p:nvCxnSpPr>
        <p:spPr>
          <a:xfrm>
            <a:off x="10839949" y="3853896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56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YARN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Concepts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Deployment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Architecture</a:t>
            </a:r>
            <a:endParaRPr lang="en-US" dirty="0"/>
          </a:p>
          <a:p>
            <a:r>
              <a:rPr lang="en-US" dirty="0" smtClean="0">
                <a:hlinkClick r:id="rId6" action="ppaction://hlinksldjump"/>
              </a:rPr>
              <a:t>Application Example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Detail</a:t>
            </a:r>
          </a:p>
          <a:p>
            <a:pPr marL="0" indent="0">
              <a:buNone/>
            </a:pPr>
            <a:r>
              <a:rPr lang="en-US" sz="2000" dirty="0" smtClean="0">
                <a:hlinkClick r:id="rId7" action="ppaction://hlinksldjump"/>
              </a:rPr>
              <a:t>Run a application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83762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36" y="97291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235" y="161924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76" y="217893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</a:t>
            </a:r>
            <a:r>
              <a:rPr lang="en-US" dirty="0" err="1" smtClean="0"/>
              <a:t>StreamGraph</a:t>
            </a:r>
            <a:r>
              <a:rPr lang="en-US" dirty="0" smtClean="0"/>
              <a:t> and </a:t>
            </a:r>
            <a:r>
              <a:rPr lang="en-US" dirty="0" err="1" smtClean="0"/>
              <a:t>Configs</a:t>
            </a:r>
            <a:r>
              <a:rPr lang="en-US" dirty="0" smtClean="0"/>
              <a:t> to </a:t>
            </a:r>
            <a:r>
              <a:rPr lang="en-US" dirty="0" err="1" smtClean="0"/>
              <a:t>StreamApplication</a:t>
            </a:r>
            <a:r>
              <a:rPr lang="en-US" dirty="0" smtClean="0"/>
              <a:t>(</a:t>
            </a:r>
            <a:r>
              <a:rPr lang="en-US" dirty="0" err="1" smtClean="0"/>
              <a:t>wikipediaApplication</a:t>
            </a:r>
            <a:r>
              <a:rPr lang="en-US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76" y="3325420"/>
            <a:ext cx="4186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</a:t>
            </a:r>
            <a:r>
              <a:rPr lang="en-US" altLang="zh-CN" dirty="0" smtClean="0"/>
              <a:t>In </a:t>
            </a:r>
            <a:r>
              <a:rPr lang="en-US" dirty="0" err="1" smtClean="0"/>
              <a:t>StreamApplication</a:t>
            </a:r>
            <a:r>
              <a:rPr lang="en-US" dirty="0" smtClean="0"/>
              <a:t>, set up the application logic in </a:t>
            </a:r>
            <a:r>
              <a:rPr lang="en-US" dirty="0" err="1" smtClean="0"/>
              <a:t>StreamGraph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InputStream</a:t>
            </a:r>
            <a:r>
              <a:rPr lang="en-US" dirty="0" smtClean="0"/>
              <a:t>, </a:t>
            </a:r>
            <a:r>
              <a:rPr lang="en-US" dirty="0" err="1" smtClean="0"/>
              <a:t>OutputStream</a:t>
            </a:r>
            <a:r>
              <a:rPr lang="en-US" dirty="0" smtClean="0"/>
              <a:t>, the intermediate operations of </a:t>
            </a:r>
            <a:r>
              <a:rPr lang="en-US" dirty="0" err="1" smtClean="0"/>
              <a:t>MessageStreams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63189" y="11524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08660" y="119498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12089" y="461697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48895" y="424540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StreamApplication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647010" y="42454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6" idx="0"/>
          </p:cNvCxnSpPr>
          <p:nvPr/>
        </p:nvCxnSpPr>
        <p:spPr>
          <a:xfrm>
            <a:off x="8647010" y="165712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62801" y="258875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6195" y="262862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StreamGraphImpl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62801" y="216695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9857" y="221941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StreamGraph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67081" y="170481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1a)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5" idx="2"/>
            <a:endCxn id="24" idx="0"/>
          </p:cNvCxnSpPr>
          <p:nvPr/>
        </p:nvCxnSpPr>
        <p:spPr>
          <a:xfrm>
            <a:off x="8651768" y="299795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50721" y="-837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96192" y="-4123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ApplicationRunnerMain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3823" y="60201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64825" y="3375364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1631" y="333820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StreamApplication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8628183" y="296887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cxnSp>
        <p:nvCxnSpPr>
          <p:cNvPr id="26" name="Elbow Connector 25"/>
          <p:cNvCxnSpPr>
            <a:stCxn id="8" idx="1"/>
            <a:endCxn id="23" idx="1"/>
          </p:cNvCxnSpPr>
          <p:nvPr/>
        </p:nvCxnSpPr>
        <p:spPr>
          <a:xfrm rot="10800000" flipH="1" flipV="1">
            <a:off x="7163189" y="1404794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4403" y="24563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920436" y="237785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1004" y="237328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4" idx="2"/>
          </p:cNvCxnSpPr>
          <p:nvPr/>
        </p:nvCxnSpPr>
        <p:spPr>
          <a:xfrm flipH="1">
            <a:off x="8663635" y="3984538"/>
            <a:ext cx="1778" cy="3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233746" y="4325259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922562" y="423879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StreamGraph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7141860" y="4903718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37" idx="1"/>
          </p:cNvCxnSpPr>
          <p:nvPr/>
        </p:nvCxnSpPr>
        <p:spPr>
          <a:xfrm>
            <a:off x="6803417" y="4627681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7" idx="2"/>
          </p:cNvCxnSpPr>
          <p:nvPr/>
        </p:nvCxnSpPr>
        <p:spPr>
          <a:xfrm>
            <a:off x="6710145" y="5092621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7" idx="3"/>
          </p:cNvCxnSpPr>
          <p:nvPr/>
        </p:nvCxnSpPr>
        <p:spPr>
          <a:xfrm flipV="1">
            <a:off x="6796293" y="5243035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422273" y="4425476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422273" y="4425476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37" idx="6"/>
            <a:endCxn id="102" idx="2"/>
          </p:cNvCxnSpPr>
          <p:nvPr/>
        </p:nvCxnSpPr>
        <p:spPr>
          <a:xfrm flipV="1">
            <a:off x="7539395" y="5097553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894852" y="4579511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398948" y="485815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330232" y="484261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5411520" y="5308377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445304" y="5292832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en-wikinews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5445304" y="5654946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610383" y="6013230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operator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 flipV="1">
            <a:off x="6973213" y="5431938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279444" y="6019626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MessageStream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3656" y="4886601"/>
            <a:ext cx="4542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StreamGraph</a:t>
            </a:r>
            <a:r>
              <a:rPr lang="en-US" dirty="0" smtClean="0"/>
              <a:t>, there are </a:t>
            </a:r>
            <a:r>
              <a:rPr lang="en-US" dirty="0" err="1" smtClean="0"/>
              <a:t>OperatorSpec</a:t>
            </a:r>
            <a:r>
              <a:rPr lang="en-US" dirty="0" smtClean="0"/>
              <a:t>(build by </a:t>
            </a:r>
            <a:r>
              <a:rPr lang="en-US" dirty="0" err="1" smtClean="0"/>
              <a:t>OperatorSpecs</a:t>
            </a:r>
            <a:r>
              <a:rPr lang="en-US" dirty="0" smtClean="0"/>
              <a:t>) and </a:t>
            </a:r>
            <a:r>
              <a:rPr lang="en-US" dirty="0" err="1" smtClean="0"/>
              <a:t>MessageStreams</a:t>
            </a:r>
            <a:r>
              <a:rPr lang="en-US" dirty="0" smtClean="0"/>
              <a:t>(implemented by </a:t>
            </a:r>
            <a:r>
              <a:rPr lang="en-US" dirty="0" err="1" smtClean="0"/>
              <a:t>MessageStreamImpl</a:t>
            </a:r>
            <a:r>
              <a:rPr lang="en-US" dirty="0" smtClean="0"/>
              <a:t>):</a:t>
            </a:r>
          </a:p>
        </p:txBody>
      </p:sp>
      <p:cxnSp>
        <p:nvCxnSpPr>
          <p:cNvPr id="94" name="Straight Arrow Connector 93"/>
          <p:cNvCxnSpPr>
            <a:stCxn id="96" idx="0"/>
            <a:endCxn id="37" idx="5"/>
          </p:cNvCxnSpPr>
          <p:nvPr/>
        </p:nvCxnSpPr>
        <p:spPr>
          <a:xfrm flipH="1" flipV="1">
            <a:off x="7481177" y="5243035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567866" y="6421665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 operator</a:t>
            </a:r>
            <a:endParaRPr lang="en-US" dirty="0"/>
          </a:p>
        </p:txBody>
      </p:sp>
      <p:cxnSp>
        <p:nvCxnSpPr>
          <p:cNvPr id="99" name="Straight Arrow Connector 98"/>
          <p:cNvCxnSpPr>
            <a:stCxn id="90" idx="0"/>
          </p:cNvCxnSpPr>
          <p:nvPr/>
        </p:nvCxnSpPr>
        <p:spPr>
          <a:xfrm flipV="1">
            <a:off x="7163188" y="5147434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8129550" y="4898785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28183" y="3968899"/>
            <a:ext cx="8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1c)</a:t>
            </a:r>
            <a:endParaRPr lang="en-US" dirty="0"/>
          </a:p>
        </p:txBody>
      </p:sp>
      <p:cxnSp>
        <p:nvCxnSpPr>
          <p:cNvPr id="112" name="Straight Arrow Connector 111"/>
          <p:cNvCxnSpPr>
            <a:stCxn id="102" idx="6"/>
            <a:endCxn id="33" idx="2"/>
          </p:cNvCxnSpPr>
          <p:nvPr/>
        </p:nvCxnSpPr>
        <p:spPr>
          <a:xfrm>
            <a:off x="8527085" y="5097553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17386" y="4576384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Wiki</a:t>
            </a:r>
            <a:r>
              <a:rPr lang="en-US" dirty="0" err="1" smtClean="0"/>
              <a:t>Parser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9188310" y="490095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951715" y="4618082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10245936" y="4909461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3" idx="6"/>
            <a:endCxn id="61" idx="2"/>
          </p:cNvCxnSpPr>
          <p:nvPr/>
        </p:nvCxnSpPr>
        <p:spPr>
          <a:xfrm>
            <a:off x="9591085" y="5102341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067416" y="4338185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formatOutput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1175122" y="4765855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1149659" y="4790967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</a:t>
            </a:r>
            <a:r>
              <a:rPr lang="en-US" dirty="0" smtClean="0"/>
              <a:t>-stats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61" idx="6"/>
            <a:endCxn id="70" idx="1"/>
          </p:cNvCxnSpPr>
          <p:nvPr/>
        </p:nvCxnSpPr>
        <p:spPr>
          <a:xfrm>
            <a:off x="10648711" y="5110849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759230" y="6094698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operator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82" idx="0"/>
            <a:endCxn id="102" idx="5"/>
          </p:cNvCxnSpPr>
          <p:nvPr/>
        </p:nvCxnSpPr>
        <p:spPr>
          <a:xfrm flipH="1" flipV="1">
            <a:off x="8468867" y="5238102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0"/>
            <a:endCxn id="61" idx="3"/>
          </p:cNvCxnSpPr>
          <p:nvPr/>
        </p:nvCxnSpPr>
        <p:spPr>
          <a:xfrm flipV="1">
            <a:off x="9502583" y="5253251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225355" y="6421665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 operator</a:t>
            </a:r>
            <a:endParaRPr lang="en-US" dirty="0"/>
          </a:p>
        </p:txBody>
      </p:sp>
      <p:cxnSp>
        <p:nvCxnSpPr>
          <p:cNvPr id="93" name="Straight Arrow Connector 92"/>
          <p:cNvCxnSpPr>
            <a:stCxn id="89" idx="0"/>
            <a:endCxn id="33" idx="5"/>
          </p:cNvCxnSpPr>
          <p:nvPr/>
        </p:nvCxnSpPr>
        <p:spPr>
          <a:xfrm flipH="1" flipV="1">
            <a:off x="9532100" y="5244743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9008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MessageStream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OperatorSpec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42988" y="2816171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31804" y="272970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51102" y="3394630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12659" y="3118593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9387" y="3583533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805535" y="3733947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31515" y="291638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1515" y="2916388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24" idx="2"/>
          </p:cNvCxnSpPr>
          <p:nvPr/>
        </p:nvCxnSpPr>
        <p:spPr>
          <a:xfrm flipV="1">
            <a:off x="7548637" y="3588465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4094" y="3070423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8190" y="334907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9474" y="3333525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20762" y="379928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546" y="378374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en-wikinews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54546" y="4145858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9625" y="4504142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operator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982455" y="3922850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686" y="4510538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MessageStream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0"/>
            <a:endCxn id="5" idx="5"/>
          </p:cNvCxnSpPr>
          <p:nvPr/>
        </p:nvCxnSpPr>
        <p:spPr>
          <a:xfrm flipH="1" flipV="1">
            <a:off x="7490419" y="3733947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7108" y="4912577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 operator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172430" y="3638346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38792" y="3389697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6"/>
            <a:endCxn id="27" idx="2"/>
          </p:cNvCxnSpPr>
          <p:nvPr/>
        </p:nvCxnSpPr>
        <p:spPr>
          <a:xfrm>
            <a:off x="8536327" y="3588465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6628" y="3067296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Wiki</a:t>
            </a:r>
            <a:r>
              <a:rPr lang="en-US" dirty="0" err="1" smtClean="0"/>
              <a:t>Parser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197552" y="339186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60957" y="31089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0255178" y="340037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9" idx="2"/>
          </p:cNvCxnSpPr>
          <p:nvPr/>
        </p:nvCxnSpPr>
        <p:spPr>
          <a:xfrm>
            <a:off x="9600327" y="3593253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76658" y="2829097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formatOutput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184364" y="3256767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8901" y="3281879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</a:t>
            </a:r>
            <a:r>
              <a:rPr lang="en-US" dirty="0" smtClean="0"/>
              <a:t>-stats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0657953" y="3601761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8472" y="4585610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operator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0"/>
            <a:endCxn id="24" idx="5"/>
          </p:cNvCxnSpPr>
          <p:nvPr/>
        </p:nvCxnSpPr>
        <p:spPr>
          <a:xfrm flipH="1" flipV="1">
            <a:off x="8478109" y="3729014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0"/>
            <a:endCxn id="29" idx="3"/>
          </p:cNvCxnSpPr>
          <p:nvPr/>
        </p:nvCxnSpPr>
        <p:spPr>
          <a:xfrm flipV="1">
            <a:off x="9511825" y="3744163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34597" y="4912577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 operator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0"/>
            <a:endCxn id="27" idx="5"/>
          </p:cNvCxnSpPr>
          <p:nvPr/>
        </p:nvCxnSpPr>
        <p:spPr>
          <a:xfrm flipH="1" flipV="1">
            <a:off x="9541342" y="3735655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866" y="1858407"/>
            <a:ext cx="7572375" cy="6858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22439" y="861901"/>
            <a:ext cx="449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application defines the logic in the form of </a:t>
            </a:r>
            <a:r>
              <a:rPr lang="en-US" dirty="0" err="1" smtClean="0"/>
              <a:t>MessageStream</a:t>
            </a:r>
            <a:r>
              <a:rPr lang="en-US" dirty="0" err="1"/>
              <a:t>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877" y="5704465"/>
            <a:ext cx="447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Each </a:t>
            </a:r>
            <a:r>
              <a:rPr lang="en-US" altLang="zh-CN" dirty="0" err="1" smtClean="0"/>
              <a:t>MessageStream</a:t>
            </a:r>
            <a:r>
              <a:rPr lang="en-US" altLang="zh-CN" dirty="0" smtClean="0"/>
              <a:t> is associated with the one </a:t>
            </a:r>
            <a:r>
              <a:rPr lang="en-US" altLang="zh-CN" dirty="0" err="1" smtClean="0"/>
              <a:t>OperatorSpec</a:t>
            </a:r>
            <a:r>
              <a:rPr lang="en-US" altLang="zh-CN" dirty="0" smtClean="0"/>
              <a:t> where it comes from and records all </a:t>
            </a:r>
            <a:r>
              <a:rPr lang="en-US" altLang="zh-CN" dirty="0" err="1" smtClean="0"/>
              <a:t>OperatorSpecs</a:t>
            </a:r>
            <a:r>
              <a:rPr lang="en-US" altLang="zh-CN" dirty="0" smtClean="0"/>
              <a:t> it goes to.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377" y="1581945"/>
            <a:ext cx="9953625" cy="20002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99303" y="2085768"/>
            <a:ext cx="45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StreamGraph</a:t>
            </a:r>
            <a:r>
              <a:rPr lang="en-US" dirty="0"/>
              <a:t>, there are </a:t>
            </a:r>
            <a:r>
              <a:rPr lang="en-US" dirty="0" err="1"/>
              <a:t>OperatorSpec</a:t>
            </a:r>
            <a:r>
              <a:rPr lang="en-US" dirty="0"/>
              <a:t>(build by </a:t>
            </a:r>
            <a:r>
              <a:rPr lang="en-US" dirty="0" err="1"/>
              <a:t>OperatorSpecs</a:t>
            </a:r>
            <a:r>
              <a:rPr lang="en-US" dirty="0"/>
              <a:t>) and </a:t>
            </a:r>
            <a:r>
              <a:rPr lang="en-US" dirty="0" err="1"/>
              <a:t>MessageStreams</a:t>
            </a:r>
            <a:r>
              <a:rPr lang="en-US" dirty="0"/>
              <a:t>(implemented by </a:t>
            </a:r>
            <a:r>
              <a:rPr lang="en-US" dirty="0" err="1"/>
              <a:t>MessageStreamImpl</a:t>
            </a:r>
            <a:r>
              <a:rPr lang="en-US" dirty="0"/>
              <a:t>):</a:t>
            </a:r>
          </a:p>
          <a:p>
            <a:r>
              <a:rPr lang="en-US" dirty="0" err="1" smtClean="0"/>
              <a:t>OperatorSpecs</a:t>
            </a:r>
            <a:r>
              <a:rPr lang="en-US" dirty="0" smtClean="0"/>
              <a:t> </a:t>
            </a:r>
            <a:r>
              <a:rPr lang="en-US" dirty="0"/>
              <a:t>transform </a:t>
            </a:r>
            <a:r>
              <a:rPr lang="en-US" dirty="0" smtClean="0"/>
              <a:t>messages read from input </a:t>
            </a:r>
            <a:r>
              <a:rPr lang="en-US" dirty="0" err="1" smtClean="0"/>
              <a:t>MessageStreams</a:t>
            </a:r>
            <a:r>
              <a:rPr lang="en-US" dirty="0"/>
              <a:t> </a:t>
            </a:r>
            <a:r>
              <a:rPr lang="en-US" dirty="0" smtClean="0"/>
              <a:t>and produce the output </a:t>
            </a:r>
            <a:r>
              <a:rPr lang="en-US" dirty="0" err="1" smtClean="0"/>
              <a:t>MessageStreams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303" y="4199371"/>
            <a:ext cx="408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MessageStream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OperatorSpec</a:t>
            </a:r>
            <a:r>
              <a:rPr lang="en-US" altLang="zh-CN" dirty="0" smtClean="0"/>
              <a:t> both are template class.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2439" y="4910779"/>
            <a:ext cx="41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</a:t>
            </a:r>
            <a:r>
              <a:rPr lang="en-US" dirty="0" err="1" smtClean="0"/>
              <a:t>OperatorSpec</a:t>
            </a:r>
            <a:r>
              <a:rPr lang="en-US" dirty="0" smtClean="0"/>
              <a:t> will run application-defined functions (map, </a:t>
            </a:r>
            <a:r>
              <a:rPr lang="en-US" dirty="0" err="1" smtClean="0"/>
              <a:t>flatMap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3094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838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MessageStream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OperatorSpec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4" y="2042542"/>
            <a:ext cx="3399905" cy="282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44" y="1524433"/>
            <a:ext cx="3914602" cy="518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1" y="103008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98175" y="1573104"/>
            <a:ext cx="3516283" cy="2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57" y="789710"/>
            <a:ext cx="6997844" cy="6337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42116" y="939338"/>
            <a:ext cx="2252749" cy="6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5001500"/>
            <a:ext cx="3940579" cy="383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644" y="5384939"/>
            <a:ext cx="3463203" cy="653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808" y="4821395"/>
            <a:ext cx="3299114" cy="6579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805" y="5449876"/>
            <a:ext cx="2709775" cy="531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1069" y="2310938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Rewrite map function to </a:t>
            </a:r>
            <a:r>
              <a:rPr lang="en-US" dirty="0" err="1" smtClean="0"/>
              <a:t>flatmap</a:t>
            </a:r>
            <a:r>
              <a:rPr lang="en-US" dirty="0" smtClean="0"/>
              <a:t> function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732415" y="2634104"/>
            <a:ext cx="3998421" cy="7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208713"/>
            <a:ext cx="325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OperatorSpec</a:t>
            </a:r>
            <a:r>
              <a:rPr lang="en-US" altLang="zh-CN" dirty="0" smtClean="0"/>
              <a:t> stores opcode and functions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3516976" y="3531879"/>
            <a:ext cx="4097482" cy="20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386" y="4120637"/>
            <a:ext cx="31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new </a:t>
            </a:r>
            <a:r>
              <a:rPr lang="en-US" dirty="0" err="1" smtClean="0"/>
              <a:t>MessageStream</a:t>
            </a:r>
            <a:r>
              <a:rPr lang="en-US" dirty="0" smtClean="0"/>
              <a:t> with this </a:t>
            </a:r>
            <a:r>
              <a:rPr lang="en-US" dirty="0" err="1" smtClean="0"/>
              <a:t>OperatorSpec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25091" y="1911596"/>
            <a:ext cx="4969454" cy="25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06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802" y="18935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</a:t>
            </a:r>
            <a:r>
              <a:rPr lang="en-US" dirty="0" err="1" smtClean="0"/>
              <a:t>StreamGraph</a:t>
            </a:r>
            <a:r>
              <a:rPr lang="en-US" dirty="0" smtClean="0"/>
              <a:t> and </a:t>
            </a:r>
            <a:r>
              <a:rPr lang="en-US" dirty="0" err="1" smtClean="0"/>
              <a:t>Configs</a:t>
            </a:r>
            <a:r>
              <a:rPr lang="en-US" dirty="0" smtClean="0"/>
              <a:t> to </a:t>
            </a:r>
            <a:r>
              <a:rPr lang="en-US" dirty="0" err="1" smtClean="0"/>
              <a:t>StreamApplication</a:t>
            </a:r>
            <a:r>
              <a:rPr lang="en-US" dirty="0" smtClean="0"/>
              <a:t>(</a:t>
            </a:r>
            <a:r>
              <a:rPr lang="en-US" dirty="0" err="1" smtClean="0"/>
              <a:t>wikipediaApplication</a:t>
            </a:r>
            <a:r>
              <a:rPr lang="en-US" dirty="0" smtClean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2" y="3099586"/>
            <a:ext cx="4186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</a:t>
            </a:r>
            <a:r>
              <a:rPr lang="en-US" altLang="zh-CN" dirty="0" smtClean="0"/>
              <a:t>In </a:t>
            </a:r>
            <a:r>
              <a:rPr lang="en-US" dirty="0" err="1" smtClean="0"/>
              <a:t>StreamApplication</a:t>
            </a:r>
            <a:r>
              <a:rPr lang="en-US" dirty="0" smtClean="0"/>
              <a:t>, set up the application logic in </a:t>
            </a:r>
            <a:r>
              <a:rPr lang="en-US" dirty="0" err="1" smtClean="0"/>
              <a:t>StreamGraph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InputStream</a:t>
            </a:r>
            <a:r>
              <a:rPr lang="en-US" dirty="0" smtClean="0"/>
              <a:t>, </a:t>
            </a:r>
            <a:r>
              <a:rPr lang="en-US" dirty="0" err="1" smtClean="0"/>
              <a:t>OutputStream</a:t>
            </a:r>
            <a:r>
              <a:rPr lang="en-US" dirty="0" smtClean="0"/>
              <a:t>, the intermediate transformations of </a:t>
            </a:r>
            <a:r>
              <a:rPr lang="en-US" dirty="0" err="1" smtClean="0"/>
              <a:t>MessageStreams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57105" y="2227811"/>
            <a:ext cx="4239491" cy="30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0262" y="2884516"/>
            <a:ext cx="2269374" cy="2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-133004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93" y="777561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92" y="1423892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991" y="2019042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d)Pass the </a:t>
            </a:r>
            <a:r>
              <a:rPr lang="en-US" dirty="0" err="1" smtClean="0"/>
              <a:t>StreamGraph</a:t>
            </a:r>
            <a:r>
              <a:rPr lang="en-US" dirty="0" smtClean="0"/>
              <a:t> built by </a:t>
            </a:r>
            <a:r>
              <a:rPr lang="en-US" dirty="0" err="1" smtClean="0"/>
              <a:t>StreamApplication</a:t>
            </a:r>
            <a:r>
              <a:rPr lang="en-US" dirty="0" smtClean="0"/>
              <a:t> to </a:t>
            </a:r>
            <a:r>
              <a:rPr lang="en-US" dirty="0" err="1" smtClean="0"/>
              <a:t>ExecutionPlanner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90" y="2942372"/>
            <a:ext cx="372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e)Building the </a:t>
            </a:r>
            <a:r>
              <a:rPr lang="en-US" dirty="0" err="1" smtClean="0"/>
              <a:t>JobGraph</a:t>
            </a:r>
            <a:r>
              <a:rPr lang="en-US" dirty="0" smtClean="0"/>
              <a:t> from </a:t>
            </a:r>
            <a:r>
              <a:rPr lang="en-US" dirty="0" err="1" smtClean="0"/>
              <a:t>StreamGraph</a:t>
            </a:r>
            <a:r>
              <a:rPr lang="en-US" dirty="0" smtClean="0"/>
              <a:t>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1)List all source streams, sink streams and intermediate streams: the streams created by </a:t>
            </a:r>
            <a:r>
              <a:rPr lang="en-US" dirty="0" err="1" smtClean="0"/>
              <a:t>PartitionBy</a:t>
            </a:r>
            <a:r>
              <a:rPr lang="en-US" dirty="0" smtClean="0"/>
              <a:t>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2)Set up job names and </a:t>
            </a:r>
            <a:r>
              <a:rPr lang="en-US" dirty="0" err="1" smtClean="0"/>
              <a:t>JobNode</a:t>
            </a:r>
            <a:r>
              <a:rPr lang="en-US" dirty="0" smtClean="0"/>
              <a:t> based on configurations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15" idx="0"/>
          </p:cNvCxnSpPr>
          <p:nvPr/>
        </p:nvCxnSpPr>
        <p:spPr>
          <a:xfrm flipH="1">
            <a:off x="8775305" y="512933"/>
            <a:ext cx="10086" cy="474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StreamGraph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61399" y="98709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9341" y="103276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30" idx="0"/>
          </p:cNvCxnSpPr>
          <p:nvPr/>
        </p:nvCxnSpPr>
        <p:spPr>
          <a:xfrm>
            <a:off x="8775305" y="1465465"/>
            <a:ext cx="1" cy="4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50587" y="1571397"/>
            <a:ext cx="1071926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1517881"/>
            <a:ext cx="8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Config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1d)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61400" y="1919559"/>
            <a:ext cx="2227811" cy="4727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61399" y="2392293"/>
            <a:ext cx="2227811" cy="472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41803" y="1946527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ExecutionPlan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65979" y="2443994"/>
            <a:ext cx="171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JobGraph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54275" y="1571397"/>
            <a:ext cx="80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1e)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198016" y="1572002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98016" y="148553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StreamGraph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258905" y="3119293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947721" y="303282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StreamGraph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167019" y="369775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6828576" y="3421715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6735304" y="3886655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V="1">
            <a:off x="6821452" y="4037069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447432" y="321951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447432" y="3219510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2" idx="6"/>
            <a:endCxn id="64" idx="2"/>
          </p:cNvCxnSpPr>
          <p:nvPr/>
        </p:nvCxnSpPr>
        <p:spPr>
          <a:xfrm flipV="1">
            <a:off x="7564554" y="3891587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920011" y="3373545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424107" y="365219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355391" y="3636647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436679" y="4102411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70463" y="4086866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en-wikinews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8154709" y="369281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4" idx="6"/>
            <a:endCxn id="67" idx="2"/>
          </p:cNvCxnSpPr>
          <p:nvPr/>
        </p:nvCxnSpPr>
        <p:spPr>
          <a:xfrm>
            <a:off x="8552244" y="3891587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842545" y="3370418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Wiki</a:t>
            </a:r>
            <a:r>
              <a:rPr lang="en-US" dirty="0" err="1" smtClean="0"/>
              <a:t>Parser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213469" y="369498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976874" y="3412116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0271095" y="370349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6"/>
            <a:endCxn id="69" idx="2"/>
          </p:cNvCxnSpPr>
          <p:nvPr/>
        </p:nvCxnSpPr>
        <p:spPr>
          <a:xfrm>
            <a:off x="9616244" y="3896375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092575" y="313221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formatOutput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1200281" y="3559889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174818" y="3585001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</a:t>
            </a:r>
            <a:r>
              <a:rPr lang="en-US" dirty="0" smtClean="0"/>
              <a:t>-stats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69" idx="6"/>
            <a:endCxn id="73" idx="1"/>
          </p:cNvCxnSpPr>
          <p:nvPr/>
        </p:nvCxnSpPr>
        <p:spPr>
          <a:xfrm>
            <a:off x="10673870" y="3904883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575634" y="2942372"/>
            <a:ext cx="76163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100680" y="4901932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1e1)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5187237" y="5069745"/>
            <a:ext cx="3498604" cy="1497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291117" y="5007980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JobGraph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8854275" y="5316282"/>
            <a:ext cx="1568828" cy="717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854275" y="5478110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SourceStreams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62" idx="2"/>
            <a:endCxn id="83" idx="0"/>
          </p:cNvCxnSpPr>
          <p:nvPr/>
        </p:nvCxnSpPr>
        <p:spPr>
          <a:xfrm>
            <a:off x="6123689" y="4471743"/>
            <a:ext cx="3515000" cy="844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0" idx="2"/>
            <a:endCxn id="83" idx="0"/>
          </p:cNvCxnSpPr>
          <p:nvPr/>
        </p:nvCxnSpPr>
        <p:spPr>
          <a:xfrm>
            <a:off x="6111117" y="4021524"/>
            <a:ext cx="3527572" cy="129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7" idx="2"/>
            <a:endCxn id="83" idx="0"/>
          </p:cNvCxnSpPr>
          <p:nvPr/>
        </p:nvCxnSpPr>
        <p:spPr>
          <a:xfrm>
            <a:off x="6168497" y="3588842"/>
            <a:ext cx="3470192" cy="172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2" idx="2"/>
            <a:endCxn id="103" idx="0"/>
          </p:cNvCxnSpPr>
          <p:nvPr/>
        </p:nvCxnSpPr>
        <p:spPr>
          <a:xfrm flipH="1">
            <a:off x="11161188" y="4239046"/>
            <a:ext cx="474898" cy="108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0535917" y="5320428"/>
            <a:ext cx="1250542" cy="707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0513299" y="5470602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SinkStreams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434593" y="5975872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230387" y="3119293"/>
            <a:ext cx="989113" cy="1519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330886" y="3667737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114" name="Elbow Connector 113"/>
          <p:cNvCxnSpPr>
            <a:stCxn id="111" idx="2"/>
            <a:endCxn id="110" idx="0"/>
          </p:cNvCxnSpPr>
          <p:nvPr/>
        </p:nvCxnSpPr>
        <p:spPr>
          <a:xfrm rot="16200000" flipH="1">
            <a:off x="4692426" y="4670831"/>
            <a:ext cx="1337559" cy="1272522"/>
          </a:xfrm>
          <a:prstGeom prst="bentConnector3">
            <a:avLst>
              <a:gd name="adj1" fmla="val 94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447432" y="6051144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JobName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419287" y="5366599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527982" y="5432655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JobID</a:t>
            </a:r>
            <a:endParaRPr lang="en-US" dirty="0"/>
          </a:p>
        </p:txBody>
      </p:sp>
      <p:cxnSp>
        <p:nvCxnSpPr>
          <p:cNvPr id="125" name="Elbow Connector 124"/>
          <p:cNvCxnSpPr>
            <a:stCxn id="111" idx="2"/>
            <a:endCxn id="121" idx="0"/>
          </p:cNvCxnSpPr>
          <p:nvPr/>
        </p:nvCxnSpPr>
        <p:spPr>
          <a:xfrm rot="16200000" flipH="1">
            <a:off x="4989409" y="4373848"/>
            <a:ext cx="728286" cy="1257216"/>
          </a:xfrm>
          <a:prstGeom prst="bentConnector3">
            <a:avLst>
              <a:gd name="adj1" fmla="val 80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6939897" y="5594929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6920011" y="5662776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JobNode</a:t>
            </a:r>
            <a:endParaRPr lang="en-US" dirty="0"/>
          </a:p>
        </p:txBody>
      </p:sp>
      <p:cxnSp>
        <p:nvCxnSpPr>
          <p:cNvPr id="186" name="Straight Arrow Connector 185"/>
          <p:cNvCxnSpPr>
            <a:stCxn id="116" idx="3"/>
            <a:endCxn id="128" idx="1"/>
          </p:cNvCxnSpPr>
          <p:nvPr/>
        </p:nvCxnSpPr>
        <p:spPr>
          <a:xfrm flipV="1">
            <a:off x="6560338" y="5856548"/>
            <a:ext cx="379559" cy="37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28" idx="1"/>
          </p:cNvCxnSpPr>
          <p:nvPr/>
        </p:nvCxnSpPr>
        <p:spPr>
          <a:xfrm>
            <a:off x="6562813" y="5658452"/>
            <a:ext cx="377084" cy="1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4692545" y="5333849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1e2)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40325" y="5566239"/>
            <a:ext cx="411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JobGraph</a:t>
            </a:r>
            <a:r>
              <a:rPr lang="en-US" dirty="0" smtClean="0"/>
              <a:t> is used to divide the application into </a:t>
            </a:r>
            <a:r>
              <a:rPr lang="en-US" dirty="0" err="1" smtClean="0"/>
              <a:t>Samza</a:t>
            </a:r>
            <a:r>
              <a:rPr lang="en-US" dirty="0"/>
              <a:t> </a:t>
            </a:r>
            <a:r>
              <a:rPr lang="en-US" dirty="0" smtClean="0"/>
              <a:t>Jobs for running and build the real message streams between them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66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5" y="10186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134" y="16649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933" y="2260111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d)Pass the </a:t>
            </a:r>
            <a:r>
              <a:rPr lang="en-US" dirty="0" err="1" smtClean="0"/>
              <a:t>StreamGraph</a:t>
            </a:r>
            <a:r>
              <a:rPr lang="en-US" dirty="0" smtClean="0"/>
              <a:t> built by </a:t>
            </a:r>
            <a:r>
              <a:rPr lang="en-US" dirty="0" err="1" smtClean="0"/>
              <a:t>StreamApplication</a:t>
            </a:r>
            <a:r>
              <a:rPr lang="en-US" dirty="0" smtClean="0"/>
              <a:t> to </a:t>
            </a:r>
            <a:r>
              <a:rPr lang="en-US" dirty="0" err="1" smtClean="0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641371" y="1139584"/>
            <a:ext cx="3131259" cy="145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65" y="4499689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1932" y="3183441"/>
            <a:ext cx="6015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e)Building the </a:t>
            </a:r>
            <a:r>
              <a:rPr lang="en-US" dirty="0" err="1"/>
              <a:t>JobGraph</a:t>
            </a:r>
            <a:r>
              <a:rPr lang="en-US" dirty="0"/>
              <a:t> from </a:t>
            </a:r>
            <a:r>
              <a:rPr lang="en-US" dirty="0" err="1"/>
              <a:t>StreamGraph</a:t>
            </a:r>
            <a:r>
              <a:rPr lang="en-US" dirty="0"/>
              <a:t>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1)List all source streams, sink streams and intermediate streams: the streams created by </a:t>
            </a:r>
            <a:r>
              <a:rPr lang="en-US" dirty="0" err="1"/>
              <a:t>PartitionBy</a:t>
            </a:r>
            <a:r>
              <a:rPr lang="en-US" dirty="0"/>
              <a:t>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2)Set up job names and </a:t>
            </a:r>
            <a:r>
              <a:rPr lang="en-US" dirty="0" err="1"/>
              <a:t>JobNode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734" y="3290475"/>
            <a:ext cx="4728104" cy="3710298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548745" y="3882043"/>
            <a:ext cx="1122989" cy="34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81302" y="4499689"/>
            <a:ext cx="2651760" cy="704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07971" y="1737361"/>
            <a:ext cx="3325091" cy="156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" y="30075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694" y="1032472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693" y="1678803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0490" y="2325134"/>
            <a:ext cx="36222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e)Building the </a:t>
            </a:r>
            <a:r>
              <a:rPr lang="en-US" dirty="0" err="1" smtClean="0"/>
              <a:t>JobGraph</a:t>
            </a:r>
            <a:r>
              <a:rPr lang="en-US" dirty="0" smtClean="0"/>
              <a:t> from </a:t>
            </a:r>
            <a:r>
              <a:rPr lang="en-US" dirty="0" err="1" smtClean="0"/>
              <a:t>StreamGraph</a:t>
            </a:r>
            <a:r>
              <a:rPr lang="en-US" dirty="0" smtClean="0"/>
              <a:t>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3) </a:t>
            </a:r>
            <a:r>
              <a:rPr lang="en-US" dirty="0" smtClean="0"/>
              <a:t>For all streams in </a:t>
            </a:r>
            <a:r>
              <a:rPr lang="en-US" dirty="0" err="1" smtClean="0"/>
              <a:t>SourceStreams</a:t>
            </a:r>
            <a:r>
              <a:rPr lang="en-US" dirty="0" smtClean="0"/>
              <a:t>, </a:t>
            </a:r>
            <a:r>
              <a:rPr lang="en-US" dirty="0" err="1" smtClean="0"/>
              <a:t>SinkStreams</a:t>
            </a:r>
            <a:r>
              <a:rPr lang="en-US" dirty="0" smtClean="0"/>
              <a:t>, </a:t>
            </a:r>
            <a:r>
              <a:rPr lang="en-US" dirty="0" err="1" smtClean="0"/>
              <a:t>IntermeidateStreams</a:t>
            </a:r>
            <a:r>
              <a:rPr lang="en-US" dirty="0" smtClean="0"/>
              <a:t>, create corresponding  </a:t>
            </a:r>
            <a:r>
              <a:rPr lang="en-US" dirty="0" err="1" smtClean="0"/>
              <a:t>StreamEdge</a:t>
            </a:r>
            <a:r>
              <a:rPr lang="en-US" dirty="0" smtClean="0"/>
              <a:t> in </a:t>
            </a:r>
            <a:r>
              <a:rPr lang="en-US" dirty="0" err="1" smtClean="0"/>
              <a:t>JobGraph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6086" y="933046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44902" y="84658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StreamGraph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164200" y="1511505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>
            <a:off x="6825757" y="1235468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2"/>
          </p:cNvCxnSpPr>
          <p:nvPr/>
        </p:nvCxnSpPr>
        <p:spPr>
          <a:xfrm>
            <a:off x="6732485" y="1700408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3"/>
          </p:cNvCxnSpPr>
          <p:nvPr/>
        </p:nvCxnSpPr>
        <p:spPr>
          <a:xfrm flipV="1">
            <a:off x="6818633" y="1850822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44613" y="103326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44613" y="1033263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6"/>
            <a:endCxn id="21" idx="2"/>
          </p:cNvCxnSpPr>
          <p:nvPr/>
        </p:nvCxnSpPr>
        <p:spPr>
          <a:xfrm flipV="1">
            <a:off x="7561735" y="1705340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17192" y="1187298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21288" y="1465945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52572" y="1450400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33860" y="191616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67644" y="190061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en-wikinews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151890" y="15065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6"/>
            <a:endCxn id="24" idx="2"/>
          </p:cNvCxnSpPr>
          <p:nvPr/>
        </p:nvCxnSpPr>
        <p:spPr>
          <a:xfrm>
            <a:off x="8549425" y="1705340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39726" y="1184171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Wiki</a:t>
            </a:r>
            <a:r>
              <a:rPr lang="en-US" dirty="0" err="1" smtClean="0"/>
              <a:t>Parser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9210650" y="1508740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974055" y="1225869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0268276" y="1517248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4" idx="6"/>
            <a:endCxn id="26" idx="2"/>
          </p:cNvCxnSpPr>
          <p:nvPr/>
        </p:nvCxnSpPr>
        <p:spPr>
          <a:xfrm>
            <a:off x="9613425" y="1710128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089756" y="945972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formatOutput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1197462" y="1373642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171999" y="1398754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</a:t>
            </a:r>
            <a:r>
              <a:rPr lang="en-US" dirty="0" smtClean="0"/>
              <a:t>-stats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6" idx="6"/>
            <a:endCxn id="30" idx="1"/>
          </p:cNvCxnSpPr>
          <p:nvPr/>
        </p:nvCxnSpPr>
        <p:spPr>
          <a:xfrm>
            <a:off x="10671051" y="1718636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582483" y="2687169"/>
            <a:ext cx="3444193" cy="22395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686363" y="2625404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JobGraph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857153" y="3373212"/>
            <a:ext cx="1568828" cy="717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857153" y="3535040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SourceStreams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9" idx="2"/>
            <a:endCxn id="35" idx="0"/>
          </p:cNvCxnSpPr>
          <p:nvPr/>
        </p:nvCxnSpPr>
        <p:spPr>
          <a:xfrm flipH="1">
            <a:off x="5641567" y="2285496"/>
            <a:ext cx="479303" cy="108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35" idx="0"/>
          </p:cNvCxnSpPr>
          <p:nvPr/>
        </p:nvCxnSpPr>
        <p:spPr>
          <a:xfrm flipH="1">
            <a:off x="5641567" y="1835277"/>
            <a:ext cx="466731" cy="153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2"/>
            <a:endCxn id="35" idx="0"/>
          </p:cNvCxnSpPr>
          <p:nvPr/>
        </p:nvCxnSpPr>
        <p:spPr>
          <a:xfrm flipH="1">
            <a:off x="5641567" y="1402595"/>
            <a:ext cx="524111" cy="197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2"/>
            <a:endCxn id="41" idx="0"/>
          </p:cNvCxnSpPr>
          <p:nvPr/>
        </p:nvCxnSpPr>
        <p:spPr>
          <a:xfrm flipH="1">
            <a:off x="10883997" y="2052799"/>
            <a:ext cx="749270" cy="138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258726" y="3435569"/>
            <a:ext cx="1250542" cy="707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0236108" y="3585743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SinkStreams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8468532" y="2994736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227568" y="933046"/>
            <a:ext cx="989113" cy="1519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328067" y="1481490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46" name="Elbow Connector 45"/>
          <p:cNvCxnSpPr>
            <a:stCxn id="44" idx="2"/>
            <a:endCxn id="43" idx="0"/>
          </p:cNvCxnSpPr>
          <p:nvPr/>
        </p:nvCxnSpPr>
        <p:spPr>
          <a:xfrm rot="16200000" flipH="1">
            <a:off x="6605430" y="568761"/>
            <a:ext cx="542670" cy="43092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481371" y="3045362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JobName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814533" y="2984023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923228" y="3050079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JobID</a:t>
            </a:r>
            <a:endParaRPr lang="en-US" dirty="0"/>
          </a:p>
        </p:txBody>
      </p:sp>
      <p:cxnSp>
        <p:nvCxnSpPr>
          <p:cNvPr id="50" name="Elbow Connector 49"/>
          <p:cNvCxnSpPr>
            <a:stCxn id="44" idx="2"/>
            <a:endCxn id="48" idx="0"/>
          </p:cNvCxnSpPr>
          <p:nvPr/>
        </p:nvCxnSpPr>
        <p:spPr>
          <a:xfrm rot="16200000" flipH="1">
            <a:off x="5783787" y="1390403"/>
            <a:ext cx="531957" cy="26552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658695" y="3660332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658311" y="3729422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JobNode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3" idx="2"/>
            <a:endCxn id="51" idx="0"/>
          </p:cNvCxnSpPr>
          <p:nvPr/>
        </p:nvCxnSpPr>
        <p:spPr>
          <a:xfrm flipH="1">
            <a:off x="8193373" y="3490519"/>
            <a:ext cx="838032" cy="16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2"/>
            <a:endCxn id="51" idx="0"/>
          </p:cNvCxnSpPr>
          <p:nvPr/>
        </p:nvCxnSpPr>
        <p:spPr>
          <a:xfrm>
            <a:off x="7377406" y="3479806"/>
            <a:ext cx="815967" cy="18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0258726" y="4280432"/>
            <a:ext cx="1250543" cy="646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endCxn id="80" idx="1"/>
          </p:cNvCxnSpPr>
          <p:nvPr/>
        </p:nvCxnSpPr>
        <p:spPr>
          <a:xfrm>
            <a:off x="6406173" y="3721362"/>
            <a:ext cx="1042706" cy="80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7448879" y="4319263"/>
            <a:ext cx="1431931" cy="404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486005" y="4336919"/>
            <a:ext cx="143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StreamEdges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42" idx="1"/>
            <a:endCxn id="81" idx="3"/>
          </p:cNvCxnSpPr>
          <p:nvPr/>
        </p:nvCxnSpPr>
        <p:spPr>
          <a:xfrm flipH="1">
            <a:off x="8924620" y="3770409"/>
            <a:ext cx="1311488" cy="75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239870" y="4305947"/>
            <a:ext cx="130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IntermediateStreams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87" idx="1"/>
            <a:endCxn id="81" idx="3"/>
          </p:cNvCxnSpPr>
          <p:nvPr/>
        </p:nvCxnSpPr>
        <p:spPr>
          <a:xfrm flipH="1" flipV="1">
            <a:off x="8924620" y="4521585"/>
            <a:ext cx="1315250" cy="10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75378" y="4175821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1e3)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925127" y="3895436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1e3)</a:t>
            </a:r>
            <a:endParaRPr lang="en-US" dirty="0"/>
          </a:p>
        </p:txBody>
      </p:sp>
      <p:cxnSp>
        <p:nvCxnSpPr>
          <p:cNvPr id="93" name="Straight Connector 92"/>
          <p:cNvCxnSpPr/>
          <p:nvPr/>
        </p:nvCxnSpPr>
        <p:spPr>
          <a:xfrm>
            <a:off x="4538749" y="5070764"/>
            <a:ext cx="7653251" cy="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968195" y="5151395"/>
            <a:ext cx="125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abstract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6917192" y="5487443"/>
            <a:ext cx="2677086" cy="1297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7605545" y="5418681"/>
            <a:ext cx="13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JobGraph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785389" y="5906830"/>
            <a:ext cx="764036" cy="70149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686363" y="6072912"/>
            <a:ext cx="111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JobNode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538673" y="5977467"/>
            <a:ext cx="1301053" cy="25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582483" y="6206067"/>
            <a:ext cx="1257243" cy="2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582483" y="6231468"/>
            <a:ext cx="1257243" cy="21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" idx="5"/>
            <a:endCxn id="6" idx="3"/>
          </p:cNvCxnSpPr>
          <p:nvPr/>
        </p:nvCxnSpPr>
        <p:spPr>
          <a:xfrm rot="5400000">
            <a:off x="8167407" y="6235467"/>
            <a:ext cx="12700" cy="540256"/>
          </a:xfrm>
          <a:prstGeom prst="curvedConnector3">
            <a:avLst>
              <a:gd name="adj1" fmla="val 4475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" idx="5"/>
            <a:endCxn id="6" idx="3"/>
          </p:cNvCxnSpPr>
          <p:nvPr/>
        </p:nvCxnSpPr>
        <p:spPr>
          <a:xfrm rot="5400000">
            <a:off x="8167407" y="6235467"/>
            <a:ext cx="12700" cy="540256"/>
          </a:xfrm>
          <a:prstGeom prst="curvedConnector3">
            <a:avLst>
              <a:gd name="adj1" fmla="val 2942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549425" y="5977467"/>
            <a:ext cx="1229575" cy="22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8549425" y="6206067"/>
            <a:ext cx="1229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8549425" y="6231468"/>
            <a:ext cx="1229575" cy="21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059581" y="6010099"/>
            <a:ext cx="168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SourceStreams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9828313" y="6021401"/>
            <a:ext cx="168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SinkStreams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7184860" y="6836927"/>
            <a:ext cx="216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IntermediateStreams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8979788" y="5072329"/>
            <a:ext cx="150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StreamEdges</a:t>
            </a:r>
            <a:endParaRPr lang="en-US" dirty="0"/>
          </a:p>
        </p:txBody>
      </p:sp>
      <p:cxnSp>
        <p:nvCxnSpPr>
          <p:cNvPr id="104" name="Straight Arrow Connector 103"/>
          <p:cNvCxnSpPr>
            <a:stCxn id="102" idx="2"/>
          </p:cNvCxnSpPr>
          <p:nvPr/>
        </p:nvCxnSpPr>
        <p:spPr>
          <a:xfrm flipH="1">
            <a:off x="9210650" y="5441661"/>
            <a:ext cx="523594" cy="764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2" idx="2"/>
          </p:cNvCxnSpPr>
          <p:nvPr/>
        </p:nvCxnSpPr>
        <p:spPr>
          <a:xfrm flipH="1">
            <a:off x="7119055" y="5441661"/>
            <a:ext cx="2615189" cy="789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2" idx="2"/>
            <a:endCxn id="95" idx="2"/>
          </p:cNvCxnSpPr>
          <p:nvPr/>
        </p:nvCxnSpPr>
        <p:spPr>
          <a:xfrm flipH="1">
            <a:off x="8255735" y="5441661"/>
            <a:ext cx="1478509" cy="1342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319" y="1590147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f) Get the partition count information of source and sink streams from </a:t>
            </a:r>
            <a:r>
              <a:rPr lang="en-US" dirty="0" err="1" smtClean="0"/>
              <a:t>StreamManager</a:t>
            </a:r>
            <a:r>
              <a:rPr lang="en-US" dirty="0" smtClean="0"/>
              <a:t>(</a:t>
            </a:r>
            <a:r>
              <a:rPr lang="en-US" dirty="0" err="1" smtClean="0"/>
              <a:t>SystemAdmins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44" y="1914343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824" y="2560674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g) </a:t>
            </a:r>
            <a:r>
              <a:rPr lang="en-US" altLang="zh-CN" dirty="0" smtClean="0"/>
              <a:t>If there are Intermediate Streams, calculate the partitions for them:</a:t>
            </a:r>
          </a:p>
          <a:p>
            <a:r>
              <a:rPr lang="en-US" dirty="0" smtClean="0"/>
              <a:t>  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0"/>
            <a:ext cx="3333054" cy="111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3931920" y="3558827"/>
            <a:ext cx="2463921" cy="14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97774" y="3150524"/>
            <a:ext cx="3333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IntermediateStreams</a:t>
            </a:r>
            <a:r>
              <a:rPr lang="en-US" dirty="0"/>
              <a:t>’ partitions can be obtain from </a:t>
            </a:r>
            <a:r>
              <a:rPr lang="en-US" dirty="0" smtClean="0"/>
              <a:t>Input and Output Streams’ partitions.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56615" y="4340538"/>
            <a:ext cx="287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if there is any stream doesn’t assigned partitions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3"/>
          </p:cNvCxnSpPr>
          <p:nvPr/>
        </p:nvCxnSpPr>
        <p:spPr>
          <a:xfrm flipV="1">
            <a:off x="3829211" y="4161748"/>
            <a:ext cx="2566630" cy="50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46" y="5541826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1872563" y="4221084"/>
            <a:ext cx="4523278" cy="132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</a:t>
            </a:r>
            <a:r>
              <a:rPr lang="en-US" altLang="zh-CN" dirty="0" err="1" smtClean="0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44" y="1914343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824" y="2560674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g) </a:t>
            </a:r>
            <a:r>
              <a:rPr lang="en-US" altLang="zh-CN" dirty="0" smtClean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803" y="4903242"/>
            <a:ext cx="3300153" cy="9242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6181" y="5858307"/>
            <a:ext cx="3001398" cy="108003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543" y="3527489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 each input </a:t>
            </a:r>
            <a:r>
              <a:rPr lang="en-US" sz="1600" dirty="0" err="1" smtClean="0"/>
              <a:t>StreamEdge</a:t>
            </a:r>
            <a:r>
              <a:rPr lang="en-US" sz="1600" dirty="0" smtClean="0"/>
              <a:t>, </a:t>
            </a:r>
            <a:r>
              <a:rPr lang="en-US" altLang="zh-CN" sz="1600" dirty="0" smtClean="0"/>
              <a:t>traverse the </a:t>
            </a:r>
            <a:r>
              <a:rPr lang="en-US" altLang="zh-CN" sz="1600" dirty="0" err="1" smtClean="0"/>
              <a:t>StreamGraph</a:t>
            </a:r>
            <a:r>
              <a:rPr lang="en-US" altLang="zh-CN" sz="1600" dirty="0" smtClean="0"/>
              <a:t>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4919" y="2717768"/>
            <a:ext cx="704428" cy="110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543" y="4085531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From all these joins, update their partitions(equal to input partitions) and extend downstream unvisited joins(BFS)</a:t>
            </a:r>
            <a:endParaRPr lang="en-US" sz="1600" dirty="0"/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506956" y="3819877"/>
            <a:ext cx="1107963" cy="1545471"/>
          </a:xfrm>
          <a:prstGeom prst="bentConnector3">
            <a:avLst>
              <a:gd name="adj1" fmla="val -206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48937" y="3624349"/>
            <a:ext cx="552755" cy="67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9293" y="3182355"/>
            <a:ext cx="508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partitions of join operators’ input streams: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 smtClean="0"/>
              <a:t>YARN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 smtClean="0"/>
              <a:t>Progress ends 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Following slides need to be re-organized.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StreamManager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Abstract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container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run-container.sh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Container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 from </a:t>
            </a:r>
            <a:r>
              <a:rPr lang="en-US" sz="1400" dirty="0" err="1" smtClean="0"/>
              <a:t>url</a:t>
            </a:r>
            <a:endParaRPr lang="en-US" sz="1400" dirty="0" smtClean="0"/>
          </a:p>
          <a:p>
            <a:r>
              <a:rPr lang="en-US" sz="1400" dirty="0" smtClean="0"/>
              <a:t>Run </a:t>
            </a:r>
            <a:r>
              <a:rPr lang="en-US" sz="1400" dirty="0" err="1" smtClean="0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Listen to </a:t>
            </a:r>
            <a:r>
              <a:rPr lang="en-US" sz="1400" dirty="0" err="1" smtClean="0"/>
              <a:t>JobCoordinator</a:t>
            </a:r>
            <a:r>
              <a:rPr lang="en-US" sz="1400" dirty="0" smtClean="0"/>
              <a:t>(</a:t>
            </a:r>
            <a:r>
              <a:rPr lang="en-US" sz="1400" dirty="0" err="1" smtClean="0"/>
              <a:t>sam</a:t>
            </a:r>
            <a:r>
              <a:rPr lang="en-US" sz="1400" dirty="0" smtClean="0"/>
              <a:t> </a:t>
            </a:r>
            <a:r>
              <a:rPr lang="en-US" sz="1400" dirty="0" err="1" smtClean="0"/>
              <a:t>url</a:t>
            </a:r>
            <a:r>
              <a:rPr lang="en-US" sz="1400" dirty="0" smtClean="0"/>
              <a:t> as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Stop container if </a:t>
            </a:r>
            <a:r>
              <a:rPr lang="en-US" sz="1400" dirty="0" err="1" smtClean="0"/>
              <a:t>JobCoordinator</a:t>
            </a:r>
            <a:endParaRPr lang="en-US" sz="1400" dirty="0" smtClean="0"/>
          </a:p>
          <a:p>
            <a:r>
              <a:rPr lang="en-US" sz="1400" dirty="0" smtClean="0"/>
              <a:t>given signal 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offset for each input partition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Instantialize</a:t>
            </a:r>
            <a:r>
              <a:rPr lang="en-US" sz="1400" dirty="0" smtClean="0"/>
              <a:t> </a:t>
            </a:r>
            <a:r>
              <a:rPr lang="en-US" sz="1400" dirty="0" err="1" smtClean="0"/>
              <a:t>StreamTask</a:t>
            </a:r>
            <a:r>
              <a:rPr lang="en-US" sz="1400" dirty="0" smtClean="0"/>
              <a:t> for each input partition</a:t>
            </a:r>
          </a:p>
          <a:p>
            <a:endParaRPr lang="en-US" sz="1400" dirty="0" smtClean="0"/>
          </a:p>
          <a:p>
            <a:r>
              <a:rPr lang="en-US" sz="1400" dirty="0" smtClean="0"/>
              <a:t>Continuously take messages from input stream to </a:t>
            </a:r>
            <a:r>
              <a:rPr lang="en-US" sz="1400" dirty="0" err="1" smtClean="0"/>
              <a:t>StreamTasks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 smtClean="0"/>
              <a:t>ClusterBasedJobCoordinator.java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Coordinator Stream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WikipediaStatsAggregator</a:t>
            </a:r>
            <a:r>
              <a:rPr lang="en-US" dirty="0" smtClean="0"/>
              <a:t> class used in window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FoldLeftFunction</a:t>
            </a:r>
            <a:r>
              <a:rPr lang="en-US" dirty="0" smtClean="0"/>
              <a:t> are used to increment values like number of visits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 smtClean="0"/>
              <a:t>ResourceManager</a:t>
            </a:r>
            <a:r>
              <a:rPr lang="en-US" dirty="0" smtClean="0"/>
              <a:t> (RM)</a:t>
            </a:r>
          </a:p>
          <a:p>
            <a:pPr marL="0" indent="0">
              <a:buNone/>
            </a:pPr>
            <a:r>
              <a:rPr lang="en-US" sz="2200" dirty="0" smtClean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 smtClean="0"/>
              <a:t>Two main components: Scheduler and Application Manager(</a:t>
            </a:r>
            <a:r>
              <a:rPr lang="en-US" sz="2200" u="sng" dirty="0" smtClean="0"/>
              <a:t>not Application Master</a:t>
            </a:r>
            <a:r>
              <a:rPr lang="en-US" sz="2200" dirty="0" smtClean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 smtClean="0"/>
              <a:t>ApplicationMaster</a:t>
            </a:r>
            <a:r>
              <a:rPr lang="en-US" dirty="0" smtClean="0"/>
              <a:t> (AM)</a:t>
            </a:r>
          </a:p>
          <a:p>
            <a:pPr marL="0" indent="0">
              <a:buNone/>
            </a:pPr>
            <a:r>
              <a:rPr lang="en-US" sz="2200" i="1" dirty="0" smtClean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 smtClean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 smtClean="0"/>
              <a:t>Responsible for negotiating resources from RM and working with </a:t>
            </a:r>
            <a:r>
              <a:rPr lang="en-US" sz="2200" dirty="0" err="1" smtClean="0"/>
              <a:t>NodeManagers</a:t>
            </a:r>
            <a:r>
              <a:rPr lang="en-US" sz="2200" dirty="0" smtClean="0"/>
              <a:t> to execute and monitor the containers and resources consumption. </a:t>
            </a:r>
            <a:endParaRPr lang="en-US" sz="2200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Application</a:t>
            </a:r>
            <a:r>
              <a:rPr lang="en-US" altLang="zh-CN" dirty="0" err="1" smtClean="0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 smtClean="0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Runs the code in application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Scala’s syntax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</a:t>
            </a:r>
            <a:r>
              <a:rPr lang="en-US" altLang="zh-CN" dirty="0" err="1" smtClean="0"/>
              <a:t>CoordinatorStream</a:t>
            </a:r>
            <a:r>
              <a:rPr lang="en-US" altLang="zh-CN" dirty="0" smtClean="0"/>
              <a:t> Information from </a:t>
            </a:r>
            <a:r>
              <a:rPr lang="en-US" altLang="zh-CN" dirty="0" err="1" smtClean="0"/>
              <a:t>configs</a:t>
            </a:r>
            <a:endParaRPr lang="en-US" altLang="zh-CN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KafkaSystemFactory</a:t>
            </a:r>
            <a:r>
              <a:rPr lang="en-US" dirty="0" smtClean="0"/>
              <a:t> here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new </a:t>
            </a:r>
            <a:r>
              <a:rPr lang="en-US" dirty="0" err="1" smtClean="0"/>
              <a:t>configs</a:t>
            </a:r>
            <a:r>
              <a:rPr lang="en-US" dirty="0" smtClean="0"/>
              <a:t> </a:t>
            </a:r>
            <a:r>
              <a:rPr lang="en-US" dirty="0" err="1" smtClean="0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old </a:t>
            </a:r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YARNJobFactory</a:t>
            </a:r>
            <a:r>
              <a:rPr lang="en-US" dirty="0" smtClean="0"/>
              <a:t> here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in next page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the </a:t>
            </a:r>
            <a:r>
              <a:rPr lang="en-US" dirty="0" err="1" smtClean="0"/>
              <a:t>applicationStatus</a:t>
            </a:r>
            <a:r>
              <a:rPr lang="en-US" dirty="0" smtClean="0"/>
              <a:t> every second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YarnClient</a:t>
            </a:r>
            <a:r>
              <a:rPr lang="en-US" altLang="zh-CN" dirty="0" smtClean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</a:t>
            </a:r>
            <a:r>
              <a:rPr lang="en-US" altLang="zh-CN" dirty="0" err="1" smtClean="0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same as ‘switch’ in C++ and Java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</a:t>
            </a:r>
            <a:r>
              <a:rPr lang="en-US" sz="1400" dirty="0" smtClean="0"/>
              <a:t>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</a:t>
            </a:r>
            <a:r>
              <a:rPr lang="en-US" sz="2200" dirty="0" smtClean="0"/>
              <a:t>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ContainerLaunchContext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Skip the security part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ContainerLaunchContext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 smtClean="0"/>
              <a:t>Stand alone model with Zookeeper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StreamApplication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LocalApplicationRunner.java</a:t>
              </a:r>
            </a:p>
            <a:p>
              <a:r>
                <a:rPr lang="en-US" dirty="0" smtClean="0"/>
                <a:t>run(</a:t>
              </a:r>
              <a:r>
                <a:rPr lang="en-US" dirty="0" err="1" smtClean="0"/>
                <a:t>StreamApplication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AbstractApplicationRunner.java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StreamManager.java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ExecutionPlanner.java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 smtClean="0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Wikipedia-raw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r>
              <a:rPr lang="en-US" dirty="0" smtClean="0"/>
              <a:t>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Hadoop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</a:t>
            </a:r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names end with ???</a:t>
            </a:r>
          </a:p>
          <a:p>
            <a:pPr algn="ctr"/>
            <a:r>
              <a:rPr lang="en-US" dirty="0" smtClean="0"/>
              <a:t>Classes need to be analyze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 class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own code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./run-job.sh –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–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wikipedia-feed.properties</a:t>
            </a:r>
            <a:endParaRPr lang="en-US" dirty="0" smtClean="0"/>
          </a:p>
          <a:p>
            <a:pPr algn="ctr"/>
            <a:r>
              <a:rPr lang="en-US" dirty="0" err="1" smtClean="0"/>
              <a:t>job.factory.class</a:t>
            </a:r>
            <a:endParaRPr lang="en-US" dirty="0" smtClean="0"/>
          </a:p>
          <a:p>
            <a:pPr algn="ctr"/>
            <a:r>
              <a:rPr lang="en-US" dirty="0" smtClean="0"/>
              <a:t>job.name</a:t>
            </a:r>
          </a:p>
          <a:p>
            <a:pPr algn="ctr"/>
            <a:r>
              <a:rPr lang="en-US" dirty="0" err="1" smtClean="0"/>
              <a:t>yarn.package.path</a:t>
            </a:r>
            <a:endParaRPr lang="en-US" dirty="0" smtClean="0"/>
          </a:p>
          <a:p>
            <a:pPr algn="ctr"/>
            <a:r>
              <a:rPr lang="en-US" dirty="0" err="1" smtClean="0"/>
              <a:t>task.class</a:t>
            </a:r>
            <a:endParaRPr lang="en-US" dirty="0" smtClean="0"/>
          </a:p>
          <a:p>
            <a:pPr algn="ctr"/>
            <a:r>
              <a:rPr lang="en-US" dirty="0" err="1" smtClean="0"/>
              <a:t>task.inputs</a:t>
            </a:r>
            <a:endParaRPr lang="en-US" dirty="0" smtClean="0"/>
          </a:p>
          <a:p>
            <a:pPr algn="ctr"/>
            <a:r>
              <a:rPr lang="en-US" dirty="0" err="1" smtClean="0"/>
              <a:t>serializer.registry.json.class</a:t>
            </a:r>
            <a:endParaRPr lang="en-US" dirty="0"/>
          </a:p>
          <a:p>
            <a:pPr algn="ctr"/>
            <a:r>
              <a:rPr lang="en-US" dirty="0" err="1" smtClean="0"/>
              <a:t>systems.kafka.samza.factory</a:t>
            </a:r>
            <a:endParaRPr lang="en-US" dirty="0" smtClean="0"/>
          </a:p>
          <a:p>
            <a:pPr algn="ctr"/>
            <a:r>
              <a:rPr lang="en-US" dirty="0" err="1" smtClean="0"/>
              <a:t>systems.kafka.samza.msg.serde</a:t>
            </a:r>
            <a:endParaRPr lang="en-US" dirty="0" smtClean="0"/>
          </a:p>
          <a:p>
            <a:pPr algn="ctr"/>
            <a:r>
              <a:rPr lang="en-US" dirty="0" err="1" smtClean="0"/>
              <a:t>systems.kafka.consumer.zookeeper.connect</a:t>
            </a:r>
            <a:endParaRPr lang="en-US" dirty="0" smtClean="0"/>
          </a:p>
          <a:p>
            <a:pPr algn="ctr"/>
            <a:r>
              <a:rPr lang="en-US" dirty="0" err="1" smtClean="0"/>
              <a:t>systems.kafka.producer.bootstrap.servers</a:t>
            </a:r>
            <a:endParaRPr lang="en-US" dirty="0" smtClean="0"/>
          </a:p>
          <a:p>
            <a:pPr algn="ctr"/>
            <a:r>
              <a:rPr lang="en-US" dirty="0" err="1" smtClean="0"/>
              <a:t>job.coordinator.system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StreamJob.java</a:t>
            </a:r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ApplicationRunnerMain.java</a:t>
            </a:r>
            <a:r>
              <a:rPr lang="en-US" dirty="0" smtClean="0">
                <a:solidFill>
                  <a:schemeClr val="dk1"/>
                </a:solidFill>
              </a:rPr>
              <a:t>???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CoordinatorSreamSystemConsumer.java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CoordinatorSreamSystemProducer.java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job start and exit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YarnJobFactory.scala</a:t>
            </a:r>
            <a:endParaRPr lang="en-US" altLang="zh-CN" b="1" dirty="0" smtClean="0"/>
          </a:p>
          <a:p>
            <a:pPr algn="ctr"/>
            <a:r>
              <a:rPr lang="en-US" dirty="0" err="1" smtClean="0"/>
              <a:t>getJob</a:t>
            </a:r>
            <a:endParaRPr lang="en-US" dirty="0" smtClean="0"/>
          </a:p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ClientHelper.scala</a:t>
            </a:r>
            <a:endParaRPr lang="en-US" b="1" dirty="0" smtClean="0"/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YarnJobUtil.scala</a:t>
            </a:r>
            <a:endParaRPr lang="en-US" b="1" dirty="0" smtClean="0"/>
          </a:p>
          <a:p>
            <a:pPr algn="ctr"/>
            <a:r>
              <a:rPr lang="en-US" dirty="0" err="1" smtClean="0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package</a:t>
            </a:r>
          </a:p>
          <a:p>
            <a:pPr algn="ctr"/>
            <a:r>
              <a:rPr lang="en-US" dirty="0" err="1" smtClean="0"/>
              <a:t>fs.getFileStatus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LocalizerResourceMapper.java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setupSecurityToken</a:t>
            </a:r>
            <a:endParaRPr lang="en-US" dirty="0" smtClean="0"/>
          </a:p>
          <a:p>
            <a:pPr algn="ctr"/>
            <a:r>
              <a:rPr lang="en-US" dirty="0" smtClean="0"/>
              <a:t>Interact with </a:t>
            </a:r>
            <a:r>
              <a:rPr lang="en-US" b="1" dirty="0" err="1" smtClean="0"/>
              <a:t>Hadoop.security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createApplication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FileSystemImplConfig.java</a:t>
            </a:r>
            <a:endParaRPr lang="en-US" b="1" dirty="0"/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</a:t>
            </a:r>
            <a:r>
              <a:rPr lang="en-US" dirty="0" err="1" smtClean="0"/>
              <a:t>Samza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into Hadoop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Start Application Manager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job’s meta data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Path.java</a:t>
            </a:r>
          </a:p>
          <a:p>
            <a:pPr algn="ctr"/>
            <a:r>
              <a:rPr lang="en-US" dirty="0" err="1" smtClean="0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Resource.java</a:t>
            </a:r>
          </a:p>
          <a:p>
            <a:pPr algn="ctr"/>
            <a:r>
              <a:rPr lang="en-US" dirty="0" err="1" smtClean="0"/>
              <a:t>setMemory</a:t>
            </a:r>
            <a:endParaRPr lang="en-US" dirty="0" smtClean="0"/>
          </a:p>
          <a:p>
            <a:pPr algn="ctr"/>
            <a:r>
              <a:rPr lang="en-US" dirty="0" smtClean="0"/>
              <a:t>…???</a:t>
            </a:r>
            <a:endParaRPr lang="en-US" dirty="0"/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LocalResource.java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used by Container Launch Context</a:t>
            </a:r>
            <a:endParaRPr lang="en-US" dirty="0"/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 on cluster</a:t>
            </a:r>
            <a:endParaRPr lang="en-US" dirty="0"/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Resouce</a:t>
            </a:r>
            <a:r>
              <a:rPr lang="en-US" dirty="0" smtClean="0"/>
              <a:t> required by container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for node manager.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configuration file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</a:t>
            </a:r>
            <a:r>
              <a:rPr lang="en-US" altLang="zh-CN" dirty="0" err="1" smtClean="0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not normal </a:t>
            </a:r>
            <a:r>
              <a:rPr lang="en-US" dirty="0" err="1" smtClean="0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containers, handle failures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 </a:t>
            </a:r>
            <a:r>
              <a:rPr lang="en-US" dirty="0" err="1" smtClean="0"/>
              <a:t>cmds</a:t>
            </a:r>
            <a:r>
              <a:rPr lang="en-US" dirty="0" smtClean="0"/>
              <a:t> as a parameter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requests for physical resources,</a:t>
            </a:r>
          </a:p>
          <a:p>
            <a:r>
              <a:rPr lang="en-US" dirty="0" smtClean="0"/>
              <a:t>run a container on resources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 Node Manager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Wrap everything and submit to YARN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in context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tell which and how to run the </a:t>
            </a:r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 smtClean="0"/>
              <a:t>YarnClient.java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SubmitApplicationRequest.java???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addTimelineDelegationToken</a:t>
            </a:r>
            <a:endParaRPr lang="en-US" i="1" dirty="0" smtClean="0"/>
          </a:p>
          <a:p>
            <a:pPr algn="ctr"/>
            <a:r>
              <a:rPr lang="en-US" dirty="0" smtClean="0"/>
              <a:t>When security enabled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ApplicationClientProtocol.java???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between clients and </a:t>
            </a:r>
            <a:r>
              <a:rPr lang="en-US" dirty="0" err="1" smtClean="0"/>
              <a:t>ResourceManager</a:t>
            </a:r>
            <a:endParaRPr lang="en-US" dirty="0" smtClean="0"/>
          </a:p>
          <a:p>
            <a:pPr algn="ctr"/>
            <a:r>
              <a:rPr lang="en-US" dirty="0" err="1" smtClean="0"/>
              <a:t>ResourceManager</a:t>
            </a:r>
            <a:r>
              <a:rPr lang="en-US" dirty="0" smtClean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YarnApplicationState.java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Proto\ApplicationClientProtocol.java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rpc</a:t>
            </a:r>
            <a:r>
              <a:rPr lang="en-US" dirty="0" smtClean="0"/>
              <a:t> </a:t>
            </a:r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a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Properties File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factory class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package path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class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inputs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Job Coordinator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Kafka’s property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Servers address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system’s property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Factory implement both consumer and producer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Container use Consumer to read message and pass them to </a:t>
            </a:r>
            <a:r>
              <a:rPr lang="en-US" altLang="zh-CN" sz="2400" dirty="0" err="1" smtClean="0"/>
              <a:t>StreamTask</a:t>
            </a:r>
            <a:endParaRPr lang="en-US" altLang="zh-CN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Producer </a:t>
            </a:r>
            <a:r>
              <a:rPr lang="en-US" altLang="zh-CN" sz="2400" dirty="0" smtClean="0"/>
              <a:t>writes messages from </a:t>
            </a:r>
            <a:r>
              <a:rPr lang="en-US" altLang="zh-CN" sz="2400" dirty="0" err="1" smtClean="0"/>
              <a:t>StreamTask</a:t>
            </a:r>
            <a:r>
              <a:rPr lang="en-US" altLang="zh-CN" sz="2400" dirty="0" smtClean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JobCoordinator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./run-app.sh </a:t>
            </a:r>
            <a:r>
              <a:rPr lang="en-US" dirty="0" err="1" smtClean="0"/>
              <a:t>wikipedia.application.WikipediaApplication</a:t>
            </a:r>
            <a:r>
              <a:rPr lang="en-US" dirty="0"/>
              <a:t> </a:t>
            </a:r>
            <a:r>
              <a:rPr lang="en-US" dirty="0" smtClean="0"/>
              <a:t>--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--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 smtClean="0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configuration from </a:t>
            </a:r>
            <a:r>
              <a:rPr lang="en-US" altLang="zh-CN" dirty="0" err="1" smtClean="0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Here</a:t>
            </a:r>
            <a:r>
              <a:rPr lang="en-US" dirty="0" smtClean="0"/>
              <a:t> we use </a:t>
            </a:r>
            <a:r>
              <a:rPr lang="en-US" dirty="0" err="1" smtClean="0"/>
              <a:t>RemoteApplicationRunner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Streams</a:t>
            </a:r>
          </a:p>
          <a:p>
            <a:pPr marL="0" indent="0">
              <a:buNone/>
            </a:pPr>
            <a:r>
              <a:rPr lang="en-US" sz="2000" i="1" dirty="0" smtClean="0"/>
              <a:t>A stream is composed of immutable messages </a:t>
            </a:r>
            <a:r>
              <a:rPr lang="en-US" sz="2000" dirty="0" smtClean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 smtClean="0"/>
              <a:t>A stream can have any number of </a:t>
            </a:r>
            <a:r>
              <a:rPr lang="en-US" sz="2000" i="1" dirty="0" smtClean="0"/>
              <a:t>consumers. </a:t>
            </a:r>
            <a:r>
              <a:rPr lang="en-US" sz="2000" dirty="0" smtClean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 smtClean="0"/>
              <a:t>Samza</a:t>
            </a:r>
            <a:r>
              <a:rPr lang="en-US" sz="2000" dirty="0" smtClean="0"/>
              <a:t> supports pluggable system which implements the Streams: Kafka</a:t>
            </a:r>
          </a:p>
          <a:p>
            <a:r>
              <a:rPr lang="en-US" dirty="0" smtClean="0"/>
              <a:t>Jobs</a:t>
            </a:r>
          </a:p>
          <a:p>
            <a:pPr marL="0" indent="0">
              <a:buNone/>
            </a:pPr>
            <a:r>
              <a:rPr lang="en-US" sz="2000" dirty="0" smtClean="0"/>
              <a:t>A job is code that performs logical transformation on input streams and append these messages to output streams</a:t>
            </a:r>
          </a:p>
          <a:p>
            <a:r>
              <a:rPr lang="en-US" dirty="0" smtClean="0"/>
              <a:t>Partitions</a:t>
            </a:r>
          </a:p>
          <a:p>
            <a:pPr marL="0" indent="0">
              <a:buNone/>
            </a:pPr>
            <a:r>
              <a:rPr lang="en-US" sz="2000" dirty="0" smtClean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 smtClean="0"/>
              <a:t>Each stream is broken into one or more partitions.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 smtClean="0"/>
              <a:t>Each message in a partition has a identifier called </a:t>
            </a:r>
            <a:r>
              <a:rPr lang="en-US" sz="2000" i="1" dirty="0" smtClean="0"/>
              <a:t>offset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 smtClean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samza.apache.org/learn/documentation/0.14/introduction/concepts.html</a:t>
            </a:r>
            <a:endParaRPr lang="en-US" dirty="0" smtClean="0"/>
          </a:p>
          <a:p>
            <a:r>
              <a:rPr lang="en-US" dirty="0" smtClean="0"/>
              <a:t>PS: Some of documents are deprecated in the official websites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 smtClean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 smtClean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 smtClean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 smtClean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 smtClean="0"/>
              <a:t>The assignment of partitions to tasks never changes.</a:t>
            </a:r>
            <a:endParaRPr lang="en-US" sz="22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23323</TotalTime>
  <Words>3120</Words>
  <Application>Microsoft Office PowerPoint</Application>
  <PresentationFormat>Widescreen</PresentationFormat>
  <Paragraphs>778</Paragraphs>
  <Slides>76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Index</vt:lpstr>
      <vt:lpstr>YARN</vt:lpstr>
      <vt:lpstr>PowerPoint Presentation</vt:lpstr>
      <vt:lpstr>PowerPoint Presentation</vt:lpstr>
      <vt:lpstr>PowerPoint Presentation</vt:lpstr>
      <vt:lpstr>Concepts</vt:lpstr>
      <vt:lpstr>Concepts</vt:lpstr>
      <vt:lpstr>Concepts</vt:lpstr>
      <vt:lpstr>Concepts</vt:lpstr>
      <vt:lpstr>Architecture</vt:lpstr>
      <vt:lpstr>Architecture</vt:lpstr>
      <vt:lpstr>Architecture</vt:lpstr>
      <vt:lpstr>Wikipedia Application</vt:lpstr>
      <vt:lpstr>Wikipedia Application</vt:lpstr>
      <vt:lpstr>Wikipedia Application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RemoteApplicationRunner</vt:lpstr>
      <vt:lpstr>RemoteApplicationRunner</vt:lpstr>
      <vt:lpstr>StreamGraph</vt:lpstr>
      <vt:lpstr>PowerPoint Presentation</vt:lpstr>
      <vt:lpstr>RemoteApplicationRunner</vt:lpstr>
      <vt:lpstr>MessageStream and OperatorSpec</vt:lpstr>
      <vt:lpstr>MessageStream and OperatorSpec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PowerPoint Presentation</vt:lpstr>
      <vt:lpstr>Progress ends here</vt:lpstr>
      <vt:lpstr>PowerPoint Presentation</vt:lpstr>
      <vt:lpstr>RemoteApplicationRunner</vt:lpstr>
      <vt:lpstr>Application example</vt:lpstr>
      <vt:lpstr>PowerPoint Presentation</vt:lpstr>
      <vt:lpstr>Complete Abstract</vt:lpstr>
      <vt:lpstr>ClusterBasedJobCoordinator.java</vt:lpstr>
      <vt:lpstr>JobModelManager</vt:lpstr>
      <vt:lpstr>Application example</vt:lpstr>
      <vt:lpstr>PowerPoint Presentation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Presentation</vt:lpstr>
      <vt:lpstr>PowerPoint Presentation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1017</cp:revision>
  <dcterms:created xsi:type="dcterms:W3CDTF">2017-09-19T08:35:57Z</dcterms:created>
  <dcterms:modified xsi:type="dcterms:W3CDTF">2018-02-09T12:15:32Z</dcterms:modified>
</cp:coreProperties>
</file>