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8" r:id="rId6"/>
    <p:sldId id="258" r:id="rId7"/>
    <p:sldId id="262" r:id="rId8"/>
    <p:sldId id="263" r:id="rId9"/>
    <p:sldId id="259" r:id="rId10"/>
    <p:sldId id="260" r:id="rId11"/>
    <p:sldId id="264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6" autoAdjust="0"/>
  </p:normalViewPr>
  <p:slideViewPr>
    <p:cSldViewPr snapToGrid="0">
      <p:cViewPr varScale="1">
        <p:scale>
          <a:sx n="109" d="100"/>
          <a:sy n="109" d="100"/>
        </p:scale>
        <p:origin x="6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C6C6-683A-4A69-9D6A-406DFB3FC9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Modification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 smtClean="0"/>
              <a:t>FollowerJobCoordinator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6838" y="1439863"/>
            <a:ext cx="3877408" cy="2015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3626" y="1428612"/>
            <a:ext cx="24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0171" y="982662"/>
            <a:ext cx="3270739" cy="457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171" y="2019171"/>
            <a:ext cx="3270739" cy="465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6793" y="2067501"/>
            <a:ext cx="103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ZkUtils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5825" y="1033178"/>
            <a:ext cx="28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60171" y="2706391"/>
            <a:ext cx="3270739" cy="502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58021" y="2773125"/>
            <a:ext cx="24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FollowerControllerImpl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53626" y="3209192"/>
            <a:ext cx="0" cy="10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FollowerJobCoordinator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Use </a:t>
            </a:r>
            <a:r>
              <a:rPr lang="en-US" dirty="0" err="1" smtClean="0"/>
              <a:t>ZkUtils</a:t>
            </a:r>
            <a:r>
              <a:rPr lang="en-US" dirty="0" smtClean="0"/>
              <a:t> and </a:t>
            </a:r>
            <a:r>
              <a:rPr lang="en-US" dirty="0" err="1" smtClean="0"/>
              <a:t>FollowerControllerImpl</a:t>
            </a:r>
            <a:r>
              <a:rPr lang="en-US" dirty="0" smtClean="0"/>
              <a:t> to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server.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en-US" dirty="0" err="1" smtClean="0"/>
              <a:t>FollowerControllerImpl</a:t>
            </a:r>
            <a:r>
              <a:rPr lang="en-US" dirty="0" smtClean="0"/>
              <a:t> will subscribe to </a:t>
            </a:r>
            <a:r>
              <a:rPr lang="en-US" dirty="0" err="1" smtClean="0"/>
              <a:t>JobModel</a:t>
            </a:r>
            <a:r>
              <a:rPr lang="en-US" dirty="0" smtClean="0"/>
              <a:t> changes. If the </a:t>
            </a:r>
            <a:r>
              <a:rPr lang="en-US" dirty="0" err="1" smtClean="0"/>
              <a:t>JobModel</a:t>
            </a:r>
            <a:r>
              <a:rPr lang="en-US" dirty="0" smtClean="0"/>
              <a:t> in </a:t>
            </a:r>
            <a:r>
              <a:rPr lang="en-US" dirty="0" err="1" smtClean="0"/>
              <a:t>ZooKeeper</a:t>
            </a:r>
            <a:r>
              <a:rPr lang="en-US" dirty="0" smtClean="0"/>
              <a:t> server changed (by </a:t>
            </a:r>
            <a:r>
              <a:rPr lang="en-US" dirty="0" err="1" smtClean="0"/>
              <a:t>LeaderJobCoordinator</a:t>
            </a:r>
            <a:r>
              <a:rPr lang="en-US" dirty="0" smtClean="0"/>
              <a:t>, step 3) ),  </a:t>
            </a:r>
            <a:r>
              <a:rPr lang="en-US" dirty="0" err="1" smtClean="0"/>
              <a:t>FollowerControllerImpl</a:t>
            </a:r>
            <a:r>
              <a:rPr lang="en-US" dirty="0" smtClean="0"/>
              <a:t> will be notified. </a:t>
            </a:r>
          </a:p>
          <a:p>
            <a:endParaRPr lang="en-US" dirty="0" smtClean="0"/>
          </a:p>
          <a:p>
            <a:r>
              <a:rPr lang="en-US" dirty="0" smtClean="0"/>
              <a:t>3) It then calls </a:t>
            </a:r>
            <a:r>
              <a:rPr lang="en-US" dirty="0" err="1" smtClean="0"/>
              <a:t>onNewJobModelAvailable</a:t>
            </a:r>
            <a:r>
              <a:rPr lang="en-US" dirty="0" smtClean="0"/>
              <a:t>() method in </a:t>
            </a:r>
            <a:r>
              <a:rPr lang="en-US" dirty="0" err="1" smtClean="0"/>
              <a:t>FollowerJobCoordinator</a:t>
            </a:r>
            <a:r>
              <a:rPr lang="en-US" dirty="0" smtClean="0"/>
              <a:t>, which will stop current </a:t>
            </a:r>
            <a:r>
              <a:rPr lang="en-US" dirty="0" err="1" smtClean="0"/>
              <a:t>SamzaContainer</a:t>
            </a:r>
            <a:r>
              <a:rPr lang="en-US" dirty="0" smtClean="0"/>
              <a:t> through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onJobModelExpired</a:t>
            </a:r>
            <a:r>
              <a:rPr lang="en-US" dirty="0" smtClean="0"/>
              <a:t>() method and update the Barrier in </a:t>
            </a:r>
            <a:r>
              <a:rPr lang="en-US" dirty="0" err="1" smtClean="0"/>
              <a:t>ZooKeeper</a:t>
            </a:r>
            <a:r>
              <a:rPr lang="en-US" dirty="0" smtClean="0"/>
              <a:t> server.</a:t>
            </a:r>
          </a:p>
          <a:p>
            <a:endParaRPr lang="en-US" dirty="0"/>
          </a:p>
          <a:p>
            <a:r>
              <a:rPr lang="en-US" dirty="0" smtClean="0"/>
              <a:t>4) When the Barrier is done(all </a:t>
            </a:r>
            <a:r>
              <a:rPr lang="en-US" dirty="0" err="1" smtClean="0"/>
              <a:t>StreamProcessors</a:t>
            </a:r>
            <a:r>
              <a:rPr lang="en-US" dirty="0" smtClean="0"/>
              <a:t> are notified), it will call the </a:t>
            </a:r>
            <a:r>
              <a:rPr lang="en-US" dirty="0" err="1" smtClean="0"/>
              <a:t>onNewJobModelConfirmed</a:t>
            </a:r>
            <a:r>
              <a:rPr lang="en-US" dirty="0" smtClean="0"/>
              <a:t>() method through </a:t>
            </a:r>
            <a:r>
              <a:rPr lang="en-US" dirty="0" err="1" smtClean="0"/>
              <a:t>ZkBarrierListenerImpl</a:t>
            </a:r>
            <a:r>
              <a:rPr lang="en-US" dirty="0" smtClean="0"/>
              <a:t>. This method will start a new </a:t>
            </a:r>
            <a:r>
              <a:rPr lang="en-US" dirty="0" err="1" smtClean="0"/>
              <a:t>SamzaContainer</a:t>
            </a:r>
            <a:r>
              <a:rPr lang="en-US" dirty="0" smtClean="0"/>
              <a:t> through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onNewJobModel</a:t>
            </a:r>
            <a:r>
              <a:rPr lang="en-US" dirty="0" smtClean="0"/>
              <a:t>() method.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0170" y="3622374"/>
            <a:ext cx="39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8457" y="3644860"/>
            <a:ext cx="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05332" y="422030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21731" y="421199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247854" y="475177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47854" y="481037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541429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58457" y="481037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811736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971728" y="481037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323992" y="518158"/>
            <a:ext cx="0" cy="47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1731" y="616260"/>
            <a:ext cx="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82335" y="3449015"/>
            <a:ext cx="655096" cy="13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60778" y="3653836"/>
            <a:ext cx="3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593178" y="3444857"/>
            <a:ext cx="6190" cy="130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55507" y="3637014"/>
            <a:ext cx="4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9" idx="0"/>
          </p:cNvCxnSpPr>
          <p:nvPr/>
        </p:nvCxnSpPr>
        <p:spPr>
          <a:xfrm flipH="1" flipV="1">
            <a:off x="7686671" y="3209192"/>
            <a:ext cx="442424" cy="154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129095" y="518158"/>
            <a:ext cx="0" cy="46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99876" y="596211"/>
            <a:ext cx="3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356838" y="72209"/>
            <a:ext cx="3759630" cy="45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67943" y="83580"/>
            <a:ext cx="18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each container, run-follower.sh script will be run.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FollowerStreamProcessorRunner</a:t>
            </a:r>
            <a:r>
              <a:rPr lang="en-US" dirty="0" smtClean="0"/>
              <a:t> will be started by run-follower.sh script. It will read job-</a:t>
            </a:r>
            <a:r>
              <a:rPr lang="en-US" dirty="0" err="1" smtClean="0"/>
              <a:t>config</a:t>
            </a:r>
            <a:r>
              <a:rPr lang="en-US" dirty="0" smtClean="0"/>
              <a:t> from </a:t>
            </a:r>
            <a:r>
              <a:rPr lang="en-US" dirty="0" err="1" smtClean="0"/>
              <a:t>JobModelManager</a:t>
            </a:r>
            <a:r>
              <a:rPr lang="en-US" dirty="0" smtClean="0"/>
              <a:t> server and run the </a:t>
            </a:r>
            <a:r>
              <a:rPr lang="en-US" dirty="0" err="1" smtClean="0"/>
              <a:t>StreamProcessor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FollowerStreamProcessorLifeCycleListener</a:t>
            </a:r>
            <a:r>
              <a:rPr lang="en-US" dirty="0" smtClean="0"/>
              <a:t> is the callback function that will be called when </a:t>
            </a:r>
            <a:r>
              <a:rPr lang="en-US" dirty="0" err="1" smtClean="0"/>
              <a:t>StreamProcessor’s</a:t>
            </a:r>
            <a:r>
              <a:rPr lang="en-US" dirty="0" smtClean="0"/>
              <a:t> running status changing. In our current implementation, it will never be called.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StreamProcessor</a:t>
            </a:r>
            <a:r>
              <a:rPr lang="en-US" dirty="0" smtClean="0"/>
              <a:t> will start </a:t>
            </a:r>
            <a:r>
              <a:rPr lang="en-US" dirty="0" err="1" smtClean="0"/>
              <a:t>FollowerJobCoordinator</a:t>
            </a:r>
            <a:r>
              <a:rPr lang="en-US" dirty="0" smtClean="0"/>
              <a:t>. </a:t>
            </a:r>
            <a:r>
              <a:rPr lang="en-US" dirty="0" err="1" smtClean="0"/>
              <a:t>FollowerJobCoordinator</a:t>
            </a:r>
            <a:r>
              <a:rPr lang="en-US" dirty="0" smtClean="0"/>
              <a:t> will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 and watch for </a:t>
            </a:r>
            <a:r>
              <a:rPr lang="en-US" dirty="0" err="1" smtClean="0"/>
              <a:t>JobModel</a:t>
            </a:r>
            <a:r>
              <a:rPr lang="en-US" dirty="0" smtClean="0"/>
              <a:t> changes.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JobCoordinatorListener</a:t>
            </a:r>
            <a:r>
              <a:rPr lang="en-US" dirty="0" smtClean="0"/>
              <a:t> is the callback function that will be called by </a:t>
            </a:r>
            <a:r>
              <a:rPr lang="en-US" dirty="0" err="1" smtClean="0"/>
              <a:t>FollowerJobCoordinator</a:t>
            </a:r>
            <a:r>
              <a:rPr lang="en-US" dirty="0" smtClean="0"/>
              <a:t> when </a:t>
            </a:r>
            <a:r>
              <a:rPr lang="en-US" dirty="0" err="1" smtClean="0"/>
              <a:t>JobModel</a:t>
            </a:r>
            <a:r>
              <a:rPr lang="en-US" dirty="0" smtClean="0"/>
              <a:t> changes. It will set up and run the new </a:t>
            </a:r>
            <a:r>
              <a:rPr lang="en-US" dirty="0" err="1" smtClean="0"/>
              <a:t>SamzaContainer</a:t>
            </a: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 err="1" smtClean="0"/>
              <a:t>FollowerJobCoordinator</a:t>
            </a:r>
            <a:r>
              <a:rPr lang="en-US" dirty="0" smtClean="0"/>
              <a:t> call </a:t>
            </a:r>
            <a:r>
              <a:rPr lang="en-US" dirty="0" err="1" smtClean="0"/>
              <a:t>onNewJobModel</a:t>
            </a:r>
            <a:r>
              <a:rPr lang="en-US" dirty="0" smtClean="0"/>
              <a:t>() method.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46999"/>
            <a:ext cx="6181725" cy="3048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5389685" y="299399"/>
            <a:ext cx="620590" cy="89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14" y="439371"/>
            <a:ext cx="3683611" cy="1882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47" y="639162"/>
            <a:ext cx="4005995" cy="925456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36" idx="1"/>
          </p:cNvCxnSpPr>
          <p:nvPr/>
        </p:nvCxnSpPr>
        <p:spPr>
          <a:xfrm flipV="1">
            <a:off x="5764825" y="533478"/>
            <a:ext cx="447489" cy="116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659923" y="1369606"/>
            <a:ext cx="1781724" cy="66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974" y="1594485"/>
            <a:ext cx="5304325" cy="489272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46" idx="1"/>
          </p:cNvCxnSpPr>
          <p:nvPr/>
        </p:nvCxnSpPr>
        <p:spPr>
          <a:xfrm flipV="1">
            <a:off x="5593740" y="1839121"/>
            <a:ext cx="855234" cy="4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974" y="2175993"/>
            <a:ext cx="2724150" cy="1524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5375031" y="2392105"/>
            <a:ext cx="1292924" cy="17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955" y="2336364"/>
            <a:ext cx="7276277" cy="754288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6974541" y="1909482"/>
            <a:ext cx="349624" cy="26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50785" y="2328393"/>
            <a:ext cx="1117170" cy="7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353" y="4337023"/>
            <a:ext cx="4481001" cy="137160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768" y="3213400"/>
            <a:ext cx="4202702" cy="1027327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flipH="1">
            <a:off x="7811049" y="2570047"/>
            <a:ext cx="768177" cy="6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584141" y="3872753"/>
            <a:ext cx="53788" cy="49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9893" y="3453342"/>
            <a:ext cx="2523394" cy="838821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V="1">
            <a:off x="11044518" y="3570324"/>
            <a:ext cx="1375375" cy="155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9893" y="4323434"/>
            <a:ext cx="4102473" cy="20961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89941" y="4533049"/>
            <a:ext cx="4474403" cy="806860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H="1">
            <a:off x="13402235" y="4118114"/>
            <a:ext cx="26894" cy="4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2033" y="5708632"/>
            <a:ext cx="3238500" cy="238125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30" idx="3"/>
          </p:cNvCxnSpPr>
          <p:nvPr/>
        </p:nvCxnSpPr>
        <p:spPr>
          <a:xfrm>
            <a:off x="6284301" y="4201382"/>
            <a:ext cx="1039864" cy="9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0" idx="3"/>
            <a:endCxn id="90" idx="1"/>
          </p:cNvCxnSpPr>
          <p:nvPr/>
        </p:nvCxnSpPr>
        <p:spPr>
          <a:xfrm>
            <a:off x="6284301" y="4201382"/>
            <a:ext cx="657732" cy="16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8287" y="6031283"/>
            <a:ext cx="3762375" cy="34290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8964706" y="5306303"/>
            <a:ext cx="136430" cy="7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4165" y="6358696"/>
            <a:ext cx="2343150" cy="20002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7965" y="6558721"/>
            <a:ext cx="6143625" cy="1447800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 flipV="1">
            <a:off x="6041781" y="5339909"/>
            <a:ext cx="1210666" cy="6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041781" y="6031283"/>
            <a:ext cx="1769268" cy="2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44232" y="6259883"/>
            <a:ext cx="45339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13174" y="6458708"/>
            <a:ext cx="5286375" cy="1066800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105" idx="1"/>
          </p:cNvCxnSpPr>
          <p:nvPr/>
        </p:nvCxnSpPr>
        <p:spPr>
          <a:xfrm>
            <a:off x="9547412" y="6317835"/>
            <a:ext cx="4396820" cy="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260541" y="6315480"/>
            <a:ext cx="215502" cy="1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 smtClean="0"/>
              <a:t>FollowerJobCoordinator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FollowerJobCoordinator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Use </a:t>
            </a:r>
            <a:r>
              <a:rPr lang="en-US" dirty="0" err="1" smtClean="0"/>
              <a:t>ZkUtils</a:t>
            </a:r>
            <a:r>
              <a:rPr lang="en-US" dirty="0" smtClean="0"/>
              <a:t> and </a:t>
            </a:r>
            <a:r>
              <a:rPr lang="en-US" dirty="0" err="1" smtClean="0"/>
              <a:t>FollowerControllerImpl</a:t>
            </a:r>
            <a:r>
              <a:rPr lang="en-US" dirty="0" smtClean="0"/>
              <a:t> to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server.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en-US" dirty="0" err="1" smtClean="0"/>
              <a:t>FollowerControllerImpl</a:t>
            </a:r>
            <a:r>
              <a:rPr lang="en-US" dirty="0" smtClean="0"/>
              <a:t> will subscribe to </a:t>
            </a:r>
            <a:r>
              <a:rPr lang="en-US" dirty="0" err="1" smtClean="0"/>
              <a:t>JobModel</a:t>
            </a:r>
            <a:r>
              <a:rPr lang="en-US" dirty="0" smtClean="0"/>
              <a:t> changes. If the </a:t>
            </a:r>
            <a:r>
              <a:rPr lang="en-US" dirty="0" err="1" smtClean="0"/>
              <a:t>JobModel</a:t>
            </a:r>
            <a:r>
              <a:rPr lang="en-US" dirty="0" smtClean="0"/>
              <a:t> in </a:t>
            </a:r>
            <a:r>
              <a:rPr lang="en-US" dirty="0" err="1" smtClean="0"/>
              <a:t>ZooKeeper</a:t>
            </a:r>
            <a:r>
              <a:rPr lang="en-US" dirty="0" smtClean="0"/>
              <a:t> server changed (by </a:t>
            </a:r>
            <a:r>
              <a:rPr lang="en-US" dirty="0" err="1" smtClean="0"/>
              <a:t>LeaderJobCoordinator</a:t>
            </a:r>
            <a:r>
              <a:rPr lang="en-US" dirty="0" smtClean="0"/>
              <a:t>, step 3) ),  </a:t>
            </a:r>
            <a:r>
              <a:rPr lang="en-US" dirty="0" err="1" smtClean="0"/>
              <a:t>FollowerControllerImpl</a:t>
            </a:r>
            <a:r>
              <a:rPr lang="en-US" dirty="0" smtClean="0"/>
              <a:t> will be notified. </a:t>
            </a:r>
          </a:p>
          <a:p>
            <a:endParaRPr lang="en-US" dirty="0" smtClean="0"/>
          </a:p>
          <a:p>
            <a:r>
              <a:rPr lang="en-US" dirty="0" smtClean="0"/>
              <a:t>3) It then calls </a:t>
            </a:r>
            <a:r>
              <a:rPr lang="en-US" dirty="0" err="1" smtClean="0"/>
              <a:t>onNewJobModelAvailable</a:t>
            </a:r>
            <a:r>
              <a:rPr lang="en-US" dirty="0" smtClean="0"/>
              <a:t>() method in </a:t>
            </a:r>
            <a:r>
              <a:rPr lang="en-US" dirty="0" err="1" smtClean="0"/>
              <a:t>FollowerJobCoordinator</a:t>
            </a:r>
            <a:r>
              <a:rPr lang="en-US" dirty="0" smtClean="0"/>
              <a:t>, which will stop current </a:t>
            </a:r>
            <a:r>
              <a:rPr lang="en-US" dirty="0" err="1" smtClean="0"/>
              <a:t>SamzaContainer</a:t>
            </a:r>
            <a:r>
              <a:rPr lang="en-US" dirty="0" smtClean="0"/>
              <a:t> through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onJobModelExpired</a:t>
            </a:r>
            <a:r>
              <a:rPr lang="en-US" dirty="0" smtClean="0"/>
              <a:t>() method and update the Barrier in </a:t>
            </a:r>
            <a:r>
              <a:rPr lang="en-US" dirty="0" err="1" smtClean="0"/>
              <a:t>ZooKeeper</a:t>
            </a:r>
            <a:r>
              <a:rPr lang="en-US" dirty="0" smtClean="0"/>
              <a:t> server.</a:t>
            </a:r>
          </a:p>
          <a:p>
            <a:endParaRPr lang="en-US" dirty="0"/>
          </a:p>
          <a:p>
            <a:r>
              <a:rPr lang="en-US" dirty="0" smtClean="0"/>
              <a:t>4) When the Barrier is done(all </a:t>
            </a:r>
            <a:r>
              <a:rPr lang="en-US" dirty="0" err="1" smtClean="0"/>
              <a:t>StreamProcessors</a:t>
            </a:r>
            <a:r>
              <a:rPr lang="en-US" dirty="0" smtClean="0"/>
              <a:t> are notified), it will call the </a:t>
            </a:r>
            <a:r>
              <a:rPr lang="en-US" dirty="0" err="1" smtClean="0"/>
              <a:t>onNewJobModelConfirmed</a:t>
            </a:r>
            <a:r>
              <a:rPr lang="en-US" dirty="0" smtClean="0"/>
              <a:t>() method through </a:t>
            </a:r>
            <a:r>
              <a:rPr lang="en-US" dirty="0" err="1" smtClean="0"/>
              <a:t>ZkBarrierListenerImpl</a:t>
            </a:r>
            <a:r>
              <a:rPr lang="en-US" dirty="0" smtClean="0"/>
              <a:t>. This method will start a new </a:t>
            </a:r>
            <a:r>
              <a:rPr lang="en-US" dirty="0" err="1" smtClean="0"/>
              <a:t>SamzaContainer</a:t>
            </a:r>
            <a:r>
              <a:rPr lang="en-US" dirty="0" smtClean="0"/>
              <a:t> through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onNewJobModel</a:t>
            </a:r>
            <a:r>
              <a:rPr lang="en-US" dirty="0" smtClean="0"/>
              <a:t>() method.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85" y="0"/>
            <a:ext cx="60960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24" y="233048"/>
            <a:ext cx="4767995" cy="1092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2" y="1354704"/>
            <a:ext cx="4331677" cy="74633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375031" y="888023"/>
            <a:ext cx="1341193" cy="83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75031" y="1725675"/>
            <a:ext cx="1341193" cy="20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224" y="2034931"/>
            <a:ext cx="170497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394" y="2201663"/>
            <a:ext cx="6000750" cy="38100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68711" y="1946567"/>
            <a:ext cx="124558" cy="10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646308" y="2514601"/>
            <a:ext cx="1325992" cy="3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224" y="2658008"/>
            <a:ext cx="5019675" cy="24765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8654560" y="2534687"/>
            <a:ext cx="2080848" cy="1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300" y="2852389"/>
            <a:ext cx="3168235" cy="796419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5646308" y="3525716"/>
            <a:ext cx="1484254" cy="51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5237" y="3756209"/>
            <a:ext cx="3842972" cy="193531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8203224" y="3525716"/>
            <a:ext cx="360484" cy="24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6224" y="3951667"/>
            <a:ext cx="2501958" cy="13899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8277" y="4045528"/>
            <a:ext cx="4442811" cy="1346707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2611315" y="4713078"/>
            <a:ext cx="4519247" cy="18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52499" y="4698158"/>
            <a:ext cx="1435895" cy="53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58" y="5452585"/>
            <a:ext cx="3943350" cy="219075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H="1">
            <a:off x="8007495" y="1316999"/>
            <a:ext cx="28674" cy="42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5453" y="5657910"/>
            <a:ext cx="6581775" cy="1714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5445" y="5770840"/>
            <a:ext cx="7553325" cy="342900"/>
          </a:xfrm>
          <a:prstGeom prst="rect">
            <a:avLst/>
          </a:prstGeom>
        </p:spPr>
      </p:pic>
      <p:cxnSp>
        <p:nvCxnSpPr>
          <p:cNvPr id="83" name="Straight Arrow Connector 82"/>
          <p:cNvCxnSpPr>
            <a:endCxn id="80" idx="1"/>
          </p:cNvCxnSpPr>
          <p:nvPr/>
        </p:nvCxnSpPr>
        <p:spPr>
          <a:xfrm>
            <a:off x="5646308" y="5743635"/>
            <a:ext cx="13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8435" y="6091982"/>
            <a:ext cx="3590925" cy="20002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3311" y="6266910"/>
            <a:ext cx="3046824" cy="719389"/>
          </a:xfrm>
          <a:prstGeom prst="rect">
            <a:avLst/>
          </a:prstGeom>
        </p:spPr>
      </p:pic>
      <p:cxnSp>
        <p:nvCxnSpPr>
          <p:cNvPr id="89" name="Straight Arrow Connector 88"/>
          <p:cNvCxnSpPr>
            <a:endCxn id="86" idx="3"/>
          </p:cNvCxnSpPr>
          <p:nvPr/>
        </p:nvCxnSpPr>
        <p:spPr>
          <a:xfrm flipH="1">
            <a:off x="9979360" y="6091982"/>
            <a:ext cx="2589158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51294" y="6499412"/>
            <a:ext cx="2254159" cy="2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8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YarnJob.scala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2" y="1616686"/>
            <a:ext cx="7781925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616686"/>
            <a:ext cx="3244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buildAmCmd</a:t>
            </a:r>
            <a:r>
              <a:rPr lang="en-US" dirty="0" smtClean="0"/>
              <a:t>() changed, so that the run-leader.sh script will be run in AM container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472962" y="2078351"/>
            <a:ext cx="1230923" cy="12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3472962" y="2078351"/>
            <a:ext cx="1318846" cy="195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03885" y="3253153"/>
            <a:ext cx="3015761" cy="14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37602" y="3886200"/>
            <a:ext cx="3954706" cy="21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run-leader.sh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ClusterBasedApplicationMaster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48" y="2364764"/>
            <a:ext cx="6610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147" y="-311097"/>
            <a:ext cx="10515600" cy="1325563"/>
          </a:xfrm>
        </p:spPr>
        <p:txBody>
          <a:bodyPr/>
          <a:lstStyle/>
          <a:p>
            <a:r>
              <a:rPr lang="en-US" dirty="0" err="1" smtClean="0"/>
              <a:t>ClusterBasedApplicationMaster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3845" y="162902"/>
            <a:ext cx="1696915" cy="483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87709" y="220024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run-leader.sh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9924" y="919038"/>
            <a:ext cx="4655529" cy="4839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7882303" y="646479"/>
            <a:ext cx="15386" cy="2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798" y="989378"/>
            <a:ext cx="324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ClusterBasedApplicationMaster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0315" y="2664069"/>
            <a:ext cx="3763108" cy="2822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0315" y="1402615"/>
            <a:ext cx="3763107" cy="8419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798" y="1488465"/>
            <a:ext cx="29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(Same things in </a:t>
            </a:r>
            <a:r>
              <a:rPr lang="en-US" dirty="0" err="1" smtClean="0"/>
              <a:t>ClusterBasedJobCoordinator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5582" y="2711791"/>
            <a:ext cx="26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8915" y="4181455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99102" y="4250100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ZkUtils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68915" y="4913775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71138" y="4960582"/>
            <a:ext cx="307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LeaderFollowerControllerImpl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68915" y="3165231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6733" y="3215533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newJobModel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781191" y="3165231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62868" y="3215533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currentProcessors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362" y="1349965"/>
            <a:ext cx="479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AM container, the run-leader.sh script will be run and the </a:t>
            </a:r>
            <a:r>
              <a:rPr lang="en-US" dirty="0" err="1" smtClean="0"/>
              <a:t>ClusterBasedApplicationMaster</a:t>
            </a:r>
            <a:r>
              <a:rPr lang="en-US" dirty="0" smtClean="0"/>
              <a:t> </a:t>
            </a:r>
            <a:r>
              <a:rPr lang="en-US" dirty="0" smtClean="0"/>
              <a:t>will be started.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77387" y="220024"/>
            <a:ext cx="3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3169" y="2591319"/>
            <a:ext cx="46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Start all old components: </a:t>
            </a:r>
            <a:r>
              <a:rPr lang="en-US" dirty="0" err="1" smtClean="0"/>
              <a:t>JobModelManager</a:t>
            </a:r>
            <a:r>
              <a:rPr lang="en-US" dirty="0" smtClean="0"/>
              <a:t>, </a:t>
            </a:r>
            <a:r>
              <a:rPr lang="en-US" dirty="0" err="1" smtClean="0"/>
              <a:t>ContainerProcessManager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6361" y="3573149"/>
            <a:ext cx="511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LeaderJobCoordinator</a:t>
            </a:r>
            <a:r>
              <a:rPr lang="en-US" dirty="0" smtClean="0"/>
              <a:t>. </a:t>
            </a:r>
            <a:r>
              <a:rPr lang="en-US" dirty="0" err="1" smtClean="0"/>
              <a:t>LeaderJobCoordinator</a:t>
            </a:r>
            <a:r>
              <a:rPr lang="en-US" dirty="0" smtClean="0"/>
              <a:t> </a:t>
            </a:r>
            <a:r>
              <a:rPr lang="en-US" dirty="0" smtClean="0"/>
              <a:t>will publish </a:t>
            </a:r>
            <a:r>
              <a:rPr lang="en-US" dirty="0" err="1" smtClean="0"/>
              <a:t>JobModel</a:t>
            </a:r>
            <a:r>
              <a:rPr lang="en-US" dirty="0" smtClean="0"/>
              <a:t> to </a:t>
            </a:r>
            <a:r>
              <a:rPr lang="en-US" dirty="0" err="1" smtClean="0"/>
              <a:t>ZooKeeper</a:t>
            </a:r>
            <a:r>
              <a:rPr lang="en-US" dirty="0" smtClean="0"/>
              <a:t> server for all </a:t>
            </a:r>
            <a:r>
              <a:rPr lang="en-US" dirty="0" err="1" smtClean="0"/>
              <a:t>StreamProcessors</a:t>
            </a:r>
            <a:r>
              <a:rPr lang="en-US" dirty="0" smtClean="0"/>
              <a:t> to read.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8285" y="1626964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18285" y="2664069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ShellCommandConfig.scala</a:t>
            </a:r>
            <a:r>
              <a:rPr lang="en-US" dirty="0" smtClean="0"/>
              <a:t> file has been modify so that </a:t>
            </a:r>
            <a:r>
              <a:rPr lang="en-US" dirty="0" err="1" smtClean="0"/>
              <a:t>AbstractContainerAllocator</a:t>
            </a:r>
            <a:r>
              <a:rPr lang="en-US" dirty="0" smtClean="0"/>
              <a:t> </a:t>
            </a:r>
            <a:r>
              <a:rPr lang="en-US" dirty="0" smtClean="0"/>
              <a:t>will run run-follower.sh instead of run-container.sh when containers start.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 smtClean="0"/>
              <a:t>LeaderJobCoordinator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5465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Use </a:t>
            </a:r>
            <a:r>
              <a:rPr lang="en-US" dirty="0" err="1" smtClean="0"/>
              <a:t>ZkUtils</a:t>
            </a:r>
            <a:r>
              <a:rPr lang="en-US" dirty="0" smtClean="0"/>
              <a:t> and </a:t>
            </a:r>
            <a:r>
              <a:rPr lang="en-US" dirty="0" err="1" smtClean="0"/>
              <a:t>LeaderFollowerControllerImpl</a:t>
            </a:r>
            <a:r>
              <a:rPr lang="en-US" dirty="0" smtClean="0"/>
              <a:t> </a:t>
            </a:r>
            <a:r>
              <a:rPr lang="en-US" dirty="0" smtClean="0"/>
              <a:t>to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server.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LeaderFollowerControllerImpl</a:t>
            </a:r>
            <a:r>
              <a:rPr lang="en-US" dirty="0" smtClean="0"/>
              <a:t> </a:t>
            </a:r>
            <a:r>
              <a:rPr lang="en-US" dirty="0" smtClean="0"/>
              <a:t>will subscribe to change of online processors. If the list of online processors changes, the </a:t>
            </a:r>
            <a:r>
              <a:rPr lang="en-US" dirty="0" err="1" smtClean="0"/>
              <a:t>ZooKeeper</a:t>
            </a:r>
            <a:r>
              <a:rPr lang="en-US" dirty="0" smtClean="0"/>
              <a:t> server will inform </a:t>
            </a:r>
            <a:r>
              <a:rPr lang="en-US" dirty="0" err="1" smtClean="0"/>
              <a:t>LeaderJobCoordinator</a:t>
            </a:r>
            <a:r>
              <a:rPr lang="en-US" dirty="0" smtClean="0"/>
              <a:t> </a:t>
            </a:r>
            <a:r>
              <a:rPr lang="en-US" dirty="0" smtClean="0"/>
              <a:t>through callback method (</a:t>
            </a:r>
            <a:r>
              <a:rPr lang="en-US" dirty="0" err="1" smtClean="0"/>
              <a:t>onProcessorsChange</a:t>
            </a:r>
            <a:r>
              <a:rPr lang="en-US" dirty="0" smtClean="0"/>
              <a:t>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LeaderJobCoordinator</a:t>
            </a:r>
            <a:r>
              <a:rPr lang="en-US" altLang="zh-CN" dirty="0" smtClean="0"/>
              <a:t> </a:t>
            </a:r>
            <a:r>
              <a:rPr lang="en-US" altLang="zh-CN" dirty="0" smtClean="0"/>
              <a:t>will publish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server when the number of processors are equal to the number of containers in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. </a:t>
            </a:r>
          </a:p>
          <a:p>
            <a:pPr marL="342900" indent="-342900">
              <a:buAutoNum type="arabicParenR"/>
            </a:pP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en-US" altLang="zh-CN" dirty="0" err="1" smtClean="0"/>
              <a:t>LeaderJobCoordinator</a:t>
            </a:r>
            <a:r>
              <a:rPr lang="en-US" altLang="zh-CN" dirty="0" smtClean="0"/>
              <a:t> </a:t>
            </a:r>
            <a:r>
              <a:rPr lang="en-US" altLang="zh-CN" dirty="0" smtClean="0"/>
              <a:t>will also start a Barrier in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server, which will wait until all </a:t>
            </a:r>
            <a:r>
              <a:rPr lang="en-US" altLang="zh-CN" dirty="0" err="1" smtClean="0"/>
              <a:t>StreamProcessors</a:t>
            </a:r>
            <a:r>
              <a:rPr lang="en-US" altLang="zh-CN" dirty="0" smtClean="0"/>
              <a:t> knows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.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AM</a:t>
            </a:r>
            <a:r>
              <a:rPr lang="en-US" dirty="0" smtClean="0"/>
              <a:t> </a:t>
            </a:r>
            <a:r>
              <a:rPr lang="en-US" dirty="0" smtClean="0"/>
              <a:t>can set the </a:t>
            </a:r>
            <a:r>
              <a:rPr lang="en-US" dirty="0" err="1" smtClean="0"/>
              <a:t>newJobModel</a:t>
            </a:r>
            <a:r>
              <a:rPr lang="en-US" dirty="0" smtClean="0"/>
              <a:t> to be published in </a:t>
            </a:r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0945" y="1360552"/>
            <a:ext cx="3789485" cy="2804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5516" y="1401738"/>
            <a:ext cx="23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66790" y="2694280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96977" y="2762925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ZkUtils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5584" y="3425446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2250" y="347225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FollowerControllerImpl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75584" y="1855178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03402" y="1905480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newJobModel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87860" y="1855178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69537" y="1905480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currentProcessors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46310" y="507106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62709" y="506275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7555157" y="1004349"/>
            <a:ext cx="10624" cy="8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82250" y="3888393"/>
            <a:ext cx="0" cy="11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82250" y="3888394"/>
            <a:ext cx="1055080" cy="1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7" idx="0"/>
          </p:cNvCxnSpPr>
          <p:nvPr/>
        </p:nvCxnSpPr>
        <p:spPr>
          <a:xfrm flipH="1">
            <a:off x="8670073" y="3888393"/>
            <a:ext cx="744757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90264" y="924421"/>
            <a:ext cx="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57846" y="4433517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68279" y="4420516"/>
            <a:ext cx="3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89087" y="4417395"/>
            <a:ext cx="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39" idx="0"/>
          </p:cNvCxnSpPr>
          <p:nvPr/>
        </p:nvCxnSpPr>
        <p:spPr>
          <a:xfrm>
            <a:off x="9777046" y="3888393"/>
            <a:ext cx="163334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03379" y="4433517"/>
            <a:ext cx="4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788832" y="560253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88832" y="566113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082407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99435" y="566113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9352714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706" y="566113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66" y="1275510"/>
            <a:ext cx="4831624" cy="248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7359" y="-270708"/>
            <a:ext cx="10515600" cy="1325563"/>
          </a:xfrm>
        </p:spPr>
        <p:txBody>
          <a:bodyPr/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362" y="1349965"/>
            <a:ext cx="4771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AM container, the run-leader.sh script will be run and the </a:t>
            </a:r>
            <a:r>
              <a:rPr lang="en-US" dirty="0" err="1"/>
              <a:t>ClusterBasedApplicationMaster</a:t>
            </a:r>
            <a:r>
              <a:rPr lang="en-US" dirty="0"/>
              <a:t> </a:t>
            </a:r>
            <a:r>
              <a:rPr lang="en-US" dirty="0" smtClean="0"/>
              <a:t>will be started.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169" y="2591319"/>
            <a:ext cx="512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Start all old components: </a:t>
            </a:r>
            <a:r>
              <a:rPr lang="en-US" dirty="0" err="1"/>
              <a:t>LeaderJobCoordinator</a:t>
            </a:r>
            <a:r>
              <a:rPr lang="en-US" dirty="0"/>
              <a:t>, </a:t>
            </a:r>
            <a:r>
              <a:rPr lang="en-US" dirty="0" err="1" smtClean="0"/>
              <a:t>ContainerProcessManager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45" y="3636769"/>
            <a:ext cx="5375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/>
              <a:t>LeaderJobCoordinator</a:t>
            </a:r>
            <a:r>
              <a:rPr lang="en-US" dirty="0"/>
              <a:t>. </a:t>
            </a:r>
            <a:r>
              <a:rPr lang="en-US" dirty="0" err="1"/>
              <a:t>LeaderJobCoordinator</a:t>
            </a:r>
            <a:r>
              <a:rPr lang="en-US" dirty="0"/>
              <a:t> </a:t>
            </a:r>
            <a:r>
              <a:rPr lang="en-US" dirty="0" smtClean="0"/>
              <a:t>will publish </a:t>
            </a:r>
            <a:r>
              <a:rPr lang="en-US" dirty="0" err="1" smtClean="0"/>
              <a:t>JobModel</a:t>
            </a:r>
            <a:r>
              <a:rPr lang="en-US" dirty="0" smtClean="0"/>
              <a:t> to </a:t>
            </a:r>
            <a:r>
              <a:rPr lang="en-US" dirty="0" err="1" smtClean="0"/>
              <a:t>ZooKeeper</a:t>
            </a:r>
            <a:r>
              <a:rPr lang="en-US" dirty="0" smtClean="0"/>
              <a:t> server for all </a:t>
            </a:r>
            <a:r>
              <a:rPr lang="en-US" dirty="0" err="1" smtClean="0"/>
              <a:t>StreamProcessors</a:t>
            </a:r>
            <a:r>
              <a:rPr lang="en-US" dirty="0" smtClean="0"/>
              <a:t> to read.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ShellCommandConfig.scala</a:t>
            </a:r>
            <a:r>
              <a:rPr lang="en-US" dirty="0" smtClean="0"/>
              <a:t> file has been modify so that </a:t>
            </a:r>
            <a:r>
              <a:rPr lang="en-US" dirty="0" err="1" smtClean="0"/>
              <a:t>LeaderJobCoordinator</a:t>
            </a:r>
            <a:r>
              <a:rPr lang="en-US" dirty="0" smtClean="0"/>
              <a:t> will run run-follower.sh instead of run-container.sh when containers start.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4967654" y="1103542"/>
            <a:ext cx="677008" cy="70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19" y="5743942"/>
            <a:ext cx="4671481" cy="80654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>
            <a:off x="4703885" y="5547048"/>
            <a:ext cx="1140234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03885" y="3038626"/>
            <a:ext cx="1407765" cy="10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5310919" y="2261150"/>
            <a:ext cx="843696" cy="6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19" y="3723641"/>
            <a:ext cx="4829175" cy="219075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4703885" y="4076977"/>
            <a:ext cx="1407765" cy="8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62" y="880007"/>
            <a:ext cx="6677025" cy="4000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1650" y="2908376"/>
            <a:ext cx="4561644" cy="296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650" y="3902021"/>
            <a:ext cx="3790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Start </a:t>
            </a:r>
            <a:r>
              <a:rPr lang="en-US" dirty="0" err="1"/>
              <a:t>LeaderJobCoordinator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48980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Use </a:t>
            </a:r>
            <a:r>
              <a:rPr lang="en-US" dirty="0" err="1" smtClean="0"/>
              <a:t>ZkUtils</a:t>
            </a:r>
            <a:r>
              <a:rPr lang="en-US" dirty="0" smtClean="0"/>
              <a:t> and 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FollowerControllerImpl</a:t>
            </a:r>
            <a:r>
              <a:rPr lang="en-US" dirty="0" smtClean="0"/>
              <a:t> </a:t>
            </a:r>
            <a:r>
              <a:rPr lang="en-US" dirty="0" smtClean="0"/>
              <a:t>to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server.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LeaderFollowerControllerImpl</a:t>
            </a:r>
            <a:r>
              <a:rPr lang="en-US" dirty="0" smtClean="0"/>
              <a:t> </a:t>
            </a:r>
            <a:r>
              <a:rPr lang="en-US" dirty="0" smtClean="0"/>
              <a:t>will subscribe to change of online processors. If the list of online processors changes, the </a:t>
            </a:r>
            <a:r>
              <a:rPr lang="en-US" dirty="0" err="1" smtClean="0"/>
              <a:t>ZooKeeper</a:t>
            </a:r>
            <a:r>
              <a:rPr lang="en-US" dirty="0" smtClean="0"/>
              <a:t> server will inform </a:t>
            </a:r>
            <a:r>
              <a:rPr lang="en-US" dirty="0" err="1"/>
              <a:t>LeaderJobCoordinator</a:t>
            </a:r>
            <a:r>
              <a:rPr lang="en-US" dirty="0"/>
              <a:t> </a:t>
            </a:r>
            <a:r>
              <a:rPr lang="en-US" dirty="0" smtClean="0"/>
              <a:t>through callback method (</a:t>
            </a:r>
            <a:r>
              <a:rPr lang="en-US" dirty="0" err="1" smtClean="0"/>
              <a:t>onProcessorsChange</a:t>
            </a:r>
            <a:r>
              <a:rPr lang="en-US" dirty="0" smtClean="0"/>
              <a:t>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/>
              <a:t>LeaderJobCoordinator</a:t>
            </a:r>
            <a:r>
              <a:rPr lang="en-US" altLang="zh-CN" dirty="0" smtClean="0"/>
              <a:t> </a:t>
            </a:r>
            <a:r>
              <a:rPr lang="en-US" altLang="zh-CN" dirty="0" smtClean="0"/>
              <a:t>will publish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server when the number of processors are equal to the number of containers in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. </a:t>
            </a:r>
          </a:p>
          <a:p>
            <a:pPr marL="342900" indent="-342900">
              <a:buAutoNum type="arabicParenR"/>
            </a:pP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en-US" altLang="zh-CN" dirty="0" err="1" smtClean="0"/>
              <a:t>JobModelUpdater</a:t>
            </a:r>
            <a:r>
              <a:rPr lang="en-US" altLang="zh-CN" dirty="0" smtClean="0"/>
              <a:t> </a:t>
            </a:r>
            <a:r>
              <a:rPr lang="en-US" altLang="zh-CN" dirty="0" smtClean="0"/>
              <a:t>will also start a Barrier in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server, which will wait until all </a:t>
            </a:r>
            <a:r>
              <a:rPr lang="en-US" altLang="zh-CN" dirty="0" err="1" smtClean="0"/>
              <a:t>StreamProcessors</a:t>
            </a:r>
            <a:r>
              <a:rPr lang="en-US" altLang="zh-CN" dirty="0" smtClean="0"/>
              <a:t> knows the </a:t>
            </a:r>
            <a:r>
              <a:rPr lang="en-US" altLang="zh-CN" dirty="0" err="1" smtClean="0"/>
              <a:t>newJobModel</a:t>
            </a:r>
            <a:r>
              <a:rPr lang="en-US" altLang="zh-CN" dirty="0" smtClean="0"/>
              <a:t>.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altLang="zh-CN" dirty="0" err="1" smtClean="0"/>
              <a:t>ClusterBasedApplicationMaster</a:t>
            </a:r>
            <a:r>
              <a:rPr lang="en-US" dirty="0" smtClean="0"/>
              <a:t> </a:t>
            </a:r>
            <a:r>
              <a:rPr lang="en-US" dirty="0" smtClean="0"/>
              <a:t>can set the </a:t>
            </a:r>
            <a:r>
              <a:rPr lang="en-US" dirty="0" err="1" smtClean="0"/>
              <a:t>newJobModel</a:t>
            </a:r>
            <a:r>
              <a:rPr lang="en-US" dirty="0" smtClean="0"/>
              <a:t> to be published in </a:t>
            </a:r>
            <a:r>
              <a:rPr lang="en-US" dirty="0" err="1" smtClean="0"/>
              <a:t>JobModelUpdater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42" y="58819"/>
            <a:ext cx="4374527" cy="139247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818185" y="518746"/>
            <a:ext cx="1529861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44562" y="940635"/>
            <a:ext cx="1503484" cy="4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42" y="1495515"/>
            <a:ext cx="3371775" cy="67435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818185" y="1376423"/>
            <a:ext cx="1529861" cy="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60" y="2120615"/>
            <a:ext cx="3714384" cy="1209064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739054" y="2193409"/>
            <a:ext cx="1951892" cy="86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98" y="3329679"/>
            <a:ext cx="3642213" cy="34879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946" y="3723117"/>
            <a:ext cx="3615836" cy="19192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337" y="3862319"/>
            <a:ext cx="4048429" cy="2153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222" y="4048257"/>
            <a:ext cx="4439381" cy="427969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4739054" y="3059723"/>
            <a:ext cx="2321168" cy="135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939454" y="3556312"/>
            <a:ext cx="870438" cy="16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90660" y="3111299"/>
            <a:ext cx="367440" cy="2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970" y="4504674"/>
            <a:ext cx="3711453" cy="17326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5443" y="4613501"/>
            <a:ext cx="4375811" cy="31838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>
            <a:off x="7825154" y="4438657"/>
            <a:ext cx="465992" cy="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0004" y="4887537"/>
            <a:ext cx="3524250" cy="20955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5583" y="5036697"/>
            <a:ext cx="5562600" cy="39052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5249008" y="4077661"/>
            <a:ext cx="1222130" cy="123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0830" y="5384123"/>
            <a:ext cx="4200424" cy="1092678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5081954" y="5310554"/>
            <a:ext cx="1628876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249008" y="4077661"/>
            <a:ext cx="1461822" cy="162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49008" y="4077661"/>
            <a:ext cx="1441938" cy="23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8807" y="6297744"/>
            <a:ext cx="2513591" cy="517504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177516" y="6160267"/>
            <a:ext cx="561538" cy="13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1485" y="746281"/>
            <a:ext cx="1626576" cy="447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1485" y="785313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run-follower.sh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11" idx="0"/>
          </p:cNvCxnSpPr>
          <p:nvPr/>
        </p:nvCxnSpPr>
        <p:spPr>
          <a:xfrm>
            <a:off x="9174773" y="1193678"/>
            <a:ext cx="0" cy="38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8242" y="1573824"/>
            <a:ext cx="4273062" cy="1151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99838" y="1591408"/>
            <a:ext cx="3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FollowerStreamProcessorRunner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76695" y="2992316"/>
            <a:ext cx="4273062" cy="2898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99938" y="2992316"/>
            <a:ext cx="177604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2"/>
            <a:endCxn id="19" idx="0"/>
          </p:cNvCxnSpPr>
          <p:nvPr/>
        </p:nvCxnSpPr>
        <p:spPr>
          <a:xfrm>
            <a:off x="9174773" y="2725615"/>
            <a:ext cx="13189" cy="26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66842" y="3370385"/>
            <a:ext cx="3815861" cy="1153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69114" y="3370385"/>
            <a:ext cx="26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FollowerJobCoordinator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28362" y="2071843"/>
            <a:ext cx="4092819" cy="580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8362" y="2189285"/>
            <a:ext cx="4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FollowerStreamProcessorLifeCycleListener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75634" y="5331281"/>
            <a:ext cx="3811466" cy="414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17520" y="5331281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SamzaContainer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68006" y="4523726"/>
            <a:ext cx="2864825" cy="460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73522" y="4555453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99838" y="3771444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9769" y="3739717"/>
            <a:ext cx="92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ZkUtils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99838" y="4149513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73522" y="4117786"/>
            <a:ext cx="26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FollowerControllerImpl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each container, run-follower.sh script will be run.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73522" y="785313"/>
            <a:ext cx="4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FollowerStreamProcessorRunner</a:t>
            </a:r>
            <a:r>
              <a:rPr lang="en-US" dirty="0" smtClean="0"/>
              <a:t> will be started by run-follower.sh script. It will read job-</a:t>
            </a:r>
            <a:r>
              <a:rPr lang="en-US" dirty="0" err="1" smtClean="0"/>
              <a:t>config</a:t>
            </a:r>
            <a:r>
              <a:rPr lang="en-US" dirty="0" smtClean="0"/>
              <a:t> from </a:t>
            </a:r>
            <a:r>
              <a:rPr lang="en-US" dirty="0" err="1" smtClean="0"/>
              <a:t>JobModelManager</a:t>
            </a:r>
            <a:r>
              <a:rPr lang="en-US" dirty="0" smtClean="0"/>
              <a:t> server and run the </a:t>
            </a:r>
            <a:r>
              <a:rPr lang="en-US" dirty="0" err="1" smtClean="0"/>
              <a:t>StreamProcessor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FollowerStreamProcessorLifeCycleListener</a:t>
            </a:r>
            <a:r>
              <a:rPr lang="en-US" dirty="0" smtClean="0"/>
              <a:t> is the callback function that will be called when </a:t>
            </a:r>
            <a:r>
              <a:rPr lang="en-US" dirty="0" err="1" smtClean="0"/>
              <a:t>StreamProcessor’s</a:t>
            </a:r>
            <a:r>
              <a:rPr lang="en-US" dirty="0" smtClean="0"/>
              <a:t> running status changing. In our current implementation, it will never be called.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StreamProcessor</a:t>
            </a:r>
            <a:r>
              <a:rPr lang="en-US" dirty="0" smtClean="0"/>
              <a:t> will start </a:t>
            </a:r>
            <a:r>
              <a:rPr lang="en-US" dirty="0" err="1" smtClean="0"/>
              <a:t>FollowerJobCoordinator</a:t>
            </a:r>
            <a:r>
              <a:rPr lang="en-US" dirty="0" smtClean="0"/>
              <a:t>. </a:t>
            </a:r>
            <a:r>
              <a:rPr lang="en-US" dirty="0" err="1" smtClean="0"/>
              <a:t>FollowerJobCoordinator</a:t>
            </a:r>
            <a:r>
              <a:rPr lang="en-US" dirty="0" smtClean="0"/>
              <a:t> will register with </a:t>
            </a:r>
            <a:r>
              <a:rPr lang="en-US" dirty="0" err="1" smtClean="0"/>
              <a:t>ZooKeeper</a:t>
            </a:r>
            <a:r>
              <a:rPr lang="en-US" dirty="0" smtClean="0"/>
              <a:t> server and watch for </a:t>
            </a:r>
            <a:r>
              <a:rPr lang="en-US" dirty="0" err="1" smtClean="0"/>
              <a:t>JobModel</a:t>
            </a:r>
            <a:r>
              <a:rPr lang="en-US" dirty="0" smtClean="0"/>
              <a:t> changes.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01935" y="1626977"/>
            <a:ext cx="42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JobCoordinatorListener</a:t>
            </a:r>
            <a:r>
              <a:rPr lang="en-US" dirty="0" smtClean="0"/>
              <a:t> is the callback function that will be called by </a:t>
            </a:r>
            <a:r>
              <a:rPr lang="en-US" dirty="0" err="1" smtClean="0"/>
              <a:t>FollowerJobCoordinator</a:t>
            </a:r>
            <a:r>
              <a:rPr lang="en-US" dirty="0" smtClean="0"/>
              <a:t> when </a:t>
            </a:r>
            <a:r>
              <a:rPr lang="en-US" dirty="0" err="1" smtClean="0"/>
              <a:t>JobModel</a:t>
            </a:r>
            <a:r>
              <a:rPr lang="en-US" dirty="0" smtClean="0"/>
              <a:t> changes. It will set up and run the new </a:t>
            </a:r>
            <a:r>
              <a:rPr lang="en-US" dirty="0" err="1" smtClean="0"/>
              <a:t>SamzaContainer</a:t>
            </a: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 err="1" smtClean="0"/>
              <a:t>FollowerJobCoordinator</a:t>
            </a:r>
            <a:r>
              <a:rPr lang="en-US" dirty="0" smtClean="0"/>
              <a:t> call </a:t>
            </a:r>
            <a:r>
              <a:rPr lang="en-US" dirty="0" err="1" smtClean="0"/>
              <a:t>onNewJobModel</a:t>
            </a:r>
            <a:r>
              <a:rPr lang="en-US" dirty="0" smtClean="0"/>
              <a:t>() method.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80786" y="3370385"/>
            <a:ext cx="44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29503" y="4544484"/>
            <a:ext cx="44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6" idx="2"/>
            <a:endCxn id="14" idx="0"/>
          </p:cNvCxnSpPr>
          <p:nvPr/>
        </p:nvCxnSpPr>
        <p:spPr>
          <a:xfrm flipH="1">
            <a:off x="9196752" y="4983912"/>
            <a:ext cx="3667" cy="34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881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Samza Modification</vt:lpstr>
      <vt:lpstr>YarnJob.scala</vt:lpstr>
      <vt:lpstr>run-leader.sh</vt:lpstr>
      <vt:lpstr>ClusterBasedApplicationMaster</vt:lpstr>
      <vt:lpstr>PowerPoint Presentation</vt:lpstr>
      <vt:lpstr>LeaderJobCoordinator</vt:lpstr>
      <vt:lpstr>ClusterBasedApplicationMaster</vt:lpstr>
      <vt:lpstr>LeaderJobCoordinator</vt:lpstr>
      <vt:lpstr>StreamProcessor</vt:lpstr>
      <vt:lpstr>FollowerJobCoordinator</vt:lpstr>
      <vt:lpstr>StreamProcessor</vt:lpstr>
      <vt:lpstr>FollowerJobCoordinator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338</cp:revision>
  <dcterms:created xsi:type="dcterms:W3CDTF">2018-05-21T05:56:53Z</dcterms:created>
  <dcterms:modified xsi:type="dcterms:W3CDTF">2018-06-02T12:19:08Z</dcterms:modified>
</cp:coreProperties>
</file>