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02" r:id="rId12"/>
    <p:sldId id="273" r:id="rId13"/>
    <p:sldId id="301" r:id="rId14"/>
    <p:sldId id="278" r:id="rId15"/>
    <p:sldId id="306" r:id="rId16"/>
    <p:sldId id="304" r:id="rId17"/>
    <p:sldId id="307" r:id="rId18"/>
    <p:sldId id="305" r:id="rId19"/>
    <p:sldId id="309" r:id="rId20"/>
    <p:sldId id="308" r:id="rId21"/>
    <p:sldId id="275" r:id="rId22"/>
    <p:sldId id="303" r:id="rId23"/>
    <p:sldId id="274" r:id="rId24"/>
    <p:sldId id="268" r:id="rId25"/>
    <p:sldId id="272" r:id="rId26"/>
    <p:sldId id="27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69" r:id="rId41"/>
    <p:sldId id="271" r:id="rId42"/>
    <p:sldId id="263" r:id="rId43"/>
    <p:sldId id="265" r:id="rId44"/>
    <p:sldId id="259" r:id="rId45"/>
    <p:sldId id="262" r:id="rId46"/>
    <p:sldId id="257" r:id="rId47"/>
    <p:sldId id="270" r:id="rId48"/>
    <p:sldId id="258" r:id="rId49"/>
    <p:sldId id="264" r:id="rId50"/>
    <p:sldId id="266" r:id="rId51"/>
    <p:sldId id="267" r:id="rId52"/>
    <p:sldId id="276" r:id="rId53"/>
    <p:sldId id="27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</p14:sldIdLst>
        </p14:section>
        <p14:section name="Deployment" id="{D8B7B586-CF71-4EBD-8424-0AA072424627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09"/>
            <p14:sldId id="308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9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Dataflow Graphs</a:t>
            </a:r>
          </a:p>
          <a:p>
            <a:pPr marL="0" indent="0">
              <a:buNone/>
            </a:pPr>
            <a:r>
              <a:rPr lang="en-US" sz="2200" dirty="0" smtClean="0"/>
              <a:t>Compose </a:t>
            </a:r>
            <a:r>
              <a:rPr lang="en-US" sz="2200" dirty="0" err="1" smtClean="0"/>
              <a:t>mutiple</a:t>
            </a:r>
            <a:r>
              <a:rPr lang="en-US" sz="2200" dirty="0" smtClean="0"/>
              <a:t> jobs to a dataflow graphs</a:t>
            </a:r>
          </a:p>
          <a:p>
            <a:pPr marL="0" indent="0">
              <a:buNone/>
            </a:pPr>
            <a:r>
              <a:rPr lang="en-US" sz="2200" dirty="0" smtClean="0"/>
              <a:t>Edges are stream, nodes are jobs.</a:t>
            </a:r>
          </a:p>
          <a:p>
            <a:pPr marL="0" indent="0">
              <a:buNone/>
            </a:pPr>
            <a:r>
              <a:rPr lang="en-US" sz="2200" dirty="0" smtClean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 smtClean="0"/>
              <a:t>The </a:t>
            </a:r>
            <a:r>
              <a:rPr lang="en-US" sz="2200" i="1" dirty="0"/>
              <a:t>dataflow model: a practical approach to balancing correctness, latency, and cost in massive-scale, unbounded, out-of-order data </a:t>
            </a:r>
            <a:r>
              <a:rPr lang="en-US" sz="2200" i="1" dirty="0" smtClean="0"/>
              <a:t>processing, </a:t>
            </a:r>
            <a:r>
              <a:rPr lang="en-US" sz="2200" dirty="0" smtClean="0"/>
              <a:t>VLDB2015</a:t>
            </a:r>
          </a:p>
          <a:p>
            <a:r>
              <a:rPr lang="en-US" dirty="0" smtClean="0"/>
              <a:t>Containers</a:t>
            </a:r>
          </a:p>
          <a:p>
            <a:pPr marL="0" indent="0">
              <a:buNone/>
            </a:pPr>
            <a:r>
              <a:rPr lang="en-US" sz="2200" dirty="0" smtClean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200" dirty="0" smtClean="0"/>
              <a:t>A container is a essentially a Unix process(or Linux </a:t>
            </a:r>
            <a:r>
              <a:rPr lang="en-US" sz="2200" dirty="0" err="1" smtClean="0"/>
              <a:t>cgroup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r>
              <a:rPr lang="en-US" sz="2200" dirty="0" smtClean="0"/>
              <a:t>Each container runs one or more tasks. </a:t>
            </a:r>
          </a:p>
          <a:p>
            <a:pPr marL="0" indent="0">
              <a:buNone/>
            </a:pPr>
            <a:r>
              <a:rPr lang="en-US" sz="2200" dirty="0" smtClean="0"/>
              <a:t>The number of containers is specified by the user at run time and can be changed at any time.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053" y="5065594"/>
            <a:ext cx="3166834" cy="17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 smtClean="0"/>
              <a:t>Deployment 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dirty="0"/>
              <a:t>check out the </a:t>
            </a:r>
            <a:r>
              <a:rPr lang="en-US" i="1" dirty="0" smtClean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run-app.sh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application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old </a:t>
            </a:r>
            <a:r>
              <a:rPr lang="en-US" sz="1400" dirty="0" err="1" smtClean="0"/>
              <a:t>configs</a:t>
            </a:r>
            <a:endParaRPr lang="en-US" sz="1400" dirty="0" smtClean="0"/>
          </a:p>
          <a:p>
            <a:r>
              <a:rPr lang="en-US" sz="1400" dirty="0" smtClean="0"/>
              <a:t>Write  </a:t>
            </a:r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</a:t>
            </a:r>
            <a:r>
              <a:rPr lang="en-US" altLang="zh-CN" sz="1600" dirty="0" err="1" smtClean="0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err="1" smtClean="0"/>
              <a:t>JavaEnv</a:t>
            </a:r>
            <a:r>
              <a:rPr lang="en-US" sz="1400" dirty="0" smtClean="0"/>
              <a:t>, commands,</a:t>
            </a:r>
          </a:p>
          <a:p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 container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to get </a:t>
            </a:r>
            <a:r>
              <a:rPr lang="en-US" sz="1400" dirty="0" err="1" smtClean="0"/>
              <a:t>jobmodel</a:t>
            </a:r>
            <a:endParaRPr lang="en-US" sz="14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, start a HTTP server for others to read it</a:t>
            </a:r>
            <a:endParaRPr lang="en-US" sz="1400" dirty="0"/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 new thread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commands and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from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run-container.sh</a:t>
            </a:r>
          </a:p>
          <a:p>
            <a:r>
              <a:rPr lang="en-US" sz="1400" dirty="0" err="1" smtClean="0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 smtClean="0"/>
              <a:t>Submit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57072" y="1438359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85059" y="1438359"/>
            <a:ext cx="2459206" cy="973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9630" y="160086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Hello-</a:t>
            </a:r>
            <a:r>
              <a:rPr lang="en-US" dirty="0" err="1" smtClean="0"/>
              <a:t>Samza</a:t>
            </a:r>
            <a:r>
              <a:rPr lang="en-US" dirty="0" smtClean="0"/>
              <a:t> Application Package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3" idx="1"/>
          </p:cNvCxnSpPr>
          <p:nvPr/>
        </p:nvCxnSpPr>
        <p:spPr>
          <a:xfrm>
            <a:off x="6944265" y="1924924"/>
            <a:ext cx="1112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39810" y="1738436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671" y="1693963"/>
            <a:ext cx="349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Clients submit application package to </a:t>
            </a:r>
            <a:r>
              <a:rPr lang="en-US" dirty="0" err="1" smtClean="0"/>
              <a:t>FileSystem</a:t>
            </a:r>
            <a:r>
              <a:rPr lang="en-US" dirty="0" smtClean="0"/>
              <a:t>(HDFS for now)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Clients run the </a:t>
            </a:r>
            <a:r>
              <a:rPr lang="en-US" i="1" dirty="0" smtClean="0"/>
              <a:t>run-app.sh</a:t>
            </a:r>
            <a:r>
              <a:rPr lang="en-US" dirty="0" smtClean="0"/>
              <a:t> with </a:t>
            </a:r>
            <a:r>
              <a:rPr lang="en-US" altLang="zh-CN" dirty="0" smtClean="0"/>
              <a:t>configuration file(</a:t>
            </a:r>
            <a:r>
              <a:rPr lang="en-US" altLang="zh-CN" i="1" dirty="0" err="1" smtClean="0"/>
              <a:t>WikipediaApplication.properties</a:t>
            </a:r>
            <a:r>
              <a:rPr lang="en-US" altLang="zh-CN" dirty="0" smtClean="0"/>
              <a:t>)</a:t>
            </a:r>
            <a:r>
              <a:rPr lang="en-US" dirty="0" smtClean="0"/>
              <a:t> as parameters </a:t>
            </a:r>
            <a:r>
              <a:rPr lang="en-US" u="sng" dirty="0" smtClean="0"/>
              <a:t>on local machine </a:t>
            </a:r>
            <a:r>
              <a:rPr lang="en-US" dirty="0" smtClean="0"/>
              <a:t>to start the application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run-app.sh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en-US" i="1" dirty="0" smtClean="0"/>
              <a:t>run-app.sh</a:t>
            </a:r>
            <a:r>
              <a:rPr lang="en-US" dirty="0" smtClean="0"/>
              <a:t> runs </a:t>
            </a:r>
            <a:r>
              <a:rPr lang="en-US" i="1" dirty="0" smtClean="0"/>
              <a:t>ApplicationRunnerMain.java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./run-app.sh </a:t>
            </a:r>
            <a:r>
              <a:rPr lang="en-US" sz="1200" i="1" dirty="0" err="1" smtClean="0"/>
              <a:t>wikipedia.application.WikipediaApplication</a:t>
            </a:r>
            <a:r>
              <a:rPr lang="en-US" sz="1200" i="1" dirty="0"/>
              <a:t> </a:t>
            </a:r>
            <a:r>
              <a:rPr lang="en-US" sz="1200" i="1" dirty="0" smtClean="0"/>
              <a:t>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-factory=</a:t>
            </a:r>
            <a:r>
              <a:rPr lang="en-US" sz="1200" i="1" dirty="0" err="1" smtClean="0"/>
              <a:t>org.apache.samza.config.factories.PropertiesConfigFactory</a:t>
            </a:r>
            <a:r>
              <a:rPr lang="en-US" sz="1200" i="1" dirty="0" smtClean="0"/>
              <a:t> 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-path=</a:t>
            </a:r>
            <a:r>
              <a:rPr lang="en-US" sz="1200" i="1" dirty="0" err="1" smtClean="0"/>
              <a:t>wikipediaApplication.properties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 smtClean="0"/>
              <a:t>Configuration file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file: 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format</a:t>
            </a:r>
          </a:p>
          <a:p>
            <a:endParaRPr lang="en-US" dirty="0" smtClean="0"/>
          </a:p>
          <a:p>
            <a:r>
              <a:rPr lang="en-US" dirty="0" smtClean="0"/>
              <a:t>Defines </a:t>
            </a:r>
            <a:r>
              <a:rPr lang="en-US" dirty="0" smtClean="0"/>
              <a:t>which class will be sent to YARN clusters as application, which cluster client are using, which stream system are using,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299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</a:t>
            </a:r>
            <a:r>
              <a:rPr lang="en-US" altLang="zh-CN" dirty="0" smtClean="0"/>
              <a:t>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</a:t>
            </a:r>
            <a:r>
              <a:rPr lang="en-US" altLang="zh-CN" dirty="0" smtClean="0"/>
              <a:t>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</a:t>
            </a:r>
            <a:r>
              <a:rPr lang="en-US" altLang="zh-CN" dirty="0" smtClean="0"/>
              <a:t>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4" y="1255336"/>
            <a:ext cx="299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</a:t>
            </a:r>
            <a:r>
              <a:rPr lang="en-US" altLang="zh-CN" dirty="0" smtClean="0"/>
              <a:t>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</a:t>
            </a:r>
            <a:r>
              <a:rPr lang="en-US" altLang="zh-CN" dirty="0" smtClean="0"/>
              <a:t>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</a:t>
            </a:r>
            <a:r>
              <a:rPr lang="en-US" altLang="zh-CN" dirty="0" smtClean="0"/>
              <a:t>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5.RemoteApplicationRunner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4113" y="3603383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78370" y="1420380"/>
            <a:ext cx="771329" cy="311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StreamManager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45321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10257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 smtClean="0"/>
          </a:p>
          <a:p>
            <a:r>
              <a:rPr lang="en-US" dirty="0" smtClean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run-container.sh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from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smtClean="0"/>
              <a:t>Run </a:t>
            </a:r>
            <a:r>
              <a:rPr lang="en-US" sz="1400" dirty="0" err="1" smtClean="0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Listen to </a:t>
            </a:r>
            <a:r>
              <a:rPr lang="en-US" sz="1400" dirty="0" err="1" smtClean="0"/>
              <a:t>JobCoordinator</a:t>
            </a:r>
            <a:r>
              <a:rPr lang="en-US" sz="1400" dirty="0" smtClean="0"/>
              <a:t>(</a:t>
            </a:r>
            <a:r>
              <a:rPr lang="en-US" sz="1400" dirty="0" err="1" smtClean="0"/>
              <a:t>sam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r>
              <a:rPr lang="en-US" sz="1400" dirty="0" smtClean="0"/>
              <a:t> as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Stop container if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given signal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offset for each input partition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Instantialize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StreamTask</a:t>
            </a:r>
            <a:r>
              <a:rPr lang="en-US" sz="1400" dirty="0" smtClean="0"/>
              <a:t> for each input partition</a:t>
            </a:r>
          </a:p>
          <a:p>
            <a:endParaRPr lang="en-US" sz="1400" dirty="0" smtClean="0"/>
          </a:p>
          <a:p>
            <a:r>
              <a:rPr lang="en-US" sz="1400" dirty="0" smtClean="0"/>
              <a:t>Continuously take messages from input stream to </a:t>
            </a:r>
            <a:r>
              <a:rPr lang="en-US" sz="1400" dirty="0" err="1" smtClean="0"/>
              <a:t>StreamTasks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WikipediaStatsAggregator</a:t>
            </a:r>
            <a:r>
              <a:rPr lang="en-US" dirty="0" smtClean="0"/>
              <a:t> class used in window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FoldLeftFunction</a:t>
            </a:r>
            <a:r>
              <a:rPr lang="en-US" dirty="0" smtClean="0"/>
              <a:t> are used to increment values like number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 smtClean="0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the code in application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YARN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Concepts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Deployment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Detail</a:t>
            </a:r>
          </a:p>
          <a:p>
            <a:pPr marL="0" indent="0">
              <a:buNone/>
            </a:pPr>
            <a:r>
              <a:rPr lang="en-US" sz="2000" dirty="0" smtClean="0">
                <a:hlinkClick r:id="rId5" action="ppaction://hlinksldjump"/>
              </a:rPr>
              <a:t>Run a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Scala’s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</a:t>
            </a:r>
            <a:r>
              <a:rPr lang="en-US" altLang="zh-CN" dirty="0" err="1" smtClean="0"/>
              <a:t>CoordinatorStream</a:t>
            </a:r>
            <a:r>
              <a:rPr lang="en-US" altLang="zh-CN" dirty="0" smtClean="0"/>
              <a:t> Information from </a:t>
            </a:r>
            <a:r>
              <a:rPr lang="en-US" altLang="zh-CN" dirty="0" err="1" smtClean="0"/>
              <a:t>configs</a:t>
            </a:r>
            <a:endParaRPr lang="en-US" altLang="zh-CN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KafkaSystemFactory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new </a:t>
            </a:r>
            <a:r>
              <a:rPr lang="en-US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old </a:t>
            </a:r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YARNJobFactory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 next page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applicationStatus</a:t>
            </a:r>
            <a:r>
              <a:rPr lang="en-US" dirty="0" smtClean="0"/>
              <a:t> every second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r>
              <a:rPr lang="en-US" altLang="zh-CN" dirty="0" smtClean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</a:t>
            </a:r>
            <a:r>
              <a:rPr lang="en-US" altLang="zh-CN" dirty="0" err="1" smtClean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as ‘switch’ in C++ and Java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</a:t>
            </a:r>
            <a:r>
              <a:rPr lang="en-US" sz="1400" dirty="0" smtClean="0"/>
              <a:t>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Skip the security part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StreamApplication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ResourceManager</a:t>
            </a:r>
            <a:r>
              <a:rPr lang="en-US" dirty="0" smtClean="0"/>
              <a:t> (RM)</a:t>
            </a:r>
          </a:p>
          <a:p>
            <a:pPr marL="0" indent="0">
              <a:buNone/>
            </a:pPr>
            <a:r>
              <a:rPr lang="en-US" sz="2200" dirty="0" smtClean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 smtClean="0"/>
              <a:t>Two main components: Scheduler and Application Manager(</a:t>
            </a:r>
            <a:r>
              <a:rPr lang="en-US" sz="2200" u="sng" dirty="0" smtClean="0"/>
              <a:t>not Application Master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 smtClean="0"/>
              <a:t>ApplicationMaster</a:t>
            </a:r>
            <a:r>
              <a:rPr lang="en-US" dirty="0" smtClean="0"/>
              <a:t> (AM)</a:t>
            </a:r>
          </a:p>
          <a:p>
            <a:pPr marL="0" indent="0">
              <a:buNone/>
            </a:pPr>
            <a:r>
              <a:rPr lang="en-US" sz="2200" i="1" dirty="0" smtClean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 smtClean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 smtClean="0"/>
              <a:t>Responsible for negotiating resources from RM and working with </a:t>
            </a:r>
            <a:r>
              <a:rPr lang="en-US" sz="2200" dirty="0" err="1" smtClean="0"/>
              <a:t>NodeManagers</a:t>
            </a:r>
            <a:r>
              <a:rPr lang="en-US" sz="2200" dirty="0" smtClean="0"/>
              <a:t> to execute and monitor the containers and resources consumption. </a:t>
            </a:r>
            <a:endParaRPr lang="en-US" sz="220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./run-app.sh </a:t>
            </a:r>
            <a:r>
              <a:rPr lang="en-US" dirty="0" err="1" smtClean="0"/>
              <a:t>wikipedia.application.WikipediaApplication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Here</a:t>
            </a:r>
            <a:r>
              <a:rPr lang="en-US" dirty="0" smtClean="0"/>
              <a:t> we use </a:t>
            </a:r>
            <a:r>
              <a:rPr lang="en-US" dirty="0" err="1" smtClean="0"/>
              <a:t>RemoteApplicationRunner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</a:t>
            </a:r>
            <a:r>
              <a:rPr lang="en-US" sz="2200" dirty="0" smtClean="0"/>
              <a:t>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Streams</a:t>
            </a:r>
          </a:p>
          <a:p>
            <a:pPr marL="0" indent="0">
              <a:buNone/>
            </a:pPr>
            <a:r>
              <a:rPr lang="en-US" sz="2000" i="1" dirty="0" smtClean="0"/>
              <a:t>A stream is composed of immutable messages </a:t>
            </a:r>
            <a:r>
              <a:rPr lang="en-US" sz="2000" dirty="0" smtClean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 smtClean="0"/>
              <a:t>A stream can have any number of </a:t>
            </a:r>
            <a:r>
              <a:rPr lang="en-US" sz="2000" i="1" dirty="0" smtClean="0"/>
              <a:t>consumers. </a:t>
            </a:r>
            <a:r>
              <a:rPr lang="en-US" sz="2000" dirty="0" smtClean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supports pluggable system which implements the Streams: Kafka</a:t>
            </a:r>
          </a:p>
          <a:p>
            <a:r>
              <a:rPr lang="en-US" dirty="0" smtClean="0"/>
              <a:t>Jobs</a:t>
            </a:r>
          </a:p>
          <a:p>
            <a:pPr marL="0" indent="0">
              <a:buNone/>
            </a:pPr>
            <a:r>
              <a:rPr lang="en-US" sz="2000" dirty="0" smtClean="0"/>
              <a:t>A job is code that performs logical transformation on input streams and append these messages to output streams</a:t>
            </a:r>
          </a:p>
          <a:p>
            <a:r>
              <a:rPr lang="en-US" dirty="0" smtClean="0"/>
              <a:t>Partitions</a:t>
            </a:r>
          </a:p>
          <a:p>
            <a:pPr marL="0" indent="0">
              <a:buNone/>
            </a:pPr>
            <a:r>
              <a:rPr lang="en-US" sz="2000" dirty="0" smtClean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 smtClean="0"/>
              <a:t>Each stream is broken into one or more partitions.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 smtClean="0"/>
              <a:t>Each message in a partition has a identifier called </a:t>
            </a:r>
            <a:r>
              <a:rPr lang="en-US" sz="2000" i="1" dirty="0" smtClean="0"/>
              <a:t>offset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 smtClean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samza.apache.org/learn/documentation/0.14/introduction/concepts.html</a:t>
            </a:r>
            <a:endParaRPr lang="en-US" dirty="0" smtClean="0"/>
          </a:p>
          <a:p>
            <a:r>
              <a:rPr lang="en-US" dirty="0" smtClean="0"/>
              <a:t>PS: Some of documents are deprecated in the official websites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 smtClean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 smtClean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 smtClean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 smtClean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 smtClean="0"/>
              <a:t>The assignment of partitions to tasks never changes.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13015</TotalTime>
  <Words>1683</Words>
  <Application>Microsoft Office PowerPoint</Application>
  <PresentationFormat>Widescreen</PresentationFormat>
  <Paragraphs>460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RemoteApplicationRunner</vt:lpstr>
      <vt:lpstr>PowerPoint Presentation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687</cp:revision>
  <dcterms:created xsi:type="dcterms:W3CDTF">2017-09-19T08:35:57Z</dcterms:created>
  <dcterms:modified xsi:type="dcterms:W3CDTF">2018-01-25T12:27:03Z</dcterms:modified>
</cp:coreProperties>
</file>