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5" r:id="rId5"/>
    <p:sldId id="276" r:id="rId6"/>
    <p:sldId id="273" r:id="rId7"/>
    <p:sldId id="266" r:id="rId8"/>
    <p:sldId id="267" r:id="rId9"/>
    <p:sldId id="268" r:id="rId10"/>
    <p:sldId id="269" r:id="rId11"/>
    <p:sldId id="261" r:id="rId12"/>
    <p:sldId id="270" r:id="rId13"/>
    <p:sldId id="271" r:id="rId14"/>
    <p:sldId id="257" r:id="rId15"/>
    <p:sldId id="258" r:id="rId16"/>
    <p:sldId id="262" r:id="rId17"/>
    <p:sldId id="263" r:id="rId18"/>
    <p:sldId id="259" r:id="rId19"/>
    <p:sldId id="260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116" autoAdjust="0"/>
  </p:normalViewPr>
  <p:slideViewPr>
    <p:cSldViewPr snapToGrid="0">
      <p:cViewPr varScale="1">
        <p:scale>
          <a:sx n="115" d="100"/>
          <a:sy n="115" d="100"/>
        </p:scale>
        <p:origin x="4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C6C6-683A-4A69-9D6A-406DFB3FC926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Modification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ACB5-110B-4076-99FD-8BEFF867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102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LeaderFollowerIControllerImpl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ED752F-70C2-41EE-8014-A0A505B1B585}"/>
              </a:ext>
            </a:extLst>
          </p:cNvPr>
          <p:cNvSpPr txBox="1"/>
          <p:nvPr/>
        </p:nvSpPr>
        <p:spPr>
          <a:xfrm>
            <a:off x="159391" y="1023457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028259-048C-4837-BBA5-684CBCF87CB0}"/>
              </a:ext>
            </a:extLst>
          </p:cNvPr>
          <p:cNvSpPr txBox="1"/>
          <p:nvPr/>
        </p:nvSpPr>
        <p:spPr>
          <a:xfrm>
            <a:off x="159391" y="1736521"/>
            <a:ext cx="445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we already have a fixed leader, so we replace the </a:t>
            </a:r>
            <a:r>
              <a:rPr lang="en-US" altLang="zh-CN" dirty="0" err="1"/>
              <a:t>ZkLeaderElector</a:t>
            </a:r>
            <a:r>
              <a:rPr lang="en-US" altLang="zh-CN" dirty="0"/>
              <a:t> with a indicating </a:t>
            </a:r>
            <a:r>
              <a:rPr lang="en-US" altLang="zh-CN" dirty="0" err="1"/>
              <a:t>boolean</a:t>
            </a:r>
            <a:r>
              <a:rPr lang="en-US" altLang="zh-CN" dirty="0"/>
              <a:t> variable </a:t>
            </a:r>
            <a:r>
              <a:rPr lang="en-US" altLang="zh-CN" dirty="0" err="1"/>
              <a:t>isLeader</a:t>
            </a:r>
            <a:r>
              <a:rPr lang="en-US" altLang="zh-CN" dirty="0"/>
              <a:t>. And we have a special register() method just for leader, so that its </a:t>
            </a:r>
            <a:r>
              <a:rPr lang="en-US" altLang="zh-CN" dirty="0" err="1"/>
              <a:t>isLeader</a:t>
            </a:r>
            <a:r>
              <a:rPr lang="en-US" altLang="zh-CN" dirty="0"/>
              <a:t> variable will be set to be true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62587A-7C35-4518-AAED-3A0D7EDE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04" y="1184508"/>
            <a:ext cx="2142857" cy="2476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D37340-E5F2-48E6-AAB2-6AD7915E1C3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06745" y="1308318"/>
            <a:ext cx="1420559" cy="8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8652C81-9D95-4D6B-AA86-97889DDC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75" y="2204951"/>
            <a:ext cx="4555413" cy="128179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8DF760-D1A1-4ED0-9BB3-1D01AC0AB2B9}"/>
              </a:ext>
            </a:extLst>
          </p:cNvPr>
          <p:cNvCxnSpPr>
            <a:cxnSpLocks/>
          </p:cNvCxnSpPr>
          <p:nvPr/>
        </p:nvCxnSpPr>
        <p:spPr>
          <a:xfrm flipV="1">
            <a:off x="4454554" y="2349020"/>
            <a:ext cx="1836490" cy="39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277D3AF-A57F-4B5A-BE4B-D0CDC491F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99" y="1823502"/>
            <a:ext cx="3314286" cy="21904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A2E304-FBB0-4D4F-8627-FF35A1E9DE60}"/>
              </a:ext>
            </a:extLst>
          </p:cNvPr>
          <p:cNvCxnSpPr>
            <a:cxnSpLocks/>
          </p:cNvCxnSpPr>
          <p:nvPr/>
        </p:nvCxnSpPr>
        <p:spPr>
          <a:xfrm flipV="1">
            <a:off x="4454554" y="1946713"/>
            <a:ext cx="1258349" cy="7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0E76E0-961E-4165-A87F-31CD37582786}"/>
              </a:ext>
            </a:extLst>
          </p:cNvPr>
          <p:cNvCxnSpPr/>
          <p:nvPr/>
        </p:nvCxnSpPr>
        <p:spPr>
          <a:xfrm>
            <a:off x="6937695" y="2009404"/>
            <a:ext cx="0" cy="1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2BB7F60-AE6B-462F-9E5C-5F4A5C5E3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304" y="1383834"/>
            <a:ext cx="3542857" cy="3809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5C5E535-70D2-4A18-AAE0-590B07ED50A3}"/>
              </a:ext>
            </a:extLst>
          </p:cNvPr>
          <p:cNvSpPr/>
          <p:nvPr/>
        </p:nvSpPr>
        <p:spPr>
          <a:xfrm>
            <a:off x="6291044" y="2433924"/>
            <a:ext cx="4488787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E48C17-9C5E-45B8-8160-844B81A99BEE}"/>
              </a:ext>
            </a:extLst>
          </p:cNvPr>
          <p:cNvSpPr txBox="1"/>
          <p:nvPr/>
        </p:nvSpPr>
        <p:spPr>
          <a:xfrm>
            <a:off x="6937695" y="3429000"/>
            <a:ext cx="333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94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2" y="18255"/>
            <a:ext cx="10515600" cy="1325563"/>
          </a:xfrm>
        </p:spPr>
        <p:txBody>
          <a:bodyPr/>
          <a:lstStyle/>
          <a:p>
            <a:r>
              <a:rPr lang="en-US" dirty="0"/>
              <a:t>run-follower.sh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2823E-EF2E-4FB5-90F0-B7414C39E058}"/>
              </a:ext>
            </a:extLst>
          </p:cNvPr>
          <p:cNvSpPr txBox="1"/>
          <p:nvPr/>
        </p:nvSpPr>
        <p:spPr>
          <a:xfrm>
            <a:off x="184557" y="1216404"/>
            <a:ext cx="37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each container, the run-follower.sh script will be called. It will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633FA5-6BB0-4CBE-80CA-E2EBB16C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77" y="1054694"/>
            <a:ext cx="7377817" cy="9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D42F-3100-42CC-9573-416ACE2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C69DE-05B1-44A2-BCAA-24D4EE07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12" y="991199"/>
            <a:ext cx="6000000" cy="238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43884E-DD45-4869-B893-05ACBE299442}"/>
              </a:ext>
            </a:extLst>
          </p:cNvPr>
          <p:cNvSpPr txBox="1"/>
          <p:nvPr/>
        </p:nvSpPr>
        <p:spPr>
          <a:xfrm>
            <a:off x="209724" y="1637530"/>
            <a:ext cx="492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Uthe</a:t>
            </a:r>
            <a:r>
              <a:rPr lang="en-US" altLang="zh-CN" dirty="0"/>
              <a:t> logic from </a:t>
            </a:r>
            <a:r>
              <a:rPr lang="en-US" altLang="zh-CN" dirty="0" err="1"/>
              <a:t>LocalContainerRunner</a:t>
            </a:r>
            <a:r>
              <a:rPr lang="en-US" altLang="zh-CN" dirty="0"/>
              <a:t> to read </a:t>
            </a:r>
            <a:r>
              <a:rPr lang="en-US" altLang="zh-CN" dirty="0" err="1"/>
              <a:t>JobModel</a:t>
            </a:r>
            <a:r>
              <a:rPr lang="en-US" altLang="zh-CN" dirty="0"/>
              <a:t> and config from </a:t>
            </a:r>
            <a:r>
              <a:rPr lang="en-US" altLang="zh-CN" dirty="0" err="1"/>
              <a:t>JobModelManager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 and build the </a:t>
            </a:r>
            <a:r>
              <a:rPr lang="en-US" altLang="zh-CN" dirty="0" err="1"/>
              <a:t>StreamApplication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A86A0E-0BCD-4818-AD7B-3B4C75A5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12" y="1731720"/>
            <a:ext cx="4457143" cy="18095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D88CF0-1A6D-46F8-96B1-A40CD56D5A7F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59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1514D3A-D8CC-40B2-8B73-08646256A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14"/>
          <a:stretch/>
        </p:blipFill>
        <p:spPr>
          <a:xfrm>
            <a:off x="6068752" y="4420995"/>
            <a:ext cx="4882672" cy="3610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D14464-CB6B-4CAE-9E53-C6F54F6100EB}"/>
              </a:ext>
            </a:extLst>
          </p:cNvPr>
          <p:cNvSpPr txBox="1"/>
          <p:nvPr/>
        </p:nvSpPr>
        <p:spPr>
          <a:xfrm>
            <a:off x="7254396" y="4070277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LocalContainerRunner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9C07C8-9877-4880-8561-4CCFD8353B80}"/>
              </a:ext>
            </a:extLst>
          </p:cNvPr>
          <p:cNvSpPr/>
          <p:nvPr/>
        </p:nvSpPr>
        <p:spPr>
          <a:xfrm>
            <a:off x="6076426" y="1912672"/>
            <a:ext cx="6096000" cy="2481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D77564-5DA5-4EAE-BCBD-AB058C969095}"/>
              </a:ext>
            </a:extLst>
          </p:cNvPr>
          <p:cNvSpPr/>
          <p:nvPr/>
        </p:nvSpPr>
        <p:spPr>
          <a:xfrm>
            <a:off x="6068752" y="4420996"/>
            <a:ext cx="4971160" cy="80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3C3F4-6FF3-4C47-BC6D-6A929725C6D6}"/>
              </a:ext>
            </a:extLst>
          </p:cNvPr>
          <p:cNvSpPr txBox="1"/>
          <p:nvPr/>
        </p:nvSpPr>
        <p:spPr>
          <a:xfrm>
            <a:off x="7319036" y="4681312"/>
            <a:ext cx="319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WikipediaZkLocalApplication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D12C2-3CC0-4168-BD42-71E8E19A0797}"/>
              </a:ext>
            </a:extLst>
          </p:cNvPr>
          <p:cNvSpPr txBox="1"/>
          <p:nvPr/>
        </p:nvSpPr>
        <p:spPr>
          <a:xfrm>
            <a:off x="151002" y="2922929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logic from </a:t>
            </a:r>
            <a:r>
              <a:rPr lang="en-US" altLang="zh-CN" dirty="0" err="1"/>
              <a:t>WikipediaZkLocalApplication</a:t>
            </a:r>
            <a:r>
              <a:rPr lang="en-US" altLang="zh-CN" dirty="0"/>
              <a:t> to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1774B55-8243-465E-BFAB-5ED5724D6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39004"/>
            <a:ext cx="4721953" cy="222167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0CA03A-FB1F-4236-8448-1ACF708D045D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197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F8C17AE-715B-4662-982D-CDFCF537C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458" y="5327643"/>
            <a:ext cx="3171429" cy="2095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33DA1B-012A-4958-95B2-7A6C29630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623" y="5508511"/>
            <a:ext cx="5942423" cy="9512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006A14C-4E63-4DE3-85FF-D2457127F634}"/>
              </a:ext>
            </a:extLst>
          </p:cNvPr>
          <p:cNvSpPr txBox="1"/>
          <p:nvPr/>
        </p:nvSpPr>
        <p:spPr>
          <a:xfrm>
            <a:off x="184697" y="3931329"/>
            <a:ext cx="460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to </a:t>
            </a:r>
            <a:r>
              <a:rPr lang="en-US" altLang="zh-CN" dirty="0" err="1"/>
              <a:t>LocalApplicationRunner</a:t>
            </a:r>
            <a:r>
              <a:rPr lang="en-US" altLang="zh-CN" dirty="0"/>
              <a:t>, we remove the logic of generating </a:t>
            </a:r>
            <a:r>
              <a:rPr lang="en-US" altLang="zh-CN" dirty="0" err="1"/>
              <a:t>JobGraph</a:t>
            </a:r>
            <a:r>
              <a:rPr lang="en-US" altLang="zh-CN" dirty="0"/>
              <a:t> and </a:t>
            </a:r>
            <a:r>
              <a:rPr lang="en-US" altLang="zh-CN" dirty="0" err="1"/>
              <a:t>JobConfig</a:t>
            </a:r>
            <a:r>
              <a:rPr lang="en-US" altLang="zh-CN" dirty="0"/>
              <a:t> since we already have the them in the </a:t>
            </a:r>
            <a:r>
              <a:rPr lang="en-US" altLang="zh-CN" dirty="0" err="1"/>
              <a:t>JobModel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6AD586-2069-4104-8945-0E391F0F18EB}"/>
              </a:ext>
            </a:extLst>
          </p:cNvPr>
          <p:cNvSpPr/>
          <p:nvPr/>
        </p:nvSpPr>
        <p:spPr>
          <a:xfrm>
            <a:off x="6096000" y="5652029"/>
            <a:ext cx="5579046" cy="1142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EA0EE0-B5F5-46BE-A6E0-ED0C3F103765}"/>
              </a:ext>
            </a:extLst>
          </p:cNvPr>
          <p:cNvSpPr txBox="1"/>
          <p:nvPr/>
        </p:nvSpPr>
        <p:spPr>
          <a:xfrm>
            <a:off x="6964618" y="6382998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LocalApplicationRunner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D4B6FE6-EB96-4E62-9F1E-60E5FD1BC60E}"/>
              </a:ext>
            </a:extLst>
          </p:cNvPr>
          <p:cNvCxnSpPr>
            <a:stCxn id="24" idx="3"/>
          </p:cNvCxnSpPr>
          <p:nvPr/>
        </p:nvCxnSpPr>
        <p:spPr>
          <a:xfrm>
            <a:off x="4790254" y="4531494"/>
            <a:ext cx="1305746" cy="100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3C645A2-187E-48A2-BD11-C40FD7FB5BAE}"/>
              </a:ext>
            </a:extLst>
          </p:cNvPr>
          <p:cNvSpPr txBox="1"/>
          <p:nvPr/>
        </p:nvSpPr>
        <p:spPr>
          <a:xfrm>
            <a:off x="209724" y="5472045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FollowerStreamProcessorListener</a:t>
            </a:r>
            <a:r>
              <a:rPr lang="en-US" altLang="zh-CN" dirty="0"/>
              <a:t> does nothing for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7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5DB5-81F9-40D9-86E8-0AEF9827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67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FollowerJobCoordinator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89F38-917A-4B4E-8621-4973121A6FC0}"/>
              </a:ext>
            </a:extLst>
          </p:cNvPr>
          <p:cNvSpPr txBox="1"/>
          <p:nvPr/>
        </p:nvSpPr>
        <p:spPr>
          <a:xfrm>
            <a:off x="0" y="971507"/>
            <a:ext cx="442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StreamProcessor</a:t>
            </a:r>
            <a:r>
              <a:rPr lang="en-US" altLang="zh-CN" dirty="0"/>
              <a:t>, it will choose </a:t>
            </a:r>
            <a:r>
              <a:rPr lang="en-US" altLang="zh-CN" dirty="0" err="1"/>
              <a:t>JobCoordinatorFactory</a:t>
            </a:r>
            <a:r>
              <a:rPr lang="en-US" altLang="zh-CN" dirty="0"/>
              <a:t> according to config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47B50-BAF5-42E8-8405-A99F5240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13" y="351783"/>
            <a:ext cx="3914286" cy="116190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494D7D-480C-476D-97C1-E42DB3CA2ED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0997" y="932736"/>
            <a:ext cx="2419116" cy="3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4217B6B-1FA8-414C-A502-337A00B0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43" y="1500346"/>
            <a:ext cx="5376250" cy="1648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1D977E-4359-4BA8-89FD-137EF5EF9866}"/>
              </a:ext>
            </a:extLst>
          </p:cNvPr>
          <p:cNvSpPr txBox="1"/>
          <p:nvPr/>
        </p:nvSpPr>
        <p:spPr>
          <a:xfrm>
            <a:off x="0" y="1664037"/>
            <a:ext cx="515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FollowerJobCoordinatorFactory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ZkJobCoordinatorFactory</a:t>
            </a:r>
            <a:r>
              <a:rPr lang="en-US" altLang="zh-CN" dirty="0"/>
              <a:t>. But it generate </a:t>
            </a:r>
            <a:r>
              <a:rPr lang="en-US" altLang="zh-CN" dirty="0" err="1"/>
              <a:t>FollowerJobCoordinator</a:t>
            </a:r>
            <a:r>
              <a:rPr lang="en-US" altLang="zh-CN" dirty="0"/>
              <a:t> instead of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B10700-0496-4EE9-9E43-9B1F194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43" y="1992453"/>
            <a:ext cx="5175526" cy="1578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34648-CBDE-4D2B-8D48-D09938300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43" y="2125702"/>
            <a:ext cx="4774925" cy="79966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365695-57C1-483F-8698-919E13501C9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54979" y="2125702"/>
            <a:ext cx="1992442" cy="60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83687B-5B7C-4AC3-9ED9-74171E7D9CF0}"/>
              </a:ext>
            </a:extLst>
          </p:cNvPr>
          <p:cNvSpPr txBox="1"/>
          <p:nvPr/>
        </p:nvSpPr>
        <p:spPr>
          <a:xfrm>
            <a:off x="71307" y="3244617"/>
            <a:ext cx="617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</a:t>
            </a:r>
            <a:r>
              <a:rPr lang="en-US" altLang="zh-CN" dirty="0"/>
              <a:t> is almost the same as the </a:t>
            </a:r>
            <a:r>
              <a:rPr lang="en-US" altLang="zh-CN" dirty="0" err="1"/>
              <a:t>ZkJobCoordinator</a:t>
            </a:r>
            <a:r>
              <a:rPr lang="en-US" altLang="zh-CN" dirty="0"/>
              <a:t>. But it does not have </a:t>
            </a:r>
            <a:r>
              <a:rPr lang="en-US" altLang="zh-CN" dirty="0" err="1"/>
              <a:t>LeaderElector</a:t>
            </a:r>
            <a:r>
              <a:rPr lang="en-US" altLang="zh-CN" dirty="0"/>
              <a:t> and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instead of </a:t>
            </a:r>
            <a:r>
              <a:rPr lang="en-US" altLang="zh-CN" dirty="0" err="1"/>
              <a:t>ZkControllerImpl</a:t>
            </a:r>
            <a:r>
              <a:rPr lang="en-US" altLang="zh-CN" dirty="0"/>
              <a:t>. When registering with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, </a:t>
            </a:r>
            <a:r>
              <a:rPr lang="en-US" altLang="zh-CN" dirty="0" err="1"/>
              <a:t>FollowerJobCoordinator’s</a:t>
            </a:r>
            <a:r>
              <a:rPr lang="en-US" altLang="zh-CN" dirty="0"/>
              <a:t> </a:t>
            </a:r>
            <a:r>
              <a:rPr lang="en-US" altLang="zh-CN" dirty="0" err="1"/>
              <a:t>isLeader</a:t>
            </a:r>
            <a:r>
              <a:rPr lang="en-US" altLang="zh-CN" dirty="0"/>
              <a:t> value will always be false and therefore the </a:t>
            </a:r>
            <a:r>
              <a:rPr lang="en-US" altLang="zh-CN" dirty="0" err="1"/>
              <a:t>onProcessorsChange</a:t>
            </a:r>
            <a:r>
              <a:rPr lang="en-US" altLang="zh-CN" dirty="0"/>
              <a:t>() method will never be called.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628A8DE-56EE-4865-9880-A0E65A53B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96" y="3058616"/>
            <a:ext cx="5743197" cy="2250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2EFA552-5149-43DE-98BA-9C6BBA50D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722" y="3450293"/>
            <a:ext cx="4588418" cy="7252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5DE288-A8EA-421D-9DD5-36F1F6B9A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818" y="4087507"/>
            <a:ext cx="1914286" cy="1904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DD9FF95-194A-4358-ACDD-698F2FC66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443" y="4514518"/>
            <a:ext cx="2153917" cy="4418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109116-69F2-4C3A-9149-59DEEAC71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988" y="4956347"/>
            <a:ext cx="5048433" cy="2251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CB9EB38-AEF1-4FAF-8B90-CB9B8F0E6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742" y="4226911"/>
            <a:ext cx="4763159" cy="327326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9F22544-463E-497D-8BD5-DB84DF45638B}"/>
              </a:ext>
            </a:extLst>
          </p:cNvPr>
          <p:cNvCxnSpPr>
            <a:cxnSpLocks/>
          </p:cNvCxnSpPr>
          <p:nvPr/>
        </p:nvCxnSpPr>
        <p:spPr>
          <a:xfrm flipV="1">
            <a:off x="5439259" y="4016243"/>
            <a:ext cx="1486060" cy="3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3F8E48-AAAB-464A-BEA4-6BB0087B91C3}"/>
              </a:ext>
            </a:extLst>
          </p:cNvPr>
          <p:cNvCxnSpPr>
            <a:cxnSpLocks/>
          </p:cNvCxnSpPr>
          <p:nvPr/>
        </p:nvCxnSpPr>
        <p:spPr>
          <a:xfrm>
            <a:off x="7821401" y="4034174"/>
            <a:ext cx="0" cy="1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7C4E6D-9CE8-49AD-A9E9-A4D05558AC9B}"/>
              </a:ext>
            </a:extLst>
          </p:cNvPr>
          <p:cNvCxnSpPr>
            <a:cxnSpLocks/>
          </p:cNvCxnSpPr>
          <p:nvPr/>
        </p:nvCxnSpPr>
        <p:spPr>
          <a:xfrm>
            <a:off x="5439259" y="4369486"/>
            <a:ext cx="1313483" cy="18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FB8158E6-3FC6-4F71-A213-CDFEB0E022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710" y="3321597"/>
            <a:ext cx="5127626" cy="169789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F82E8F-D30E-4BFB-BA47-7AF8984E4AEB}"/>
              </a:ext>
            </a:extLst>
          </p:cNvPr>
          <p:cNvCxnSpPr>
            <a:endCxn id="38" idx="1"/>
          </p:cNvCxnSpPr>
          <p:nvPr/>
        </p:nvCxnSpPr>
        <p:spPr>
          <a:xfrm flipV="1">
            <a:off x="5838738" y="3406492"/>
            <a:ext cx="782972" cy="30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35D183E-BD37-4A37-91E0-AAD635D995C2}"/>
              </a:ext>
            </a:extLst>
          </p:cNvPr>
          <p:cNvSpPr/>
          <p:nvPr/>
        </p:nvSpPr>
        <p:spPr>
          <a:xfrm>
            <a:off x="6713950" y="3491386"/>
            <a:ext cx="5127626" cy="59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2280D9-7FAB-466C-9223-5027B5EACCE5}"/>
              </a:ext>
            </a:extLst>
          </p:cNvPr>
          <p:cNvSpPr txBox="1"/>
          <p:nvPr/>
        </p:nvSpPr>
        <p:spPr>
          <a:xfrm>
            <a:off x="8536284" y="3822965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3007B0-8B94-4066-B389-D6B605A31728}"/>
              </a:ext>
            </a:extLst>
          </p:cNvPr>
          <p:cNvSpPr/>
          <p:nvPr/>
        </p:nvSpPr>
        <p:spPr>
          <a:xfrm>
            <a:off x="6744443" y="4254009"/>
            <a:ext cx="5111978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E81446-7A26-43EF-A876-075E719F6B1D}"/>
              </a:ext>
            </a:extLst>
          </p:cNvPr>
          <p:cNvSpPr txBox="1"/>
          <p:nvPr/>
        </p:nvSpPr>
        <p:spPr>
          <a:xfrm>
            <a:off x="7391094" y="5249085"/>
            <a:ext cx="37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C214C3E-2BA0-4715-8138-7580F278BD87}"/>
              </a:ext>
            </a:extLst>
          </p:cNvPr>
          <p:cNvSpPr/>
          <p:nvPr/>
        </p:nvSpPr>
        <p:spPr>
          <a:xfrm>
            <a:off x="6944743" y="2134757"/>
            <a:ext cx="5097434" cy="85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6B03C33-2F39-4F1B-8B6C-8CB067E3371C}"/>
              </a:ext>
            </a:extLst>
          </p:cNvPr>
          <p:cNvSpPr txBox="1"/>
          <p:nvPr/>
        </p:nvSpPr>
        <p:spPr>
          <a:xfrm>
            <a:off x="8454104" y="2659712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6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147" y="-311097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5" y="162902"/>
            <a:ext cx="1696915" cy="483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7709" y="22002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run-leader.sh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9924" y="919038"/>
            <a:ext cx="4655529" cy="4839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882303" y="646479"/>
            <a:ext cx="15386" cy="2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798" y="989378"/>
            <a:ext cx="324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0315" y="2664069"/>
            <a:ext cx="3763108" cy="2822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15" y="1402615"/>
            <a:ext cx="3763107" cy="8419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798" y="1488465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(Same things in </a:t>
            </a:r>
            <a:r>
              <a:rPr lang="en-US" dirty="0" err="1"/>
              <a:t>ClusterBasedJobCoordinator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5582" y="2711791"/>
            <a:ext cx="26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8915" y="4332794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99102" y="4401439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8915" y="4913775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71138" y="4960582"/>
            <a:ext cx="307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LeaderFollowerControllerImpl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68915" y="3165231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6733" y="3215533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1191" y="3165231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62868" y="3215533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362" y="1349965"/>
            <a:ext cx="479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7387" y="220024"/>
            <a:ext cx="3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3169" y="2591319"/>
            <a:ext cx="46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JobModelManager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361" y="3573149"/>
            <a:ext cx="511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8285" y="1626964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18285" y="266406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AbstractContainerAllocator</a:t>
            </a:r>
            <a:r>
              <a:rPr lang="en-US" dirty="0"/>
              <a:t> will run run-follower.sh instead of run-container.sh when containers start.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654EF0-EE0C-4BDB-8151-6F22100DD58B}"/>
              </a:ext>
            </a:extLst>
          </p:cNvPr>
          <p:cNvSpPr/>
          <p:nvPr/>
        </p:nvSpPr>
        <p:spPr>
          <a:xfrm>
            <a:off x="6268915" y="3766657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20DCB-4AAB-4816-BCC5-456E8745740D}"/>
              </a:ext>
            </a:extLst>
          </p:cNvPr>
          <p:cNvSpPr txBox="1"/>
          <p:nvPr/>
        </p:nvSpPr>
        <p:spPr>
          <a:xfrm>
            <a:off x="6677388" y="3800013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39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5465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LeaderFollowerControllerImpl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LeaderJobCoordinator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AM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0945" y="1360552"/>
            <a:ext cx="3789485" cy="2804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5516" y="1401738"/>
            <a:ext cx="2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5583" y="2881697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05770" y="2950342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5584" y="3425446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2250" y="347225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75584" y="1855178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03402" y="1905480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87860" y="1855178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69537" y="1905480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6310" y="507106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62709" y="506275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555157" y="1004349"/>
            <a:ext cx="10624" cy="8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82250" y="3888393"/>
            <a:ext cx="0" cy="11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82250" y="3888394"/>
            <a:ext cx="105508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" idx="0"/>
          </p:cNvCxnSpPr>
          <p:nvPr/>
        </p:nvCxnSpPr>
        <p:spPr>
          <a:xfrm flipH="1">
            <a:off x="8670073" y="3888393"/>
            <a:ext cx="744757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0264" y="924421"/>
            <a:ext cx="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7846" y="4433517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8279" y="4420516"/>
            <a:ext cx="3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89087" y="4417395"/>
            <a:ext cx="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21" name="Straight Arrow Connector 20"/>
          <p:cNvCxnSpPr>
            <a:endCxn id="39" idx="0"/>
          </p:cNvCxnSpPr>
          <p:nvPr/>
        </p:nvCxnSpPr>
        <p:spPr>
          <a:xfrm>
            <a:off x="9777046" y="3888393"/>
            <a:ext cx="163334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3379" y="4433517"/>
            <a:ext cx="4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88832" y="560253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88832" y="566113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82407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9435" y="566113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352714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706" y="566113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54B1B82-EF9E-432D-A1C0-56DF24648361}"/>
              </a:ext>
            </a:extLst>
          </p:cNvPr>
          <p:cNvSpPr/>
          <p:nvPr/>
        </p:nvSpPr>
        <p:spPr>
          <a:xfrm>
            <a:off x="6875584" y="2391152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64AA7D-0123-4147-831A-070A812273C4}"/>
              </a:ext>
            </a:extLst>
          </p:cNvPr>
          <p:cNvSpPr txBox="1"/>
          <p:nvPr/>
        </p:nvSpPr>
        <p:spPr>
          <a:xfrm>
            <a:off x="7284057" y="2424508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0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66" y="1275510"/>
            <a:ext cx="4831624" cy="248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7359" y="-270708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62" y="1349965"/>
            <a:ext cx="477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169" y="2591319"/>
            <a:ext cx="512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LeaderJobCoordinator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45" y="3636769"/>
            <a:ext cx="5375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LeaderJobCoordinator</a:t>
            </a:r>
            <a:r>
              <a:rPr lang="en-US" dirty="0"/>
              <a:t> will run run-follower.sh instead of run-container.sh when containers start.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967654" y="1103542"/>
            <a:ext cx="677008" cy="70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19" y="5743942"/>
            <a:ext cx="4671481" cy="80654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>
            <a:off x="4703885" y="5547048"/>
            <a:ext cx="114023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03885" y="3038626"/>
            <a:ext cx="1407765" cy="10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5310919" y="2261150"/>
            <a:ext cx="843696" cy="6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19" y="3723641"/>
            <a:ext cx="4829175" cy="21907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4703885" y="4076977"/>
            <a:ext cx="1407765" cy="8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62" y="880007"/>
            <a:ext cx="6677025" cy="4000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1650" y="2908376"/>
            <a:ext cx="4561644" cy="296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650" y="3902021"/>
            <a:ext cx="3790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4898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altLang="zh-CN" dirty="0" err="1"/>
              <a:t>Leader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JobModelUpdater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altLang="zh-CN" dirty="0" err="1"/>
              <a:t>ClusterBasedApplicationMaster</a:t>
            </a:r>
            <a:r>
              <a:rPr lang="en-US" dirty="0"/>
              <a:t>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JobModelUpdater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42" y="58819"/>
            <a:ext cx="4374527" cy="139247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18185" y="518746"/>
            <a:ext cx="1529861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44562" y="940635"/>
            <a:ext cx="1503484" cy="4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42" y="1495515"/>
            <a:ext cx="3371775" cy="67435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818185" y="1376423"/>
            <a:ext cx="1529861" cy="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60" y="2120615"/>
            <a:ext cx="3714384" cy="1209064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739054" y="2193409"/>
            <a:ext cx="1951892" cy="86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98" y="3329679"/>
            <a:ext cx="3642213" cy="34879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46" y="3723117"/>
            <a:ext cx="3615836" cy="1919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37" y="3862319"/>
            <a:ext cx="4048429" cy="2153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222" y="4048257"/>
            <a:ext cx="4439381" cy="42796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739054" y="3059723"/>
            <a:ext cx="2321168" cy="13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939454" y="3556312"/>
            <a:ext cx="870438" cy="1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90660" y="3111299"/>
            <a:ext cx="367440" cy="2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70" y="4504674"/>
            <a:ext cx="3711453" cy="1732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443" y="4613501"/>
            <a:ext cx="4375811" cy="31838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7825154" y="4438657"/>
            <a:ext cx="465992" cy="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0004" y="4887537"/>
            <a:ext cx="3524250" cy="2095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5583" y="5036697"/>
            <a:ext cx="5562600" cy="39052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5249008" y="4077661"/>
            <a:ext cx="1222130" cy="123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0830" y="5384123"/>
            <a:ext cx="4200424" cy="1092678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5081954" y="5310554"/>
            <a:ext cx="1628876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49008" y="4077661"/>
            <a:ext cx="1461822" cy="16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49008" y="4077661"/>
            <a:ext cx="1441938" cy="2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8807" y="6297744"/>
            <a:ext cx="2513591" cy="517504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177516" y="6160267"/>
            <a:ext cx="561538" cy="1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1485" y="746281"/>
            <a:ext cx="1626576" cy="44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1485" y="78531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run-follower.sh</a:t>
            </a:r>
          </a:p>
        </p:txBody>
      </p:sp>
      <p:cxnSp>
        <p:nvCxnSpPr>
          <p:cNvPr id="7" name="Straight Arrow Connector 6"/>
          <p:cNvCxnSpPr>
            <a:stCxn id="4" idx="2"/>
            <a:endCxn id="11" idx="0"/>
          </p:cNvCxnSpPr>
          <p:nvPr/>
        </p:nvCxnSpPr>
        <p:spPr>
          <a:xfrm>
            <a:off x="9174773" y="1193678"/>
            <a:ext cx="0" cy="38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8242" y="1573824"/>
            <a:ext cx="4273062" cy="1151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9838" y="1591408"/>
            <a:ext cx="3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FollowerStreamProcessorRunner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76695" y="2992316"/>
            <a:ext cx="4273062" cy="2898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99938" y="2992316"/>
            <a:ext cx="177604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>
            <a:off x="9174773" y="2725615"/>
            <a:ext cx="13189" cy="2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66842" y="3370385"/>
            <a:ext cx="3815861" cy="115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9114" y="3370385"/>
            <a:ext cx="2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28362" y="2071843"/>
            <a:ext cx="4092819" cy="580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8362" y="2189285"/>
            <a:ext cx="4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FollowerStreamProcessorLifeCycleListener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5634" y="5331281"/>
            <a:ext cx="3811466" cy="414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17520" y="5331281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SamzaContainer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68006" y="4523726"/>
            <a:ext cx="2864825" cy="460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3522" y="4555453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9838" y="3771444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9769" y="3739717"/>
            <a:ext cx="92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99838" y="4149513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73522" y="4117786"/>
            <a:ext cx="26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3522" y="785313"/>
            <a:ext cx="4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1935" y="1626977"/>
            <a:ext cx="4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0786" y="3370385"/>
            <a:ext cx="4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9503" y="4544484"/>
            <a:ext cx="4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flipH="1">
            <a:off x="9196752" y="4983912"/>
            <a:ext cx="3667" cy="3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6838" y="1439863"/>
            <a:ext cx="3877408" cy="2015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3626" y="1428612"/>
            <a:ext cx="24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0171" y="982662"/>
            <a:ext cx="3270739" cy="457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171" y="2019171"/>
            <a:ext cx="3270739" cy="465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6793" y="2067501"/>
            <a:ext cx="103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5825" y="1033178"/>
            <a:ext cx="28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0171" y="2706391"/>
            <a:ext cx="3270739" cy="502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8021" y="2773125"/>
            <a:ext cx="24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53626" y="3209192"/>
            <a:ext cx="0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170" y="3622374"/>
            <a:ext cx="3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8457" y="3644860"/>
            <a:ext cx="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5332" y="422030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731" y="421199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47854" y="475177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7854" y="481037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541429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8457" y="481037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811736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971728" y="481037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23992" y="518158"/>
            <a:ext cx="0" cy="47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1731" y="616260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82335" y="3449015"/>
            <a:ext cx="655096" cy="13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60778" y="3653836"/>
            <a:ext cx="3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593178" y="3444857"/>
            <a:ext cx="6190" cy="130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55507" y="3637014"/>
            <a:ext cx="4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cxnSp>
        <p:nvCxnSpPr>
          <p:cNvPr id="22" name="Straight Arrow Connector 21"/>
          <p:cNvCxnSpPr>
            <a:stCxn id="29" idx="0"/>
          </p:cNvCxnSpPr>
          <p:nvPr/>
        </p:nvCxnSpPr>
        <p:spPr>
          <a:xfrm flipH="1" flipV="1">
            <a:off x="7686671" y="3209192"/>
            <a:ext cx="442424" cy="15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9095" y="518158"/>
            <a:ext cx="0" cy="46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99876" y="596211"/>
            <a:ext cx="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56838" y="72209"/>
            <a:ext cx="3759630" cy="45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67943" y="83580"/>
            <a:ext cx="18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46999"/>
            <a:ext cx="6181725" cy="304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389685" y="299399"/>
            <a:ext cx="620590" cy="89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14" y="439371"/>
            <a:ext cx="3683611" cy="1882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47" y="639162"/>
            <a:ext cx="4005995" cy="92545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36" idx="1"/>
          </p:cNvCxnSpPr>
          <p:nvPr/>
        </p:nvCxnSpPr>
        <p:spPr>
          <a:xfrm flipV="1">
            <a:off x="5764825" y="533478"/>
            <a:ext cx="447489" cy="116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59923" y="1369606"/>
            <a:ext cx="1781724" cy="66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74" y="1594485"/>
            <a:ext cx="5304325" cy="489272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6" idx="1"/>
          </p:cNvCxnSpPr>
          <p:nvPr/>
        </p:nvCxnSpPr>
        <p:spPr>
          <a:xfrm flipV="1">
            <a:off x="5593740" y="1839121"/>
            <a:ext cx="855234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74" y="2175993"/>
            <a:ext cx="2724150" cy="1524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375031" y="2392105"/>
            <a:ext cx="1292924" cy="17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55" y="2336364"/>
            <a:ext cx="7276277" cy="754288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6974541" y="1909482"/>
            <a:ext cx="349624" cy="2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50785" y="2328393"/>
            <a:ext cx="1117170" cy="7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353" y="4337023"/>
            <a:ext cx="4481001" cy="137160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768" y="3213400"/>
            <a:ext cx="4202702" cy="102732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>
            <a:off x="7811049" y="2570047"/>
            <a:ext cx="768177" cy="6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84141" y="3872753"/>
            <a:ext cx="53788" cy="49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9893" y="3453342"/>
            <a:ext cx="2523394" cy="83882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11044518" y="3570324"/>
            <a:ext cx="1375375" cy="155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9893" y="4323434"/>
            <a:ext cx="4102473" cy="20961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9941" y="4533049"/>
            <a:ext cx="4474403" cy="80686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H="1">
            <a:off x="13402235" y="4118114"/>
            <a:ext cx="26894" cy="4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2033" y="5708632"/>
            <a:ext cx="3238500" cy="238125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30" idx="3"/>
          </p:cNvCxnSpPr>
          <p:nvPr/>
        </p:nvCxnSpPr>
        <p:spPr>
          <a:xfrm>
            <a:off x="6284301" y="4201382"/>
            <a:ext cx="1039864" cy="9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3"/>
            <a:endCxn id="90" idx="1"/>
          </p:cNvCxnSpPr>
          <p:nvPr/>
        </p:nvCxnSpPr>
        <p:spPr>
          <a:xfrm>
            <a:off x="6284301" y="4201382"/>
            <a:ext cx="657732" cy="16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287" y="6031283"/>
            <a:ext cx="3762375" cy="34290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8964706" y="5306303"/>
            <a:ext cx="136430" cy="7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165" y="6358696"/>
            <a:ext cx="2343150" cy="20002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7965" y="6558721"/>
            <a:ext cx="6143625" cy="144780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6041781" y="5339909"/>
            <a:ext cx="1210666" cy="6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41781" y="6031283"/>
            <a:ext cx="1769268" cy="2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44232" y="6259883"/>
            <a:ext cx="45339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13174" y="6458708"/>
            <a:ext cx="5286375" cy="106680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547412" y="6317835"/>
            <a:ext cx="4396820" cy="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260541" y="6315480"/>
            <a:ext cx="215502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5" y="0"/>
            <a:ext cx="60960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24" y="233048"/>
            <a:ext cx="4767995" cy="1092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2" y="1354704"/>
            <a:ext cx="4331677" cy="7463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375031" y="888023"/>
            <a:ext cx="1341193" cy="8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75031" y="1725675"/>
            <a:ext cx="1341193" cy="20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224" y="2034931"/>
            <a:ext cx="170497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394" y="2201663"/>
            <a:ext cx="6000750" cy="3810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68711" y="1946567"/>
            <a:ext cx="124558" cy="10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46308" y="2514601"/>
            <a:ext cx="1325992" cy="3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24" y="2658008"/>
            <a:ext cx="5019675" cy="24765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8654560" y="2534687"/>
            <a:ext cx="2080848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300" y="2852389"/>
            <a:ext cx="3168235" cy="79641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5646308" y="3525716"/>
            <a:ext cx="1484254" cy="5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237" y="3756209"/>
            <a:ext cx="3842972" cy="19353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203224" y="3525716"/>
            <a:ext cx="360484" cy="24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6224" y="3951667"/>
            <a:ext cx="2501958" cy="13899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277" y="4045528"/>
            <a:ext cx="4442811" cy="1346707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2611315" y="4713078"/>
            <a:ext cx="4519247" cy="18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52499" y="4698158"/>
            <a:ext cx="1435895" cy="5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58" y="5452585"/>
            <a:ext cx="3943350" cy="21907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8007495" y="1316999"/>
            <a:ext cx="28674" cy="42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453" y="5657910"/>
            <a:ext cx="6581775" cy="1714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5445" y="5770840"/>
            <a:ext cx="7553325" cy="342900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endCxn id="80" idx="1"/>
          </p:cNvCxnSpPr>
          <p:nvPr/>
        </p:nvCxnSpPr>
        <p:spPr>
          <a:xfrm>
            <a:off x="5646308" y="5743635"/>
            <a:ext cx="13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8435" y="6091982"/>
            <a:ext cx="3590925" cy="2000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311" y="6266910"/>
            <a:ext cx="3046824" cy="719389"/>
          </a:xfrm>
          <a:prstGeom prst="rect">
            <a:avLst/>
          </a:prstGeom>
        </p:spPr>
      </p:pic>
      <p:cxnSp>
        <p:nvCxnSpPr>
          <p:cNvPr id="89" name="Straight Arrow Connector 88"/>
          <p:cNvCxnSpPr>
            <a:endCxn id="86" idx="3"/>
          </p:cNvCxnSpPr>
          <p:nvPr/>
        </p:nvCxnSpPr>
        <p:spPr>
          <a:xfrm flipH="1">
            <a:off x="9979360" y="6091982"/>
            <a:ext cx="2589158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51294" y="6499412"/>
            <a:ext cx="2254159" cy="2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83515"/>
            <a:ext cx="10515600" cy="1325563"/>
          </a:xfrm>
        </p:spPr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StreamProcessors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62" y="1401676"/>
            <a:ext cx="4706388" cy="8510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WikipediaApplication</a:t>
            </a:r>
            <a:r>
              <a:rPr lang="en-US" dirty="0" smtClean="0"/>
              <a:t> as 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887" y="2103119"/>
            <a:ext cx="377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Run application with run-wikipedia-zk-application.sh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0508" y="2165131"/>
            <a:ext cx="3050772" cy="347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90508" y="2143650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run-wikipedia-zk-application.sh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886" y="2804562"/>
            <a:ext cx="493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Script run main() in </a:t>
            </a:r>
            <a:r>
              <a:rPr lang="en-US" dirty="0" err="1" smtClean="0"/>
              <a:t>WikipediaZkLocalApplication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90508" y="2666320"/>
            <a:ext cx="3050772" cy="869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81949" y="2611468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WikipediaZkLocalApplication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8715894" y="2512982"/>
            <a:ext cx="70658" cy="15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887" y="3383280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WikipediaZkLocalApplication</a:t>
            </a:r>
            <a:r>
              <a:rPr lang="en-US" dirty="0" smtClean="0"/>
              <a:t> create a </a:t>
            </a:r>
            <a:r>
              <a:rPr lang="en-US" dirty="0" err="1" smtClean="0"/>
              <a:t>LocalApplicationRunner</a:t>
            </a:r>
            <a:r>
              <a:rPr lang="en-US" dirty="0" smtClean="0"/>
              <a:t> instance and a </a:t>
            </a:r>
            <a:r>
              <a:rPr lang="en-US" dirty="0" err="1" smtClean="0"/>
              <a:t>WikipediaApplication</a:t>
            </a:r>
            <a:r>
              <a:rPr lang="en-US" dirty="0" smtClean="0"/>
              <a:t> instance.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94170" y="2980800"/>
            <a:ext cx="2643447" cy="40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50031" y="3011897"/>
            <a:ext cx="23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90508" y="3884583"/>
            <a:ext cx="3050772" cy="513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69347" y="3965605"/>
            <a:ext cx="27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LocalApplicationRunner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93230" y="3676764"/>
            <a:ext cx="5935287" cy="24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1"/>
            <a:endCxn id="28" idx="1"/>
          </p:cNvCxnSpPr>
          <p:nvPr/>
        </p:nvCxnSpPr>
        <p:spPr>
          <a:xfrm rot="10800000" flipV="1">
            <a:off x="7190508" y="3100883"/>
            <a:ext cx="12700" cy="10402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8" idx="0"/>
          </p:cNvCxnSpPr>
          <p:nvPr/>
        </p:nvCxnSpPr>
        <p:spPr>
          <a:xfrm>
            <a:off x="8715894" y="3535447"/>
            <a:ext cx="0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0878" y="4515996"/>
            <a:ext cx="495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WikipediaZkLocalApplication</a:t>
            </a:r>
            <a:r>
              <a:rPr lang="en-US" dirty="0" smtClean="0"/>
              <a:t> use </a:t>
            </a:r>
            <a:r>
              <a:rPr lang="en-US" dirty="0" err="1" smtClean="0"/>
              <a:t>LocalApplicationRunner</a:t>
            </a:r>
            <a:r>
              <a:rPr lang="en-US" dirty="0" smtClean="0"/>
              <a:t> to run </a:t>
            </a:r>
            <a:r>
              <a:rPr lang="en-US" dirty="0"/>
              <a:t>the application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66313" y="216513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9456" y="296636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69053" y="3911057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42051" y="3525349"/>
            <a:ext cx="3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648603" y="3347856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48603" y="3926543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11" y="889461"/>
            <a:ext cx="518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LocalApplicationRunner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54539" y="1542335"/>
            <a:ext cx="2759825" cy="1704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4291" y="1542336"/>
            <a:ext cx="30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LocalApplicationRunner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17" idx="0"/>
          </p:cNvCxnSpPr>
          <p:nvPr/>
        </p:nvCxnSpPr>
        <p:spPr>
          <a:xfrm flipH="1">
            <a:off x="9611592" y="889461"/>
            <a:ext cx="22858" cy="10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64335" y="985382"/>
            <a:ext cx="1870363" cy="3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3553" y="985381"/>
            <a:ext cx="19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" y="1338349"/>
            <a:ext cx="428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Like </a:t>
            </a:r>
            <a:r>
              <a:rPr lang="en-US" dirty="0" err="1" smtClean="0"/>
              <a:t>RemoteApplicationRunner</a:t>
            </a:r>
            <a:r>
              <a:rPr lang="en-US" dirty="0" smtClean="0"/>
              <a:t>, generates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03921" y="1946152"/>
            <a:ext cx="2215341" cy="1025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94373" y="201054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03921" y="3625470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45236" y="2379876"/>
            <a:ext cx="1903615" cy="4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016192" y="243059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4" idx="0"/>
          </p:cNvCxnSpPr>
          <p:nvPr/>
        </p:nvCxnSpPr>
        <p:spPr>
          <a:xfrm>
            <a:off x="9597044" y="2847433"/>
            <a:ext cx="14548" cy="77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6008" y="1163309"/>
            <a:ext cx="42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22725" y="2900865"/>
            <a:ext cx="42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952" y="2172041"/>
            <a:ext cx="495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For each </a:t>
            </a:r>
            <a:r>
              <a:rPr lang="en-US" altLang="zh-CN" dirty="0" err="1" smtClean="0"/>
              <a:t>JobNode</a:t>
            </a:r>
            <a:r>
              <a:rPr lang="en-US" altLang="zh-CN" dirty="0" smtClean="0"/>
              <a:t> in the </a:t>
            </a:r>
            <a:r>
              <a:rPr lang="en-US" altLang="zh-CN" dirty="0" err="1" smtClean="0"/>
              <a:t>JobGraph</a:t>
            </a:r>
            <a:r>
              <a:rPr lang="en-US" altLang="zh-CN" dirty="0" smtClean="0"/>
              <a:t>,  create a </a:t>
            </a:r>
            <a:r>
              <a:rPr lang="en-US" altLang="zh-CN" dirty="0" err="1" smtClean="0"/>
              <a:t>StreamProcessor</a:t>
            </a:r>
            <a:r>
              <a:rPr lang="en-US" altLang="zh-CN" dirty="0" smtClean="0"/>
              <a:t> with the </a:t>
            </a:r>
            <a:r>
              <a:rPr lang="en-US" altLang="zh-CN" dirty="0" err="1" smtClean="0"/>
              <a:t>JobNode’s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JobConfig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952" y="3085531"/>
            <a:ext cx="45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all </a:t>
            </a:r>
            <a:r>
              <a:rPr lang="en-US" dirty="0" err="1" smtClean="0"/>
              <a:t>StreamProcessors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34251" y="3726795"/>
            <a:ext cx="44057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677450" y="3710479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StreamProcessors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11" y="889461"/>
            <a:ext cx="518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LocalApplicationRunner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54539" y="1542335"/>
            <a:ext cx="2759825" cy="1704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4291" y="1542336"/>
            <a:ext cx="30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LocalApplicationRunner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17" idx="0"/>
          </p:cNvCxnSpPr>
          <p:nvPr/>
        </p:nvCxnSpPr>
        <p:spPr>
          <a:xfrm flipH="1">
            <a:off x="9611592" y="889461"/>
            <a:ext cx="22858" cy="10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64335" y="985382"/>
            <a:ext cx="1870363" cy="3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3553" y="985381"/>
            <a:ext cx="19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" y="1338349"/>
            <a:ext cx="428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Like </a:t>
            </a:r>
            <a:r>
              <a:rPr lang="en-US" dirty="0" err="1" smtClean="0"/>
              <a:t>RemoteApplicationRunner</a:t>
            </a:r>
            <a:r>
              <a:rPr lang="en-US" dirty="0" smtClean="0"/>
              <a:t>, generates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03921" y="1946152"/>
            <a:ext cx="2215341" cy="1025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94373" y="201054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03921" y="3625470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45236" y="2379876"/>
            <a:ext cx="1903615" cy="4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016192" y="243059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4" idx="0"/>
          </p:cNvCxnSpPr>
          <p:nvPr/>
        </p:nvCxnSpPr>
        <p:spPr>
          <a:xfrm>
            <a:off x="9597044" y="2847433"/>
            <a:ext cx="14548" cy="77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6008" y="1163309"/>
            <a:ext cx="42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22725" y="2900865"/>
            <a:ext cx="42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952" y="2172041"/>
            <a:ext cx="495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For each </a:t>
            </a:r>
            <a:r>
              <a:rPr lang="en-US" altLang="zh-CN" dirty="0" err="1" smtClean="0"/>
              <a:t>JobNode</a:t>
            </a:r>
            <a:r>
              <a:rPr lang="en-US" altLang="zh-CN" dirty="0" smtClean="0"/>
              <a:t> in the </a:t>
            </a:r>
            <a:r>
              <a:rPr lang="en-US" altLang="zh-CN" dirty="0" err="1" smtClean="0"/>
              <a:t>JobGraph</a:t>
            </a:r>
            <a:r>
              <a:rPr lang="en-US" altLang="zh-CN" dirty="0" smtClean="0"/>
              <a:t>,  create a </a:t>
            </a:r>
            <a:r>
              <a:rPr lang="en-US" altLang="zh-CN" dirty="0" err="1" smtClean="0"/>
              <a:t>StreamProcessor</a:t>
            </a:r>
            <a:r>
              <a:rPr lang="en-US" altLang="zh-CN" dirty="0" smtClean="0"/>
              <a:t> with the </a:t>
            </a:r>
            <a:r>
              <a:rPr lang="en-US" altLang="zh-CN" dirty="0" err="1" smtClean="0"/>
              <a:t>JobNode’s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JobConfig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952" y="3085531"/>
            <a:ext cx="45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all </a:t>
            </a:r>
            <a:r>
              <a:rPr lang="en-US" dirty="0" err="1" smtClean="0"/>
              <a:t>StreamProcessors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34251" y="3726795"/>
            <a:ext cx="44057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677450" y="3710479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StreamProcessors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YarnJob.scala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2" y="1616686"/>
            <a:ext cx="7781925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616686"/>
            <a:ext cx="32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buildAmCmd</a:t>
            </a:r>
            <a:r>
              <a:rPr lang="en-US" dirty="0"/>
              <a:t>() changed, so that the run-leader.sh script will be run in AM container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472962" y="2078351"/>
            <a:ext cx="1230923" cy="12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472962" y="2078351"/>
            <a:ext cx="1318846" cy="195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03885" y="3253153"/>
            <a:ext cx="3015761" cy="14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37602" y="3886200"/>
            <a:ext cx="3954706" cy="21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run-leader.sh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ClusterBasedApplicationMaster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8" y="2364764"/>
            <a:ext cx="6610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202" y="-280827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LeaderJobCoordinator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C03DD5-F62C-42E0-BE3B-0A3B08E753B8}"/>
              </a:ext>
            </a:extLst>
          </p:cNvPr>
          <p:cNvSpPr txBox="1"/>
          <p:nvPr/>
        </p:nvSpPr>
        <p:spPr>
          <a:xfrm>
            <a:off x="201335" y="796955"/>
            <a:ext cx="49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LeaderJobCoordinator</a:t>
            </a:r>
            <a:r>
              <a:rPr lang="en-US" altLang="zh-CN" dirty="0"/>
              <a:t> implements </a:t>
            </a:r>
            <a:r>
              <a:rPr lang="en-US" altLang="zh-CN" dirty="0" err="1"/>
              <a:t>JobCoordinator</a:t>
            </a:r>
            <a:r>
              <a:rPr lang="en-US" altLang="zh-CN" dirty="0"/>
              <a:t> interface and </a:t>
            </a:r>
            <a:r>
              <a:rPr lang="en-US" altLang="zh-CN" dirty="0" err="1"/>
              <a:t>ZkControllerListener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5EB4E-8338-4695-B1DA-C0CAE4245CA7}"/>
              </a:ext>
            </a:extLst>
          </p:cNvPr>
          <p:cNvSpPr txBox="1"/>
          <p:nvPr/>
        </p:nvSpPr>
        <p:spPr>
          <a:xfrm>
            <a:off x="167778" y="2185296"/>
            <a:ext cx="590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LeaderJobCoordinator</a:t>
            </a:r>
            <a:r>
              <a:rPr lang="en-US" altLang="zh-CN" dirty="0"/>
              <a:t>, we store the list of current processors. Because the </a:t>
            </a:r>
            <a:r>
              <a:rPr lang="en-US" altLang="zh-CN" dirty="0" err="1"/>
              <a:t>doOnProcessorChange</a:t>
            </a:r>
            <a:r>
              <a:rPr lang="en-US" altLang="zh-CN" dirty="0"/>
              <a:t>() method need the list of processors as parameter to publish </a:t>
            </a:r>
            <a:r>
              <a:rPr lang="en-US" altLang="zh-CN" dirty="0" err="1"/>
              <a:t>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EAFCA2-634B-43F2-A00D-F023C124CE29}"/>
              </a:ext>
            </a:extLst>
          </p:cNvPr>
          <p:cNvSpPr txBox="1"/>
          <p:nvPr/>
        </p:nvSpPr>
        <p:spPr>
          <a:xfrm>
            <a:off x="167778" y="1519061"/>
            <a:ext cx="59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as the API to register with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C6E78-2775-4007-9F40-EB51905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0" y="3834634"/>
            <a:ext cx="4580964" cy="177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D4C93-26C1-4F7E-9B12-40256579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30" y="3266481"/>
            <a:ext cx="3026834" cy="561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712451-6E18-463A-BB2E-AFA46FB74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98" y="1692562"/>
            <a:ext cx="3076190" cy="8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48BB93-7C42-4EF6-B72E-0CFDB23D2BEB}"/>
              </a:ext>
            </a:extLst>
          </p:cNvPr>
          <p:cNvSpPr txBox="1"/>
          <p:nvPr/>
        </p:nvSpPr>
        <p:spPr>
          <a:xfrm>
            <a:off x="167778" y="3534959"/>
            <a:ext cx="5738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JobModel</a:t>
            </a:r>
            <a:r>
              <a:rPr lang="en-US" altLang="zh-CN" dirty="0"/>
              <a:t> passed to </a:t>
            </a:r>
            <a:r>
              <a:rPr lang="en-US" altLang="zh-CN" dirty="0" err="1"/>
              <a:t>LeaderJobCoordinator</a:t>
            </a:r>
            <a:r>
              <a:rPr lang="en-US" altLang="zh-CN" dirty="0"/>
              <a:t> may not contain correct </a:t>
            </a:r>
            <a:r>
              <a:rPr lang="en-US" altLang="zh-CN" dirty="0" err="1"/>
              <a:t>StreamProcessorId</a:t>
            </a:r>
            <a:r>
              <a:rPr lang="en-US" altLang="zh-CN" dirty="0"/>
              <a:t>. This is because the </a:t>
            </a:r>
            <a:r>
              <a:rPr lang="en-US" altLang="zh-CN" dirty="0" err="1"/>
              <a:t>ClusterBasedApplicationMaster</a:t>
            </a:r>
            <a:r>
              <a:rPr lang="en-US" altLang="zh-CN" dirty="0"/>
              <a:t> which generates </a:t>
            </a:r>
            <a:r>
              <a:rPr lang="en-US" altLang="zh-CN" dirty="0" err="1"/>
              <a:t>JobModel</a:t>
            </a:r>
            <a:r>
              <a:rPr lang="en-US" altLang="zh-CN" dirty="0"/>
              <a:t> does not know the </a:t>
            </a:r>
            <a:r>
              <a:rPr lang="en-US" altLang="zh-CN" dirty="0" err="1"/>
              <a:t>StreamProcessorId</a:t>
            </a:r>
            <a:r>
              <a:rPr lang="en-US" altLang="zh-CN" dirty="0"/>
              <a:t> information. So it has to be a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 on </a:t>
            </a:r>
            <a:r>
              <a:rPr lang="en-US" altLang="zh-CN" dirty="0" err="1"/>
              <a:t>JobModel</a:t>
            </a:r>
            <a:r>
              <a:rPr lang="en-US" altLang="zh-CN" dirty="0"/>
              <a:t> before publishing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E1A63E-B394-4D12-89D3-EDD604EE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34" y="4328499"/>
            <a:ext cx="3732964" cy="25295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5B0BB5-9087-4DA6-8225-3984BE9B9A4E}"/>
              </a:ext>
            </a:extLst>
          </p:cNvPr>
          <p:cNvSpPr txBox="1"/>
          <p:nvPr/>
        </p:nvSpPr>
        <p:spPr>
          <a:xfrm>
            <a:off x="167778" y="5351572"/>
            <a:ext cx="608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containerToProcessorMap</a:t>
            </a:r>
            <a:r>
              <a:rPr lang="en-US" altLang="zh-CN" dirty="0"/>
              <a:t> maintains the previous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. So that the same container will be mapping to the same </a:t>
            </a:r>
            <a:r>
              <a:rPr lang="en-US" altLang="zh-CN" dirty="0" err="1"/>
              <a:t>StreamProcessor</a:t>
            </a:r>
            <a:r>
              <a:rPr lang="en-US" altLang="zh-CN" dirty="0"/>
              <a:t> next time and thus save migration time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066AAF-506E-4EAE-AE6D-18AB4630CDA2}"/>
              </a:ext>
            </a:extLst>
          </p:cNvPr>
          <p:cNvCxnSpPr/>
          <p:nvPr/>
        </p:nvCxnSpPr>
        <p:spPr>
          <a:xfrm flipV="1">
            <a:off x="6104388" y="4689446"/>
            <a:ext cx="850085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FEEFB6-1931-41F6-A558-0D8D408983F4}"/>
              </a:ext>
            </a:extLst>
          </p:cNvPr>
          <p:cNvCxnSpPr>
            <a:stCxn id="10" idx="3"/>
          </p:cNvCxnSpPr>
          <p:nvPr/>
        </p:nvCxnSpPr>
        <p:spPr>
          <a:xfrm flipV="1">
            <a:off x="5905847" y="4387442"/>
            <a:ext cx="713067" cy="2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62128-4BB0-49BA-8240-ED2B649001F1}"/>
              </a:ext>
            </a:extLst>
          </p:cNvPr>
          <p:cNvCxnSpPr>
            <a:endCxn id="9" idx="1"/>
          </p:cNvCxnSpPr>
          <p:nvPr/>
        </p:nvCxnSpPr>
        <p:spPr>
          <a:xfrm>
            <a:off x="5905847" y="1748996"/>
            <a:ext cx="343951" cy="35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8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1365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Samza Modification</vt:lpstr>
      <vt:lpstr>Original Design</vt:lpstr>
      <vt:lpstr>Run with StreamProcessors</vt:lpstr>
      <vt:lpstr>LocalApplicationRunner</vt:lpstr>
      <vt:lpstr>StreamProcessor</vt:lpstr>
      <vt:lpstr>Modification</vt:lpstr>
      <vt:lpstr>YarnJob.scala</vt:lpstr>
      <vt:lpstr>run-leader.sh</vt:lpstr>
      <vt:lpstr>LeaderJobCoordinator</vt:lpstr>
      <vt:lpstr>LeaderFollowerIControllerImpl</vt:lpstr>
      <vt:lpstr>run-follower.sh</vt:lpstr>
      <vt:lpstr>FollowerStreamProcessorRunner</vt:lpstr>
      <vt:lpstr>FollowerJobCoordinator</vt:lpstr>
      <vt:lpstr>ClusterBasedApplicationMaster</vt:lpstr>
      <vt:lpstr>LeaderJobCoordinator</vt:lpstr>
      <vt:lpstr>ClusterBasedApplicationMaster</vt:lpstr>
      <vt:lpstr>LeaderJobCoordinator</vt:lpstr>
      <vt:lpstr>StreamProcessor</vt:lpstr>
      <vt:lpstr>FollowerJobCoordinator</vt:lpstr>
      <vt:lpstr>StreamProcessor</vt:lpstr>
      <vt:lpstr>FollowerJobCoordinator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615</cp:revision>
  <dcterms:created xsi:type="dcterms:W3CDTF">2018-05-21T05:56:53Z</dcterms:created>
  <dcterms:modified xsi:type="dcterms:W3CDTF">2018-06-04T11:43:33Z</dcterms:modified>
</cp:coreProperties>
</file>