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2" r:id="rId3"/>
    <p:sldId id="266" r:id="rId4"/>
    <p:sldId id="303" r:id="rId5"/>
    <p:sldId id="268" r:id="rId6"/>
    <p:sldId id="270" r:id="rId7"/>
    <p:sldId id="298" r:id="rId8"/>
    <p:sldId id="261" r:id="rId9"/>
    <p:sldId id="258" r:id="rId10"/>
    <p:sldId id="259" r:id="rId11"/>
    <p:sldId id="265" r:id="rId12"/>
    <p:sldId id="260" r:id="rId13"/>
    <p:sldId id="263" r:id="rId14"/>
    <p:sldId id="264" r:id="rId15"/>
    <p:sldId id="271" r:id="rId16"/>
    <p:sldId id="262" r:id="rId17"/>
    <p:sldId id="267" r:id="rId18"/>
    <p:sldId id="278" r:id="rId19"/>
    <p:sldId id="279" r:id="rId20"/>
    <p:sldId id="280" r:id="rId21"/>
    <p:sldId id="285" r:id="rId22"/>
    <p:sldId id="286" r:id="rId23"/>
    <p:sldId id="287" r:id="rId24"/>
    <p:sldId id="274" r:id="rId25"/>
    <p:sldId id="281" r:id="rId26"/>
    <p:sldId id="283" r:id="rId27"/>
    <p:sldId id="284" r:id="rId28"/>
    <p:sldId id="288" r:id="rId29"/>
    <p:sldId id="299" r:id="rId30"/>
    <p:sldId id="289" r:id="rId31"/>
    <p:sldId id="290" r:id="rId32"/>
    <p:sldId id="276" r:id="rId33"/>
    <p:sldId id="291" r:id="rId34"/>
    <p:sldId id="292" r:id="rId35"/>
    <p:sldId id="277" r:id="rId36"/>
    <p:sldId id="294" r:id="rId37"/>
    <p:sldId id="296" r:id="rId38"/>
    <p:sldId id="297" r:id="rId39"/>
    <p:sldId id="306" r:id="rId40"/>
    <p:sldId id="295" r:id="rId41"/>
    <p:sldId id="302" r:id="rId42"/>
    <p:sldId id="269" r:id="rId43"/>
    <p:sldId id="307" r:id="rId44"/>
    <p:sldId id="309" r:id="rId45"/>
    <p:sldId id="311" r:id="rId46"/>
    <p:sldId id="312" r:id="rId47"/>
    <p:sldId id="314" r:id="rId48"/>
    <p:sldId id="315" r:id="rId49"/>
    <p:sldId id="316" r:id="rId50"/>
    <p:sldId id="301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4240326-89B1-4B37-8CE3-A31B26C0E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D62DB-9C31-46E3-9CCC-AB8298EC88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0C9D9-6053-4078-9342-661F9F2FD63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97199B3-DCC0-47E2-AAE9-B0D1644A30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5A42809-C2B2-4E4F-84A5-A76C8600E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23B0C-3C75-4455-AEE9-DC97C7C3F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C3099-8388-492C-B7AE-E57477A35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8A213-B5FC-4A0F-B1C4-5BC4127D8B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3BA2-80DC-42CA-B5DB-940867B3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95C96E-DB11-46F9-BAA0-00489883B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62B21-3C2B-4AD4-A522-DB02370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03A48-09FB-4936-B88F-0D1254B2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338E7-B011-408B-8BB1-40A2D95F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7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9F5D3-65AE-41B7-ADC5-B3AC596D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3E703-AD89-47B3-AE6B-A5667DA8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AA234-34E4-4E67-93CE-678F96BF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3AFCF-1FFE-4B60-9C09-4E2F0007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B72EF-764D-44E2-B225-85DB5FF3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1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E30EA5-4321-4FAA-9291-0A09D475D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8F348-903E-4941-9BDB-02E148318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CCFD7-4BB1-4E83-892C-C79464DD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3C2AF-FB51-4880-9F19-A859B952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8C505-A48C-4164-BD34-44C2F701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1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2DA39-BBB1-4A49-9A4C-B8A8A629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B6D60-2822-4AC9-8D2E-29C078A6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1998B-6920-4A68-87A0-A8F7329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FEE67-CFF4-41EF-85FF-966B5BFD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D4D4E-B967-4710-8F23-566B2A73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6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65B8A-B5A9-4847-A802-2569CB2B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1BD78-BE38-4D69-9A80-D6E3A348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0B16D-2318-43D2-BE0C-4D2A356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87CCE-3C2F-45AA-ADDF-461EEA74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C8E3A-E3FD-4A04-BEB2-D5C7C78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C986F-8C1F-4457-8A85-0676FD9E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27388-2FAF-4D75-A500-779B6829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1B366-CDF2-4483-A3F7-03D3C5CC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AB4AC-92D1-43A1-8BAA-832C3AFA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26ADA-AD39-448B-A01D-9B798A38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EFB58-304B-4FB3-92C9-8031EDE0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01497-4722-465F-BC85-5E026574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74D75-95E4-4542-8446-02EA20C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5C450-E477-46D5-8DAA-816A01C8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4120C-0F87-4D65-8137-0107DA5F0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0316C-2C39-415D-862A-228E301DF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BFAB1-A1C5-406A-9535-B1A88590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D1A06-28B5-4CD6-90D1-963DBDEE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1C7A3E-03E1-40BB-9B14-4F049106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9B73-8C18-44CB-B85C-15EFA00D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9658FE-6C0F-4E92-876F-29E1BD68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22260D-227B-4945-A0C3-26BCA14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114E9-9F61-4BE0-9C13-BA47E88B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A86B2E-8D8F-4063-8351-D19ABCD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B59B94-B52A-4CE8-AD63-D22AF4DB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194F4-DB22-4185-8624-842AD319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4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06806-B81F-45BA-9BDF-FC787D9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A304D-9CCF-4F84-8613-84214466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2BF84-B7D8-4075-94C7-4AB036D98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02FA2-A3C1-451F-8B68-D3593C78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DAC90-02A7-47FF-8B27-F26924A1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ECC15-29E9-4673-B4ED-DD7ABA35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4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1EFFD-0D71-4808-BA95-446CCCF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F2F5E8-9169-418C-9DDD-32A7D9BDD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DDAE4-AA4C-4D4E-9C28-CFCE704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5533F-FFC0-4754-A2CA-FF2A7B35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076F0-14E7-4041-92E0-79181FFB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7D34A-A170-4C0D-B434-0A0E4690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3E029-7813-4C43-892A-D938F045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6B756-7C9A-4E75-8F9B-B567D031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A4887-5984-48B7-9538-D8F405861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6018-3863-4A31-BEC0-D6BF7244E27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C409F-EBED-4A23-BFDE-EEAFDD9D7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30D3D-319C-41F4-99F7-28CC200B9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1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57ACC-80D3-4C10-8CB1-18FC22C08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Apache </a:t>
            </a:r>
            <a:r>
              <a:rPr lang="en-US" altLang="ja-JP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8C95C-ABD4-4786-B38C-CA3B7A99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She Zhaochen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14764-A9EE-42C9-8EBF-573FF753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27199-1328-4686-8F9D-327B3070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48" y="1725040"/>
            <a:ext cx="55380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is a pub-sub message stream system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In Kafka, each stream is divided into one or more partitions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Each partition consists of an ordered sequence of messages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Each message has an offset which indicate its position in the sequence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Messages will not be removed after reading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35DD61-C85C-43BE-8A43-F8B97DFEBE54}"/>
              </a:ext>
            </a:extLst>
          </p:cNvPr>
          <p:cNvGrpSpPr/>
          <p:nvPr/>
        </p:nvGrpSpPr>
        <p:grpSpPr>
          <a:xfrm>
            <a:off x="6124658" y="482600"/>
            <a:ext cx="6067342" cy="1572030"/>
            <a:chOff x="5819858" y="528638"/>
            <a:chExt cx="6086515" cy="17122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02F62DF-254D-463A-93A2-0712D844A7C2}"/>
                </a:ext>
              </a:extLst>
            </p:cNvPr>
            <p:cNvSpPr/>
            <p:nvPr/>
          </p:nvSpPr>
          <p:spPr>
            <a:xfrm>
              <a:off x="9268512" y="754997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33E15EF-B898-44BC-864C-013C5A3FE69F}"/>
                </a:ext>
              </a:extLst>
            </p:cNvPr>
            <p:cNvCxnSpPr>
              <a:cxnSpLocks/>
            </p:cNvCxnSpPr>
            <p:nvPr/>
          </p:nvCxnSpPr>
          <p:spPr>
            <a:xfrm>
              <a:off x="9985688" y="752755"/>
              <a:ext cx="3854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51E45A1-359E-43B9-B9B3-5B9E40A446B7}"/>
                </a:ext>
              </a:extLst>
            </p:cNvPr>
            <p:cNvCxnSpPr>
              <a:cxnSpLocks/>
            </p:cNvCxnSpPr>
            <p:nvPr/>
          </p:nvCxnSpPr>
          <p:spPr>
            <a:xfrm>
              <a:off x="9985688" y="1281673"/>
              <a:ext cx="3854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17BD9BD-4CBF-4116-A3BC-E3CAEBF877A3}"/>
                </a:ext>
              </a:extLst>
            </p:cNvPr>
            <p:cNvCxnSpPr>
              <a:cxnSpLocks/>
            </p:cNvCxnSpPr>
            <p:nvPr/>
          </p:nvCxnSpPr>
          <p:spPr>
            <a:xfrm>
              <a:off x="9259547" y="1504651"/>
              <a:ext cx="3854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8F98F57-20DF-478B-804C-B503C2B5A49C}"/>
                </a:ext>
              </a:extLst>
            </p:cNvPr>
            <p:cNvCxnSpPr>
              <a:cxnSpLocks/>
            </p:cNvCxnSpPr>
            <p:nvPr/>
          </p:nvCxnSpPr>
          <p:spPr>
            <a:xfrm>
              <a:off x="9277477" y="2031627"/>
              <a:ext cx="3854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C2A36E7-0240-44C2-ADAA-0454DCFFF20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79" y="528638"/>
              <a:ext cx="362174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1A85578-AB04-4563-A832-BC60D87D7D88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79" y="2240897"/>
              <a:ext cx="362174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81656D08-4AEC-4917-BD98-674039EDE277}"/>
                </a:ext>
              </a:extLst>
            </p:cNvPr>
            <p:cNvSpPr/>
            <p:nvPr/>
          </p:nvSpPr>
          <p:spPr>
            <a:xfrm>
              <a:off x="5819858" y="1210186"/>
              <a:ext cx="690282" cy="398926"/>
            </a:xfrm>
            <a:prstGeom prst="rightArrow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2F6922BC-DCE2-4A95-B143-525C35F47714}"/>
                </a:ext>
              </a:extLst>
            </p:cNvPr>
            <p:cNvSpPr/>
            <p:nvPr/>
          </p:nvSpPr>
          <p:spPr>
            <a:xfrm>
              <a:off x="11005420" y="1224854"/>
              <a:ext cx="900953" cy="471435"/>
            </a:xfrm>
            <a:prstGeom prst="rightArrow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B59FF8-2B1C-48F6-886D-550B9EC9F97B}"/>
                </a:ext>
              </a:extLst>
            </p:cNvPr>
            <p:cNvSpPr txBox="1"/>
            <p:nvPr/>
          </p:nvSpPr>
          <p:spPr>
            <a:xfrm>
              <a:off x="9712262" y="812743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A48467D-FACC-4888-972D-F4334670F4B3}"/>
                </a:ext>
              </a:extLst>
            </p:cNvPr>
            <p:cNvSpPr/>
            <p:nvPr/>
          </p:nvSpPr>
          <p:spPr>
            <a:xfrm>
              <a:off x="8551336" y="755833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A7C0D68-B265-4CEC-8F01-D40B6C284E79}"/>
                </a:ext>
              </a:extLst>
            </p:cNvPr>
            <p:cNvSpPr txBox="1"/>
            <p:nvPr/>
          </p:nvSpPr>
          <p:spPr>
            <a:xfrm>
              <a:off x="8968198" y="813236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78666C7-11CA-4A3E-B398-6EC82583FD75}"/>
                </a:ext>
              </a:extLst>
            </p:cNvPr>
            <p:cNvSpPr/>
            <p:nvPr/>
          </p:nvSpPr>
          <p:spPr>
            <a:xfrm>
              <a:off x="7834160" y="752755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EA58429-C296-4495-B4B1-15EE22FD9B8B}"/>
                </a:ext>
              </a:extLst>
            </p:cNvPr>
            <p:cNvSpPr txBox="1"/>
            <p:nvPr/>
          </p:nvSpPr>
          <p:spPr>
            <a:xfrm>
              <a:off x="8251021" y="812743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8C5D0E8-B756-443A-92D8-F702E285B285}"/>
                </a:ext>
              </a:extLst>
            </p:cNvPr>
            <p:cNvSpPr txBox="1"/>
            <p:nvPr/>
          </p:nvSpPr>
          <p:spPr>
            <a:xfrm>
              <a:off x="7807271" y="818672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‘A1’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BD9E43A-AA55-44D0-96CB-8DC440149720}"/>
                </a:ext>
              </a:extLst>
            </p:cNvPr>
            <p:cNvSpPr/>
            <p:nvPr/>
          </p:nvSpPr>
          <p:spPr>
            <a:xfrm>
              <a:off x="7834160" y="1503848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30642EB-28BF-4FCC-8363-F4C41576444E}"/>
                </a:ext>
              </a:extLst>
            </p:cNvPr>
            <p:cNvSpPr txBox="1"/>
            <p:nvPr/>
          </p:nvSpPr>
          <p:spPr>
            <a:xfrm>
              <a:off x="8251022" y="1561251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5B4FA04-A8ED-43E7-BCE1-0D628798C6D2}"/>
                </a:ext>
              </a:extLst>
            </p:cNvPr>
            <p:cNvSpPr/>
            <p:nvPr/>
          </p:nvSpPr>
          <p:spPr>
            <a:xfrm>
              <a:off x="8551336" y="1508867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30F2B2D-2700-4981-A89E-7D360EC78071}"/>
                </a:ext>
              </a:extLst>
            </p:cNvPr>
            <p:cNvSpPr txBox="1"/>
            <p:nvPr/>
          </p:nvSpPr>
          <p:spPr>
            <a:xfrm>
              <a:off x="8968198" y="1566270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A619CEC-0E34-41F7-A7EF-FC8743448CB5}"/>
                </a:ext>
              </a:extLst>
            </p:cNvPr>
            <p:cNvSpPr txBox="1"/>
            <p:nvPr/>
          </p:nvSpPr>
          <p:spPr>
            <a:xfrm>
              <a:off x="8488586" y="823991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‘A3’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04AD044-3545-4A00-A6FE-F613E40458AB}"/>
                </a:ext>
              </a:extLst>
            </p:cNvPr>
            <p:cNvSpPr txBox="1"/>
            <p:nvPr/>
          </p:nvSpPr>
          <p:spPr>
            <a:xfrm>
              <a:off x="9214727" y="823991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‘A5’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F888803-09B4-4A58-B35D-5D2CCFA509D1}"/>
                </a:ext>
              </a:extLst>
            </p:cNvPr>
            <p:cNvSpPr txBox="1"/>
            <p:nvPr/>
          </p:nvSpPr>
          <p:spPr>
            <a:xfrm>
              <a:off x="7798309" y="1566270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‘A2’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242EB9C-775A-4D7B-A608-4F95B94C6F7B}"/>
                </a:ext>
              </a:extLst>
            </p:cNvPr>
            <p:cNvSpPr txBox="1"/>
            <p:nvPr/>
          </p:nvSpPr>
          <p:spPr>
            <a:xfrm>
              <a:off x="8517720" y="1566270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‘A4’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7901A20-065C-4AE0-AD36-F27F5555A486}"/>
                </a:ext>
              </a:extLst>
            </p:cNvPr>
            <p:cNvSpPr/>
            <p:nvPr/>
          </p:nvSpPr>
          <p:spPr>
            <a:xfrm>
              <a:off x="6646851" y="1091017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67DC852-A51E-4E1A-9CAF-6BB3ABE996FA}"/>
                </a:ext>
              </a:extLst>
            </p:cNvPr>
            <p:cNvSpPr txBox="1"/>
            <p:nvPr/>
          </p:nvSpPr>
          <p:spPr>
            <a:xfrm>
              <a:off x="6722296" y="1153736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‘A6’</a:t>
              </a:r>
              <a:endParaRPr lang="zh-CN" altLang="en-US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FC41BD57-B160-427A-B5EB-F7457F44891F}"/>
              </a:ext>
            </a:extLst>
          </p:cNvPr>
          <p:cNvSpPr/>
          <p:nvPr/>
        </p:nvSpPr>
        <p:spPr>
          <a:xfrm>
            <a:off x="9443783" y="2902245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9B17B28-B476-4C87-A3F1-2018E184EA7F}"/>
              </a:ext>
            </a:extLst>
          </p:cNvPr>
          <p:cNvCxnSpPr>
            <a:cxnSpLocks/>
          </p:cNvCxnSpPr>
          <p:nvPr/>
        </p:nvCxnSpPr>
        <p:spPr>
          <a:xfrm>
            <a:off x="10158700" y="2900186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AFC3A3F-0A7E-4CC1-B3B3-0EA4CFFFB37E}"/>
              </a:ext>
            </a:extLst>
          </p:cNvPr>
          <p:cNvCxnSpPr>
            <a:cxnSpLocks/>
          </p:cNvCxnSpPr>
          <p:nvPr/>
        </p:nvCxnSpPr>
        <p:spPr>
          <a:xfrm>
            <a:off x="10158700" y="3385788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21A41E0-85AE-4CA6-9A46-C9300D7CB192}"/>
              </a:ext>
            </a:extLst>
          </p:cNvPr>
          <p:cNvCxnSpPr>
            <a:cxnSpLocks/>
          </p:cNvCxnSpPr>
          <p:nvPr/>
        </p:nvCxnSpPr>
        <p:spPr>
          <a:xfrm>
            <a:off x="10147784" y="3601652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4EA95A3-C2A2-451B-831F-00BB7210E6C7}"/>
              </a:ext>
            </a:extLst>
          </p:cNvPr>
          <p:cNvCxnSpPr>
            <a:cxnSpLocks/>
          </p:cNvCxnSpPr>
          <p:nvPr/>
        </p:nvCxnSpPr>
        <p:spPr>
          <a:xfrm>
            <a:off x="10147784" y="4087253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2E09C9-C158-4DE1-AFB9-FD2CC5ADAEDD}"/>
              </a:ext>
            </a:extLst>
          </p:cNvPr>
          <p:cNvCxnSpPr>
            <a:cxnSpLocks/>
          </p:cNvCxnSpPr>
          <p:nvPr/>
        </p:nvCxnSpPr>
        <p:spPr>
          <a:xfrm>
            <a:off x="7564888" y="2694424"/>
            <a:ext cx="3610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EE33313-F6DF-44A4-B5F6-4103C413382A}"/>
              </a:ext>
            </a:extLst>
          </p:cNvPr>
          <p:cNvCxnSpPr>
            <a:cxnSpLocks/>
          </p:cNvCxnSpPr>
          <p:nvPr/>
        </p:nvCxnSpPr>
        <p:spPr>
          <a:xfrm>
            <a:off x="7564888" y="4266454"/>
            <a:ext cx="3610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箭头: 右 62">
            <a:extLst>
              <a:ext uri="{FF2B5EF4-FFF2-40B4-BE49-F238E27FC236}">
                <a16:creationId xmlns:a16="http://schemas.microsoft.com/office/drawing/2014/main" id="{58601303-C072-4138-ADA9-68D7A51745D6}"/>
              </a:ext>
            </a:extLst>
          </p:cNvPr>
          <p:cNvSpPr/>
          <p:nvPr/>
        </p:nvSpPr>
        <p:spPr>
          <a:xfrm>
            <a:off x="6160096" y="3310814"/>
            <a:ext cx="688108" cy="366255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4F323326-61BC-40A9-848A-B77EA7828741}"/>
              </a:ext>
            </a:extLst>
          </p:cNvPr>
          <p:cNvSpPr/>
          <p:nvPr/>
        </p:nvSpPr>
        <p:spPr>
          <a:xfrm>
            <a:off x="11175220" y="3333622"/>
            <a:ext cx="898115" cy="432826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9014DB2-1375-4E9A-A9D7-E85BF54C2F05}"/>
              </a:ext>
            </a:extLst>
          </p:cNvPr>
          <p:cNvSpPr txBox="1"/>
          <p:nvPr/>
        </p:nvSpPr>
        <p:spPr>
          <a:xfrm>
            <a:off x="9886136" y="2955262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4641FF7-2F20-4826-A669-53173EC74EE8}"/>
              </a:ext>
            </a:extLst>
          </p:cNvPr>
          <p:cNvSpPr/>
          <p:nvPr/>
        </p:nvSpPr>
        <p:spPr>
          <a:xfrm>
            <a:off x="8728867" y="2903012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5885447-9DCE-450F-80EB-1BA48A26CCC5}"/>
              </a:ext>
            </a:extLst>
          </p:cNvPr>
          <p:cNvSpPr txBox="1"/>
          <p:nvPr/>
        </p:nvSpPr>
        <p:spPr>
          <a:xfrm>
            <a:off x="9144415" y="2955714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F7F24FC-2FED-49AE-8F91-182DE93A7CA4}"/>
              </a:ext>
            </a:extLst>
          </p:cNvPr>
          <p:cNvSpPr/>
          <p:nvPr/>
        </p:nvSpPr>
        <p:spPr>
          <a:xfrm>
            <a:off x="8013950" y="2900186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54EBE13-CE6D-4330-80E6-0A0D565ADC48}"/>
              </a:ext>
            </a:extLst>
          </p:cNvPr>
          <p:cNvSpPr txBox="1"/>
          <p:nvPr/>
        </p:nvSpPr>
        <p:spPr>
          <a:xfrm>
            <a:off x="8429498" y="2955262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D8D2EBD-EBC9-4B63-877C-F71A02B99241}"/>
              </a:ext>
            </a:extLst>
          </p:cNvPr>
          <p:cNvSpPr txBox="1"/>
          <p:nvPr/>
        </p:nvSpPr>
        <p:spPr>
          <a:xfrm>
            <a:off x="7987145" y="2960705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‘A1’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9E2EDDC-A453-4C0E-A9F5-0D49199E242E}"/>
              </a:ext>
            </a:extLst>
          </p:cNvPr>
          <p:cNvSpPr/>
          <p:nvPr/>
        </p:nvSpPr>
        <p:spPr>
          <a:xfrm>
            <a:off x="8013950" y="3589767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0FAA52-B863-4394-A2B3-0126A7CD84AE}"/>
              </a:ext>
            </a:extLst>
          </p:cNvPr>
          <p:cNvSpPr txBox="1"/>
          <p:nvPr/>
        </p:nvSpPr>
        <p:spPr>
          <a:xfrm>
            <a:off x="8429499" y="3642469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099D7E9-C7D0-478B-856D-43426DE369F9}"/>
              </a:ext>
            </a:extLst>
          </p:cNvPr>
          <p:cNvSpPr/>
          <p:nvPr/>
        </p:nvSpPr>
        <p:spPr>
          <a:xfrm>
            <a:off x="8728867" y="3594375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51D12F2-F0C7-4163-BCA2-580D908BA402}"/>
              </a:ext>
            </a:extLst>
          </p:cNvPr>
          <p:cNvSpPr txBox="1"/>
          <p:nvPr/>
        </p:nvSpPr>
        <p:spPr>
          <a:xfrm>
            <a:off x="9144415" y="3647077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3FBC3CC-715D-4993-9479-36D3092593C9}"/>
              </a:ext>
            </a:extLst>
          </p:cNvPr>
          <p:cNvSpPr txBox="1"/>
          <p:nvPr/>
        </p:nvSpPr>
        <p:spPr>
          <a:xfrm>
            <a:off x="8666314" y="2965588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‘A3’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AD4A0F2-9AFA-4CE3-A1E3-756E7DFBB03B}"/>
              </a:ext>
            </a:extLst>
          </p:cNvPr>
          <p:cNvSpPr txBox="1"/>
          <p:nvPr/>
        </p:nvSpPr>
        <p:spPr>
          <a:xfrm>
            <a:off x="9390168" y="2965588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‘A5’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A7E9D64-8FC2-4DBF-A21D-8D088AAFFF35}"/>
              </a:ext>
            </a:extLst>
          </p:cNvPr>
          <p:cNvSpPr txBox="1"/>
          <p:nvPr/>
        </p:nvSpPr>
        <p:spPr>
          <a:xfrm>
            <a:off x="7978212" y="3647077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‘A2’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596B1EB-C29D-4799-98A1-419999ED756A}"/>
              </a:ext>
            </a:extLst>
          </p:cNvPr>
          <p:cNvSpPr txBox="1"/>
          <p:nvPr/>
        </p:nvSpPr>
        <p:spPr>
          <a:xfrm>
            <a:off x="8695357" y="3647077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‘A4’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C8C5519-DE21-4DB2-8C06-86052B6A0DF0}"/>
              </a:ext>
            </a:extLst>
          </p:cNvPr>
          <p:cNvSpPr/>
          <p:nvPr/>
        </p:nvSpPr>
        <p:spPr>
          <a:xfrm>
            <a:off x="9449445" y="3601652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DD81F77-9679-41DB-94EF-478DE79B7745}"/>
              </a:ext>
            </a:extLst>
          </p:cNvPr>
          <p:cNvSpPr txBox="1"/>
          <p:nvPr/>
        </p:nvSpPr>
        <p:spPr>
          <a:xfrm>
            <a:off x="9430381" y="3659786"/>
            <a:ext cx="53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‘A6’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FFED64-9E5F-4D07-85A9-5D431FE02C16}"/>
              </a:ext>
            </a:extLst>
          </p:cNvPr>
          <p:cNvSpPr txBox="1"/>
          <p:nvPr/>
        </p:nvSpPr>
        <p:spPr>
          <a:xfrm>
            <a:off x="9886976" y="3665291"/>
            <a:ext cx="1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A5490C-2C1D-4CC0-B24E-AD727C44FD69}"/>
              </a:ext>
            </a:extLst>
          </p:cNvPr>
          <p:cNvSpPr/>
          <p:nvPr/>
        </p:nvSpPr>
        <p:spPr>
          <a:xfrm>
            <a:off x="6908068" y="3265572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26B7A6-7E8B-40C1-A45A-8B480E7ECBEA}"/>
              </a:ext>
            </a:extLst>
          </p:cNvPr>
          <p:cNvSpPr txBox="1"/>
          <p:nvPr/>
        </p:nvSpPr>
        <p:spPr>
          <a:xfrm>
            <a:off x="6983275" y="3323154"/>
            <a:ext cx="50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‘A8’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A8B05E6-543D-478C-A8FA-1D7B56328029}"/>
              </a:ext>
            </a:extLst>
          </p:cNvPr>
          <p:cNvSpPr/>
          <p:nvPr/>
        </p:nvSpPr>
        <p:spPr>
          <a:xfrm>
            <a:off x="9412518" y="5128666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CAB7B59-C9A4-4F2E-8CE2-4D97B3054DC5}"/>
              </a:ext>
            </a:extLst>
          </p:cNvPr>
          <p:cNvCxnSpPr>
            <a:cxnSpLocks/>
          </p:cNvCxnSpPr>
          <p:nvPr/>
        </p:nvCxnSpPr>
        <p:spPr>
          <a:xfrm>
            <a:off x="10127435" y="5126607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92E43B3-5613-4E64-B7BB-CB0633ED4D13}"/>
              </a:ext>
            </a:extLst>
          </p:cNvPr>
          <p:cNvCxnSpPr>
            <a:cxnSpLocks/>
          </p:cNvCxnSpPr>
          <p:nvPr/>
        </p:nvCxnSpPr>
        <p:spPr>
          <a:xfrm>
            <a:off x="10127435" y="5612209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9EF93A2-87FD-423C-9B14-222A1196ACDF}"/>
              </a:ext>
            </a:extLst>
          </p:cNvPr>
          <p:cNvCxnSpPr>
            <a:cxnSpLocks/>
          </p:cNvCxnSpPr>
          <p:nvPr/>
        </p:nvCxnSpPr>
        <p:spPr>
          <a:xfrm>
            <a:off x="10846762" y="5828760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E84DFB0-9F0E-40CB-B373-AAD82DC3462A}"/>
              </a:ext>
            </a:extLst>
          </p:cNvPr>
          <p:cNvCxnSpPr>
            <a:cxnSpLocks/>
          </p:cNvCxnSpPr>
          <p:nvPr/>
        </p:nvCxnSpPr>
        <p:spPr>
          <a:xfrm>
            <a:off x="10846762" y="6301789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84B8B75-8023-45BA-B3E1-8B0C0A9C457D}"/>
              </a:ext>
            </a:extLst>
          </p:cNvPr>
          <p:cNvCxnSpPr>
            <a:cxnSpLocks/>
          </p:cNvCxnSpPr>
          <p:nvPr/>
        </p:nvCxnSpPr>
        <p:spPr>
          <a:xfrm>
            <a:off x="7533623" y="4920845"/>
            <a:ext cx="3610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527327A-B644-4735-9DA8-C0D97B4722C1}"/>
              </a:ext>
            </a:extLst>
          </p:cNvPr>
          <p:cNvCxnSpPr>
            <a:cxnSpLocks/>
          </p:cNvCxnSpPr>
          <p:nvPr/>
        </p:nvCxnSpPr>
        <p:spPr>
          <a:xfrm>
            <a:off x="7533623" y="6492875"/>
            <a:ext cx="3610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箭头: 右 89">
            <a:extLst>
              <a:ext uri="{FF2B5EF4-FFF2-40B4-BE49-F238E27FC236}">
                <a16:creationId xmlns:a16="http://schemas.microsoft.com/office/drawing/2014/main" id="{2471F524-7BFA-416A-B851-39428CD94949}"/>
              </a:ext>
            </a:extLst>
          </p:cNvPr>
          <p:cNvSpPr/>
          <p:nvPr/>
        </p:nvSpPr>
        <p:spPr>
          <a:xfrm>
            <a:off x="6531756" y="5502635"/>
            <a:ext cx="688108" cy="366255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6110B85C-84E1-4E62-A3FB-55EE8C85DC2E}"/>
              </a:ext>
            </a:extLst>
          </p:cNvPr>
          <p:cNvSpPr/>
          <p:nvPr/>
        </p:nvSpPr>
        <p:spPr>
          <a:xfrm>
            <a:off x="11175220" y="5415967"/>
            <a:ext cx="898115" cy="432826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024127D-9129-460F-932E-97284ED62BA3}"/>
              </a:ext>
            </a:extLst>
          </p:cNvPr>
          <p:cNvSpPr txBox="1"/>
          <p:nvPr/>
        </p:nvSpPr>
        <p:spPr>
          <a:xfrm>
            <a:off x="9854871" y="5181683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DACD3F3-5828-4A5F-910D-FD7D0C283426}"/>
              </a:ext>
            </a:extLst>
          </p:cNvPr>
          <p:cNvSpPr/>
          <p:nvPr/>
        </p:nvSpPr>
        <p:spPr>
          <a:xfrm>
            <a:off x="8697602" y="5129433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386B2A9-FA54-425B-92C0-2FC95A6FBE12}"/>
              </a:ext>
            </a:extLst>
          </p:cNvPr>
          <p:cNvSpPr txBox="1"/>
          <p:nvPr/>
        </p:nvSpPr>
        <p:spPr>
          <a:xfrm>
            <a:off x="9113150" y="5182135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0193D7B-F08D-460F-9EF0-74F41AAC78E2}"/>
              </a:ext>
            </a:extLst>
          </p:cNvPr>
          <p:cNvSpPr/>
          <p:nvPr/>
        </p:nvSpPr>
        <p:spPr>
          <a:xfrm>
            <a:off x="7982685" y="5126607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917564D-5B0B-452D-B096-66C61B958A87}"/>
              </a:ext>
            </a:extLst>
          </p:cNvPr>
          <p:cNvSpPr txBox="1"/>
          <p:nvPr/>
        </p:nvSpPr>
        <p:spPr>
          <a:xfrm>
            <a:off x="8398233" y="5181683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1ECB4BB-63F7-4BC4-946C-41975F5AE048}"/>
              </a:ext>
            </a:extLst>
          </p:cNvPr>
          <p:cNvSpPr txBox="1"/>
          <p:nvPr/>
        </p:nvSpPr>
        <p:spPr>
          <a:xfrm>
            <a:off x="7955880" y="5187126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‘A1’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8DCE4CB-8199-4D80-A6C5-79A9F0D92875}"/>
              </a:ext>
            </a:extLst>
          </p:cNvPr>
          <p:cNvSpPr/>
          <p:nvPr/>
        </p:nvSpPr>
        <p:spPr>
          <a:xfrm>
            <a:off x="7982685" y="5816188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1407B84-BA5B-4B4C-9AC8-0F120B952C74}"/>
              </a:ext>
            </a:extLst>
          </p:cNvPr>
          <p:cNvSpPr txBox="1"/>
          <p:nvPr/>
        </p:nvSpPr>
        <p:spPr>
          <a:xfrm>
            <a:off x="8398234" y="5868890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C4BA925-AB20-4529-9A5C-67DBD4A29CDF}"/>
              </a:ext>
            </a:extLst>
          </p:cNvPr>
          <p:cNvSpPr/>
          <p:nvPr/>
        </p:nvSpPr>
        <p:spPr>
          <a:xfrm>
            <a:off x="8697602" y="5820796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DBF3EF0-A6B7-4ADE-8AB1-B77A01E0B79E}"/>
              </a:ext>
            </a:extLst>
          </p:cNvPr>
          <p:cNvSpPr txBox="1"/>
          <p:nvPr/>
        </p:nvSpPr>
        <p:spPr>
          <a:xfrm>
            <a:off x="9113150" y="5873498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C3501F8-65FB-4726-A3C7-4D3C82BD9DAF}"/>
              </a:ext>
            </a:extLst>
          </p:cNvPr>
          <p:cNvSpPr txBox="1"/>
          <p:nvPr/>
        </p:nvSpPr>
        <p:spPr>
          <a:xfrm>
            <a:off x="8635049" y="5192009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‘A3’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EC8FC9C-9420-4050-A5F5-255204A2EB26}"/>
              </a:ext>
            </a:extLst>
          </p:cNvPr>
          <p:cNvSpPr txBox="1"/>
          <p:nvPr/>
        </p:nvSpPr>
        <p:spPr>
          <a:xfrm>
            <a:off x="9358903" y="5192009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‘A5’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E08B61-8896-4E2A-8AC1-FB12E10E3FBD}"/>
              </a:ext>
            </a:extLst>
          </p:cNvPr>
          <p:cNvSpPr txBox="1"/>
          <p:nvPr/>
        </p:nvSpPr>
        <p:spPr>
          <a:xfrm>
            <a:off x="7946947" y="5873498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‘A2’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698264B-4F39-4C9E-82AA-AF7B06FD9826}"/>
              </a:ext>
            </a:extLst>
          </p:cNvPr>
          <p:cNvSpPr txBox="1"/>
          <p:nvPr/>
        </p:nvSpPr>
        <p:spPr>
          <a:xfrm>
            <a:off x="8664092" y="5873498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‘A4’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793C19F-2BA3-4856-B450-AB31728501E9}"/>
              </a:ext>
            </a:extLst>
          </p:cNvPr>
          <p:cNvSpPr/>
          <p:nvPr/>
        </p:nvSpPr>
        <p:spPr>
          <a:xfrm>
            <a:off x="9418180" y="5828073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4A82142-3EE5-431D-B007-1844ED8F24DC}"/>
              </a:ext>
            </a:extLst>
          </p:cNvPr>
          <p:cNvSpPr txBox="1"/>
          <p:nvPr/>
        </p:nvSpPr>
        <p:spPr>
          <a:xfrm>
            <a:off x="9399116" y="5886207"/>
            <a:ext cx="53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‘A6’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A318984-6D24-4C48-9A41-BB4C03369AF7}"/>
              </a:ext>
            </a:extLst>
          </p:cNvPr>
          <p:cNvSpPr txBox="1"/>
          <p:nvPr/>
        </p:nvSpPr>
        <p:spPr>
          <a:xfrm>
            <a:off x="9855711" y="5891712"/>
            <a:ext cx="1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1" name="箭头: 下 110">
            <a:extLst>
              <a:ext uri="{FF2B5EF4-FFF2-40B4-BE49-F238E27FC236}">
                <a16:creationId xmlns:a16="http://schemas.microsoft.com/office/drawing/2014/main" id="{AD48FA1E-0306-4993-AEB0-CA84BD070058}"/>
              </a:ext>
            </a:extLst>
          </p:cNvPr>
          <p:cNvSpPr/>
          <p:nvPr/>
        </p:nvSpPr>
        <p:spPr>
          <a:xfrm>
            <a:off x="8263466" y="2173868"/>
            <a:ext cx="2127847" cy="396044"/>
          </a:xfrm>
          <a:prstGeom prst="down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下 111">
            <a:extLst>
              <a:ext uri="{FF2B5EF4-FFF2-40B4-BE49-F238E27FC236}">
                <a16:creationId xmlns:a16="http://schemas.microsoft.com/office/drawing/2014/main" id="{19F49175-D5F2-4533-A5B2-7501EC6F42FB}"/>
              </a:ext>
            </a:extLst>
          </p:cNvPr>
          <p:cNvSpPr/>
          <p:nvPr/>
        </p:nvSpPr>
        <p:spPr>
          <a:xfrm>
            <a:off x="8194626" y="4404512"/>
            <a:ext cx="2127847" cy="396044"/>
          </a:xfrm>
          <a:prstGeom prst="down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A6AD456-EE17-40FF-A2B4-BD52070572CB}"/>
              </a:ext>
            </a:extLst>
          </p:cNvPr>
          <p:cNvSpPr/>
          <p:nvPr/>
        </p:nvSpPr>
        <p:spPr>
          <a:xfrm>
            <a:off x="10131845" y="5826166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AB2CF8A-3C53-499E-AB90-14C281C806BB}"/>
              </a:ext>
            </a:extLst>
          </p:cNvPr>
          <p:cNvSpPr txBox="1"/>
          <p:nvPr/>
        </p:nvSpPr>
        <p:spPr>
          <a:xfrm>
            <a:off x="10080899" y="5884300"/>
            <a:ext cx="50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‘A8’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F96013-F0CE-4DBA-9D8B-81D9D4B1673D}"/>
              </a:ext>
            </a:extLst>
          </p:cNvPr>
          <p:cNvSpPr txBox="1"/>
          <p:nvPr/>
        </p:nvSpPr>
        <p:spPr>
          <a:xfrm>
            <a:off x="10546834" y="5884300"/>
            <a:ext cx="2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07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70152-7897-4187-B37A-1CBC1160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-82282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and 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AE59EF-E71C-404C-BC3D-97EA2B5DA851}"/>
              </a:ext>
            </a:extLst>
          </p:cNvPr>
          <p:cNvSpPr/>
          <p:nvPr/>
        </p:nvSpPr>
        <p:spPr>
          <a:xfrm>
            <a:off x="1032933" y="276859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383E5-5456-417D-8333-5B54B5681940}"/>
              </a:ext>
            </a:extLst>
          </p:cNvPr>
          <p:cNvSpPr/>
          <p:nvPr/>
        </p:nvSpPr>
        <p:spPr>
          <a:xfrm>
            <a:off x="1456266" y="277230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D41679-6F76-4475-B059-A70C4CA3B44E}"/>
              </a:ext>
            </a:extLst>
          </p:cNvPr>
          <p:cNvSpPr/>
          <p:nvPr/>
        </p:nvSpPr>
        <p:spPr>
          <a:xfrm>
            <a:off x="1879599" y="27685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C7D9F78-1764-4EFF-9995-604144F3D7B2}"/>
              </a:ext>
            </a:extLst>
          </p:cNvPr>
          <p:cNvCxnSpPr/>
          <p:nvPr/>
        </p:nvCxnSpPr>
        <p:spPr>
          <a:xfrm>
            <a:off x="702732" y="2607733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926D9-9DF1-4661-BB99-C8FD25734F69}"/>
              </a:ext>
            </a:extLst>
          </p:cNvPr>
          <p:cNvCxnSpPr/>
          <p:nvPr/>
        </p:nvCxnSpPr>
        <p:spPr>
          <a:xfrm>
            <a:off x="690032" y="4470399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58ADB2C-CD50-43B6-AFA8-A1C2B2734C9D}"/>
              </a:ext>
            </a:extLst>
          </p:cNvPr>
          <p:cNvSpPr/>
          <p:nvPr/>
        </p:nvSpPr>
        <p:spPr>
          <a:xfrm>
            <a:off x="1032933" y="330252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EFBEBF-2EE6-434C-BB29-1486AD3D36C0}"/>
              </a:ext>
            </a:extLst>
          </p:cNvPr>
          <p:cNvSpPr/>
          <p:nvPr/>
        </p:nvSpPr>
        <p:spPr>
          <a:xfrm>
            <a:off x="1456266" y="330623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3A861-9AD3-4690-B38D-1A5A03EF2486}"/>
              </a:ext>
            </a:extLst>
          </p:cNvPr>
          <p:cNvSpPr/>
          <p:nvPr/>
        </p:nvSpPr>
        <p:spPr>
          <a:xfrm>
            <a:off x="1879599" y="330252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2A2A2B-C06D-48CD-A167-94E7A2ED66A7}"/>
              </a:ext>
            </a:extLst>
          </p:cNvPr>
          <p:cNvSpPr/>
          <p:nvPr/>
        </p:nvSpPr>
        <p:spPr>
          <a:xfrm>
            <a:off x="1032933" y="385973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A823E0-3AC1-4A33-9931-395DB75C8087}"/>
              </a:ext>
            </a:extLst>
          </p:cNvPr>
          <p:cNvSpPr/>
          <p:nvPr/>
        </p:nvSpPr>
        <p:spPr>
          <a:xfrm>
            <a:off x="1456266" y="386344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736E9E-5338-46B8-BFAE-AA39DEC2C14F}"/>
              </a:ext>
            </a:extLst>
          </p:cNvPr>
          <p:cNvSpPr/>
          <p:nvPr/>
        </p:nvSpPr>
        <p:spPr>
          <a:xfrm>
            <a:off x="1879599" y="385973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6B1B8C-5975-4B9D-A519-7A5DDD4067A8}"/>
              </a:ext>
            </a:extLst>
          </p:cNvPr>
          <p:cNvSpPr txBox="1"/>
          <p:nvPr/>
        </p:nvSpPr>
        <p:spPr>
          <a:xfrm>
            <a:off x="1032933" y="2107977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FB8A4A-4096-417E-B1FF-87A0C8AA031C}"/>
              </a:ext>
            </a:extLst>
          </p:cNvPr>
          <p:cNvSpPr/>
          <p:nvPr/>
        </p:nvSpPr>
        <p:spPr>
          <a:xfrm>
            <a:off x="3894666" y="1683042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A72E51-355C-46D0-9C12-BD7402481250}"/>
              </a:ext>
            </a:extLst>
          </p:cNvPr>
          <p:cNvSpPr txBox="1"/>
          <p:nvPr/>
        </p:nvSpPr>
        <p:spPr>
          <a:xfrm>
            <a:off x="4652433" y="996758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矩形: 折角 20">
            <a:extLst>
              <a:ext uri="{FF2B5EF4-FFF2-40B4-BE49-F238E27FC236}">
                <a16:creationId xmlns:a16="http://schemas.microsoft.com/office/drawing/2014/main" id="{1AE7F23C-7759-4EFC-A263-A0D6E662E016}"/>
              </a:ext>
            </a:extLst>
          </p:cNvPr>
          <p:cNvSpPr/>
          <p:nvPr/>
        </p:nvSpPr>
        <p:spPr>
          <a:xfrm>
            <a:off x="5120610" y="1921942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0DD879-01D1-4C94-9CD1-E27127D3AEE5}"/>
              </a:ext>
            </a:extLst>
          </p:cNvPr>
          <p:cNvSpPr txBox="1"/>
          <p:nvPr/>
        </p:nvSpPr>
        <p:spPr>
          <a:xfrm>
            <a:off x="5179875" y="2092871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5" name="箭头: 环形 24">
            <a:extLst>
              <a:ext uri="{FF2B5EF4-FFF2-40B4-BE49-F238E27FC236}">
                <a16:creationId xmlns:a16="http://schemas.microsoft.com/office/drawing/2014/main" id="{8952DE12-5D18-4C84-A10C-C10978F26EB8}"/>
              </a:ext>
            </a:extLst>
          </p:cNvPr>
          <p:cNvSpPr/>
          <p:nvPr/>
        </p:nvSpPr>
        <p:spPr>
          <a:xfrm rot="5727655">
            <a:off x="4293399" y="1982005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9815EA-BDEB-49F2-9692-535E9A59F91F}"/>
              </a:ext>
            </a:extLst>
          </p:cNvPr>
          <p:cNvSpPr/>
          <p:nvPr/>
        </p:nvSpPr>
        <p:spPr>
          <a:xfrm>
            <a:off x="3894666" y="3178370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折角 26">
            <a:extLst>
              <a:ext uri="{FF2B5EF4-FFF2-40B4-BE49-F238E27FC236}">
                <a16:creationId xmlns:a16="http://schemas.microsoft.com/office/drawing/2014/main" id="{213FC1C9-59EA-43DF-9531-2ACB9F8E8889}"/>
              </a:ext>
            </a:extLst>
          </p:cNvPr>
          <p:cNvSpPr/>
          <p:nvPr/>
        </p:nvSpPr>
        <p:spPr>
          <a:xfrm>
            <a:off x="5120610" y="3417270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1CC563-085E-4EE0-BDC5-218AFE3B3196}"/>
              </a:ext>
            </a:extLst>
          </p:cNvPr>
          <p:cNvSpPr txBox="1"/>
          <p:nvPr/>
        </p:nvSpPr>
        <p:spPr>
          <a:xfrm>
            <a:off x="5179875" y="3588199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9" name="箭头: 环形 28">
            <a:extLst>
              <a:ext uri="{FF2B5EF4-FFF2-40B4-BE49-F238E27FC236}">
                <a16:creationId xmlns:a16="http://schemas.microsoft.com/office/drawing/2014/main" id="{9C1E0AFD-2C0F-4993-ADCD-BEE1B0AC2D1A}"/>
              </a:ext>
            </a:extLst>
          </p:cNvPr>
          <p:cNvSpPr/>
          <p:nvPr/>
        </p:nvSpPr>
        <p:spPr>
          <a:xfrm rot="5727655">
            <a:off x="4293399" y="3477333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F86FC7-D62F-42FF-9E18-F04AA877CB37}"/>
              </a:ext>
            </a:extLst>
          </p:cNvPr>
          <p:cNvSpPr/>
          <p:nvPr/>
        </p:nvSpPr>
        <p:spPr>
          <a:xfrm>
            <a:off x="3894666" y="4650130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折角 30">
            <a:extLst>
              <a:ext uri="{FF2B5EF4-FFF2-40B4-BE49-F238E27FC236}">
                <a16:creationId xmlns:a16="http://schemas.microsoft.com/office/drawing/2014/main" id="{C508FDA0-901C-4F69-86BE-289F78785C36}"/>
              </a:ext>
            </a:extLst>
          </p:cNvPr>
          <p:cNvSpPr/>
          <p:nvPr/>
        </p:nvSpPr>
        <p:spPr>
          <a:xfrm>
            <a:off x="5120610" y="4889030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4FBF7E-246F-4B0D-9E74-399AE01BFE52}"/>
              </a:ext>
            </a:extLst>
          </p:cNvPr>
          <p:cNvSpPr txBox="1"/>
          <p:nvPr/>
        </p:nvSpPr>
        <p:spPr>
          <a:xfrm>
            <a:off x="5179875" y="5059959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3" name="箭头: 环形 32">
            <a:extLst>
              <a:ext uri="{FF2B5EF4-FFF2-40B4-BE49-F238E27FC236}">
                <a16:creationId xmlns:a16="http://schemas.microsoft.com/office/drawing/2014/main" id="{4F0DF9EB-DA22-4BDB-AABD-385AD06631EA}"/>
              </a:ext>
            </a:extLst>
          </p:cNvPr>
          <p:cNvSpPr/>
          <p:nvPr/>
        </p:nvSpPr>
        <p:spPr>
          <a:xfrm rot="5727655">
            <a:off x="4293399" y="4949093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643F3C4-3328-43DA-AC4D-9F3B17ACEBA7}"/>
              </a:ext>
            </a:extLst>
          </p:cNvPr>
          <p:cNvSpPr/>
          <p:nvPr/>
        </p:nvSpPr>
        <p:spPr>
          <a:xfrm>
            <a:off x="2353733" y="2226755"/>
            <a:ext cx="1530743" cy="711178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26DD2D40-356A-4DFE-AD66-5C469AF007F1}"/>
              </a:ext>
            </a:extLst>
          </p:cNvPr>
          <p:cNvSpPr/>
          <p:nvPr/>
        </p:nvSpPr>
        <p:spPr>
          <a:xfrm>
            <a:off x="2345267" y="3324890"/>
            <a:ext cx="1557866" cy="451243"/>
          </a:xfrm>
          <a:custGeom>
            <a:avLst/>
            <a:gdLst>
              <a:gd name="connsiteX0" fmla="*/ 0 w 1557866"/>
              <a:gd name="connsiteY0" fmla="*/ 154910 h 451243"/>
              <a:gd name="connsiteX1" fmla="*/ 406400 w 1557866"/>
              <a:gd name="connsiteY1" fmla="*/ 2510 h 451243"/>
              <a:gd name="connsiteX2" fmla="*/ 931333 w 1557866"/>
              <a:gd name="connsiteY2" fmla="*/ 264977 h 451243"/>
              <a:gd name="connsiteX3" fmla="*/ 1557866 w 1557866"/>
              <a:gd name="connsiteY3" fmla="*/ 451243 h 45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866" h="451243">
                <a:moveTo>
                  <a:pt x="0" y="154910"/>
                </a:moveTo>
                <a:cubicBezTo>
                  <a:pt x="125589" y="69538"/>
                  <a:pt x="251178" y="-15834"/>
                  <a:pt x="406400" y="2510"/>
                </a:cubicBezTo>
                <a:cubicBezTo>
                  <a:pt x="561622" y="20854"/>
                  <a:pt x="739422" y="190188"/>
                  <a:pt x="931333" y="264977"/>
                </a:cubicBezTo>
                <a:cubicBezTo>
                  <a:pt x="1123244" y="339766"/>
                  <a:pt x="1474611" y="410321"/>
                  <a:pt x="1557866" y="45124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44CE4C7-4388-499C-8A5F-61AA0BAA902B}"/>
              </a:ext>
            </a:extLst>
          </p:cNvPr>
          <p:cNvSpPr/>
          <p:nvPr/>
        </p:nvSpPr>
        <p:spPr>
          <a:xfrm>
            <a:off x="2336800" y="4047067"/>
            <a:ext cx="1549400" cy="1333833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EA4E83-F046-4794-B9E1-32520FE84375}"/>
              </a:ext>
            </a:extLst>
          </p:cNvPr>
          <p:cNvSpPr/>
          <p:nvPr/>
        </p:nvSpPr>
        <p:spPr>
          <a:xfrm>
            <a:off x="8140700" y="294833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F51896-CF7C-4869-852F-F79A78847D97}"/>
              </a:ext>
            </a:extLst>
          </p:cNvPr>
          <p:cNvSpPr/>
          <p:nvPr/>
        </p:nvSpPr>
        <p:spPr>
          <a:xfrm>
            <a:off x="8564033" y="295203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2C3E2E7-9A79-403B-804D-D294D97B739D}"/>
              </a:ext>
            </a:extLst>
          </p:cNvPr>
          <p:cNvSpPr/>
          <p:nvPr/>
        </p:nvSpPr>
        <p:spPr>
          <a:xfrm>
            <a:off x="8987366" y="294832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9DDF157-93A1-47D2-8BBB-49FB671E27BA}"/>
              </a:ext>
            </a:extLst>
          </p:cNvPr>
          <p:cNvCxnSpPr/>
          <p:nvPr/>
        </p:nvCxnSpPr>
        <p:spPr>
          <a:xfrm>
            <a:off x="7810499" y="2787464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712B15C-A53D-4ED1-9A03-FDBDBA340C83}"/>
              </a:ext>
            </a:extLst>
          </p:cNvPr>
          <p:cNvCxnSpPr/>
          <p:nvPr/>
        </p:nvCxnSpPr>
        <p:spPr>
          <a:xfrm>
            <a:off x="7797799" y="4650130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19F0257-E653-4EE6-AE86-F178FC53CC4E}"/>
              </a:ext>
            </a:extLst>
          </p:cNvPr>
          <p:cNvSpPr/>
          <p:nvPr/>
        </p:nvSpPr>
        <p:spPr>
          <a:xfrm>
            <a:off x="8140700" y="34822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10F7533-1BD9-4AF1-9582-40F3B121C806}"/>
              </a:ext>
            </a:extLst>
          </p:cNvPr>
          <p:cNvSpPr/>
          <p:nvPr/>
        </p:nvSpPr>
        <p:spPr>
          <a:xfrm>
            <a:off x="8564033" y="348596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458013C-1F1F-4305-8875-CAB4868AC928}"/>
              </a:ext>
            </a:extLst>
          </p:cNvPr>
          <p:cNvSpPr/>
          <p:nvPr/>
        </p:nvSpPr>
        <p:spPr>
          <a:xfrm>
            <a:off x="8987366" y="348225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B91EAE8-E4E2-460D-A549-5DA6E1ADB045}"/>
              </a:ext>
            </a:extLst>
          </p:cNvPr>
          <p:cNvSpPr/>
          <p:nvPr/>
        </p:nvSpPr>
        <p:spPr>
          <a:xfrm>
            <a:off x="8140700" y="403946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62470D-DDB4-4294-9254-AFDAE06520F7}"/>
              </a:ext>
            </a:extLst>
          </p:cNvPr>
          <p:cNvSpPr/>
          <p:nvPr/>
        </p:nvSpPr>
        <p:spPr>
          <a:xfrm>
            <a:off x="8564033" y="40431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E0E79D1-D57D-487A-AEE3-C4772A0D3588}"/>
              </a:ext>
            </a:extLst>
          </p:cNvPr>
          <p:cNvSpPr/>
          <p:nvPr/>
        </p:nvSpPr>
        <p:spPr>
          <a:xfrm>
            <a:off x="8987366" y="403946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D68AF1-48C2-4DC7-89F0-4AD96999FF29}"/>
              </a:ext>
            </a:extLst>
          </p:cNvPr>
          <p:cNvSpPr txBox="1"/>
          <p:nvPr/>
        </p:nvSpPr>
        <p:spPr>
          <a:xfrm>
            <a:off x="8072964" y="2211682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EDA6BBA-4D44-4C90-AA7C-95AF18499E12}"/>
              </a:ext>
            </a:extLst>
          </p:cNvPr>
          <p:cNvSpPr/>
          <p:nvPr/>
        </p:nvSpPr>
        <p:spPr>
          <a:xfrm>
            <a:off x="6248400" y="2167930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936677AB-29FA-4337-B1F9-F4E0E020BB98}"/>
              </a:ext>
            </a:extLst>
          </p:cNvPr>
          <p:cNvSpPr/>
          <p:nvPr/>
        </p:nvSpPr>
        <p:spPr>
          <a:xfrm>
            <a:off x="6256867" y="2370667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096993AB-057E-4E30-8520-67FC2E91912B}"/>
              </a:ext>
            </a:extLst>
          </p:cNvPr>
          <p:cNvSpPr/>
          <p:nvPr/>
        </p:nvSpPr>
        <p:spPr>
          <a:xfrm>
            <a:off x="6256867" y="2590800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FA3B7C7F-BDAF-41EC-B550-6D82639FE6AB}"/>
              </a:ext>
            </a:extLst>
          </p:cNvPr>
          <p:cNvSpPr/>
          <p:nvPr/>
        </p:nvSpPr>
        <p:spPr>
          <a:xfrm>
            <a:off x="6256867" y="3164954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B406C58-DEDB-4F07-B243-A123DF09073C}"/>
              </a:ext>
            </a:extLst>
          </p:cNvPr>
          <p:cNvSpPr/>
          <p:nvPr/>
        </p:nvSpPr>
        <p:spPr>
          <a:xfrm>
            <a:off x="6290733" y="3674335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8A088419-FD21-4C4B-B590-A7ECD41F0A78}"/>
              </a:ext>
            </a:extLst>
          </p:cNvPr>
          <p:cNvSpPr/>
          <p:nvPr/>
        </p:nvSpPr>
        <p:spPr>
          <a:xfrm>
            <a:off x="6307667" y="3810000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FA4E434-F68A-4CE6-B522-ABF51AC07568}"/>
              </a:ext>
            </a:extLst>
          </p:cNvPr>
          <p:cNvSpPr/>
          <p:nvPr/>
        </p:nvSpPr>
        <p:spPr>
          <a:xfrm>
            <a:off x="6282267" y="3234267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7174C086-7569-4353-A079-3299A0E81019}"/>
              </a:ext>
            </a:extLst>
          </p:cNvPr>
          <p:cNvSpPr/>
          <p:nvPr/>
        </p:nvSpPr>
        <p:spPr>
          <a:xfrm>
            <a:off x="6299200" y="3786905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0A5DE195-BCC0-4DD9-9365-891357CB27ED}"/>
              </a:ext>
            </a:extLst>
          </p:cNvPr>
          <p:cNvSpPr/>
          <p:nvPr/>
        </p:nvSpPr>
        <p:spPr>
          <a:xfrm>
            <a:off x="6299200" y="4377267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8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CBCC-6A62-4A9E-B0FA-4B9095CB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0BBE-3593-4015-98DC-553CADB9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834590"/>
            <a:ext cx="1094491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 is the cluster resource manager in HADOOP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Allocate containers(computing resources) to applications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Three main components: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Resource Manager (RM)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Node Manager (NM)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Application Master (AM)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6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FAFDC-B7F4-4E25-B42A-5BF98FA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6D4B0-3FBB-4338-9768-F5D41972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68" y="1690688"/>
            <a:ext cx="7116627" cy="50259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Resource Manager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One per cluster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Schedule all resources in cluster to applications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Monitor all nodes in the cluster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Node </a:t>
            </a:r>
            <a:r>
              <a:rPr lang="en-US" altLang="zh-CN" dirty="0" smtClean="0">
                <a:latin typeface="Comic Sans MS" panose="030F0702030302020204" pitchFamily="66" charset="0"/>
              </a:rPr>
              <a:t>Manager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One per node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Run and monitor containers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Report status to Resource Manager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Application Master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One per application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Negotiate resources from Resource Manager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Determined what to run in each container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As a part of the application, implemented by users(not YARN)</a:t>
            </a:r>
          </a:p>
          <a:p>
            <a:pPr marL="0" indent="0">
              <a:buNone/>
            </a:pP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0E3FAF-0CF1-48F9-AE34-E49B0781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94" y="1351081"/>
            <a:ext cx="5468907" cy="41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D3451-FB1B-4193-B7F5-DBFAAF92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099" y="-159544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and 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33E7F7-49B2-4A5A-B615-E0CF1F474291}"/>
              </a:ext>
            </a:extLst>
          </p:cNvPr>
          <p:cNvSpPr/>
          <p:nvPr/>
        </p:nvSpPr>
        <p:spPr>
          <a:xfrm>
            <a:off x="5558679" y="913257"/>
            <a:ext cx="2565077" cy="11027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418371-615E-42DA-9DEF-1451C328E9E8}"/>
              </a:ext>
            </a:extLst>
          </p:cNvPr>
          <p:cNvSpPr txBox="1"/>
          <p:nvPr/>
        </p:nvSpPr>
        <p:spPr>
          <a:xfrm>
            <a:off x="5907254" y="941620"/>
            <a:ext cx="214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ResourceManager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7DBFDF-E72A-48FE-9544-420EA2020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5" b="11108"/>
          <a:stretch/>
        </p:blipFill>
        <p:spPr>
          <a:xfrm>
            <a:off x="6598722" y="1290028"/>
            <a:ext cx="758630" cy="6408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146193A-77B5-4CB6-80D3-ABB3F1DF55AD}"/>
              </a:ext>
            </a:extLst>
          </p:cNvPr>
          <p:cNvSpPr/>
          <p:nvPr/>
        </p:nvSpPr>
        <p:spPr>
          <a:xfrm>
            <a:off x="7944958" y="2623980"/>
            <a:ext cx="2370667" cy="26253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F737F9-1800-4FED-9791-89193E518C84}"/>
              </a:ext>
            </a:extLst>
          </p:cNvPr>
          <p:cNvSpPr/>
          <p:nvPr/>
        </p:nvSpPr>
        <p:spPr>
          <a:xfrm>
            <a:off x="5077439" y="2661046"/>
            <a:ext cx="2370667" cy="26253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C32423-F0DE-4C49-BC5B-F9B4D5ABDC85}"/>
              </a:ext>
            </a:extLst>
          </p:cNvPr>
          <p:cNvSpPr/>
          <p:nvPr/>
        </p:nvSpPr>
        <p:spPr>
          <a:xfrm>
            <a:off x="5436651" y="2860201"/>
            <a:ext cx="1820333" cy="558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5BEA37-8BAD-4F83-8830-93C88BCA7653}"/>
              </a:ext>
            </a:extLst>
          </p:cNvPr>
          <p:cNvSpPr txBox="1"/>
          <p:nvPr/>
        </p:nvSpPr>
        <p:spPr>
          <a:xfrm>
            <a:off x="5571993" y="2954935"/>
            <a:ext cx="17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NodeManager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6F8AB8-8011-407A-9493-96FD81EDA651}"/>
              </a:ext>
            </a:extLst>
          </p:cNvPr>
          <p:cNvSpPr/>
          <p:nvPr/>
        </p:nvSpPr>
        <p:spPr>
          <a:xfrm>
            <a:off x="5214899" y="3641113"/>
            <a:ext cx="990600" cy="13761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8DE854-9729-4D06-AA4C-7EE0B9CDEC87}"/>
              </a:ext>
            </a:extLst>
          </p:cNvPr>
          <p:cNvSpPr txBox="1"/>
          <p:nvPr/>
        </p:nvSpPr>
        <p:spPr>
          <a:xfrm>
            <a:off x="5292596" y="4006018"/>
            <a:ext cx="91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EEBD77-B5EF-40E5-97B4-4F2220193280}"/>
              </a:ext>
            </a:extLst>
          </p:cNvPr>
          <p:cNvSpPr/>
          <p:nvPr/>
        </p:nvSpPr>
        <p:spPr>
          <a:xfrm>
            <a:off x="6370348" y="3641113"/>
            <a:ext cx="990600" cy="13761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3FA831-8173-4E13-8D19-77D15C98C00C}"/>
              </a:ext>
            </a:extLst>
          </p:cNvPr>
          <p:cNvSpPr txBox="1"/>
          <p:nvPr/>
        </p:nvSpPr>
        <p:spPr>
          <a:xfrm>
            <a:off x="6403100" y="3977140"/>
            <a:ext cx="106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Comic Sans MS" panose="030F0702030302020204" pitchFamily="66" charset="0"/>
              </a:rPr>
              <a:t>Samza</a:t>
            </a:r>
            <a:endParaRPr lang="en-US" altLang="ja-JP" dirty="0">
              <a:latin typeface="Comic Sans MS" panose="030F0702030302020204" pitchFamily="66" charset="0"/>
            </a:endParaRPr>
          </a:p>
          <a:p>
            <a:r>
              <a:rPr lang="en-US" altLang="zh-CN" sz="1400" dirty="0">
                <a:latin typeface="Comic Sans MS" panose="030F0702030302020204" pitchFamily="66" charset="0"/>
              </a:rPr>
              <a:t>Container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57AC636-9635-49AC-9013-28677AF7C9FA}"/>
              </a:ext>
            </a:extLst>
          </p:cNvPr>
          <p:cNvSpPr/>
          <p:nvPr/>
        </p:nvSpPr>
        <p:spPr>
          <a:xfrm>
            <a:off x="8258848" y="2863811"/>
            <a:ext cx="1820333" cy="558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FCE7C17-3D5D-415D-BDC2-6A92ADA87299}"/>
              </a:ext>
            </a:extLst>
          </p:cNvPr>
          <p:cNvSpPr txBox="1"/>
          <p:nvPr/>
        </p:nvSpPr>
        <p:spPr>
          <a:xfrm>
            <a:off x="8394190" y="2958545"/>
            <a:ext cx="17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NodeManager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D7101A-B084-4FFF-AED0-A68A2B91B636}"/>
              </a:ext>
            </a:extLst>
          </p:cNvPr>
          <p:cNvSpPr/>
          <p:nvPr/>
        </p:nvSpPr>
        <p:spPr>
          <a:xfrm>
            <a:off x="8037096" y="3644723"/>
            <a:ext cx="990600" cy="13761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D7FE0EB-D6B8-4594-9AD8-35BA3388121C}"/>
              </a:ext>
            </a:extLst>
          </p:cNvPr>
          <p:cNvSpPr/>
          <p:nvPr/>
        </p:nvSpPr>
        <p:spPr>
          <a:xfrm>
            <a:off x="9192545" y="3644723"/>
            <a:ext cx="990600" cy="13761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82D8D92-BD88-4BA8-90B9-FF4F7A51F4BE}"/>
              </a:ext>
            </a:extLst>
          </p:cNvPr>
          <p:cNvSpPr txBox="1"/>
          <p:nvPr/>
        </p:nvSpPr>
        <p:spPr>
          <a:xfrm>
            <a:off x="9225297" y="3980750"/>
            <a:ext cx="106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Comic Sans MS" panose="030F0702030302020204" pitchFamily="66" charset="0"/>
              </a:rPr>
              <a:t>Samza</a:t>
            </a:r>
            <a:endParaRPr lang="en-US" altLang="ja-JP" dirty="0">
              <a:latin typeface="Comic Sans MS" panose="030F0702030302020204" pitchFamily="66" charset="0"/>
            </a:endParaRPr>
          </a:p>
          <a:p>
            <a:r>
              <a:rPr lang="en-US" altLang="zh-CN" sz="1400" dirty="0">
                <a:latin typeface="Comic Sans MS" panose="030F0702030302020204" pitchFamily="66" charset="0"/>
              </a:rPr>
              <a:t>Container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467D331-7025-425B-B32C-3546BC6D8F1C}"/>
              </a:ext>
            </a:extLst>
          </p:cNvPr>
          <p:cNvSpPr txBox="1"/>
          <p:nvPr/>
        </p:nvSpPr>
        <p:spPr>
          <a:xfrm>
            <a:off x="8071592" y="3980750"/>
            <a:ext cx="106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Comic Sans MS" panose="030F0702030302020204" pitchFamily="66" charset="0"/>
              </a:rPr>
              <a:t>Samza</a:t>
            </a:r>
            <a:endParaRPr lang="en-US" altLang="ja-JP" dirty="0">
              <a:latin typeface="Comic Sans MS" panose="030F0702030302020204" pitchFamily="66" charset="0"/>
            </a:endParaRPr>
          </a:p>
          <a:p>
            <a:r>
              <a:rPr lang="en-US" altLang="zh-CN" sz="1400" dirty="0">
                <a:latin typeface="Comic Sans MS" panose="030F0702030302020204" pitchFamily="66" charset="0"/>
              </a:rPr>
              <a:t>Container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6C733C94-5D59-4C2B-9953-880378921645}"/>
              </a:ext>
            </a:extLst>
          </p:cNvPr>
          <p:cNvSpPr/>
          <p:nvPr/>
        </p:nvSpPr>
        <p:spPr>
          <a:xfrm>
            <a:off x="5231515" y="2048246"/>
            <a:ext cx="557684" cy="1592866"/>
          </a:xfrm>
          <a:custGeom>
            <a:avLst/>
            <a:gdLst>
              <a:gd name="connsiteX0" fmla="*/ 362093 w 362093"/>
              <a:gd name="connsiteY0" fmla="*/ 1820334 h 1820334"/>
              <a:gd name="connsiteX1" fmla="*/ 14960 w 362093"/>
              <a:gd name="connsiteY1" fmla="*/ 1261534 h 1820334"/>
              <a:gd name="connsiteX2" fmla="*/ 91160 w 362093"/>
              <a:gd name="connsiteY2" fmla="*/ 321734 h 1820334"/>
              <a:gd name="connsiteX3" fmla="*/ 345160 w 362093"/>
              <a:gd name="connsiteY3" fmla="*/ 0 h 182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93" h="1820334">
                <a:moveTo>
                  <a:pt x="362093" y="1820334"/>
                </a:moveTo>
                <a:cubicBezTo>
                  <a:pt x="211104" y="1665817"/>
                  <a:pt x="60115" y="1511301"/>
                  <a:pt x="14960" y="1261534"/>
                </a:cubicBezTo>
                <a:cubicBezTo>
                  <a:pt x="-30195" y="1011767"/>
                  <a:pt x="36127" y="531990"/>
                  <a:pt x="91160" y="321734"/>
                </a:cubicBezTo>
                <a:cubicBezTo>
                  <a:pt x="146193" y="111478"/>
                  <a:pt x="280249" y="43744"/>
                  <a:pt x="34516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FEB2E063-6269-429E-B425-DB15BEBBAC16}"/>
              </a:ext>
            </a:extLst>
          </p:cNvPr>
          <p:cNvSpPr/>
          <p:nvPr/>
        </p:nvSpPr>
        <p:spPr>
          <a:xfrm>
            <a:off x="6549214" y="2044407"/>
            <a:ext cx="46292" cy="774889"/>
          </a:xfrm>
          <a:custGeom>
            <a:avLst/>
            <a:gdLst>
              <a:gd name="connsiteX0" fmla="*/ 47063 w 98089"/>
              <a:gd name="connsiteY0" fmla="*/ 1058334 h 1058334"/>
              <a:gd name="connsiteX1" fmla="*/ 97863 w 98089"/>
              <a:gd name="connsiteY1" fmla="*/ 448734 h 1058334"/>
              <a:gd name="connsiteX2" fmla="*/ 97863 w 98089"/>
              <a:gd name="connsiteY2" fmla="*/ 0 h 105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89" h="1058334">
                <a:moveTo>
                  <a:pt x="47063" y="1058334"/>
                </a:moveTo>
                <a:cubicBezTo>
                  <a:pt x="68229" y="841728"/>
                  <a:pt x="89396" y="625123"/>
                  <a:pt x="97863" y="448734"/>
                </a:cubicBezTo>
                <a:cubicBezTo>
                  <a:pt x="106330" y="272345"/>
                  <a:pt x="-126504" y="431800"/>
                  <a:pt x="9786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D38E4897-1D46-4458-8C72-641F89673AB8}"/>
              </a:ext>
            </a:extLst>
          </p:cNvPr>
          <p:cNvSpPr/>
          <p:nvPr/>
        </p:nvSpPr>
        <p:spPr>
          <a:xfrm>
            <a:off x="7355521" y="2055937"/>
            <a:ext cx="1776144" cy="784099"/>
          </a:xfrm>
          <a:custGeom>
            <a:avLst/>
            <a:gdLst>
              <a:gd name="connsiteX0" fmla="*/ 406400 w 406400"/>
              <a:gd name="connsiteY0" fmla="*/ 1109166 h 1109166"/>
              <a:gd name="connsiteX1" fmla="*/ 321734 w 406400"/>
              <a:gd name="connsiteY1" fmla="*/ 609633 h 1109166"/>
              <a:gd name="connsiteX2" fmla="*/ 110067 w 406400"/>
              <a:gd name="connsiteY2" fmla="*/ 143966 h 1109166"/>
              <a:gd name="connsiteX3" fmla="*/ 0 w 406400"/>
              <a:gd name="connsiteY3" fmla="*/ 33 h 110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109166">
                <a:moveTo>
                  <a:pt x="406400" y="1109166"/>
                </a:moveTo>
                <a:cubicBezTo>
                  <a:pt x="388761" y="939833"/>
                  <a:pt x="371123" y="770500"/>
                  <a:pt x="321734" y="609633"/>
                </a:cubicBezTo>
                <a:cubicBezTo>
                  <a:pt x="272345" y="448766"/>
                  <a:pt x="163689" y="245566"/>
                  <a:pt x="110067" y="143966"/>
                </a:cubicBezTo>
                <a:cubicBezTo>
                  <a:pt x="56445" y="42366"/>
                  <a:pt x="19755" y="-1378"/>
                  <a:pt x="0" y="3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8D6FE6-8D97-423B-8A9B-4204C58234AB}"/>
              </a:ext>
            </a:extLst>
          </p:cNvPr>
          <p:cNvSpPr/>
          <p:nvPr/>
        </p:nvSpPr>
        <p:spPr>
          <a:xfrm>
            <a:off x="5463726" y="5799703"/>
            <a:ext cx="2127123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150AA1F-A797-415F-A649-2179712939FC}"/>
              </a:ext>
            </a:extLst>
          </p:cNvPr>
          <p:cNvSpPr txBox="1"/>
          <p:nvPr/>
        </p:nvSpPr>
        <p:spPr>
          <a:xfrm>
            <a:off x="6084759" y="5907424"/>
            <a:ext cx="91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E6D5A76-4CAD-498F-B6BB-E9A41B406077}"/>
              </a:ext>
            </a:extLst>
          </p:cNvPr>
          <p:cNvSpPr/>
          <p:nvPr/>
        </p:nvSpPr>
        <p:spPr>
          <a:xfrm>
            <a:off x="8119028" y="5807508"/>
            <a:ext cx="2064117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F7C7E9C-72A7-4428-B543-66E9036481D2}"/>
              </a:ext>
            </a:extLst>
          </p:cNvPr>
          <p:cNvSpPr txBox="1"/>
          <p:nvPr/>
        </p:nvSpPr>
        <p:spPr>
          <a:xfrm>
            <a:off x="8693888" y="5915229"/>
            <a:ext cx="120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AEC92CB1-C3A5-4E90-BDC9-0C6A12836FD8}"/>
              </a:ext>
            </a:extLst>
          </p:cNvPr>
          <p:cNvSpPr/>
          <p:nvPr/>
        </p:nvSpPr>
        <p:spPr>
          <a:xfrm>
            <a:off x="6999934" y="5044338"/>
            <a:ext cx="1574800" cy="736085"/>
          </a:xfrm>
          <a:custGeom>
            <a:avLst/>
            <a:gdLst>
              <a:gd name="connsiteX0" fmla="*/ 0 w 1278467"/>
              <a:gd name="connsiteY0" fmla="*/ 0 h 770466"/>
              <a:gd name="connsiteX1" fmla="*/ 660400 w 1278467"/>
              <a:gd name="connsiteY1" fmla="*/ 448733 h 770466"/>
              <a:gd name="connsiteX2" fmla="*/ 1278467 w 1278467"/>
              <a:gd name="connsiteY2" fmla="*/ 770466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467" h="770466">
                <a:moveTo>
                  <a:pt x="0" y="0"/>
                </a:moveTo>
                <a:cubicBezTo>
                  <a:pt x="223661" y="160161"/>
                  <a:pt x="447322" y="320322"/>
                  <a:pt x="660400" y="448733"/>
                </a:cubicBezTo>
                <a:cubicBezTo>
                  <a:pt x="873478" y="577144"/>
                  <a:pt x="1162756" y="722488"/>
                  <a:pt x="1278467" y="770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C1904438-D4D9-4C6A-A5F6-B02FB0C95B7C}"/>
              </a:ext>
            </a:extLst>
          </p:cNvPr>
          <p:cNvSpPr/>
          <p:nvPr/>
        </p:nvSpPr>
        <p:spPr>
          <a:xfrm>
            <a:off x="7397866" y="5060758"/>
            <a:ext cx="2336800" cy="685800"/>
          </a:xfrm>
          <a:custGeom>
            <a:avLst/>
            <a:gdLst>
              <a:gd name="connsiteX0" fmla="*/ 2336800 w 2336800"/>
              <a:gd name="connsiteY0" fmla="*/ 0 h 685800"/>
              <a:gd name="connsiteX1" fmla="*/ 753533 w 2336800"/>
              <a:gd name="connsiteY1" fmla="*/ 482600 h 685800"/>
              <a:gd name="connsiteX2" fmla="*/ 0 w 2336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685800">
                <a:moveTo>
                  <a:pt x="2336800" y="0"/>
                </a:moveTo>
                <a:lnTo>
                  <a:pt x="753533" y="482600"/>
                </a:lnTo>
                <a:cubicBezTo>
                  <a:pt x="364066" y="596900"/>
                  <a:pt x="182033" y="641350"/>
                  <a:pt x="0" y="6858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3A4CDAF6-A8E0-43D9-B860-2BCD0B844730}"/>
              </a:ext>
            </a:extLst>
          </p:cNvPr>
          <p:cNvSpPr/>
          <p:nvPr/>
        </p:nvSpPr>
        <p:spPr>
          <a:xfrm>
            <a:off x="8591666" y="5086158"/>
            <a:ext cx="395088" cy="703033"/>
          </a:xfrm>
          <a:custGeom>
            <a:avLst/>
            <a:gdLst>
              <a:gd name="connsiteX0" fmla="*/ 0 w 395088"/>
              <a:gd name="connsiteY0" fmla="*/ 0 h 703033"/>
              <a:gd name="connsiteX1" fmla="*/ 347133 w 395088"/>
              <a:gd name="connsiteY1" fmla="*/ 474133 h 703033"/>
              <a:gd name="connsiteX2" fmla="*/ 389467 w 395088"/>
              <a:gd name="connsiteY2" fmla="*/ 702733 h 70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088" h="703033">
                <a:moveTo>
                  <a:pt x="0" y="0"/>
                </a:moveTo>
                <a:cubicBezTo>
                  <a:pt x="141111" y="178505"/>
                  <a:pt x="282222" y="357011"/>
                  <a:pt x="347133" y="474133"/>
                </a:cubicBezTo>
                <a:cubicBezTo>
                  <a:pt x="412044" y="591255"/>
                  <a:pt x="393700" y="709789"/>
                  <a:pt x="389467" y="70273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AA0BCB01-7A99-4171-A156-630D32DBB671}"/>
              </a:ext>
            </a:extLst>
          </p:cNvPr>
          <p:cNvSpPr/>
          <p:nvPr/>
        </p:nvSpPr>
        <p:spPr>
          <a:xfrm>
            <a:off x="6680690" y="5044339"/>
            <a:ext cx="190889" cy="744852"/>
          </a:xfrm>
          <a:custGeom>
            <a:avLst/>
            <a:gdLst>
              <a:gd name="connsiteX0" fmla="*/ 51004 w 67937"/>
              <a:gd name="connsiteY0" fmla="*/ 0 h 778933"/>
              <a:gd name="connsiteX1" fmla="*/ 204 w 67937"/>
              <a:gd name="connsiteY1" fmla="*/ 364067 h 778933"/>
              <a:gd name="connsiteX2" fmla="*/ 67937 w 67937"/>
              <a:gd name="connsiteY2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37" h="778933">
                <a:moveTo>
                  <a:pt x="51004" y="0"/>
                </a:moveTo>
                <a:cubicBezTo>
                  <a:pt x="24193" y="117122"/>
                  <a:pt x="-2618" y="234245"/>
                  <a:pt x="204" y="364067"/>
                </a:cubicBezTo>
                <a:cubicBezTo>
                  <a:pt x="3026" y="493889"/>
                  <a:pt x="35481" y="636411"/>
                  <a:pt x="67937" y="77893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D19ED876-F8E7-4A0D-B913-3E5DC06DEAE5}"/>
              </a:ext>
            </a:extLst>
          </p:cNvPr>
          <p:cNvSpPr/>
          <p:nvPr/>
        </p:nvSpPr>
        <p:spPr>
          <a:xfrm>
            <a:off x="7304733" y="5060758"/>
            <a:ext cx="1236133" cy="685800"/>
          </a:xfrm>
          <a:custGeom>
            <a:avLst/>
            <a:gdLst>
              <a:gd name="connsiteX0" fmla="*/ 1236133 w 1236133"/>
              <a:gd name="connsiteY0" fmla="*/ 0 h 685800"/>
              <a:gd name="connsiteX1" fmla="*/ 330200 w 1236133"/>
              <a:gd name="connsiteY1" fmla="*/ 406400 h 685800"/>
              <a:gd name="connsiteX2" fmla="*/ 0 w 1236133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133" h="685800">
                <a:moveTo>
                  <a:pt x="1236133" y="0"/>
                </a:moveTo>
                <a:cubicBezTo>
                  <a:pt x="886177" y="146050"/>
                  <a:pt x="536222" y="292100"/>
                  <a:pt x="330200" y="406400"/>
                </a:cubicBezTo>
                <a:cubicBezTo>
                  <a:pt x="124178" y="520700"/>
                  <a:pt x="62089" y="603250"/>
                  <a:pt x="0" y="6858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26E030CF-2B90-459C-8657-2C0512E60AD2}"/>
              </a:ext>
            </a:extLst>
          </p:cNvPr>
          <p:cNvSpPr/>
          <p:nvPr/>
        </p:nvSpPr>
        <p:spPr>
          <a:xfrm>
            <a:off x="9353666" y="5086158"/>
            <a:ext cx="347133" cy="677333"/>
          </a:xfrm>
          <a:custGeom>
            <a:avLst/>
            <a:gdLst>
              <a:gd name="connsiteX0" fmla="*/ 347133 w 347133"/>
              <a:gd name="connsiteY0" fmla="*/ 0 h 677333"/>
              <a:gd name="connsiteX1" fmla="*/ 67733 w 347133"/>
              <a:gd name="connsiteY1" fmla="*/ 364066 h 677333"/>
              <a:gd name="connsiteX2" fmla="*/ 0 w 347133"/>
              <a:gd name="connsiteY2" fmla="*/ 677333 h 67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33" h="677333">
                <a:moveTo>
                  <a:pt x="347133" y="0"/>
                </a:moveTo>
                <a:cubicBezTo>
                  <a:pt x="236360" y="125588"/>
                  <a:pt x="125588" y="251177"/>
                  <a:pt x="67733" y="364066"/>
                </a:cubicBezTo>
                <a:cubicBezTo>
                  <a:pt x="9878" y="476955"/>
                  <a:pt x="4939" y="577144"/>
                  <a:pt x="0" y="67733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416" y="1299314"/>
            <a:ext cx="4700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One </a:t>
            </a:r>
            <a:r>
              <a:rPr lang="en-US" sz="2800" dirty="0" err="1" smtClean="0">
                <a:latin typeface="Comic Sans MS" panose="030F0702030302020204" pitchFamily="66" charset="0"/>
              </a:rPr>
              <a:t>Samza</a:t>
            </a:r>
            <a:r>
              <a:rPr lang="en-US" sz="2800" dirty="0" smtClean="0">
                <a:latin typeface="Comic Sans MS" panose="030F0702030302020204" pitchFamily="66" charset="0"/>
              </a:rPr>
              <a:t> job is running as a YARN application in YARN cluster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09" y="4999483"/>
            <a:ext cx="5170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YARN will allocate containers to the job and run it in these containers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88" y="3164058"/>
            <a:ext cx="470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Each </a:t>
            </a:r>
            <a:r>
              <a:rPr lang="en-US" sz="2800" dirty="0" err="1" smtClean="0">
                <a:latin typeface="Comic Sans MS" panose="030F0702030302020204" pitchFamily="66" charset="0"/>
              </a:rPr>
              <a:t>Samza</a:t>
            </a:r>
            <a:r>
              <a:rPr lang="en-US" sz="2800" dirty="0" smtClean="0">
                <a:latin typeface="Comic Sans MS" panose="030F0702030302020204" pitchFamily="66" charset="0"/>
              </a:rPr>
              <a:t> job has their own application master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6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8099B20-58E6-4D5B-8F94-76A4D77C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Application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0EEF55-C1F5-4859-8906-27E7EF44E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6B27-2A00-4D2B-8427-01612B69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7644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Example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8DEE5-69C3-4AD6-A9E3-24AAB313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Some users view your profile in LinkedIn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Want to know information about these viewers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Job title, company, …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Stateful processing!</a:t>
            </a:r>
          </a:p>
          <a:p>
            <a:endParaRPr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5A5D18-84D2-460D-BD65-B9B4B4BD3007}"/>
              </a:ext>
            </a:extLst>
          </p:cNvPr>
          <p:cNvSpPr/>
          <p:nvPr/>
        </p:nvSpPr>
        <p:spPr>
          <a:xfrm>
            <a:off x="6915150" y="29464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550E8D-6C61-43C4-9CA3-F6106898ED7E}"/>
              </a:ext>
            </a:extLst>
          </p:cNvPr>
          <p:cNvSpPr txBox="1"/>
          <p:nvPr/>
        </p:nvSpPr>
        <p:spPr>
          <a:xfrm>
            <a:off x="7518400" y="32443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7D0452-9084-4D82-BA86-829F89D5FA57}"/>
              </a:ext>
            </a:extLst>
          </p:cNvPr>
          <p:cNvSpPr/>
          <p:nvPr/>
        </p:nvSpPr>
        <p:spPr>
          <a:xfrm>
            <a:off x="6696075" y="1124476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9B5A3-8C80-4222-AFA6-9E06E6C5504D}"/>
              </a:ext>
            </a:extLst>
          </p:cNvPr>
          <p:cNvSpPr txBox="1"/>
          <p:nvPr/>
        </p:nvSpPr>
        <p:spPr>
          <a:xfrm>
            <a:off x="6696075" y="137267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A600FCC-7596-4850-9BC8-C0FB05A461D1}"/>
              </a:ext>
            </a:extLst>
          </p:cNvPr>
          <p:cNvSpPr/>
          <p:nvPr/>
        </p:nvSpPr>
        <p:spPr>
          <a:xfrm>
            <a:off x="7848600" y="2044700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E86AC8-778A-48F3-A0AA-441309AB12A2}"/>
              </a:ext>
            </a:extLst>
          </p:cNvPr>
          <p:cNvSpPr txBox="1"/>
          <p:nvPr/>
        </p:nvSpPr>
        <p:spPr>
          <a:xfrm>
            <a:off x="7899776" y="2279134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viewId</a:t>
            </a:r>
            <a:r>
              <a:rPr lang="en-US" altLang="zh-CN" dirty="0">
                <a:latin typeface="Comic Sans MS" panose="030F0702030302020204" pitchFamily="66" charset="0"/>
              </a:rPr>
              <a:t>: 1234}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668E0AB-4900-4F1B-A523-367B3C2C409B}"/>
              </a:ext>
            </a:extLst>
          </p:cNvPr>
          <p:cNvSpPr/>
          <p:nvPr/>
        </p:nvSpPr>
        <p:spPr>
          <a:xfrm>
            <a:off x="7885948" y="39494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494157-39DF-4290-A73D-B307ECD3E87D}"/>
              </a:ext>
            </a:extLst>
          </p:cNvPr>
          <p:cNvSpPr/>
          <p:nvPr/>
        </p:nvSpPr>
        <p:spPr>
          <a:xfrm>
            <a:off x="6748462" y="48384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64CA75-7D6F-4D75-A9B6-AE9C9E9848DE}"/>
              </a:ext>
            </a:extLst>
          </p:cNvPr>
          <p:cNvSpPr txBox="1"/>
          <p:nvPr/>
        </p:nvSpPr>
        <p:spPr>
          <a:xfrm>
            <a:off x="6748463" y="50866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3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87B4-7636-4F32-B22F-1DF8573B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Example 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5CD2-4D2A-4579-8576-DA756A63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87525"/>
            <a:ext cx="53594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Some users view your profile in LinkedIn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Want to know information about these viewers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Job title, company, …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Need access the user profiles database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6B91B6-1C62-425A-921E-272A892FFC19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62B6F-1AF2-4743-A95B-4FDA813E66F3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465B74-E742-4440-B50B-839E9EE38F55}"/>
              </a:ext>
            </a:extLst>
          </p:cNvPr>
          <p:cNvSpPr/>
          <p:nvPr/>
        </p:nvSpPr>
        <p:spPr>
          <a:xfrm>
            <a:off x="5934075" y="1099076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7113E-049C-4B0B-ADF6-8F70BF42E546}"/>
              </a:ext>
            </a:extLst>
          </p:cNvPr>
          <p:cNvSpPr txBox="1"/>
          <p:nvPr/>
        </p:nvSpPr>
        <p:spPr>
          <a:xfrm>
            <a:off x="5934075" y="134727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117DD5-EE16-457D-9635-EB7DEEBBCED9}"/>
              </a:ext>
            </a:extLst>
          </p:cNvPr>
          <p:cNvSpPr/>
          <p:nvPr/>
        </p:nvSpPr>
        <p:spPr>
          <a:xfrm>
            <a:off x="7086600" y="2019300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5BCB97-F93E-43FD-9385-B36B0F6CF985}"/>
              </a:ext>
            </a:extLst>
          </p:cNvPr>
          <p:cNvSpPr txBox="1"/>
          <p:nvPr/>
        </p:nvSpPr>
        <p:spPr>
          <a:xfrm>
            <a:off x="7137776" y="2253734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viewId</a:t>
            </a:r>
            <a:r>
              <a:rPr lang="en-US" altLang="zh-CN" dirty="0">
                <a:latin typeface="Comic Sans MS" panose="030F0702030302020204" pitchFamily="66" charset="0"/>
              </a:rPr>
              <a:t>: 1234}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0844946-F89E-4C84-9430-0B323C488BB9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8BE8AB-C9E6-4B8A-A1D4-2EAD3D64EA09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D4EE63-D0E8-45C2-852D-5F60719BD1C9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圆柱形 16">
            <a:extLst>
              <a:ext uri="{FF2B5EF4-FFF2-40B4-BE49-F238E27FC236}">
                <a16:creationId xmlns:a16="http://schemas.microsoft.com/office/drawing/2014/main" id="{F06B4B54-E137-424E-89B8-1D3E9C4D2CDB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860A1E-B7D2-49DB-88C5-C8754979CA20}"/>
              </a:ext>
            </a:extLst>
          </p:cNvPr>
          <p:cNvSpPr txBox="1"/>
          <p:nvPr/>
        </p:nvSpPr>
        <p:spPr>
          <a:xfrm>
            <a:off x="10553700" y="323369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7BC728-F9E6-45FF-9D09-DC085CEA4792}"/>
              </a:ext>
            </a:extLst>
          </p:cNvPr>
          <p:cNvSpPr txBox="1"/>
          <p:nvPr/>
        </p:nvSpPr>
        <p:spPr>
          <a:xfrm>
            <a:off x="8616950" y="3034268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get: 1234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59542B-652B-4C3B-A603-A0F12DDA0955}"/>
              </a:ext>
            </a:extLst>
          </p:cNvPr>
          <p:cNvSpPr txBox="1"/>
          <p:nvPr/>
        </p:nvSpPr>
        <p:spPr>
          <a:xfrm>
            <a:off x="8486022" y="3566348"/>
            <a:ext cx="15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AF71952-A4B3-4BA4-94C5-B5EB7D7E9338}"/>
              </a:ext>
            </a:extLst>
          </p:cNvPr>
          <p:cNvSpPr/>
          <p:nvPr/>
        </p:nvSpPr>
        <p:spPr>
          <a:xfrm>
            <a:off x="8318500" y="3302000"/>
            <a:ext cx="1778000" cy="114300"/>
          </a:xfrm>
          <a:custGeom>
            <a:avLst/>
            <a:gdLst>
              <a:gd name="connsiteX0" fmla="*/ 0 w 1778000"/>
              <a:gd name="connsiteY0" fmla="*/ 114300 h 114300"/>
              <a:gd name="connsiteX1" fmla="*/ 800100 w 1778000"/>
              <a:gd name="connsiteY1" fmla="*/ 88900 h 114300"/>
              <a:gd name="connsiteX2" fmla="*/ 1778000 w 1778000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114300">
                <a:moveTo>
                  <a:pt x="0" y="114300"/>
                </a:moveTo>
                <a:cubicBezTo>
                  <a:pt x="251883" y="111125"/>
                  <a:pt x="503767" y="107950"/>
                  <a:pt x="800100" y="88900"/>
                </a:cubicBezTo>
                <a:cubicBezTo>
                  <a:pt x="1096433" y="69850"/>
                  <a:pt x="1437216" y="34925"/>
                  <a:pt x="177800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BAF2E38-8072-4B43-9D12-0BD841E8A5B4}"/>
              </a:ext>
            </a:extLst>
          </p:cNvPr>
          <p:cNvSpPr/>
          <p:nvPr/>
        </p:nvSpPr>
        <p:spPr>
          <a:xfrm>
            <a:off x="8331200" y="3416300"/>
            <a:ext cx="1752600" cy="150048"/>
          </a:xfrm>
          <a:custGeom>
            <a:avLst/>
            <a:gdLst>
              <a:gd name="connsiteX0" fmla="*/ 1752600 w 1752600"/>
              <a:gd name="connsiteY0" fmla="*/ 0 h 150048"/>
              <a:gd name="connsiteX1" fmla="*/ 787400 w 1752600"/>
              <a:gd name="connsiteY1" fmla="*/ 139700 h 150048"/>
              <a:gd name="connsiteX2" fmla="*/ 0 w 1752600"/>
              <a:gd name="connsiteY2" fmla="*/ 139700 h 1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50048">
                <a:moveTo>
                  <a:pt x="1752600" y="0"/>
                </a:moveTo>
                <a:cubicBezTo>
                  <a:pt x="1416050" y="58208"/>
                  <a:pt x="1079500" y="116417"/>
                  <a:pt x="787400" y="139700"/>
                </a:cubicBezTo>
                <a:cubicBezTo>
                  <a:pt x="495300" y="162983"/>
                  <a:pt x="0" y="139700"/>
                  <a:pt x="0" y="139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1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87B4-7636-4F32-B22F-1DF8573B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Example 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5CD2-4D2A-4579-8576-DA756A63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87525"/>
            <a:ext cx="53594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Some users view your profile in LinkedIn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Want to know information about these viewers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Job title, company, …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Need access the user profiles database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6B91B6-1C62-425A-921E-272A892FFC19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62B6F-1AF2-4743-A95B-4FDA813E66F3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465B74-E742-4440-B50B-839E9EE38F55}"/>
              </a:ext>
            </a:extLst>
          </p:cNvPr>
          <p:cNvSpPr/>
          <p:nvPr/>
        </p:nvSpPr>
        <p:spPr>
          <a:xfrm>
            <a:off x="5934075" y="1099076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7113E-049C-4B0B-ADF6-8F70BF42E546}"/>
              </a:ext>
            </a:extLst>
          </p:cNvPr>
          <p:cNvSpPr txBox="1"/>
          <p:nvPr/>
        </p:nvSpPr>
        <p:spPr>
          <a:xfrm>
            <a:off x="5934075" y="134727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117DD5-EE16-457D-9635-EB7DEEBBCED9}"/>
              </a:ext>
            </a:extLst>
          </p:cNvPr>
          <p:cNvSpPr/>
          <p:nvPr/>
        </p:nvSpPr>
        <p:spPr>
          <a:xfrm>
            <a:off x="7086600" y="2019300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5BCB97-F93E-43FD-9385-B36B0F6CF985}"/>
              </a:ext>
            </a:extLst>
          </p:cNvPr>
          <p:cNvSpPr txBox="1"/>
          <p:nvPr/>
        </p:nvSpPr>
        <p:spPr>
          <a:xfrm>
            <a:off x="7137776" y="2253734"/>
            <a:ext cx="172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viewerId</a:t>
            </a:r>
            <a:r>
              <a:rPr lang="en-US" altLang="zh-CN" dirty="0">
                <a:latin typeface="Comic Sans MS" panose="030F0702030302020204" pitchFamily="66" charset="0"/>
              </a:rPr>
              <a:t>: 1234}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0844946-F89E-4C84-9430-0B323C488BB9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8BE8AB-C9E6-4B8A-A1D4-2EAD3D64EA09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D4EE63-D0E8-45C2-852D-5F60719BD1C9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圆柱形 16">
            <a:extLst>
              <a:ext uri="{FF2B5EF4-FFF2-40B4-BE49-F238E27FC236}">
                <a16:creationId xmlns:a16="http://schemas.microsoft.com/office/drawing/2014/main" id="{F06B4B54-E137-424E-89B8-1D3E9C4D2CDB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860A1E-B7D2-49DB-88C5-C8754979CA20}"/>
              </a:ext>
            </a:extLst>
          </p:cNvPr>
          <p:cNvSpPr txBox="1"/>
          <p:nvPr/>
        </p:nvSpPr>
        <p:spPr>
          <a:xfrm>
            <a:off x="10553700" y="323369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7BC728-F9E6-45FF-9D09-DC085CEA4792}"/>
              </a:ext>
            </a:extLst>
          </p:cNvPr>
          <p:cNvSpPr txBox="1"/>
          <p:nvPr/>
        </p:nvSpPr>
        <p:spPr>
          <a:xfrm>
            <a:off x="8616950" y="3034268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get: 1234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59542B-652B-4C3B-A603-A0F12DDA0955}"/>
              </a:ext>
            </a:extLst>
          </p:cNvPr>
          <p:cNvSpPr txBox="1"/>
          <p:nvPr/>
        </p:nvSpPr>
        <p:spPr>
          <a:xfrm>
            <a:off x="8486022" y="3566348"/>
            <a:ext cx="15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AF71952-A4B3-4BA4-94C5-B5EB7D7E9338}"/>
              </a:ext>
            </a:extLst>
          </p:cNvPr>
          <p:cNvSpPr/>
          <p:nvPr/>
        </p:nvSpPr>
        <p:spPr>
          <a:xfrm>
            <a:off x="8318500" y="3302000"/>
            <a:ext cx="1778000" cy="114300"/>
          </a:xfrm>
          <a:custGeom>
            <a:avLst/>
            <a:gdLst>
              <a:gd name="connsiteX0" fmla="*/ 0 w 1778000"/>
              <a:gd name="connsiteY0" fmla="*/ 114300 h 114300"/>
              <a:gd name="connsiteX1" fmla="*/ 800100 w 1778000"/>
              <a:gd name="connsiteY1" fmla="*/ 88900 h 114300"/>
              <a:gd name="connsiteX2" fmla="*/ 1778000 w 1778000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114300">
                <a:moveTo>
                  <a:pt x="0" y="114300"/>
                </a:moveTo>
                <a:cubicBezTo>
                  <a:pt x="251883" y="111125"/>
                  <a:pt x="503767" y="107950"/>
                  <a:pt x="800100" y="88900"/>
                </a:cubicBezTo>
                <a:cubicBezTo>
                  <a:pt x="1096433" y="69850"/>
                  <a:pt x="1437216" y="34925"/>
                  <a:pt x="177800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BAF2E38-8072-4B43-9D12-0BD841E8A5B4}"/>
              </a:ext>
            </a:extLst>
          </p:cNvPr>
          <p:cNvSpPr/>
          <p:nvPr/>
        </p:nvSpPr>
        <p:spPr>
          <a:xfrm>
            <a:off x="8331200" y="3416300"/>
            <a:ext cx="1752600" cy="150048"/>
          </a:xfrm>
          <a:custGeom>
            <a:avLst/>
            <a:gdLst>
              <a:gd name="connsiteX0" fmla="*/ 1752600 w 1752600"/>
              <a:gd name="connsiteY0" fmla="*/ 0 h 150048"/>
              <a:gd name="connsiteX1" fmla="*/ 787400 w 1752600"/>
              <a:gd name="connsiteY1" fmla="*/ 139700 h 150048"/>
              <a:gd name="connsiteX2" fmla="*/ 0 w 1752600"/>
              <a:gd name="connsiteY2" fmla="*/ 139700 h 1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50048">
                <a:moveTo>
                  <a:pt x="1752600" y="0"/>
                </a:moveTo>
                <a:cubicBezTo>
                  <a:pt x="1416050" y="58208"/>
                  <a:pt x="1079500" y="116417"/>
                  <a:pt x="787400" y="139700"/>
                </a:cubicBezTo>
                <a:cubicBezTo>
                  <a:pt x="495300" y="162983"/>
                  <a:pt x="0" y="139700"/>
                  <a:pt x="0" y="139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50D75C-30C3-4B79-B139-57A7EF204E3F}"/>
              </a:ext>
            </a:extLst>
          </p:cNvPr>
          <p:cNvSpPr txBox="1"/>
          <p:nvPr/>
        </p:nvSpPr>
        <p:spPr>
          <a:xfrm>
            <a:off x="7169150" y="4344507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viewerId</a:t>
            </a:r>
            <a:r>
              <a:rPr lang="en-US" altLang="zh-CN" dirty="0">
                <a:latin typeface="Comic Sans MS" panose="030F0702030302020204" pitchFamily="66" charset="0"/>
              </a:rPr>
              <a:t>: 1234, 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0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87B4-7636-4F32-B22F-1DF8573B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Example 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5CD2-4D2A-4579-8576-DA756A63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87525"/>
            <a:ext cx="53594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High throughput on input stream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Low throughput on DB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Access remote DB is too slow!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6B91B6-1C62-425A-921E-272A892FFC19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62B6F-1AF2-4743-A95B-4FDA813E66F3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465B74-E742-4440-B50B-839E9EE38F55}"/>
              </a:ext>
            </a:extLst>
          </p:cNvPr>
          <p:cNvSpPr/>
          <p:nvPr/>
        </p:nvSpPr>
        <p:spPr>
          <a:xfrm>
            <a:off x="5934075" y="1099076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7113E-049C-4B0B-ADF6-8F70BF42E546}"/>
              </a:ext>
            </a:extLst>
          </p:cNvPr>
          <p:cNvSpPr txBox="1"/>
          <p:nvPr/>
        </p:nvSpPr>
        <p:spPr>
          <a:xfrm>
            <a:off x="5934075" y="134727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117DD5-EE16-457D-9635-EB7DEEBBCED9}"/>
              </a:ext>
            </a:extLst>
          </p:cNvPr>
          <p:cNvSpPr/>
          <p:nvPr/>
        </p:nvSpPr>
        <p:spPr>
          <a:xfrm>
            <a:off x="7086600" y="2019300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0844946-F89E-4C84-9430-0B323C488BB9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8BE8AB-C9E6-4B8A-A1D4-2EAD3D64EA09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D4EE63-D0E8-45C2-852D-5F60719BD1C9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圆柱形 16">
            <a:extLst>
              <a:ext uri="{FF2B5EF4-FFF2-40B4-BE49-F238E27FC236}">
                <a16:creationId xmlns:a16="http://schemas.microsoft.com/office/drawing/2014/main" id="{F06B4B54-E137-424E-89B8-1D3E9C4D2CDB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860A1E-B7D2-49DB-88C5-C8754979CA20}"/>
              </a:ext>
            </a:extLst>
          </p:cNvPr>
          <p:cNvSpPr txBox="1"/>
          <p:nvPr/>
        </p:nvSpPr>
        <p:spPr>
          <a:xfrm>
            <a:off x="10553700" y="323369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AF71952-A4B3-4BA4-94C5-B5EB7D7E9338}"/>
              </a:ext>
            </a:extLst>
          </p:cNvPr>
          <p:cNvSpPr/>
          <p:nvPr/>
        </p:nvSpPr>
        <p:spPr>
          <a:xfrm>
            <a:off x="8318500" y="3302000"/>
            <a:ext cx="1778000" cy="114300"/>
          </a:xfrm>
          <a:custGeom>
            <a:avLst/>
            <a:gdLst>
              <a:gd name="connsiteX0" fmla="*/ 0 w 1778000"/>
              <a:gd name="connsiteY0" fmla="*/ 114300 h 114300"/>
              <a:gd name="connsiteX1" fmla="*/ 800100 w 1778000"/>
              <a:gd name="connsiteY1" fmla="*/ 88900 h 114300"/>
              <a:gd name="connsiteX2" fmla="*/ 1778000 w 1778000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114300">
                <a:moveTo>
                  <a:pt x="0" y="114300"/>
                </a:moveTo>
                <a:cubicBezTo>
                  <a:pt x="251883" y="111125"/>
                  <a:pt x="503767" y="107950"/>
                  <a:pt x="800100" y="88900"/>
                </a:cubicBezTo>
                <a:cubicBezTo>
                  <a:pt x="1096433" y="69850"/>
                  <a:pt x="1437216" y="34925"/>
                  <a:pt x="177800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BAF2E38-8072-4B43-9D12-0BD841E8A5B4}"/>
              </a:ext>
            </a:extLst>
          </p:cNvPr>
          <p:cNvSpPr/>
          <p:nvPr/>
        </p:nvSpPr>
        <p:spPr>
          <a:xfrm>
            <a:off x="8331200" y="3416300"/>
            <a:ext cx="1752600" cy="150048"/>
          </a:xfrm>
          <a:custGeom>
            <a:avLst/>
            <a:gdLst>
              <a:gd name="connsiteX0" fmla="*/ 1752600 w 1752600"/>
              <a:gd name="connsiteY0" fmla="*/ 0 h 150048"/>
              <a:gd name="connsiteX1" fmla="*/ 787400 w 1752600"/>
              <a:gd name="connsiteY1" fmla="*/ 139700 h 150048"/>
              <a:gd name="connsiteX2" fmla="*/ 0 w 1752600"/>
              <a:gd name="connsiteY2" fmla="*/ 139700 h 1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50048">
                <a:moveTo>
                  <a:pt x="1752600" y="0"/>
                </a:moveTo>
                <a:cubicBezTo>
                  <a:pt x="1416050" y="58208"/>
                  <a:pt x="1079500" y="116417"/>
                  <a:pt x="787400" y="139700"/>
                </a:cubicBezTo>
                <a:cubicBezTo>
                  <a:pt x="495300" y="162983"/>
                  <a:pt x="0" y="139700"/>
                  <a:pt x="0" y="139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6DA3CB-E53A-4850-96BF-FCD293A09919}"/>
              </a:ext>
            </a:extLst>
          </p:cNvPr>
          <p:cNvSpPr txBox="1"/>
          <p:nvPr/>
        </p:nvSpPr>
        <p:spPr>
          <a:xfrm>
            <a:off x="7188952" y="2146587"/>
            <a:ext cx="237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~100-500K </a:t>
            </a:r>
            <a:r>
              <a:rPr lang="en-US" altLang="zh-CN" dirty="0" err="1">
                <a:latin typeface="Comic Sans MS" panose="030F0702030302020204" pitchFamily="66" charset="0"/>
              </a:rPr>
              <a:t>msg</a:t>
            </a:r>
            <a:r>
              <a:rPr lang="en-US" altLang="zh-CN" dirty="0">
                <a:latin typeface="Comic Sans MS" panose="030F0702030302020204" pitchFamily="66" charset="0"/>
              </a:rPr>
              <a:t>/sec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0284CB-76A9-46A7-9E7E-1780B6D9F561}"/>
              </a:ext>
            </a:extLst>
          </p:cNvPr>
          <p:cNvSpPr txBox="1"/>
          <p:nvPr/>
        </p:nvSpPr>
        <p:spPr>
          <a:xfrm>
            <a:off x="8299450" y="3591629"/>
            <a:ext cx="237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~1-5K </a:t>
            </a:r>
            <a:r>
              <a:rPr lang="en-US" altLang="zh-CN" dirty="0" err="1">
                <a:latin typeface="Comic Sans MS" panose="030F0702030302020204" pitchFamily="66" charset="0"/>
              </a:rPr>
              <a:t>msg</a:t>
            </a:r>
            <a:r>
              <a:rPr lang="en-US" altLang="zh-CN" dirty="0">
                <a:latin typeface="Comic Sans MS" panose="030F0702030302020204" pitchFamily="66" charset="0"/>
              </a:rPr>
              <a:t>/sec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5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B28AC4-49E8-4067-87BD-9563F37D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Concept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192B05-38DD-494F-BDC7-19A74F52A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87B4-7636-4F32-B22F-1DF8573B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9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Throughput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5CD2-4D2A-4579-8576-DA756A63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87525"/>
            <a:ext cx="53594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High throughput on input stream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Low throughput on DB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Cache the DB locally!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High throughput stateful processing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6B91B6-1C62-425A-921E-272A892FFC19}"/>
              </a:ext>
            </a:extLst>
          </p:cNvPr>
          <p:cNvSpPr/>
          <p:nvPr/>
        </p:nvSpPr>
        <p:spPr>
          <a:xfrm>
            <a:off x="5633032" y="2803554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62B6F-1AF2-4743-A95B-4FDA813E66F3}"/>
              </a:ext>
            </a:extLst>
          </p:cNvPr>
          <p:cNvSpPr txBox="1"/>
          <p:nvPr/>
        </p:nvSpPr>
        <p:spPr>
          <a:xfrm>
            <a:off x="6236282" y="310148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465B74-E742-4440-B50B-839E9EE38F55}"/>
              </a:ext>
            </a:extLst>
          </p:cNvPr>
          <p:cNvSpPr/>
          <p:nvPr/>
        </p:nvSpPr>
        <p:spPr>
          <a:xfrm>
            <a:off x="5413957" y="981630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7113E-049C-4B0B-ADF6-8F70BF42E546}"/>
              </a:ext>
            </a:extLst>
          </p:cNvPr>
          <p:cNvSpPr txBox="1"/>
          <p:nvPr/>
        </p:nvSpPr>
        <p:spPr>
          <a:xfrm>
            <a:off x="5413957" y="1229825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117DD5-EE16-457D-9635-EB7DEEBBCED9}"/>
              </a:ext>
            </a:extLst>
          </p:cNvPr>
          <p:cNvSpPr/>
          <p:nvPr/>
        </p:nvSpPr>
        <p:spPr>
          <a:xfrm>
            <a:off x="6566482" y="1901854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0844946-F89E-4C84-9430-0B323C488BB9}"/>
              </a:ext>
            </a:extLst>
          </p:cNvPr>
          <p:cNvSpPr/>
          <p:nvPr/>
        </p:nvSpPr>
        <p:spPr>
          <a:xfrm>
            <a:off x="6603830" y="3806616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8BE8AB-C9E6-4B8A-A1D4-2EAD3D64EA09}"/>
              </a:ext>
            </a:extLst>
          </p:cNvPr>
          <p:cNvSpPr/>
          <p:nvPr/>
        </p:nvSpPr>
        <p:spPr>
          <a:xfrm>
            <a:off x="5466344" y="4695616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D4EE63-D0E8-45C2-852D-5F60719BD1C9}"/>
              </a:ext>
            </a:extLst>
          </p:cNvPr>
          <p:cNvSpPr txBox="1"/>
          <p:nvPr/>
        </p:nvSpPr>
        <p:spPr>
          <a:xfrm>
            <a:off x="5466345" y="4943811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圆柱形 16">
            <a:extLst>
              <a:ext uri="{FF2B5EF4-FFF2-40B4-BE49-F238E27FC236}">
                <a16:creationId xmlns:a16="http://schemas.microsoft.com/office/drawing/2014/main" id="{F06B4B54-E137-424E-89B8-1D3E9C4D2CDB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860A1E-B7D2-49DB-88C5-C8754979CA20}"/>
              </a:ext>
            </a:extLst>
          </p:cNvPr>
          <p:cNvSpPr txBox="1"/>
          <p:nvPr/>
        </p:nvSpPr>
        <p:spPr>
          <a:xfrm>
            <a:off x="10553700" y="323369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C5CC5071-F4B6-4351-921D-BCA41959777B}"/>
              </a:ext>
            </a:extLst>
          </p:cNvPr>
          <p:cNvSpPr/>
          <p:nvPr/>
        </p:nvSpPr>
        <p:spPr>
          <a:xfrm>
            <a:off x="8470666" y="2940893"/>
            <a:ext cx="989901" cy="86572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A79A372-904F-46B8-90E1-C3235C73E169}"/>
              </a:ext>
            </a:extLst>
          </p:cNvPr>
          <p:cNvSpPr/>
          <p:nvPr/>
        </p:nvSpPr>
        <p:spPr>
          <a:xfrm>
            <a:off x="7759817" y="3204594"/>
            <a:ext cx="654341" cy="109081"/>
          </a:xfrm>
          <a:custGeom>
            <a:avLst/>
            <a:gdLst>
              <a:gd name="connsiteX0" fmla="*/ 0 w 654341"/>
              <a:gd name="connsiteY0" fmla="*/ 0 h 109081"/>
              <a:gd name="connsiteX1" fmla="*/ 293614 w 654341"/>
              <a:gd name="connsiteY1" fmla="*/ 92279 h 109081"/>
              <a:gd name="connsiteX2" fmla="*/ 654341 w 654341"/>
              <a:gd name="connsiteY2" fmla="*/ 109057 h 10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341" h="109081">
                <a:moveTo>
                  <a:pt x="0" y="0"/>
                </a:moveTo>
                <a:cubicBezTo>
                  <a:pt x="92278" y="37051"/>
                  <a:pt x="184557" y="74103"/>
                  <a:pt x="293614" y="92279"/>
                </a:cubicBezTo>
                <a:cubicBezTo>
                  <a:pt x="402671" y="110455"/>
                  <a:pt x="654341" y="109057"/>
                  <a:pt x="654341" y="10905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92D998D-7364-4FE2-8209-028A56DF7F92}"/>
              </a:ext>
            </a:extLst>
          </p:cNvPr>
          <p:cNvSpPr/>
          <p:nvPr/>
        </p:nvSpPr>
        <p:spPr>
          <a:xfrm>
            <a:off x="9504727" y="3372374"/>
            <a:ext cx="604007" cy="84047"/>
          </a:xfrm>
          <a:custGeom>
            <a:avLst/>
            <a:gdLst>
              <a:gd name="connsiteX0" fmla="*/ 0 w 604007"/>
              <a:gd name="connsiteY0" fmla="*/ 0 h 84047"/>
              <a:gd name="connsiteX1" fmla="*/ 394282 w 604007"/>
              <a:gd name="connsiteY1" fmla="*/ 83890 h 84047"/>
              <a:gd name="connsiteX2" fmla="*/ 604007 w 604007"/>
              <a:gd name="connsiteY2" fmla="*/ 16778 h 8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007" h="84047">
                <a:moveTo>
                  <a:pt x="0" y="0"/>
                </a:moveTo>
                <a:cubicBezTo>
                  <a:pt x="146807" y="40547"/>
                  <a:pt x="293614" y="81094"/>
                  <a:pt x="394282" y="83890"/>
                </a:cubicBezTo>
                <a:cubicBezTo>
                  <a:pt x="494950" y="86686"/>
                  <a:pt x="549478" y="51732"/>
                  <a:pt x="604007" y="1677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74FC24-FA19-4C7A-BEA3-8D95883C12E2}"/>
              </a:ext>
            </a:extLst>
          </p:cNvPr>
          <p:cNvSpPr txBox="1"/>
          <p:nvPr/>
        </p:nvSpPr>
        <p:spPr>
          <a:xfrm>
            <a:off x="8562420" y="3244334"/>
            <a:ext cx="9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Cache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7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FB04-02E1-4600-9696-97D200E9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634D6-76D4-4F97-9CC5-89D382D2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A4C8C8-84EA-458A-86A8-2E40D84F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91" y="365125"/>
            <a:ext cx="8906626" cy="55981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34F34-88CE-4BB7-A23A-40807E5910CB}"/>
              </a:ext>
            </a:extLst>
          </p:cNvPr>
          <p:cNvSpPr txBox="1"/>
          <p:nvPr/>
        </p:nvSpPr>
        <p:spPr>
          <a:xfrm>
            <a:off x="6428928" y="6098185"/>
            <a:ext cx="498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mic Sans MS" panose="030F0702030302020204" pitchFamily="66" charset="0"/>
              </a:rPr>
              <a:t>Problem here!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5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CFA4D-E172-4787-BFFA-5A3957F9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6" y="147011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Throughput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C6BEB-E690-46CC-83CF-BA6E8EDE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7" y="1691401"/>
            <a:ext cx="4795457" cy="4351338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One job with burst throughput using up DB resources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Example: one job return from a half-hour maintenance and try to catch up as fast as they can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Harms other jobs!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1DF5C-E03C-4946-AF31-96972B32DEF0}"/>
              </a:ext>
            </a:extLst>
          </p:cNvPr>
          <p:cNvSpPr/>
          <p:nvPr/>
        </p:nvSpPr>
        <p:spPr>
          <a:xfrm>
            <a:off x="5709232" y="3374005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78DB86-89AD-4F8C-AF6C-773CC54A85B5}"/>
              </a:ext>
            </a:extLst>
          </p:cNvPr>
          <p:cNvSpPr txBox="1"/>
          <p:nvPr/>
        </p:nvSpPr>
        <p:spPr>
          <a:xfrm>
            <a:off x="6312482" y="367193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F59B19-444C-4CED-B75E-AFEE3CA3E323}"/>
              </a:ext>
            </a:extLst>
          </p:cNvPr>
          <p:cNvSpPr/>
          <p:nvPr/>
        </p:nvSpPr>
        <p:spPr>
          <a:xfrm>
            <a:off x="5490157" y="1552081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49E73-6C8A-443C-B6A5-14C53DDBA81C}"/>
              </a:ext>
            </a:extLst>
          </p:cNvPr>
          <p:cNvSpPr txBox="1"/>
          <p:nvPr/>
        </p:nvSpPr>
        <p:spPr>
          <a:xfrm>
            <a:off x="5490157" y="1800276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57A0C4-7179-4247-BC61-3D71F9B98972}"/>
              </a:ext>
            </a:extLst>
          </p:cNvPr>
          <p:cNvSpPr/>
          <p:nvPr/>
        </p:nvSpPr>
        <p:spPr>
          <a:xfrm>
            <a:off x="6642682" y="2472305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076A409-95ED-4FE1-BFEE-08984C8C536C}"/>
              </a:ext>
            </a:extLst>
          </p:cNvPr>
          <p:cNvSpPr/>
          <p:nvPr/>
        </p:nvSpPr>
        <p:spPr>
          <a:xfrm>
            <a:off x="6680030" y="4377067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83884E9-CFA5-4B38-8224-6265CFBBA60A}"/>
              </a:ext>
            </a:extLst>
          </p:cNvPr>
          <p:cNvSpPr/>
          <p:nvPr/>
        </p:nvSpPr>
        <p:spPr>
          <a:xfrm>
            <a:off x="5542544" y="5266067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AB9781-8166-4DF2-8CAE-9ACD5B831BC8}"/>
              </a:ext>
            </a:extLst>
          </p:cNvPr>
          <p:cNvSpPr txBox="1"/>
          <p:nvPr/>
        </p:nvSpPr>
        <p:spPr>
          <a:xfrm>
            <a:off x="5542545" y="5514262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圆柱形 11">
            <a:extLst>
              <a:ext uri="{FF2B5EF4-FFF2-40B4-BE49-F238E27FC236}">
                <a16:creationId xmlns:a16="http://schemas.microsoft.com/office/drawing/2014/main" id="{FECE2F0A-75A8-48CE-AAD5-2D1A6230D820}"/>
              </a:ext>
            </a:extLst>
          </p:cNvPr>
          <p:cNvSpPr/>
          <p:nvPr/>
        </p:nvSpPr>
        <p:spPr>
          <a:xfrm>
            <a:off x="10198100" y="3389851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F32886-F228-4708-AD70-8F123A33C102}"/>
              </a:ext>
            </a:extLst>
          </p:cNvPr>
          <p:cNvSpPr txBox="1"/>
          <p:nvPr/>
        </p:nvSpPr>
        <p:spPr>
          <a:xfrm>
            <a:off x="10629900" y="380414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圆柱形 13">
            <a:extLst>
              <a:ext uri="{FF2B5EF4-FFF2-40B4-BE49-F238E27FC236}">
                <a16:creationId xmlns:a16="http://schemas.microsoft.com/office/drawing/2014/main" id="{7A0DEBC0-A777-4693-A497-880C1D74FD80}"/>
              </a:ext>
            </a:extLst>
          </p:cNvPr>
          <p:cNvSpPr/>
          <p:nvPr/>
        </p:nvSpPr>
        <p:spPr>
          <a:xfrm>
            <a:off x="8546866" y="3511344"/>
            <a:ext cx="989901" cy="86572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B3FE14C-E549-40DE-A50A-70AB5954744D}"/>
              </a:ext>
            </a:extLst>
          </p:cNvPr>
          <p:cNvSpPr/>
          <p:nvPr/>
        </p:nvSpPr>
        <p:spPr>
          <a:xfrm>
            <a:off x="7836017" y="3775045"/>
            <a:ext cx="654341" cy="109081"/>
          </a:xfrm>
          <a:custGeom>
            <a:avLst/>
            <a:gdLst>
              <a:gd name="connsiteX0" fmla="*/ 0 w 654341"/>
              <a:gd name="connsiteY0" fmla="*/ 0 h 109081"/>
              <a:gd name="connsiteX1" fmla="*/ 293614 w 654341"/>
              <a:gd name="connsiteY1" fmla="*/ 92279 h 109081"/>
              <a:gd name="connsiteX2" fmla="*/ 654341 w 654341"/>
              <a:gd name="connsiteY2" fmla="*/ 109057 h 10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341" h="109081">
                <a:moveTo>
                  <a:pt x="0" y="0"/>
                </a:moveTo>
                <a:cubicBezTo>
                  <a:pt x="92278" y="37051"/>
                  <a:pt x="184557" y="74103"/>
                  <a:pt x="293614" y="92279"/>
                </a:cubicBezTo>
                <a:cubicBezTo>
                  <a:pt x="402671" y="110455"/>
                  <a:pt x="654341" y="109057"/>
                  <a:pt x="654341" y="109057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795F91E-0EDC-4BC5-90BB-E1EC5DA8E8A2}"/>
              </a:ext>
            </a:extLst>
          </p:cNvPr>
          <p:cNvSpPr/>
          <p:nvPr/>
        </p:nvSpPr>
        <p:spPr>
          <a:xfrm>
            <a:off x="9580927" y="3942825"/>
            <a:ext cx="604007" cy="84047"/>
          </a:xfrm>
          <a:custGeom>
            <a:avLst/>
            <a:gdLst>
              <a:gd name="connsiteX0" fmla="*/ 0 w 604007"/>
              <a:gd name="connsiteY0" fmla="*/ 0 h 84047"/>
              <a:gd name="connsiteX1" fmla="*/ 394282 w 604007"/>
              <a:gd name="connsiteY1" fmla="*/ 83890 h 84047"/>
              <a:gd name="connsiteX2" fmla="*/ 604007 w 604007"/>
              <a:gd name="connsiteY2" fmla="*/ 16778 h 8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007" h="84047">
                <a:moveTo>
                  <a:pt x="0" y="0"/>
                </a:moveTo>
                <a:cubicBezTo>
                  <a:pt x="146807" y="40547"/>
                  <a:pt x="293614" y="81094"/>
                  <a:pt x="394282" y="83890"/>
                </a:cubicBezTo>
                <a:cubicBezTo>
                  <a:pt x="494950" y="86686"/>
                  <a:pt x="549478" y="51732"/>
                  <a:pt x="604007" y="16778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429413-3EBF-4EDE-ABF6-7ED51942EF45}"/>
              </a:ext>
            </a:extLst>
          </p:cNvPr>
          <p:cNvSpPr txBox="1"/>
          <p:nvPr/>
        </p:nvSpPr>
        <p:spPr>
          <a:xfrm>
            <a:off x="8638620" y="3814785"/>
            <a:ext cx="9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Cache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64222" y="4081941"/>
            <a:ext cx="153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Too Busy!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75767" y="5577840"/>
            <a:ext cx="1122218" cy="8214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069782" y="5577840"/>
            <a:ext cx="1122218" cy="8214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10336876" y="4479767"/>
            <a:ext cx="642447" cy="10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</p:cNvCxnSpPr>
          <p:nvPr/>
        </p:nvCxnSpPr>
        <p:spPr>
          <a:xfrm flipH="1" flipV="1">
            <a:off x="11142748" y="4479766"/>
            <a:ext cx="488143" cy="109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10548067" y="4537115"/>
            <a:ext cx="1025937" cy="502441"/>
          </a:xfrm>
          <a:prstGeom prst="mathMultiply">
            <a:avLst>
              <a:gd name="adj1" fmla="val 11481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916028" y="5698928"/>
            <a:ext cx="84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OtherJob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98440" y="5698928"/>
            <a:ext cx="84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OtherJob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83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3" y="172178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00552-C9F5-4DBA-AF01-62552112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7482" y="2750549"/>
            <a:ext cx="3423430" cy="4351338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In </a:t>
            </a:r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, one job can join multiple input streams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3412115" y="208082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835448" y="208453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4258781" y="208082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3081914" y="1919963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3069214" y="3782629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3412115" y="261475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3835448" y="26184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4258781" y="26147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3412115" y="317196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3835448" y="317567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4258781" y="317196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3507126" y="1445223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6332718" y="1842433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7080289" y="1279652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D8A70699-C30C-4A41-BAF0-F4C7B3E9AEDD}"/>
              </a:ext>
            </a:extLst>
          </p:cNvPr>
          <p:cNvSpPr/>
          <p:nvPr/>
        </p:nvSpPr>
        <p:spPr>
          <a:xfrm>
            <a:off x="7558662" y="2081333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B38602-B9B4-4FD6-8D9A-4A0D22B3198D}"/>
              </a:ext>
            </a:extLst>
          </p:cNvPr>
          <p:cNvSpPr txBox="1"/>
          <p:nvPr/>
        </p:nvSpPr>
        <p:spPr>
          <a:xfrm>
            <a:off x="7617927" y="2252262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6731451" y="2141396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6332718" y="3337761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折角 25">
            <a:extLst>
              <a:ext uri="{FF2B5EF4-FFF2-40B4-BE49-F238E27FC236}">
                <a16:creationId xmlns:a16="http://schemas.microsoft.com/office/drawing/2014/main" id="{81AA6651-2AE0-454E-84D6-DC4764ECCB05}"/>
              </a:ext>
            </a:extLst>
          </p:cNvPr>
          <p:cNvSpPr/>
          <p:nvPr/>
        </p:nvSpPr>
        <p:spPr>
          <a:xfrm>
            <a:off x="7558662" y="3576661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9297B8-5E80-4744-9B7A-4739C2996A88}"/>
              </a:ext>
            </a:extLst>
          </p:cNvPr>
          <p:cNvSpPr txBox="1"/>
          <p:nvPr/>
        </p:nvSpPr>
        <p:spPr>
          <a:xfrm>
            <a:off x="7617927" y="3747590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6731451" y="3636724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6332718" y="4809521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折角 29">
            <a:extLst>
              <a:ext uri="{FF2B5EF4-FFF2-40B4-BE49-F238E27FC236}">
                <a16:creationId xmlns:a16="http://schemas.microsoft.com/office/drawing/2014/main" id="{C6C6AF37-233E-4225-9413-BE4802C5C3A3}"/>
              </a:ext>
            </a:extLst>
          </p:cNvPr>
          <p:cNvSpPr/>
          <p:nvPr/>
        </p:nvSpPr>
        <p:spPr>
          <a:xfrm>
            <a:off x="7558662" y="5048421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3E545B3-1BCE-4D03-84BF-4A93FD9F6E18}"/>
              </a:ext>
            </a:extLst>
          </p:cNvPr>
          <p:cNvSpPr txBox="1"/>
          <p:nvPr/>
        </p:nvSpPr>
        <p:spPr>
          <a:xfrm>
            <a:off x="7617927" y="5219350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6731451" y="5108484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4682115" y="2236777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C34B41A-BC61-4198-B008-E73F3BF1DA5D}"/>
              </a:ext>
            </a:extLst>
          </p:cNvPr>
          <p:cNvSpPr/>
          <p:nvPr/>
        </p:nvSpPr>
        <p:spPr>
          <a:xfrm>
            <a:off x="4681057" y="3324346"/>
            <a:ext cx="1643195" cy="2215946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10578752" y="310772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11002085" y="311142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11425418" y="31077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10248551" y="2946855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10235851" y="4809521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10578752" y="364165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11002085" y="364535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11425418" y="364164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10578752" y="41988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11002085" y="42025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11425418" y="41988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10511016" y="2371073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8686452" y="2327321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8694919" y="2530058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8694919" y="2750191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8694919" y="3324345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8728785" y="3833726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8745719" y="3969391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94947C0-DD6B-4F01-9E5B-3CEF36AA9317}"/>
              </a:ext>
            </a:extLst>
          </p:cNvPr>
          <p:cNvSpPr/>
          <p:nvPr/>
        </p:nvSpPr>
        <p:spPr>
          <a:xfrm>
            <a:off x="8720319" y="3393658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662E5E4-F0A9-4069-98E5-D2E6CB489AB4}"/>
              </a:ext>
            </a:extLst>
          </p:cNvPr>
          <p:cNvSpPr/>
          <p:nvPr/>
        </p:nvSpPr>
        <p:spPr>
          <a:xfrm>
            <a:off x="8737252" y="3946296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0AC2E25-6990-40BB-87C5-248746F28182}"/>
              </a:ext>
            </a:extLst>
          </p:cNvPr>
          <p:cNvSpPr/>
          <p:nvPr/>
        </p:nvSpPr>
        <p:spPr>
          <a:xfrm>
            <a:off x="8737252" y="4536658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4681057" y="2693643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3443075" y="4431193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3866408" y="443489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4289741" y="4431192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3112874" y="4270327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3100174" y="6132993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3443075" y="4965122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3866408" y="496882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4289741" y="496512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3443075" y="5522332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3866408" y="552603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4289741" y="552233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4756558" y="2516697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4731391" y="3843901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72D1B7F-F75D-4A14-A154-AF51163E61AC}"/>
              </a:ext>
            </a:extLst>
          </p:cNvPr>
          <p:cNvSpPr/>
          <p:nvPr/>
        </p:nvSpPr>
        <p:spPr>
          <a:xfrm>
            <a:off x="4714613" y="5184396"/>
            <a:ext cx="1560352" cy="545285"/>
          </a:xfrm>
          <a:custGeom>
            <a:avLst/>
            <a:gdLst>
              <a:gd name="connsiteX0" fmla="*/ 0 w 1560352"/>
              <a:gd name="connsiteY0" fmla="*/ 545285 h 545285"/>
              <a:gd name="connsiteX1" fmla="*/ 679508 w 1560352"/>
              <a:gd name="connsiteY1" fmla="*/ 201336 h 545285"/>
              <a:gd name="connsiteX2" fmla="*/ 1560352 w 1560352"/>
              <a:gd name="connsiteY2" fmla="*/ 0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352" h="545285">
                <a:moveTo>
                  <a:pt x="0" y="545285"/>
                </a:moveTo>
                <a:cubicBezTo>
                  <a:pt x="209724" y="418751"/>
                  <a:pt x="419449" y="292217"/>
                  <a:pt x="679508" y="201336"/>
                </a:cubicBezTo>
                <a:cubicBezTo>
                  <a:pt x="939567" y="110455"/>
                  <a:pt x="1249959" y="55227"/>
                  <a:pt x="1560352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9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6D31-1180-4337-85B6-A0F8417B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205734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5777-C894-4041-BE7D-720F942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758513"/>
            <a:ext cx="5418153" cy="4351338"/>
          </a:xfrm>
        </p:spPr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Comic Sans MS" panose="030F0702030302020204" pitchFamily="66" charset="0"/>
              </a:rPr>
              <a:t>jobTitle</a:t>
            </a:r>
            <a:r>
              <a:rPr lang="en-US" altLang="zh-CN" sz="2000" dirty="0">
                <a:latin typeface="Comic Sans MS" panose="030F0702030302020204" pitchFamily="66" charset="0"/>
              </a:rPr>
              <a:t> changes, company changes, …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Make a copy of DB and modify it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Not share this DB with others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7C6B17-5A9B-46F4-B4C4-7E88286FED10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F98D6-C320-4233-82DD-5C98EFA27CA7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B1EF266-7422-4DCF-B543-81DDDD03D09E}"/>
              </a:ext>
            </a:extLst>
          </p:cNvPr>
          <p:cNvSpPr/>
          <p:nvPr/>
        </p:nvSpPr>
        <p:spPr>
          <a:xfrm>
            <a:off x="9264504" y="839281"/>
            <a:ext cx="2597150" cy="8657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74CBC1-9885-40F1-AA2D-61AFFD5A348F}"/>
              </a:ext>
            </a:extLst>
          </p:cNvPr>
          <p:cNvSpPr txBox="1"/>
          <p:nvPr/>
        </p:nvSpPr>
        <p:spPr>
          <a:xfrm>
            <a:off x="9542288" y="1051799"/>
            <a:ext cx="213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882251B-43D3-4466-BF79-FABD2F34ECEA}"/>
              </a:ext>
            </a:extLst>
          </p:cNvPr>
          <p:cNvSpPr/>
          <p:nvPr/>
        </p:nvSpPr>
        <p:spPr>
          <a:xfrm>
            <a:off x="7407479" y="1758513"/>
            <a:ext cx="2231471" cy="1135689"/>
          </a:xfrm>
          <a:custGeom>
            <a:avLst/>
            <a:gdLst>
              <a:gd name="connsiteX0" fmla="*/ 3036815 w 3036815"/>
              <a:gd name="connsiteY0" fmla="*/ 0 h 1157681"/>
              <a:gd name="connsiteX1" fmla="*/ 2248249 w 3036815"/>
              <a:gd name="connsiteY1" fmla="*/ 394283 h 1157681"/>
              <a:gd name="connsiteX2" fmla="*/ 889233 w 3036815"/>
              <a:gd name="connsiteY2" fmla="*/ 847288 h 1157681"/>
              <a:gd name="connsiteX3" fmla="*/ 0 w 3036815"/>
              <a:gd name="connsiteY3" fmla="*/ 1157681 h 11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815" h="1157681">
                <a:moveTo>
                  <a:pt x="3036815" y="0"/>
                </a:moveTo>
                <a:cubicBezTo>
                  <a:pt x="2821497" y="126534"/>
                  <a:pt x="2606179" y="253068"/>
                  <a:pt x="2248249" y="394283"/>
                </a:cubicBezTo>
                <a:cubicBezTo>
                  <a:pt x="1890319" y="535498"/>
                  <a:pt x="889233" y="847288"/>
                  <a:pt x="889233" y="847288"/>
                </a:cubicBezTo>
                <a:cubicBezTo>
                  <a:pt x="514525" y="974521"/>
                  <a:pt x="25167" y="1139505"/>
                  <a:pt x="0" y="1157681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B18383-04CB-41EE-8DFA-686BB7EC8C21}"/>
              </a:ext>
            </a:extLst>
          </p:cNvPr>
          <p:cNvSpPr txBox="1"/>
          <p:nvPr/>
        </p:nvSpPr>
        <p:spPr>
          <a:xfrm>
            <a:off x="8710569" y="2169274"/>
            <a:ext cx="333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</a:rPr>
              <a:t>{</a:t>
            </a:r>
            <a:r>
              <a:rPr lang="en-US" altLang="zh-CN" sz="1600" dirty="0" err="1">
                <a:latin typeface="Comic Sans MS" panose="030F0702030302020204" pitchFamily="66" charset="0"/>
              </a:rPr>
              <a:t>profileId</a:t>
            </a:r>
            <a:r>
              <a:rPr lang="en-US" altLang="zh-CN" sz="1600" dirty="0">
                <a:latin typeface="Comic Sans MS" panose="030F0702030302020204" pitchFamily="66" charset="0"/>
              </a:rPr>
              <a:t>: 1234, old:{…}, new:{…}}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6" name="圆柱形 25">
            <a:extLst>
              <a:ext uri="{FF2B5EF4-FFF2-40B4-BE49-F238E27FC236}">
                <a16:creationId xmlns:a16="http://schemas.microsoft.com/office/drawing/2014/main" id="{9FF86075-384D-4C4A-9532-91F65B6BB95F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7D1F07-33D9-4B9D-8186-6B0F9D8B2C53}"/>
              </a:ext>
            </a:extLst>
          </p:cNvPr>
          <p:cNvSpPr txBox="1"/>
          <p:nvPr/>
        </p:nvSpPr>
        <p:spPr>
          <a:xfrm>
            <a:off x="10447963" y="3116679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(Our Copy)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B7F80F5-87D4-496C-B064-69C3BE337F02}"/>
              </a:ext>
            </a:extLst>
          </p:cNvPr>
          <p:cNvSpPr/>
          <p:nvPr/>
        </p:nvSpPr>
        <p:spPr>
          <a:xfrm>
            <a:off x="8263156" y="3363985"/>
            <a:ext cx="1862356" cy="75860"/>
          </a:xfrm>
          <a:custGeom>
            <a:avLst/>
            <a:gdLst>
              <a:gd name="connsiteX0" fmla="*/ 0 w 1862356"/>
              <a:gd name="connsiteY0" fmla="*/ 50334 h 75860"/>
              <a:gd name="connsiteX1" fmla="*/ 578840 w 1862356"/>
              <a:gd name="connsiteY1" fmla="*/ 75501 h 75860"/>
              <a:gd name="connsiteX2" fmla="*/ 1426128 w 1862356"/>
              <a:gd name="connsiteY2" fmla="*/ 33556 h 75860"/>
              <a:gd name="connsiteX3" fmla="*/ 1862356 w 1862356"/>
              <a:gd name="connsiteY3" fmla="*/ 0 h 7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2356" h="75860">
                <a:moveTo>
                  <a:pt x="0" y="50334"/>
                </a:moveTo>
                <a:cubicBezTo>
                  <a:pt x="170576" y="64315"/>
                  <a:pt x="341152" y="78297"/>
                  <a:pt x="578840" y="75501"/>
                </a:cubicBezTo>
                <a:cubicBezTo>
                  <a:pt x="816528" y="72705"/>
                  <a:pt x="1212209" y="46140"/>
                  <a:pt x="1426128" y="33556"/>
                </a:cubicBezTo>
                <a:cubicBezTo>
                  <a:pt x="1640047" y="20972"/>
                  <a:pt x="1751201" y="10486"/>
                  <a:pt x="1862356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C3211B-CCE8-4593-A2B4-B012FF5F9D46}"/>
              </a:ext>
            </a:extLst>
          </p:cNvPr>
          <p:cNvSpPr txBox="1"/>
          <p:nvPr/>
        </p:nvSpPr>
        <p:spPr>
          <a:xfrm>
            <a:off x="8516253" y="3067406"/>
            <a:ext cx="16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</a:rPr>
              <a:t>Set 1234, {…}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4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6D31-1180-4337-85B6-A0F8417B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205734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5777-C894-4041-BE7D-720F942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758513"/>
            <a:ext cx="10515600" cy="4351338"/>
          </a:xfrm>
        </p:spPr>
        <p:txBody>
          <a:bodyPr/>
          <a:lstStyle/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Combine with </a:t>
            </a:r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7C6B17-5A9B-46F4-B4C4-7E88286FED10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F98D6-C320-4233-82DD-5C98EFA27CA7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B1EF266-7422-4DCF-B543-81DDDD03D09E}"/>
              </a:ext>
            </a:extLst>
          </p:cNvPr>
          <p:cNvSpPr/>
          <p:nvPr/>
        </p:nvSpPr>
        <p:spPr>
          <a:xfrm>
            <a:off x="9264504" y="839281"/>
            <a:ext cx="2597150" cy="8657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74CBC1-9885-40F1-AA2D-61AFFD5A348F}"/>
              </a:ext>
            </a:extLst>
          </p:cNvPr>
          <p:cNvSpPr txBox="1"/>
          <p:nvPr/>
        </p:nvSpPr>
        <p:spPr>
          <a:xfrm>
            <a:off x="9542288" y="1051799"/>
            <a:ext cx="213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882251B-43D3-4466-BF79-FABD2F34ECEA}"/>
              </a:ext>
            </a:extLst>
          </p:cNvPr>
          <p:cNvSpPr/>
          <p:nvPr/>
        </p:nvSpPr>
        <p:spPr>
          <a:xfrm>
            <a:off x="7407479" y="1758513"/>
            <a:ext cx="2231471" cy="1135689"/>
          </a:xfrm>
          <a:custGeom>
            <a:avLst/>
            <a:gdLst>
              <a:gd name="connsiteX0" fmla="*/ 3036815 w 3036815"/>
              <a:gd name="connsiteY0" fmla="*/ 0 h 1157681"/>
              <a:gd name="connsiteX1" fmla="*/ 2248249 w 3036815"/>
              <a:gd name="connsiteY1" fmla="*/ 394283 h 1157681"/>
              <a:gd name="connsiteX2" fmla="*/ 889233 w 3036815"/>
              <a:gd name="connsiteY2" fmla="*/ 847288 h 1157681"/>
              <a:gd name="connsiteX3" fmla="*/ 0 w 3036815"/>
              <a:gd name="connsiteY3" fmla="*/ 1157681 h 11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815" h="1157681">
                <a:moveTo>
                  <a:pt x="3036815" y="0"/>
                </a:moveTo>
                <a:cubicBezTo>
                  <a:pt x="2821497" y="126534"/>
                  <a:pt x="2606179" y="253068"/>
                  <a:pt x="2248249" y="394283"/>
                </a:cubicBezTo>
                <a:cubicBezTo>
                  <a:pt x="1890319" y="535498"/>
                  <a:pt x="889233" y="847288"/>
                  <a:pt x="889233" y="847288"/>
                </a:cubicBezTo>
                <a:cubicBezTo>
                  <a:pt x="514525" y="974521"/>
                  <a:pt x="25167" y="1139505"/>
                  <a:pt x="0" y="1157681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B18383-04CB-41EE-8DFA-686BB7EC8C21}"/>
              </a:ext>
            </a:extLst>
          </p:cNvPr>
          <p:cNvSpPr txBox="1"/>
          <p:nvPr/>
        </p:nvSpPr>
        <p:spPr>
          <a:xfrm>
            <a:off x="8710569" y="2169274"/>
            <a:ext cx="333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</a:rPr>
              <a:t>{</a:t>
            </a:r>
            <a:r>
              <a:rPr lang="en-US" altLang="zh-CN" sz="1600" dirty="0" err="1">
                <a:latin typeface="Comic Sans MS" panose="030F0702030302020204" pitchFamily="66" charset="0"/>
              </a:rPr>
              <a:t>profileId</a:t>
            </a:r>
            <a:r>
              <a:rPr lang="en-US" altLang="zh-CN" sz="1600" dirty="0">
                <a:latin typeface="Comic Sans MS" panose="030F0702030302020204" pitchFamily="66" charset="0"/>
              </a:rPr>
              <a:t>: 1234, old:{…}, new:{…}}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6" name="圆柱形 25">
            <a:extLst>
              <a:ext uri="{FF2B5EF4-FFF2-40B4-BE49-F238E27FC236}">
                <a16:creationId xmlns:a16="http://schemas.microsoft.com/office/drawing/2014/main" id="{9FF86075-384D-4C4A-9532-91F65B6BB95F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B7F80F5-87D4-496C-B064-69C3BE337F02}"/>
              </a:ext>
            </a:extLst>
          </p:cNvPr>
          <p:cNvSpPr/>
          <p:nvPr/>
        </p:nvSpPr>
        <p:spPr>
          <a:xfrm>
            <a:off x="8263156" y="3363985"/>
            <a:ext cx="1862356" cy="75860"/>
          </a:xfrm>
          <a:custGeom>
            <a:avLst/>
            <a:gdLst>
              <a:gd name="connsiteX0" fmla="*/ 0 w 1862356"/>
              <a:gd name="connsiteY0" fmla="*/ 50334 h 75860"/>
              <a:gd name="connsiteX1" fmla="*/ 578840 w 1862356"/>
              <a:gd name="connsiteY1" fmla="*/ 75501 h 75860"/>
              <a:gd name="connsiteX2" fmla="*/ 1426128 w 1862356"/>
              <a:gd name="connsiteY2" fmla="*/ 33556 h 75860"/>
              <a:gd name="connsiteX3" fmla="*/ 1862356 w 1862356"/>
              <a:gd name="connsiteY3" fmla="*/ 0 h 7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2356" h="75860">
                <a:moveTo>
                  <a:pt x="0" y="50334"/>
                </a:moveTo>
                <a:cubicBezTo>
                  <a:pt x="170576" y="64315"/>
                  <a:pt x="341152" y="78297"/>
                  <a:pt x="578840" y="75501"/>
                </a:cubicBezTo>
                <a:cubicBezTo>
                  <a:pt x="816528" y="72705"/>
                  <a:pt x="1212209" y="46140"/>
                  <a:pt x="1426128" y="33556"/>
                </a:cubicBezTo>
                <a:cubicBezTo>
                  <a:pt x="1640047" y="20972"/>
                  <a:pt x="1751201" y="10486"/>
                  <a:pt x="1862356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C3211B-CCE8-4593-A2B4-B012FF5F9D46}"/>
              </a:ext>
            </a:extLst>
          </p:cNvPr>
          <p:cNvSpPr txBox="1"/>
          <p:nvPr/>
        </p:nvSpPr>
        <p:spPr>
          <a:xfrm>
            <a:off x="8516253" y="3067406"/>
            <a:ext cx="16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</a:rPr>
              <a:t>Set 1234, {…}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289743B-051D-456A-BB91-1878B5F7F6AD}"/>
              </a:ext>
            </a:extLst>
          </p:cNvPr>
          <p:cNvSpPr/>
          <p:nvPr/>
        </p:nvSpPr>
        <p:spPr>
          <a:xfrm>
            <a:off x="5996672" y="838778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C8C423-057A-4261-A5A8-700E082BFD6C}"/>
              </a:ext>
            </a:extLst>
          </p:cNvPr>
          <p:cNvSpPr txBox="1"/>
          <p:nvPr/>
        </p:nvSpPr>
        <p:spPr>
          <a:xfrm>
            <a:off x="5996672" y="1086973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75CC41-AF1B-47F3-97B2-04D8E1348EC0}"/>
              </a:ext>
            </a:extLst>
          </p:cNvPr>
          <p:cNvSpPr txBox="1"/>
          <p:nvPr/>
        </p:nvSpPr>
        <p:spPr>
          <a:xfrm>
            <a:off x="10447963" y="3116679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(Our Copy)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83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6D31-1180-4337-85B6-A0F8417B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205734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5777-C894-4041-BE7D-720F942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758513"/>
            <a:ext cx="10515600" cy="4351338"/>
          </a:xfrm>
        </p:spPr>
        <p:txBody>
          <a:bodyPr/>
          <a:lstStyle/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Combine with </a:t>
            </a:r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7C6B17-5A9B-46F4-B4C4-7E88286FED10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F98D6-C320-4233-82DD-5C98EFA27CA7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B1EF266-7422-4DCF-B543-81DDDD03D09E}"/>
              </a:ext>
            </a:extLst>
          </p:cNvPr>
          <p:cNvSpPr/>
          <p:nvPr/>
        </p:nvSpPr>
        <p:spPr>
          <a:xfrm>
            <a:off x="9264504" y="839281"/>
            <a:ext cx="2597150" cy="8657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74CBC1-9885-40F1-AA2D-61AFFD5A348F}"/>
              </a:ext>
            </a:extLst>
          </p:cNvPr>
          <p:cNvSpPr txBox="1"/>
          <p:nvPr/>
        </p:nvSpPr>
        <p:spPr>
          <a:xfrm>
            <a:off x="9542288" y="1051799"/>
            <a:ext cx="213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6" name="圆柱形 25">
            <a:extLst>
              <a:ext uri="{FF2B5EF4-FFF2-40B4-BE49-F238E27FC236}">
                <a16:creationId xmlns:a16="http://schemas.microsoft.com/office/drawing/2014/main" id="{9FF86075-384D-4C4A-9532-91F65B6BB95F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289743B-051D-456A-BB91-1878B5F7F6AD}"/>
              </a:ext>
            </a:extLst>
          </p:cNvPr>
          <p:cNvSpPr/>
          <p:nvPr/>
        </p:nvSpPr>
        <p:spPr>
          <a:xfrm>
            <a:off x="5996672" y="838778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C8C423-057A-4261-A5A8-700E082BFD6C}"/>
              </a:ext>
            </a:extLst>
          </p:cNvPr>
          <p:cNvSpPr txBox="1"/>
          <p:nvPr/>
        </p:nvSpPr>
        <p:spPr>
          <a:xfrm>
            <a:off x="5996672" y="1086973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B799CB2-E0D9-419F-AA11-67FC291C4F6E}"/>
              </a:ext>
            </a:extLst>
          </p:cNvPr>
          <p:cNvSpPr/>
          <p:nvPr/>
        </p:nvSpPr>
        <p:spPr>
          <a:xfrm>
            <a:off x="7137776" y="1779492"/>
            <a:ext cx="51176" cy="1128808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4287AD-F601-4C3B-A299-D0D082680425}"/>
              </a:ext>
            </a:extLst>
          </p:cNvPr>
          <p:cNvSpPr txBox="1"/>
          <p:nvPr/>
        </p:nvSpPr>
        <p:spPr>
          <a:xfrm>
            <a:off x="7114272" y="2182336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viewId</a:t>
            </a:r>
            <a:r>
              <a:rPr lang="en-US" altLang="zh-CN" dirty="0">
                <a:latin typeface="Comic Sans MS" panose="030F0702030302020204" pitchFamily="66" charset="0"/>
              </a:rPr>
              <a:t>: 1234}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D9D775-2766-479F-84DA-37B26E5BBAEB}"/>
              </a:ext>
            </a:extLst>
          </p:cNvPr>
          <p:cNvSpPr txBox="1"/>
          <p:nvPr/>
        </p:nvSpPr>
        <p:spPr>
          <a:xfrm>
            <a:off x="8616950" y="3034268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get: 1234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393D1C-68E4-4C8E-9228-8CEECFE8A24D}"/>
              </a:ext>
            </a:extLst>
          </p:cNvPr>
          <p:cNvSpPr txBox="1"/>
          <p:nvPr/>
        </p:nvSpPr>
        <p:spPr>
          <a:xfrm>
            <a:off x="8486022" y="3566348"/>
            <a:ext cx="15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68DF953-0CAD-459E-BE11-61972E80B7AC}"/>
              </a:ext>
            </a:extLst>
          </p:cNvPr>
          <p:cNvSpPr/>
          <p:nvPr/>
        </p:nvSpPr>
        <p:spPr>
          <a:xfrm>
            <a:off x="8318500" y="3302000"/>
            <a:ext cx="1778000" cy="114300"/>
          </a:xfrm>
          <a:custGeom>
            <a:avLst/>
            <a:gdLst>
              <a:gd name="connsiteX0" fmla="*/ 0 w 1778000"/>
              <a:gd name="connsiteY0" fmla="*/ 114300 h 114300"/>
              <a:gd name="connsiteX1" fmla="*/ 800100 w 1778000"/>
              <a:gd name="connsiteY1" fmla="*/ 88900 h 114300"/>
              <a:gd name="connsiteX2" fmla="*/ 1778000 w 1778000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114300">
                <a:moveTo>
                  <a:pt x="0" y="114300"/>
                </a:moveTo>
                <a:cubicBezTo>
                  <a:pt x="251883" y="111125"/>
                  <a:pt x="503767" y="107950"/>
                  <a:pt x="800100" y="88900"/>
                </a:cubicBezTo>
                <a:cubicBezTo>
                  <a:pt x="1096433" y="69850"/>
                  <a:pt x="1437216" y="34925"/>
                  <a:pt x="177800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E7A838D-ED1A-4753-AB10-AC618263A333}"/>
              </a:ext>
            </a:extLst>
          </p:cNvPr>
          <p:cNvSpPr/>
          <p:nvPr/>
        </p:nvSpPr>
        <p:spPr>
          <a:xfrm>
            <a:off x="8331200" y="3416300"/>
            <a:ext cx="1752600" cy="150048"/>
          </a:xfrm>
          <a:custGeom>
            <a:avLst/>
            <a:gdLst>
              <a:gd name="connsiteX0" fmla="*/ 1752600 w 1752600"/>
              <a:gd name="connsiteY0" fmla="*/ 0 h 150048"/>
              <a:gd name="connsiteX1" fmla="*/ 787400 w 1752600"/>
              <a:gd name="connsiteY1" fmla="*/ 139700 h 150048"/>
              <a:gd name="connsiteX2" fmla="*/ 0 w 1752600"/>
              <a:gd name="connsiteY2" fmla="*/ 139700 h 1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50048">
                <a:moveTo>
                  <a:pt x="1752600" y="0"/>
                </a:moveTo>
                <a:cubicBezTo>
                  <a:pt x="1416050" y="58208"/>
                  <a:pt x="1079500" y="116417"/>
                  <a:pt x="787400" y="139700"/>
                </a:cubicBezTo>
                <a:cubicBezTo>
                  <a:pt x="495300" y="162983"/>
                  <a:pt x="0" y="139700"/>
                  <a:pt x="0" y="139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A2657BD-B7FB-4EAB-A662-DAE3555636A8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FC09619-A8B3-4D39-ABE3-37C72ADB0F2B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71DA55-0997-4515-AEDC-C7434480B6FF}"/>
              </a:ext>
            </a:extLst>
          </p:cNvPr>
          <p:cNvSpPr txBox="1"/>
          <p:nvPr/>
        </p:nvSpPr>
        <p:spPr>
          <a:xfrm>
            <a:off x="7169150" y="4344507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viewerId</a:t>
            </a:r>
            <a:r>
              <a:rPr lang="en-US" altLang="zh-CN" dirty="0">
                <a:latin typeface="Comic Sans MS" panose="030F0702030302020204" pitchFamily="66" charset="0"/>
              </a:rPr>
              <a:t>: 1234, 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3471F52-C092-4A54-A04B-37E32D70B84D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D63CFFE-69B5-4BFB-AD9A-1A7754CF244A}"/>
              </a:ext>
            </a:extLst>
          </p:cNvPr>
          <p:cNvSpPr txBox="1"/>
          <p:nvPr/>
        </p:nvSpPr>
        <p:spPr>
          <a:xfrm>
            <a:off x="10447963" y="3116679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(Our Copy)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6D31-1180-4337-85B6-A0F8417B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205734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5777-C894-4041-BE7D-720F942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758513"/>
            <a:ext cx="10515600" cy="4351338"/>
          </a:xfrm>
        </p:spPr>
        <p:txBody>
          <a:bodyPr/>
          <a:lstStyle/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Embedded the DB in </a:t>
            </a:r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!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7C6B17-5A9B-46F4-B4C4-7E88286FED10}"/>
              </a:ext>
            </a:extLst>
          </p:cNvPr>
          <p:cNvSpPr/>
          <p:nvPr/>
        </p:nvSpPr>
        <p:spPr>
          <a:xfrm>
            <a:off x="6153149" y="2921000"/>
            <a:ext cx="3712303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F98D6-C320-4233-82DD-5C98EFA27CA7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B1EF266-7422-4DCF-B543-81DDDD03D09E}"/>
              </a:ext>
            </a:extLst>
          </p:cNvPr>
          <p:cNvSpPr/>
          <p:nvPr/>
        </p:nvSpPr>
        <p:spPr>
          <a:xfrm>
            <a:off x="9264504" y="839281"/>
            <a:ext cx="2597150" cy="8657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74CBC1-9885-40F1-AA2D-61AFFD5A348F}"/>
              </a:ext>
            </a:extLst>
          </p:cNvPr>
          <p:cNvSpPr txBox="1"/>
          <p:nvPr/>
        </p:nvSpPr>
        <p:spPr>
          <a:xfrm>
            <a:off x="9542288" y="1051799"/>
            <a:ext cx="213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6" name="圆柱形 25">
            <a:extLst>
              <a:ext uri="{FF2B5EF4-FFF2-40B4-BE49-F238E27FC236}">
                <a16:creationId xmlns:a16="http://schemas.microsoft.com/office/drawing/2014/main" id="{9FF86075-384D-4C4A-9532-91F65B6BB95F}"/>
              </a:ext>
            </a:extLst>
          </p:cNvPr>
          <p:cNvSpPr/>
          <p:nvPr/>
        </p:nvSpPr>
        <p:spPr>
          <a:xfrm>
            <a:off x="8263228" y="3022849"/>
            <a:ext cx="1301636" cy="761502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289743B-051D-456A-BB91-1878B5F7F6AD}"/>
              </a:ext>
            </a:extLst>
          </p:cNvPr>
          <p:cNvSpPr/>
          <p:nvPr/>
        </p:nvSpPr>
        <p:spPr>
          <a:xfrm>
            <a:off x="5996672" y="838778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C8C423-057A-4261-A5A8-700E082BFD6C}"/>
              </a:ext>
            </a:extLst>
          </p:cNvPr>
          <p:cNvSpPr txBox="1"/>
          <p:nvPr/>
        </p:nvSpPr>
        <p:spPr>
          <a:xfrm>
            <a:off x="5996672" y="1086973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B799CB2-E0D9-419F-AA11-67FC291C4F6E}"/>
              </a:ext>
            </a:extLst>
          </p:cNvPr>
          <p:cNvSpPr/>
          <p:nvPr/>
        </p:nvSpPr>
        <p:spPr>
          <a:xfrm>
            <a:off x="7137776" y="1779492"/>
            <a:ext cx="51176" cy="1128808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A2657BD-B7FB-4EAB-A662-DAE3555636A8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FC09619-A8B3-4D39-ABE3-37C72ADB0F2B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3471F52-C092-4A54-A04B-37E32D70B84D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D63CFFE-69B5-4BFB-AD9A-1A7754CF244A}"/>
              </a:ext>
            </a:extLst>
          </p:cNvPr>
          <p:cNvSpPr txBox="1"/>
          <p:nvPr/>
        </p:nvSpPr>
        <p:spPr>
          <a:xfrm>
            <a:off x="8354254" y="327393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0FEF214-E72B-4527-B3E2-D4BA5431D747}"/>
              </a:ext>
            </a:extLst>
          </p:cNvPr>
          <p:cNvSpPr/>
          <p:nvPr/>
        </p:nvSpPr>
        <p:spPr>
          <a:xfrm>
            <a:off x="7415897" y="1758305"/>
            <a:ext cx="2231471" cy="1135689"/>
          </a:xfrm>
          <a:custGeom>
            <a:avLst/>
            <a:gdLst>
              <a:gd name="connsiteX0" fmla="*/ 3036815 w 3036815"/>
              <a:gd name="connsiteY0" fmla="*/ 0 h 1157681"/>
              <a:gd name="connsiteX1" fmla="*/ 2248249 w 3036815"/>
              <a:gd name="connsiteY1" fmla="*/ 394283 h 1157681"/>
              <a:gd name="connsiteX2" fmla="*/ 889233 w 3036815"/>
              <a:gd name="connsiteY2" fmla="*/ 847288 h 1157681"/>
              <a:gd name="connsiteX3" fmla="*/ 0 w 3036815"/>
              <a:gd name="connsiteY3" fmla="*/ 1157681 h 11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815" h="1157681">
                <a:moveTo>
                  <a:pt x="3036815" y="0"/>
                </a:moveTo>
                <a:cubicBezTo>
                  <a:pt x="2821497" y="126534"/>
                  <a:pt x="2606179" y="253068"/>
                  <a:pt x="2248249" y="394283"/>
                </a:cubicBezTo>
                <a:cubicBezTo>
                  <a:pt x="1890319" y="535498"/>
                  <a:pt x="889233" y="847288"/>
                  <a:pt x="889233" y="847288"/>
                </a:cubicBezTo>
                <a:cubicBezTo>
                  <a:pt x="514525" y="974521"/>
                  <a:pt x="25167" y="1139505"/>
                  <a:pt x="0" y="1157681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2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124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453628" y="150198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1876961" y="150569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300294" y="150198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123427" y="1341122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110727" y="3203788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453628" y="2035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1876961" y="203961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300294" y="203591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453628" y="259312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1876961" y="259682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300294" y="259312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548639" y="866382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374231" y="1263592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043099" y="738692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4772964" y="1562555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374231" y="2758920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772964" y="3057883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374231" y="4230680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4772964" y="4529643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2723628" y="1657936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C34B41A-BC61-4198-B008-E73F3BF1DA5D}"/>
              </a:ext>
            </a:extLst>
          </p:cNvPr>
          <p:cNvSpPr/>
          <p:nvPr/>
        </p:nvSpPr>
        <p:spPr>
          <a:xfrm>
            <a:off x="2722570" y="2745505"/>
            <a:ext cx="1643195" cy="2215946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620265" y="252888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043598" y="253258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466931" y="252887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290064" y="2368014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277364" y="4230680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620265" y="306280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043598" y="306651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466931" y="306280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620265" y="362001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043598" y="362372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466931" y="36200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378569" y="1859959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6727965" y="1748480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6736432" y="1951217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6736432" y="2171350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6736432" y="2745504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6770298" y="3254885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6787232" y="3390550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94947C0-DD6B-4F01-9E5B-3CEF36AA9317}"/>
              </a:ext>
            </a:extLst>
          </p:cNvPr>
          <p:cNvSpPr/>
          <p:nvPr/>
        </p:nvSpPr>
        <p:spPr>
          <a:xfrm>
            <a:off x="6761832" y="2814817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662E5E4-F0A9-4069-98E5-D2E6CB489AB4}"/>
              </a:ext>
            </a:extLst>
          </p:cNvPr>
          <p:cNvSpPr/>
          <p:nvPr/>
        </p:nvSpPr>
        <p:spPr>
          <a:xfrm>
            <a:off x="6778765" y="3367455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0AC2E25-6990-40BB-87C5-248746F28182}"/>
              </a:ext>
            </a:extLst>
          </p:cNvPr>
          <p:cNvSpPr/>
          <p:nvPr/>
        </p:nvSpPr>
        <p:spPr>
          <a:xfrm>
            <a:off x="6778765" y="3957817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2722570" y="2114802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484588" y="3852352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1907921" y="385605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331254" y="385235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154387" y="3691486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141687" y="5554152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484588" y="438628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1907921" y="4389983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331254" y="4386280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484588" y="494349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1907921" y="4947193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331254" y="4943490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2798071" y="1937856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2772904" y="3265060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72D1B7F-F75D-4A14-A154-AF51163E61AC}"/>
              </a:ext>
            </a:extLst>
          </p:cNvPr>
          <p:cNvSpPr/>
          <p:nvPr/>
        </p:nvSpPr>
        <p:spPr>
          <a:xfrm>
            <a:off x="2756126" y="4605555"/>
            <a:ext cx="1560352" cy="545285"/>
          </a:xfrm>
          <a:custGeom>
            <a:avLst/>
            <a:gdLst>
              <a:gd name="connsiteX0" fmla="*/ 0 w 1560352"/>
              <a:gd name="connsiteY0" fmla="*/ 545285 h 545285"/>
              <a:gd name="connsiteX1" fmla="*/ 679508 w 1560352"/>
              <a:gd name="connsiteY1" fmla="*/ 201336 h 545285"/>
              <a:gd name="connsiteX2" fmla="*/ 1560352 w 1560352"/>
              <a:gd name="connsiteY2" fmla="*/ 0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352" h="545285">
                <a:moveTo>
                  <a:pt x="0" y="545285"/>
                </a:moveTo>
                <a:cubicBezTo>
                  <a:pt x="209724" y="418751"/>
                  <a:pt x="419449" y="292217"/>
                  <a:pt x="679508" y="201336"/>
                </a:cubicBezTo>
                <a:cubicBezTo>
                  <a:pt x="939567" y="110455"/>
                  <a:pt x="1249959" y="55227"/>
                  <a:pt x="1560352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666631" y="1538069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670443" y="3049618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柱形 68">
            <a:extLst>
              <a:ext uri="{FF2B5EF4-FFF2-40B4-BE49-F238E27FC236}">
                <a16:creationId xmlns:a16="http://schemas.microsoft.com/office/drawing/2014/main" id="{73677D0C-E29A-44CE-9238-38CE8787B763}"/>
              </a:ext>
            </a:extLst>
          </p:cNvPr>
          <p:cNvSpPr/>
          <p:nvPr/>
        </p:nvSpPr>
        <p:spPr>
          <a:xfrm>
            <a:off x="5666631" y="4536681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676438-AC76-41E8-B9C1-22FAE0A3996E}"/>
              </a:ext>
            </a:extLst>
          </p:cNvPr>
          <p:cNvSpPr txBox="1"/>
          <p:nvPr/>
        </p:nvSpPr>
        <p:spPr>
          <a:xfrm>
            <a:off x="4389412" y="5622180"/>
            <a:ext cx="233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Embedded database(Rocks DB)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80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Fault Tolerance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3052-A3E7-4E56-9C63-DD87BE2D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2D857-AF9D-4688-AEC2-938963B2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2" y="1791759"/>
            <a:ext cx="7125361" cy="4351338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Stream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Sequence of immutable messages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Job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Perform logic transformation on input messages and append them to output stream, like bolt in Storm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Partition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Each stream is divided into one or more partitions</a:t>
            </a:r>
          </a:p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184B6C-D283-4561-AB1C-E153B279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597" y="2600690"/>
            <a:ext cx="1171575" cy="191452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2539C90-66E2-46F3-9A8C-B3A516677AA2}"/>
              </a:ext>
            </a:extLst>
          </p:cNvPr>
          <p:cNvCxnSpPr/>
          <p:nvPr/>
        </p:nvCxnSpPr>
        <p:spPr>
          <a:xfrm>
            <a:off x="7880792" y="1174512"/>
            <a:ext cx="2399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0FC603-8556-450D-88ED-0B85D6B4A235}"/>
              </a:ext>
            </a:extLst>
          </p:cNvPr>
          <p:cNvCxnSpPr/>
          <p:nvPr/>
        </p:nvCxnSpPr>
        <p:spPr>
          <a:xfrm>
            <a:off x="7880792" y="1954688"/>
            <a:ext cx="24084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8452636-C900-4856-B0A2-EE47B8685E67}"/>
              </a:ext>
            </a:extLst>
          </p:cNvPr>
          <p:cNvSpPr/>
          <p:nvPr/>
        </p:nvSpPr>
        <p:spPr>
          <a:xfrm>
            <a:off x="7986604" y="1409402"/>
            <a:ext cx="732287" cy="3820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2FC725-5D7B-4E02-A5D5-F3527B469EF1}"/>
              </a:ext>
            </a:extLst>
          </p:cNvPr>
          <p:cNvSpPr/>
          <p:nvPr/>
        </p:nvSpPr>
        <p:spPr>
          <a:xfrm>
            <a:off x="8718891" y="1409402"/>
            <a:ext cx="732287" cy="3820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D374BB-A729-4C84-AC88-6DCCC42462BE}"/>
              </a:ext>
            </a:extLst>
          </p:cNvPr>
          <p:cNvSpPr/>
          <p:nvPr/>
        </p:nvSpPr>
        <p:spPr>
          <a:xfrm>
            <a:off x="9451178" y="1409402"/>
            <a:ext cx="732287" cy="3820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5572E9F-7AAF-48CB-A232-24B5F25DE685}"/>
              </a:ext>
            </a:extLst>
          </p:cNvPr>
          <p:cNvSpPr/>
          <p:nvPr/>
        </p:nvSpPr>
        <p:spPr>
          <a:xfrm>
            <a:off x="7063816" y="1409402"/>
            <a:ext cx="732287" cy="281742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709F416-7EA0-4AB6-A720-617A0E538302}"/>
              </a:ext>
            </a:extLst>
          </p:cNvPr>
          <p:cNvSpPr/>
          <p:nvPr/>
        </p:nvSpPr>
        <p:spPr>
          <a:xfrm>
            <a:off x="10395089" y="1427233"/>
            <a:ext cx="732287" cy="281742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565F88-51EB-461E-AFA7-1CEF684F72B0}"/>
              </a:ext>
            </a:extLst>
          </p:cNvPr>
          <p:cNvSpPr txBox="1"/>
          <p:nvPr/>
        </p:nvSpPr>
        <p:spPr>
          <a:xfrm>
            <a:off x="8069727" y="1420231"/>
            <a:ext cx="83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‘</a:t>
            </a:r>
            <a:r>
              <a:rPr lang="en-US" altLang="zh-CN" dirty="0"/>
              <a:t>I’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408984-DF31-4717-8155-1F85D6E26209}"/>
              </a:ext>
            </a:extLst>
          </p:cNvPr>
          <p:cNvSpPr txBox="1"/>
          <p:nvPr/>
        </p:nvSpPr>
        <p:spPr>
          <a:xfrm>
            <a:off x="8729230" y="1422071"/>
            <a:ext cx="83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‘</a:t>
            </a:r>
            <a:r>
              <a:rPr lang="en-US" altLang="zh-CN" dirty="0"/>
              <a:t>am’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9A265E-19E4-4767-AE9F-93D4E7C86D03}"/>
              </a:ext>
            </a:extLst>
          </p:cNvPr>
          <p:cNvSpPr txBox="1"/>
          <p:nvPr/>
        </p:nvSpPr>
        <p:spPr>
          <a:xfrm>
            <a:off x="9495501" y="1415736"/>
            <a:ext cx="83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‘</a:t>
            </a:r>
            <a:r>
              <a:rPr lang="en-US" altLang="zh-CN" dirty="0"/>
              <a:t>fine’</a:t>
            </a:r>
            <a:endParaRPr lang="zh-CN" altLang="en-US" dirty="0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DCF79E3B-0626-47B4-9165-74EAFCF8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792" y="4972318"/>
            <a:ext cx="2956945" cy="1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423" y="-22924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735823" y="130904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159156" y="131274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82489" y="130904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405622" y="1148176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392922" y="3010842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735823" y="18429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2159156" y="18466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582489" y="184297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735823" y="240018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2159156" y="240388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582489" y="240018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830834" y="673436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656426" y="1070646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325294" y="545746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5055159" y="1369609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656426" y="2565974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5055159" y="2864937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656426" y="4037734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5055159" y="4336697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3005823" y="1464990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C34B41A-BC61-4198-B008-E73F3BF1DA5D}"/>
              </a:ext>
            </a:extLst>
          </p:cNvPr>
          <p:cNvSpPr/>
          <p:nvPr/>
        </p:nvSpPr>
        <p:spPr>
          <a:xfrm>
            <a:off x="3004765" y="2552559"/>
            <a:ext cx="1643195" cy="2215946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902460" y="233593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325793" y="233963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749126" y="233593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572259" y="2175068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559559" y="4037734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902460" y="286986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325793" y="287356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749126" y="28698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902460" y="34270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325793" y="343077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749126" y="342707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660764" y="1667013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7010160" y="1555534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7018627" y="1758271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7018627" y="1978404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7018627" y="2552558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7052493" y="3061939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7069427" y="3197604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94947C0-DD6B-4F01-9E5B-3CEF36AA9317}"/>
              </a:ext>
            </a:extLst>
          </p:cNvPr>
          <p:cNvSpPr/>
          <p:nvPr/>
        </p:nvSpPr>
        <p:spPr>
          <a:xfrm>
            <a:off x="7044027" y="2621871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662E5E4-F0A9-4069-98E5-D2E6CB489AB4}"/>
              </a:ext>
            </a:extLst>
          </p:cNvPr>
          <p:cNvSpPr/>
          <p:nvPr/>
        </p:nvSpPr>
        <p:spPr>
          <a:xfrm>
            <a:off x="7060960" y="3174509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0AC2E25-6990-40BB-87C5-248746F28182}"/>
              </a:ext>
            </a:extLst>
          </p:cNvPr>
          <p:cNvSpPr/>
          <p:nvPr/>
        </p:nvSpPr>
        <p:spPr>
          <a:xfrm>
            <a:off x="7060960" y="3764871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3004765" y="1921856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766783" y="365940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2190116" y="366310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613449" y="365940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436582" y="3498540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423882" y="5361206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766783" y="419333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2190116" y="419703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613449" y="419333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766783" y="475054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2190116" y="475424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613449" y="475054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3080266" y="1744910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3055099" y="3072114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72D1B7F-F75D-4A14-A154-AF51163E61AC}"/>
              </a:ext>
            </a:extLst>
          </p:cNvPr>
          <p:cNvSpPr/>
          <p:nvPr/>
        </p:nvSpPr>
        <p:spPr>
          <a:xfrm>
            <a:off x="3038321" y="4412609"/>
            <a:ext cx="1560352" cy="545285"/>
          </a:xfrm>
          <a:custGeom>
            <a:avLst/>
            <a:gdLst>
              <a:gd name="connsiteX0" fmla="*/ 0 w 1560352"/>
              <a:gd name="connsiteY0" fmla="*/ 545285 h 545285"/>
              <a:gd name="connsiteX1" fmla="*/ 679508 w 1560352"/>
              <a:gd name="connsiteY1" fmla="*/ 201336 h 545285"/>
              <a:gd name="connsiteX2" fmla="*/ 1560352 w 1560352"/>
              <a:gd name="connsiteY2" fmla="*/ 0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352" h="545285">
                <a:moveTo>
                  <a:pt x="0" y="545285"/>
                </a:moveTo>
                <a:cubicBezTo>
                  <a:pt x="209724" y="418751"/>
                  <a:pt x="419449" y="292217"/>
                  <a:pt x="679508" y="201336"/>
                </a:cubicBezTo>
                <a:cubicBezTo>
                  <a:pt x="939567" y="110455"/>
                  <a:pt x="1249959" y="55227"/>
                  <a:pt x="1560352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948826" y="1345123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952638" y="2856672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柱形 68">
            <a:extLst>
              <a:ext uri="{FF2B5EF4-FFF2-40B4-BE49-F238E27FC236}">
                <a16:creationId xmlns:a16="http://schemas.microsoft.com/office/drawing/2014/main" id="{73677D0C-E29A-44CE-9238-38CE8787B763}"/>
              </a:ext>
            </a:extLst>
          </p:cNvPr>
          <p:cNvSpPr/>
          <p:nvPr/>
        </p:nvSpPr>
        <p:spPr>
          <a:xfrm>
            <a:off x="5948826" y="4343735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爆炸形: 14 pt  2">
            <a:extLst>
              <a:ext uri="{FF2B5EF4-FFF2-40B4-BE49-F238E27FC236}">
                <a16:creationId xmlns:a16="http://schemas.microsoft.com/office/drawing/2014/main" id="{7B720FF3-0FEE-44F2-A651-EC1B4A3ACFD6}"/>
              </a:ext>
            </a:extLst>
          </p:cNvPr>
          <p:cNvSpPr/>
          <p:nvPr/>
        </p:nvSpPr>
        <p:spPr>
          <a:xfrm>
            <a:off x="4872846" y="3552999"/>
            <a:ext cx="2096494" cy="2034063"/>
          </a:xfrm>
          <a:prstGeom prst="irregularSeal2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1CC114-4CA0-4595-AE3F-EC31DF7DF22C}"/>
              </a:ext>
            </a:extLst>
          </p:cNvPr>
          <p:cNvSpPr txBox="1"/>
          <p:nvPr/>
        </p:nvSpPr>
        <p:spPr>
          <a:xfrm rot="20537870">
            <a:off x="5458759" y="4429362"/>
            <a:ext cx="10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Boom!!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DA192-6A12-4598-8D89-50CD65F3DAC7}"/>
              </a:ext>
            </a:extLst>
          </p:cNvPr>
          <p:cNvSpPr txBox="1"/>
          <p:nvPr/>
        </p:nvSpPr>
        <p:spPr>
          <a:xfrm>
            <a:off x="3167304" y="5937746"/>
            <a:ext cx="354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mic Sans MS" panose="030F0702030302020204" pitchFamily="66" charset="0"/>
              </a:rPr>
              <a:t>One task </a:t>
            </a:r>
            <a:r>
              <a:rPr lang="en-US" altLang="zh-CN" sz="2800" dirty="0">
                <a:latin typeface="Comic Sans MS" panose="030F0702030302020204" pitchFamily="66" charset="0"/>
              </a:rPr>
              <a:t>dead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05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7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564327" y="138454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1987660" y="138824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410993" y="138454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234126" y="1223677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221426" y="3086343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564327" y="191847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1987660" y="192217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410993" y="19184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564327" y="247568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1987660" y="247938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410993" y="247568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659338" y="748937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484930" y="1146147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153798" y="621247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4883663" y="1445110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484930" y="2641475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883663" y="2940438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484930" y="4113235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4883663" y="4412198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2834327" y="1540491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730964" y="241143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154297" y="241513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577630" y="241143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400763" y="2250569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388063" y="4113235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730964" y="294536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154297" y="294906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577630" y="294536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730964" y="350257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154297" y="350627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577630" y="35025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489268" y="1742514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6838664" y="1631035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6847131" y="1833772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6847131" y="2053905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6847131" y="2628059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6880997" y="3137440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6897931" y="3273105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2833269" y="1997357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595287" y="373490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2018620" y="3738609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441953" y="373490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265086" y="3574041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252386" y="5436707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595287" y="426883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2018620" y="427253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441953" y="426883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595287" y="482604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2018620" y="482974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441953" y="482604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2908770" y="1820411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2883603" y="3147615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777330" y="1420624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781142" y="2932173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4"/>
          <p:cNvSpPr/>
          <p:nvPr/>
        </p:nvSpPr>
        <p:spPr>
          <a:xfrm>
            <a:off x="5603229" y="4389263"/>
            <a:ext cx="304239" cy="201728"/>
          </a:xfrm>
          <a:custGeom>
            <a:avLst/>
            <a:gdLst>
              <a:gd name="connsiteX0" fmla="*/ 0 w 166255"/>
              <a:gd name="connsiteY0" fmla="*/ 0 h 116378"/>
              <a:gd name="connsiteX1" fmla="*/ 166255 w 166255"/>
              <a:gd name="connsiteY1" fmla="*/ 116378 h 11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255" h="116378">
                <a:moveTo>
                  <a:pt x="0" y="0"/>
                </a:moveTo>
                <a:cubicBezTo>
                  <a:pt x="66502" y="49876"/>
                  <a:pt x="133004" y="99753"/>
                  <a:pt x="166255" y="11637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603229" y="4348919"/>
            <a:ext cx="250445" cy="285754"/>
          </a:xfrm>
          <a:custGeom>
            <a:avLst/>
            <a:gdLst>
              <a:gd name="connsiteX0" fmla="*/ 91440 w 91440"/>
              <a:gd name="connsiteY0" fmla="*/ 0 h 149629"/>
              <a:gd name="connsiteX1" fmla="*/ 0 w 91440"/>
              <a:gd name="connsiteY1" fmla="*/ 149629 h 149629"/>
              <a:gd name="connsiteX2" fmla="*/ 0 w 91440"/>
              <a:gd name="connsiteY2" fmla="*/ 149629 h 14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" h="149629">
                <a:moveTo>
                  <a:pt x="91440" y="0"/>
                </a:moveTo>
                <a:lnTo>
                  <a:pt x="0" y="149629"/>
                </a:lnTo>
                <a:lnTo>
                  <a:pt x="0" y="149629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61262" y="4348919"/>
            <a:ext cx="309316" cy="215177"/>
          </a:xfrm>
          <a:custGeom>
            <a:avLst/>
            <a:gdLst>
              <a:gd name="connsiteX0" fmla="*/ 0 w 191193"/>
              <a:gd name="connsiteY0" fmla="*/ 0 h 133004"/>
              <a:gd name="connsiteX1" fmla="*/ 191193 w 191193"/>
              <a:gd name="connsiteY1" fmla="*/ 133004 h 1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93" h="133004">
                <a:moveTo>
                  <a:pt x="0" y="0"/>
                </a:moveTo>
                <a:cubicBezTo>
                  <a:pt x="88669" y="60267"/>
                  <a:pt x="177339" y="120535"/>
                  <a:pt x="191193" y="13300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69397" y="4268229"/>
            <a:ext cx="247387" cy="366444"/>
          </a:xfrm>
          <a:custGeom>
            <a:avLst/>
            <a:gdLst>
              <a:gd name="connsiteX0" fmla="*/ 152914 w 152914"/>
              <a:gd name="connsiteY0" fmla="*/ 0 h 226505"/>
              <a:gd name="connsiteX1" fmla="*/ 11597 w 152914"/>
              <a:gd name="connsiteY1" fmla="*/ 207818 h 226505"/>
              <a:gd name="connsiteX2" fmla="*/ 36535 w 152914"/>
              <a:gd name="connsiteY2" fmla="*/ 191192 h 2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914" h="226505">
                <a:moveTo>
                  <a:pt x="152914" y="0"/>
                </a:moveTo>
                <a:cubicBezTo>
                  <a:pt x="91954" y="87976"/>
                  <a:pt x="30994" y="175953"/>
                  <a:pt x="11597" y="207818"/>
                </a:cubicBezTo>
                <a:cubicBezTo>
                  <a:pt x="-7800" y="239683"/>
                  <a:pt x="-5029" y="228599"/>
                  <a:pt x="36535" y="19119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43165" y="4639031"/>
            <a:ext cx="626214" cy="321498"/>
          </a:xfrm>
          <a:custGeom>
            <a:avLst/>
            <a:gdLst>
              <a:gd name="connsiteX0" fmla="*/ 0 w 387073"/>
              <a:gd name="connsiteY0" fmla="*/ 93163 h 198723"/>
              <a:gd name="connsiteX1" fmla="*/ 349135 w 387073"/>
              <a:gd name="connsiteY1" fmla="*/ 26661 h 198723"/>
              <a:gd name="connsiteX2" fmla="*/ 365760 w 387073"/>
              <a:gd name="connsiteY2" fmla="*/ 10035 h 198723"/>
              <a:gd name="connsiteX3" fmla="*/ 382386 w 387073"/>
              <a:gd name="connsiteY3" fmla="*/ 176290 h 198723"/>
              <a:gd name="connsiteX4" fmla="*/ 274320 w 387073"/>
              <a:gd name="connsiteY4" fmla="*/ 184603 h 198723"/>
              <a:gd name="connsiteX5" fmla="*/ 241069 w 387073"/>
              <a:gd name="connsiteY5" fmla="*/ 59912 h 1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073" h="198723">
                <a:moveTo>
                  <a:pt x="0" y="93163"/>
                </a:moveTo>
                <a:lnTo>
                  <a:pt x="349135" y="26661"/>
                </a:lnTo>
                <a:cubicBezTo>
                  <a:pt x="410095" y="12806"/>
                  <a:pt x="360218" y="-14903"/>
                  <a:pt x="365760" y="10035"/>
                </a:cubicBezTo>
                <a:cubicBezTo>
                  <a:pt x="371302" y="34973"/>
                  <a:pt x="397626" y="147195"/>
                  <a:pt x="382386" y="176290"/>
                </a:cubicBezTo>
                <a:cubicBezTo>
                  <a:pt x="367146" y="205385"/>
                  <a:pt x="297873" y="203999"/>
                  <a:pt x="274320" y="184603"/>
                </a:cubicBezTo>
                <a:cubicBezTo>
                  <a:pt x="250767" y="165207"/>
                  <a:pt x="245918" y="112559"/>
                  <a:pt x="241069" y="5991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493397" y="5505062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892130" y="5804025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789609" y="5795760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29"/>
          <p:cNvSpPr/>
          <p:nvPr/>
        </p:nvSpPr>
        <p:spPr>
          <a:xfrm>
            <a:off x="2859578" y="2618509"/>
            <a:ext cx="1596044" cy="3192087"/>
          </a:xfrm>
          <a:custGeom>
            <a:avLst/>
            <a:gdLst>
              <a:gd name="connsiteX0" fmla="*/ 0 w 1596044"/>
              <a:gd name="connsiteY0" fmla="*/ 0 h 3192087"/>
              <a:gd name="connsiteX1" fmla="*/ 673331 w 1596044"/>
              <a:gd name="connsiteY1" fmla="*/ 440575 h 3192087"/>
              <a:gd name="connsiteX2" fmla="*/ 814647 w 1596044"/>
              <a:gd name="connsiteY2" fmla="*/ 1712422 h 3192087"/>
              <a:gd name="connsiteX3" fmla="*/ 1596044 w 1596044"/>
              <a:gd name="connsiteY3" fmla="*/ 3192087 h 319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044" h="3192087">
                <a:moveTo>
                  <a:pt x="0" y="0"/>
                </a:moveTo>
                <a:cubicBezTo>
                  <a:pt x="268778" y="77585"/>
                  <a:pt x="537557" y="155171"/>
                  <a:pt x="673331" y="440575"/>
                </a:cubicBezTo>
                <a:cubicBezTo>
                  <a:pt x="809105" y="725979"/>
                  <a:pt x="660862" y="1253837"/>
                  <a:pt x="814647" y="1712422"/>
                </a:cubicBezTo>
                <a:cubicBezTo>
                  <a:pt x="968432" y="2171007"/>
                  <a:pt x="1282238" y="2681547"/>
                  <a:pt x="1596044" y="3192087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67891" y="4962698"/>
            <a:ext cx="1546167" cy="1014153"/>
          </a:xfrm>
          <a:custGeom>
            <a:avLst/>
            <a:gdLst>
              <a:gd name="connsiteX0" fmla="*/ 0 w 1546167"/>
              <a:gd name="connsiteY0" fmla="*/ 0 h 1014153"/>
              <a:gd name="connsiteX1" fmla="*/ 831273 w 1546167"/>
              <a:gd name="connsiteY1" fmla="*/ 548640 h 1014153"/>
              <a:gd name="connsiteX2" fmla="*/ 1546167 w 1546167"/>
              <a:gd name="connsiteY2" fmla="*/ 1014153 h 10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167" h="1014153">
                <a:moveTo>
                  <a:pt x="0" y="0"/>
                </a:moveTo>
                <a:lnTo>
                  <a:pt x="831273" y="548640"/>
                </a:lnTo>
                <a:lnTo>
                  <a:pt x="1546167" y="1014153"/>
                </a:lnTo>
              </a:path>
            </a:pathLst>
          </a:cu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924502" y="2685011"/>
            <a:ext cx="1770611" cy="3308465"/>
          </a:xfrm>
          <a:custGeom>
            <a:avLst/>
            <a:gdLst>
              <a:gd name="connsiteX0" fmla="*/ 0 w 1770611"/>
              <a:gd name="connsiteY0" fmla="*/ 3308465 h 3308465"/>
              <a:gd name="connsiteX1" fmla="*/ 299258 w 1770611"/>
              <a:gd name="connsiteY1" fmla="*/ 2352502 h 3308465"/>
              <a:gd name="connsiteX2" fmla="*/ 822960 w 1770611"/>
              <a:gd name="connsiteY2" fmla="*/ 498764 h 3308465"/>
              <a:gd name="connsiteX3" fmla="*/ 1770611 w 1770611"/>
              <a:gd name="connsiteY3" fmla="*/ 0 h 330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11" h="3308465">
                <a:moveTo>
                  <a:pt x="0" y="3308465"/>
                </a:moveTo>
                <a:cubicBezTo>
                  <a:pt x="81049" y="3064625"/>
                  <a:pt x="162098" y="2820785"/>
                  <a:pt x="299258" y="2352502"/>
                </a:cubicBezTo>
                <a:cubicBezTo>
                  <a:pt x="436418" y="1884219"/>
                  <a:pt x="577735" y="890847"/>
                  <a:pt x="822960" y="498764"/>
                </a:cubicBezTo>
                <a:cubicBezTo>
                  <a:pt x="1068185" y="106681"/>
                  <a:pt x="1543397" y="124691"/>
                  <a:pt x="1770611" y="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916189" y="3258589"/>
            <a:ext cx="1762298" cy="2909455"/>
          </a:xfrm>
          <a:custGeom>
            <a:avLst/>
            <a:gdLst>
              <a:gd name="connsiteX0" fmla="*/ 0 w 1762298"/>
              <a:gd name="connsiteY0" fmla="*/ 2909455 h 2909455"/>
              <a:gd name="connsiteX1" fmla="*/ 606829 w 1762298"/>
              <a:gd name="connsiteY1" fmla="*/ 1612669 h 2909455"/>
              <a:gd name="connsiteX2" fmla="*/ 939338 w 1762298"/>
              <a:gd name="connsiteY2" fmla="*/ 665018 h 2909455"/>
              <a:gd name="connsiteX3" fmla="*/ 1762298 w 1762298"/>
              <a:gd name="connsiteY3" fmla="*/ 0 h 290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298" h="2909455">
                <a:moveTo>
                  <a:pt x="0" y="2909455"/>
                </a:moveTo>
                <a:cubicBezTo>
                  <a:pt x="225136" y="2448098"/>
                  <a:pt x="450273" y="1986742"/>
                  <a:pt x="606829" y="1612669"/>
                </a:cubicBezTo>
                <a:cubicBezTo>
                  <a:pt x="763385" y="1238596"/>
                  <a:pt x="746760" y="933796"/>
                  <a:pt x="939338" y="665018"/>
                </a:cubicBezTo>
                <a:cubicBezTo>
                  <a:pt x="1131916" y="396240"/>
                  <a:pt x="1447107" y="198120"/>
                  <a:pt x="1762298" y="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941127" y="3709537"/>
            <a:ext cx="1754085" cy="2633074"/>
          </a:xfrm>
          <a:custGeom>
            <a:avLst/>
            <a:gdLst>
              <a:gd name="connsiteX0" fmla="*/ 0 w 1754085"/>
              <a:gd name="connsiteY0" fmla="*/ 2633074 h 2633074"/>
              <a:gd name="connsiteX1" fmla="*/ 947651 w 1754085"/>
              <a:gd name="connsiteY1" fmla="*/ 928965 h 2633074"/>
              <a:gd name="connsiteX2" fmla="*/ 1620982 w 1754085"/>
              <a:gd name="connsiteY2" fmla="*/ 89379 h 2633074"/>
              <a:gd name="connsiteX3" fmla="*/ 1753986 w 1754085"/>
              <a:gd name="connsiteY3" fmla="*/ 64441 h 263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085" h="2633074">
                <a:moveTo>
                  <a:pt x="0" y="2633074"/>
                </a:moveTo>
                <a:cubicBezTo>
                  <a:pt x="338743" y="1992994"/>
                  <a:pt x="677487" y="1352914"/>
                  <a:pt x="947651" y="928965"/>
                </a:cubicBezTo>
                <a:cubicBezTo>
                  <a:pt x="1217815" y="505016"/>
                  <a:pt x="1486593" y="233466"/>
                  <a:pt x="1620982" y="89379"/>
                </a:cubicBezTo>
                <a:cubicBezTo>
                  <a:pt x="1755371" y="-54708"/>
                  <a:pt x="1754678" y="4866"/>
                  <a:pt x="1753986" y="64441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34677" y="6022995"/>
            <a:ext cx="32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Start a new one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678487" y="5175097"/>
            <a:ext cx="270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Lose data in old task!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91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FACF-7EF2-41C2-AD71-DBFD440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1005" y="879683"/>
            <a:ext cx="369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Changelog of Profiles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215869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21623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215869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342505" y="1997827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329805" y="3860493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42505" y="1997827"/>
            <a:ext cx="0" cy="186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215869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21623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215869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215633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216003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215699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21606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21569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215699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21606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21569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051982" y="2164646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51982" y="2528713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19147" y="2156333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19147" y="2520400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39784" y="2031292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…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27026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27063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270265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27026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27063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270265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270029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270399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27009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27046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27009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27009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27046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27009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051982" y="2708610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051982" y="3072677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19147" y="2700297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719147" y="3064364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39784" y="2575256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…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330821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3311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330821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330821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3311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330821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330585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33095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33065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33102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33065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33065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33102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33065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5051982" y="3314168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051982" y="3678235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19147" y="3305855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719147" y="3669922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39784" y="3180814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…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329805" y="1787236"/>
            <a:ext cx="977900" cy="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07705" y="1531919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Oldest events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53228" y="1486082"/>
            <a:ext cx="227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Recent events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9002837" y="1733916"/>
            <a:ext cx="781243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3656" y="4368700"/>
            <a:ext cx="1102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Complete history is stored in a changelog stream(using Kafka)!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904758" y="2262124"/>
            <a:ext cx="1147157" cy="133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New events </a:t>
            </a:r>
            <a:r>
              <a:rPr lang="en-US" sz="2000" dirty="0" err="1" smtClean="0">
                <a:latin typeface="Comic Sans MS" panose="030F0702030302020204" pitchFamily="66" charset="0"/>
              </a:rPr>
              <a:t>adading</a:t>
            </a:r>
            <a:r>
              <a:rPr lang="en-US" sz="2000" dirty="0" smtClean="0">
                <a:latin typeface="Comic Sans MS" panose="030F0702030302020204" pitchFamily="66" charset="0"/>
              </a:rPr>
              <a:t> to here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9584575" y="2328035"/>
            <a:ext cx="1238596" cy="448416"/>
          </a:xfrm>
          <a:custGeom>
            <a:avLst/>
            <a:gdLst>
              <a:gd name="connsiteX0" fmla="*/ 1238596 w 1238596"/>
              <a:gd name="connsiteY0" fmla="*/ 448416 h 448416"/>
              <a:gd name="connsiteX1" fmla="*/ 656705 w 1238596"/>
              <a:gd name="connsiteY1" fmla="*/ 57718 h 448416"/>
              <a:gd name="connsiteX2" fmla="*/ 0 w 1238596"/>
              <a:gd name="connsiteY2" fmla="*/ 7841 h 44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596" h="448416">
                <a:moveTo>
                  <a:pt x="1238596" y="448416"/>
                </a:moveTo>
                <a:cubicBezTo>
                  <a:pt x="1050867" y="289781"/>
                  <a:pt x="863138" y="131147"/>
                  <a:pt x="656705" y="57718"/>
                </a:cubicBezTo>
                <a:cubicBezTo>
                  <a:pt x="450272" y="-15711"/>
                  <a:pt x="72044" y="-1857"/>
                  <a:pt x="0" y="784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9592887" y="2867891"/>
            <a:ext cx="1213658" cy="207461"/>
          </a:xfrm>
          <a:custGeom>
            <a:avLst/>
            <a:gdLst>
              <a:gd name="connsiteX0" fmla="*/ 1213658 w 1213658"/>
              <a:gd name="connsiteY0" fmla="*/ 0 h 207461"/>
              <a:gd name="connsiteX1" fmla="*/ 606829 w 1213658"/>
              <a:gd name="connsiteY1" fmla="*/ 108065 h 207461"/>
              <a:gd name="connsiteX2" fmla="*/ 0 w 1213658"/>
              <a:gd name="connsiteY2" fmla="*/ 58189 h 20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658" h="207461">
                <a:moveTo>
                  <a:pt x="1213658" y="0"/>
                </a:moveTo>
                <a:cubicBezTo>
                  <a:pt x="1011381" y="49183"/>
                  <a:pt x="809105" y="98367"/>
                  <a:pt x="606829" y="108065"/>
                </a:cubicBezTo>
                <a:cubicBezTo>
                  <a:pt x="404553" y="117763"/>
                  <a:pt x="502920" y="356062"/>
                  <a:pt x="0" y="58189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9592887" y="2959331"/>
            <a:ext cx="1180408" cy="665105"/>
          </a:xfrm>
          <a:custGeom>
            <a:avLst/>
            <a:gdLst>
              <a:gd name="connsiteX0" fmla="*/ 1180408 w 1180408"/>
              <a:gd name="connsiteY0" fmla="*/ 0 h 665105"/>
              <a:gd name="connsiteX1" fmla="*/ 1014153 w 1180408"/>
              <a:gd name="connsiteY1" fmla="*/ 523702 h 665105"/>
              <a:gd name="connsiteX2" fmla="*/ 432262 w 1180408"/>
              <a:gd name="connsiteY2" fmla="*/ 665018 h 665105"/>
              <a:gd name="connsiteX3" fmla="*/ 0 w 1180408"/>
              <a:gd name="connsiteY3" fmla="*/ 540327 h 66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408" h="665105">
                <a:moveTo>
                  <a:pt x="1180408" y="0"/>
                </a:moveTo>
                <a:cubicBezTo>
                  <a:pt x="1159626" y="206433"/>
                  <a:pt x="1138844" y="412866"/>
                  <a:pt x="1014153" y="523702"/>
                </a:cubicBezTo>
                <a:cubicBezTo>
                  <a:pt x="889462" y="634538"/>
                  <a:pt x="601287" y="662247"/>
                  <a:pt x="432262" y="665018"/>
                </a:cubicBezTo>
                <a:cubicBezTo>
                  <a:pt x="263237" y="667789"/>
                  <a:pt x="131618" y="604058"/>
                  <a:pt x="0" y="54032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FACF-7EF2-41C2-AD71-DBFD440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1005" y="879683"/>
            <a:ext cx="369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Changelog of Profiles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215869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21623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215869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342505" y="1997827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329805" y="3860493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42505" y="1997827"/>
            <a:ext cx="0" cy="186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215869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21623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215869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215633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216003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215699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21606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21569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215699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21606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21569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051982" y="2164646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51982" y="2528713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19147" y="2156333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19147" y="2520400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39784" y="2031292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…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27026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27063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270265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27026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27063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270265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270029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270399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27009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27046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27009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27009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27046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27009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051982" y="2708610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051982" y="3072677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19147" y="2700297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719147" y="3064364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39784" y="2575256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…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330821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3311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330821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330821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3311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330821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330585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33095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33065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33102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33065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33065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33102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33065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5051982" y="3314168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051982" y="3678235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19147" y="3305855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719147" y="3669922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39784" y="3180814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…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329805" y="1787236"/>
            <a:ext cx="977900" cy="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07705" y="1531919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Oldest events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53228" y="1486082"/>
            <a:ext cx="227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Recent events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9002837" y="1733916"/>
            <a:ext cx="781243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04758" y="2262124"/>
            <a:ext cx="1147157" cy="133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New events </a:t>
            </a:r>
            <a:r>
              <a:rPr lang="en-US" sz="2000" dirty="0" err="1" smtClean="0">
                <a:latin typeface="Comic Sans MS" panose="030F0702030302020204" pitchFamily="66" charset="0"/>
              </a:rPr>
              <a:t>adading</a:t>
            </a:r>
            <a:r>
              <a:rPr lang="en-US" sz="2000" dirty="0" smtClean="0">
                <a:latin typeface="Comic Sans MS" panose="030F0702030302020204" pitchFamily="66" charset="0"/>
              </a:rPr>
              <a:t> to here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9584575" y="2328035"/>
            <a:ext cx="1238596" cy="448416"/>
          </a:xfrm>
          <a:custGeom>
            <a:avLst/>
            <a:gdLst>
              <a:gd name="connsiteX0" fmla="*/ 1238596 w 1238596"/>
              <a:gd name="connsiteY0" fmla="*/ 448416 h 448416"/>
              <a:gd name="connsiteX1" fmla="*/ 656705 w 1238596"/>
              <a:gd name="connsiteY1" fmla="*/ 57718 h 448416"/>
              <a:gd name="connsiteX2" fmla="*/ 0 w 1238596"/>
              <a:gd name="connsiteY2" fmla="*/ 7841 h 44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596" h="448416">
                <a:moveTo>
                  <a:pt x="1238596" y="448416"/>
                </a:moveTo>
                <a:cubicBezTo>
                  <a:pt x="1050867" y="289781"/>
                  <a:pt x="863138" y="131147"/>
                  <a:pt x="656705" y="57718"/>
                </a:cubicBezTo>
                <a:cubicBezTo>
                  <a:pt x="450272" y="-15711"/>
                  <a:pt x="72044" y="-1857"/>
                  <a:pt x="0" y="784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9592887" y="2867891"/>
            <a:ext cx="1213658" cy="207461"/>
          </a:xfrm>
          <a:custGeom>
            <a:avLst/>
            <a:gdLst>
              <a:gd name="connsiteX0" fmla="*/ 1213658 w 1213658"/>
              <a:gd name="connsiteY0" fmla="*/ 0 h 207461"/>
              <a:gd name="connsiteX1" fmla="*/ 606829 w 1213658"/>
              <a:gd name="connsiteY1" fmla="*/ 108065 h 207461"/>
              <a:gd name="connsiteX2" fmla="*/ 0 w 1213658"/>
              <a:gd name="connsiteY2" fmla="*/ 58189 h 20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658" h="207461">
                <a:moveTo>
                  <a:pt x="1213658" y="0"/>
                </a:moveTo>
                <a:cubicBezTo>
                  <a:pt x="1011381" y="49183"/>
                  <a:pt x="809105" y="98367"/>
                  <a:pt x="606829" y="108065"/>
                </a:cubicBezTo>
                <a:cubicBezTo>
                  <a:pt x="404553" y="117763"/>
                  <a:pt x="502920" y="356062"/>
                  <a:pt x="0" y="58189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9592887" y="2959331"/>
            <a:ext cx="1180408" cy="665105"/>
          </a:xfrm>
          <a:custGeom>
            <a:avLst/>
            <a:gdLst>
              <a:gd name="connsiteX0" fmla="*/ 1180408 w 1180408"/>
              <a:gd name="connsiteY0" fmla="*/ 0 h 665105"/>
              <a:gd name="connsiteX1" fmla="*/ 1014153 w 1180408"/>
              <a:gd name="connsiteY1" fmla="*/ 523702 h 665105"/>
              <a:gd name="connsiteX2" fmla="*/ 432262 w 1180408"/>
              <a:gd name="connsiteY2" fmla="*/ 665018 h 665105"/>
              <a:gd name="connsiteX3" fmla="*/ 0 w 1180408"/>
              <a:gd name="connsiteY3" fmla="*/ 540327 h 66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408" h="665105">
                <a:moveTo>
                  <a:pt x="1180408" y="0"/>
                </a:moveTo>
                <a:cubicBezTo>
                  <a:pt x="1159626" y="206433"/>
                  <a:pt x="1138844" y="412866"/>
                  <a:pt x="1014153" y="523702"/>
                </a:cubicBezTo>
                <a:cubicBezTo>
                  <a:pt x="889462" y="634538"/>
                  <a:pt x="601287" y="662247"/>
                  <a:pt x="432262" y="665018"/>
                </a:cubicBezTo>
                <a:cubicBezTo>
                  <a:pt x="263237" y="667789"/>
                  <a:pt x="131618" y="604058"/>
                  <a:pt x="0" y="54032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4372" y="5274311"/>
            <a:ext cx="796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Re-process historical events to recover the local DB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138720" y="2419004"/>
            <a:ext cx="1496415" cy="2227811"/>
          </a:xfrm>
          <a:custGeom>
            <a:avLst/>
            <a:gdLst>
              <a:gd name="connsiteX0" fmla="*/ 1496415 w 1496415"/>
              <a:gd name="connsiteY0" fmla="*/ 2227811 h 2227811"/>
              <a:gd name="connsiteX1" fmla="*/ 482262 w 1496415"/>
              <a:gd name="connsiteY1" fmla="*/ 1870363 h 2227811"/>
              <a:gd name="connsiteX2" fmla="*/ 50000 w 1496415"/>
              <a:gd name="connsiteY2" fmla="*/ 1354974 h 2227811"/>
              <a:gd name="connsiteX3" fmla="*/ 58313 w 1496415"/>
              <a:gd name="connsiteY3" fmla="*/ 274320 h 2227811"/>
              <a:gd name="connsiteX4" fmla="*/ 490575 w 1496415"/>
              <a:gd name="connsiteY4" fmla="*/ 0 h 222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415" h="2227811">
                <a:moveTo>
                  <a:pt x="1496415" y="2227811"/>
                </a:moveTo>
                <a:cubicBezTo>
                  <a:pt x="1109873" y="2121823"/>
                  <a:pt x="723331" y="2015836"/>
                  <a:pt x="482262" y="1870363"/>
                </a:cubicBezTo>
                <a:cubicBezTo>
                  <a:pt x="241193" y="1724890"/>
                  <a:pt x="120658" y="1620981"/>
                  <a:pt x="50000" y="1354974"/>
                </a:cubicBezTo>
                <a:cubicBezTo>
                  <a:pt x="-20658" y="1088967"/>
                  <a:pt x="-15116" y="500149"/>
                  <a:pt x="58313" y="274320"/>
                </a:cubicBezTo>
                <a:cubicBezTo>
                  <a:pt x="131742" y="48491"/>
                  <a:pt x="311158" y="24245"/>
                  <a:pt x="490575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324995" y="2884516"/>
            <a:ext cx="1268576" cy="1770611"/>
          </a:xfrm>
          <a:custGeom>
            <a:avLst/>
            <a:gdLst>
              <a:gd name="connsiteX0" fmla="*/ 1268576 w 1268576"/>
              <a:gd name="connsiteY0" fmla="*/ 1770611 h 1770611"/>
              <a:gd name="connsiteX1" fmla="*/ 54918 w 1268576"/>
              <a:gd name="connsiteY1" fmla="*/ 814648 h 1770611"/>
              <a:gd name="connsiteX2" fmla="*/ 320925 w 1268576"/>
              <a:gd name="connsiteY2" fmla="*/ 0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576" h="1770611">
                <a:moveTo>
                  <a:pt x="1268576" y="1770611"/>
                </a:moveTo>
                <a:cubicBezTo>
                  <a:pt x="740718" y="1440180"/>
                  <a:pt x="212860" y="1109750"/>
                  <a:pt x="54918" y="814648"/>
                </a:cubicBezTo>
                <a:cubicBezTo>
                  <a:pt x="-103024" y="519546"/>
                  <a:pt x="108950" y="259773"/>
                  <a:pt x="320925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07742" y="3474720"/>
            <a:ext cx="1119080" cy="1172095"/>
          </a:xfrm>
          <a:custGeom>
            <a:avLst/>
            <a:gdLst>
              <a:gd name="connsiteX0" fmla="*/ 1119080 w 1119080"/>
              <a:gd name="connsiteY0" fmla="*/ 1172095 h 1172095"/>
              <a:gd name="connsiteX1" fmla="*/ 844760 w 1119080"/>
              <a:gd name="connsiteY1" fmla="*/ 847898 h 1172095"/>
              <a:gd name="connsiteX2" fmla="*/ 46738 w 1119080"/>
              <a:gd name="connsiteY2" fmla="*/ 232756 h 1172095"/>
              <a:gd name="connsiteX3" fmla="*/ 163116 w 1119080"/>
              <a:gd name="connsiteY3" fmla="*/ 0 h 117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80" h="1172095">
                <a:moveTo>
                  <a:pt x="1119080" y="1172095"/>
                </a:moveTo>
                <a:cubicBezTo>
                  <a:pt x="1071282" y="1088274"/>
                  <a:pt x="1023484" y="1004454"/>
                  <a:pt x="844760" y="847898"/>
                </a:cubicBezTo>
                <a:cubicBezTo>
                  <a:pt x="666036" y="691341"/>
                  <a:pt x="160345" y="374072"/>
                  <a:pt x="46738" y="232756"/>
                </a:cubicBezTo>
                <a:cubicBezTo>
                  <a:pt x="-66869" y="91440"/>
                  <a:pt x="48123" y="45720"/>
                  <a:pt x="163116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79" idx="2"/>
          </p:cNvCxnSpPr>
          <p:nvPr/>
        </p:nvCxnSpPr>
        <p:spPr>
          <a:xfrm flipH="1" flipV="1">
            <a:off x="8888615" y="3674287"/>
            <a:ext cx="6003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41580" y="4654970"/>
            <a:ext cx="1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Start from here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84501" y="4073556"/>
            <a:ext cx="251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Last read event here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61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Use lots </a:t>
            </a:r>
            <a:r>
              <a:rPr lang="en-US" dirty="0">
                <a:latin typeface="Comic Sans MS" panose="030F0702030302020204" pitchFamily="66" charset="0"/>
              </a:rPr>
              <a:t>of space if recording everything</a:t>
            </a:r>
          </a:p>
          <a:p>
            <a:endParaRPr lang="en-US" dirty="0" smtClean="0"/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The time of recovery is related the amount of events in history which is huge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93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8697-2EEB-4E81-9890-49EB9195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520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Changelog</a:t>
            </a:r>
            <a:endParaRPr lang="zh-CN" altLang="en-US" dirty="0"/>
          </a:p>
        </p:txBody>
      </p:sp>
      <p:cxnSp>
        <p:nvCxnSpPr>
          <p:cNvPr id="4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2260829" y="2433741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2260829" y="3110459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73529" y="2433741"/>
            <a:ext cx="0" cy="676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68878" y="2525181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2922" y="2569115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35976" y="2517886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1571" y="2587434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42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94263" y="2517886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28307" y="256182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661361" y="2510591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6956" y="2580139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17567" y="2517886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51611" y="256182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184665" y="2510591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80260" y="2580139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45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0871" y="2517886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74915" y="256182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707969" y="2510591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03564" y="2580139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66254" y="2510591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00298" y="2554525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9233352" y="2503296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28947" y="2572844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43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9934" y="1096201"/>
            <a:ext cx="664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Changelog compaction by Kafka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013" y="1841319"/>
            <a:ext cx="32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Key-value messages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9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8697-2EEB-4E81-9890-49EB9195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520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Changelog</a:t>
            </a:r>
            <a:endParaRPr lang="zh-CN" altLang="en-US" dirty="0"/>
          </a:p>
        </p:txBody>
      </p:sp>
      <p:cxnSp>
        <p:nvCxnSpPr>
          <p:cNvPr id="4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2327331" y="2417115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2327331" y="3093833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0031" y="2417115"/>
            <a:ext cx="0" cy="676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35380" y="2508555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9424" y="2552489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2478" y="250126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98073" y="2570808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42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60765" y="250126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4809" y="254519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27863" y="249396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3458" y="256351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4069" y="250126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18113" y="254519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251167" y="249396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46762" y="256351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45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07373" y="250126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241417" y="254519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774471" y="249396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70066" y="256351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32756" y="2493965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66800" y="2537899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9299854" y="248667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95449" y="2556218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43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9934" y="1096201"/>
            <a:ext cx="664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Changelog compaction by Kafka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79515" y="1824693"/>
            <a:ext cx="32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Key-value messages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8113" y="3325091"/>
            <a:ext cx="707625" cy="814647"/>
          </a:xfrm>
          <a:prstGeom prst="down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2327331" y="4581195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2327331" y="5257913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40031" y="4581195"/>
            <a:ext cx="0" cy="676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60765" y="466534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94809" y="470927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727863" y="465804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3458" y="472759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7373" y="466534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241417" y="470927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7774471" y="465804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70066" y="472759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32756" y="4658045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766800" y="4701979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9299854" y="465075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395449" y="4720298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43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9126" y="3535291"/>
            <a:ext cx="234834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Compaction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6645" y="5400581"/>
            <a:ext cx="756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Keep only the most recent value of any given key. Remove old values.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16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423" y="-229248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Changelog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735823" y="130904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159156" y="131274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82489" y="130904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405622" y="1148176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392922" y="3010842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735823" y="18429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2159156" y="18466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582489" y="184297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735823" y="240018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2159156" y="240388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582489" y="240018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830834" y="673436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656426" y="1070646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325294" y="545746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5055159" y="1369609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656426" y="2565974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5055159" y="2864937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656426" y="4037734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5055159" y="4336697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3005823" y="1464990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C34B41A-BC61-4198-B008-E73F3BF1DA5D}"/>
              </a:ext>
            </a:extLst>
          </p:cNvPr>
          <p:cNvSpPr/>
          <p:nvPr/>
        </p:nvSpPr>
        <p:spPr>
          <a:xfrm>
            <a:off x="3004765" y="2552559"/>
            <a:ext cx="1643195" cy="2215946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902460" y="233593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325793" y="233963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749126" y="233593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572259" y="2175068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559559" y="4037734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902460" y="286986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325793" y="287356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749126" y="28698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902460" y="34270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325793" y="343077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749126" y="342707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660764" y="1667013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7010160" y="1555534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7018627" y="1758271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7018627" y="1978404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7018627" y="2552558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7052493" y="3061939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7069427" y="3197604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94947C0-DD6B-4F01-9E5B-3CEF36AA9317}"/>
              </a:ext>
            </a:extLst>
          </p:cNvPr>
          <p:cNvSpPr/>
          <p:nvPr/>
        </p:nvSpPr>
        <p:spPr>
          <a:xfrm>
            <a:off x="7044027" y="2621871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662E5E4-F0A9-4069-98E5-D2E6CB489AB4}"/>
              </a:ext>
            </a:extLst>
          </p:cNvPr>
          <p:cNvSpPr/>
          <p:nvPr/>
        </p:nvSpPr>
        <p:spPr>
          <a:xfrm>
            <a:off x="7060960" y="3174509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0AC2E25-6990-40BB-87C5-248746F28182}"/>
              </a:ext>
            </a:extLst>
          </p:cNvPr>
          <p:cNvSpPr/>
          <p:nvPr/>
        </p:nvSpPr>
        <p:spPr>
          <a:xfrm>
            <a:off x="7060960" y="3764871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3004765" y="1921856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766783" y="365940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2190116" y="366310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613449" y="365940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436582" y="3498540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423882" y="5361206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766783" y="419333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2190116" y="419703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613449" y="419333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766783" y="475054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2190116" y="475424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613449" y="475054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3080266" y="1744910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3055099" y="3072114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72D1B7F-F75D-4A14-A154-AF51163E61AC}"/>
              </a:ext>
            </a:extLst>
          </p:cNvPr>
          <p:cNvSpPr/>
          <p:nvPr/>
        </p:nvSpPr>
        <p:spPr>
          <a:xfrm>
            <a:off x="3038321" y="4412609"/>
            <a:ext cx="1560352" cy="545285"/>
          </a:xfrm>
          <a:custGeom>
            <a:avLst/>
            <a:gdLst>
              <a:gd name="connsiteX0" fmla="*/ 0 w 1560352"/>
              <a:gd name="connsiteY0" fmla="*/ 545285 h 545285"/>
              <a:gd name="connsiteX1" fmla="*/ 679508 w 1560352"/>
              <a:gd name="connsiteY1" fmla="*/ 201336 h 545285"/>
              <a:gd name="connsiteX2" fmla="*/ 1560352 w 1560352"/>
              <a:gd name="connsiteY2" fmla="*/ 0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352" h="545285">
                <a:moveTo>
                  <a:pt x="0" y="545285"/>
                </a:moveTo>
                <a:cubicBezTo>
                  <a:pt x="209724" y="418751"/>
                  <a:pt x="419449" y="292217"/>
                  <a:pt x="679508" y="201336"/>
                </a:cubicBezTo>
                <a:cubicBezTo>
                  <a:pt x="939567" y="110455"/>
                  <a:pt x="1249959" y="55227"/>
                  <a:pt x="1560352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948826" y="1345123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952638" y="2856672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柱形 68">
            <a:extLst>
              <a:ext uri="{FF2B5EF4-FFF2-40B4-BE49-F238E27FC236}">
                <a16:creationId xmlns:a16="http://schemas.microsoft.com/office/drawing/2014/main" id="{73677D0C-E29A-44CE-9238-38CE8787B763}"/>
              </a:ext>
            </a:extLst>
          </p:cNvPr>
          <p:cNvSpPr/>
          <p:nvPr/>
        </p:nvSpPr>
        <p:spPr>
          <a:xfrm>
            <a:off x="5948826" y="4343735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9017071" y="4940538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440404" y="4944240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863737" y="494053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686870" y="4779672"/>
            <a:ext cx="195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674170" y="6642338"/>
            <a:ext cx="195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9017071" y="547446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440404" y="5478169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863737" y="5474466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9017071" y="603167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440404" y="6035379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863737" y="6031676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50101" y="4159268"/>
            <a:ext cx="134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Kafka changelog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754875" y="1758270"/>
            <a:ext cx="2247809" cy="3363171"/>
          </a:xfrm>
          <a:custGeom>
            <a:avLst/>
            <a:gdLst>
              <a:gd name="connsiteX0" fmla="*/ 0 w 1961804"/>
              <a:gd name="connsiteY0" fmla="*/ 0 h 3059885"/>
              <a:gd name="connsiteX1" fmla="*/ 872836 w 1961804"/>
              <a:gd name="connsiteY1" fmla="*/ 1346662 h 3059885"/>
              <a:gd name="connsiteX2" fmla="*/ 1088967 w 1961804"/>
              <a:gd name="connsiteY2" fmla="*/ 2859579 h 3059885"/>
              <a:gd name="connsiteX3" fmla="*/ 1961804 w 1961804"/>
              <a:gd name="connsiteY3" fmla="*/ 3050771 h 305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804" h="3059885">
                <a:moveTo>
                  <a:pt x="0" y="0"/>
                </a:moveTo>
                <a:cubicBezTo>
                  <a:pt x="345671" y="435033"/>
                  <a:pt x="691342" y="870066"/>
                  <a:pt x="872836" y="1346662"/>
                </a:cubicBezTo>
                <a:cubicBezTo>
                  <a:pt x="1054330" y="1823258"/>
                  <a:pt x="907472" y="2575561"/>
                  <a:pt x="1088967" y="2859579"/>
                </a:cubicBezTo>
                <a:cubicBezTo>
                  <a:pt x="1270462" y="3143597"/>
                  <a:pt x="1941022" y="3038302"/>
                  <a:pt x="1961804" y="305077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54875" y="3233929"/>
            <a:ext cx="2256121" cy="2555324"/>
          </a:xfrm>
          <a:custGeom>
            <a:avLst/>
            <a:gdLst>
              <a:gd name="connsiteX0" fmla="*/ 0 w 1945178"/>
              <a:gd name="connsiteY0" fmla="*/ 0 h 2489100"/>
              <a:gd name="connsiteX1" fmla="*/ 623455 w 1945178"/>
              <a:gd name="connsiteY1" fmla="*/ 1446414 h 2489100"/>
              <a:gd name="connsiteX2" fmla="*/ 1421477 w 1945178"/>
              <a:gd name="connsiteY2" fmla="*/ 2402378 h 2489100"/>
              <a:gd name="connsiteX3" fmla="*/ 1945178 w 1945178"/>
              <a:gd name="connsiteY3" fmla="*/ 2385752 h 24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178" h="2489100">
                <a:moveTo>
                  <a:pt x="0" y="0"/>
                </a:moveTo>
                <a:cubicBezTo>
                  <a:pt x="193271" y="523009"/>
                  <a:pt x="386542" y="1046018"/>
                  <a:pt x="623455" y="1446414"/>
                </a:cubicBezTo>
                <a:cubicBezTo>
                  <a:pt x="860368" y="1846810"/>
                  <a:pt x="1201190" y="2245822"/>
                  <a:pt x="1421477" y="2402378"/>
                </a:cubicBezTo>
                <a:cubicBezTo>
                  <a:pt x="1641764" y="2558934"/>
                  <a:pt x="1793471" y="2472343"/>
                  <a:pt x="1945178" y="238575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746564" y="4782800"/>
            <a:ext cx="2272746" cy="1443433"/>
          </a:xfrm>
          <a:custGeom>
            <a:avLst/>
            <a:gdLst>
              <a:gd name="connsiteX0" fmla="*/ 0 w 1953491"/>
              <a:gd name="connsiteY0" fmla="*/ 0 h 1379913"/>
              <a:gd name="connsiteX1" fmla="*/ 357447 w 1953491"/>
              <a:gd name="connsiteY1" fmla="*/ 523702 h 1379913"/>
              <a:gd name="connsiteX2" fmla="*/ 872837 w 1953491"/>
              <a:gd name="connsiteY2" fmla="*/ 980902 h 1379913"/>
              <a:gd name="connsiteX3" fmla="*/ 1953491 w 1953491"/>
              <a:gd name="connsiteY3" fmla="*/ 1379913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3491" h="1379913">
                <a:moveTo>
                  <a:pt x="0" y="0"/>
                </a:moveTo>
                <a:cubicBezTo>
                  <a:pt x="105987" y="180109"/>
                  <a:pt x="211974" y="360218"/>
                  <a:pt x="357447" y="523702"/>
                </a:cubicBezTo>
                <a:cubicBezTo>
                  <a:pt x="502920" y="687186"/>
                  <a:pt x="606830" y="838200"/>
                  <a:pt x="872837" y="980902"/>
                </a:cubicBezTo>
                <a:cubicBezTo>
                  <a:pt x="1138844" y="1123604"/>
                  <a:pt x="1546167" y="1251758"/>
                  <a:pt x="1953491" y="137991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6685" y="5806013"/>
            <a:ext cx="38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Write to not only DB, but also to the changelog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1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79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Changelog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564327" y="138454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1987660" y="138824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410993" y="138454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234126" y="1223677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221426" y="3086343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564327" y="191847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1987660" y="192217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410993" y="19184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564327" y="247568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1987660" y="247938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410993" y="247568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659338" y="748937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484930" y="1146147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153798" y="621247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4883663" y="1445110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484930" y="2641475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883663" y="2940438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484930" y="4113235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4883663" y="4412198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2834327" y="1540491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730964" y="241143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154297" y="241513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577630" y="241143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400763" y="2250569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388063" y="4113235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730964" y="294536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154297" y="294906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577630" y="294536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730964" y="350257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154297" y="350627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577630" y="35025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489268" y="1742514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6838664" y="1631035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6847131" y="1833772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6847131" y="2053905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6847131" y="2628059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6880997" y="3137440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6897931" y="3273105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2833269" y="1997357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595287" y="373490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2018620" y="3738609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441953" y="373490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265086" y="3574041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252386" y="5436707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595287" y="426883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2018620" y="427253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441953" y="426883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595287" y="482604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2018620" y="482974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441953" y="482604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2908770" y="1820411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2883603" y="3147615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777330" y="1420624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781142" y="2932173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4"/>
          <p:cNvSpPr/>
          <p:nvPr/>
        </p:nvSpPr>
        <p:spPr>
          <a:xfrm>
            <a:off x="5603229" y="4389263"/>
            <a:ext cx="304239" cy="201728"/>
          </a:xfrm>
          <a:custGeom>
            <a:avLst/>
            <a:gdLst>
              <a:gd name="connsiteX0" fmla="*/ 0 w 166255"/>
              <a:gd name="connsiteY0" fmla="*/ 0 h 116378"/>
              <a:gd name="connsiteX1" fmla="*/ 166255 w 166255"/>
              <a:gd name="connsiteY1" fmla="*/ 116378 h 11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255" h="116378">
                <a:moveTo>
                  <a:pt x="0" y="0"/>
                </a:moveTo>
                <a:cubicBezTo>
                  <a:pt x="66502" y="49876"/>
                  <a:pt x="133004" y="99753"/>
                  <a:pt x="166255" y="11637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603229" y="4348919"/>
            <a:ext cx="250445" cy="285754"/>
          </a:xfrm>
          <a:custGeom>
            <a:avLst/>
            <a:gdLst>
              <a:gd name="connsiteX0" fmla="*/ 91440 w 91440"/>
              <a:gd name="connsiteY0" fmla="*/ 0 h 149629"/>
              <a:gd name="connsiteX1" fmla="*/ 0 w 91440"/>
              <a:gd name="connsiteY1" fmla="*/ 149629 h 149629"/>
              <a:gd name="connsiteX2" fmla="*/ 0 w 91440"/>
              <a:gd name="connsiteY2" fmla="*/ 149629 h 14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" h="149629">
                <a:moveTo>
                  <a:pt x="91440" y="0"/>
                </a:moveTo>
                <a:lnTo>
                  <a:pt x="0" y="149629"/>
                </a:lnTo>
                <a:lnTo>
                  <a:pt x="0" y="149629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61262" y="4348919"/>
            <a:ext cx="309316" cy="215177"/>
          </a:xfrm>
          <a:custGeom>
            <a:avLst/>
            <a:gdLst>
              <a:gd name="connsiteX0" fmla="*/ 0 w 191193"/>
              <a:gd name="connsiteY0" fmla="*/ 0 h 133004"/>
              <a:gd name="connsiteX1" fmla="*/ 191193 w 191193"/>
              <a:gd name="connsiteY1" fmla="*/ 133004 h 1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93" h="133004">
                <a:moveTo>
                  <a:pt x="0" y="0"/>
                </a:moveTo>
                <a:cubicBezTo>
                  <a:pt x="88669" y="60267"/>
                  <a:pt x="177339" y="120535"/>
                  <a:pt x="191193" y="13300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69397" y="4268229"/>
            <a:ext cx="247387" cy="366444"/>
          </a:xfrm>
          <a:custGeom>
            <a:avLst/>
            <a:gdLst>
              <a:gd name="connsiteX0" fmla="*/ 152914 w 152914"/>
              <a:gd name="connsiteY0" fmla="*/ 0 h 226505"/>
              <a:gd name="connsiteX1" fmla="*/ 11597 w 152914"/>
              <a:gd name="connsiteY1" fmla="*/ 207818 h 226505"/>
              <a:gd name="connsiteX2" fmla="*/ 36535 w 152914"/>
              <a:gd name="connsiteY2" fmla="*/ 191192 h 2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914" h="226505">
                <a:moveTo>
                  <a:pt x="152914" y="0"/>
                </a:moveTo>
                <a:cubicBezTo>
                  <a:pt x="91954" y="87976"/>
                  <a:pt x="30994" y="175953"/>
                  <a:pt x="11597" y="207818"/>
                </a:cubicBezTo>
                <a:cubicBezTo>
                  <a:pt x="-7800" y="239683"/>
                  <a:pt x="-5029" y="228599"/>
                  <a:pt x="36535" y="19119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43165" y="4639031"/>
            <a:ext cx="626214" cy="321498"/>
          </a:xfrm>
          <a:custGeom>
            <a:avLst/>
            <a:gdLst>
              <a:gd name="connsiteX0" fmla="*/ 0 w 387073"/>
              <a:gd name="connsiteY0" fmla="*/ 93163 h 198723"/>
              <a:gd name="connsiteX1" fmla="*/ 349135 w 387073"/>
              <a:gd name="connsiteY1" fmla="*/ 26661 h 198723"/>
              <a:gd name="connsiteX2" fmla="*/ 365760 w 387073"/>
              <a:gd name="connsiteY2" fmla="*/ 10035 h 198723"/>
              <a:gd name="connsiteX3" fmla="*/ 382386 w 387073"/>
              <a:gd name="connsiteY3" fmla="*/ 176290 h 198723"/>
              <a:gd name="connsiteX4" fmla="*/ 274320 w 387073"/>
              <a:gd name="connsiteY4" fmla="*/ 184603 h 198723"/>
              <a:gd name="connsiteX5" fmla="*/ 241069 w 387073"/>
              <a:gd name="connsiteY5" fmla="*/ 59912 h 1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073" h="198723">
                <a:moveTo>
                  <a:pt x="0" y="93163"/>
                </a:moveTo>
                <a:lnTo>
                  <a:pt x="349135" y="26661"/>
                </a:lnTo>
                <a:cubicBezTo>
                  <a:pt x="410095" y="12806"/>
                  <a:pt x="360218" y="-14903"/>
                  <a:pt x="365760" y="10035"/>
                </a:cubicBezTo>
                <a:cubicBezTo>
                  <a:pt x="371302" y="34973"/>
                  <a:pt x="397626" y="147195"/>
                  <a:pt x="382386" y="176290"/>
                </a:cubicBezTo>
                <a:cubicBezTo>
                  <a:pt x="367146" y="205385"/>
                  <a:pt x="297873" y="203999"/>
                  <a:pt x="274320" y="184603"/>
                </a:cubicBezTo>
                <a:cubicBezTo>
                  <a:pt x="250767" y="165207"/>
                  <a:pt x="245918" y="112559"/>
                  <a:pt x="241069" y="5991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493397" y="5505062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892130" y="5804025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789609" y="5795760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29"/>
          <p:cNvSpPr/>
          <p:nvPr/>
        </p:nvSpPr>
        <p:spPr>
          <a:xfrm>
            <a:off x="2859578" y="2618509"/>
            <a:ext cx="1596044" cy="3192087"/>
          </a:xfrm>
          <a:custGeom>
            <a:avLst/>
            <a:gdLst>
              <a:gd name="connsiteX0" fmla="*/ 0 w 1596044"/>
              <a:gd name="connsiteY0" fmla="*/ 0 h 3192087"/>
              <a:gd name="connsiteX1" fmla="*/ 673331 w 1596044"/>
              <a:gd name="connsiteY1" fmla="*/ 440575 h 3192087"/>
              <a:gd name="connsiteX2" fmla="*/ 814647 w 1596044"/>
              <a:gd name="connsiteY2" fmla="*/ 1712422 h 3192087"/>
              <a:gd name="connsiteX3" fmla="*/ 1596044 w 1596044"/>
              <a:gd name="connsiteY3" fmla="*/ 3192087 h 319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044" h="3192087">
                <a:moveTo>
                  <a:pt x="0" y="0"/>
                </a:moveTo>
                <a:cubicBezTo>
                  <a:pt x="268778" y="77585"/>
                  <a:pt x="537557" y="155171"/>
                  <a:pt x="673331" y="440575"/>
                </a:cubicBezTo>
                <a:cubicBezTo>
                  <a:pt x="809105" y="725979"/>
                  <a:pt x="660862" y="1253837"/>
                  <a:pt x="814647" y="1712422"/>
                </a:cubicBezTo>
                <a:cubicBezTo>
                  <a:pt x="968432" y="2171007"/>
                  <a:pt x="1282238" y="2681547"/>
                  <a:pt x="1596044" y="3192087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67891" y="4962698"/>
            <a:ext cx="1546167" cy="1014153"/>
          </a:xfrm>
          <a:custGeom>
            <a:avLst/>
            <a:gdLst>
              <a:gd name="connsiteX0" fmla="*/ 0 w 1546167"/>
              <a:gd name="connsiteY0" fmla="*/ 0 h 1014153"/>
              <a:gd name="connsiteX1" fmla="*/ 831273 w 1546167"/>
              <a:gd name="connsiteY1" fmla="*/ 548640 h 1014153"/>
              <a:gd name="connsiteX2" fmla="*/ 1546167 w 1546167"/>
              <a:gd name="connsiteY2" fmla="*/ 1014153 h 10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167" h="1014153">
                <a:moveTo>
                  <a:pt x="0" y="0"/>
                </a:moveTo>
                <a:lnTo>
                  <a:pt x="831273" y="548640"/>
                </a:lnTo>
                <a:lnTo>
                  <a:pt x="1546167" y="1014153"/>
                </a:lnTo>
              </a:path>
            </a:pathLst>
          </a:cu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924502" y="2685011"/>
            <a:ext cx="1770611" cy="3308465"/>
          </a:xfrm>
          <a:custGeom>
            <a:avLst/>
            <a:gdLst>
              <a:gd name="connsiteX0" fmla="*/ 0 w 1770611"/>
              <a:gd name="connsiteY0" fmla="*/ 3308465 h 3308465"/>
              <a:gd name="connsiteX1" fmla="*/ 299258 w 1770611"/>
              <a:gd name="connsiteY1" fmla="*/ 2352502 h 3308465"/>
              <a:gd name="connsiteX2" fmla="*/ 822960 w 1770611"/>
              <a:gd name="connsiteY2" fmla="*/ 498764 h 3308465"/>
              <a:gd name="connsiteX3" fmla="*/ 1770611 w 1770611"/>
              <a:gd name="connsiteY3" fmla="*/ 0 h 330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11" h="3308465">
                <a:moveTo>
                  <a:pt x="0" y="3308465"/>
                </a:moveTo>
                <a:cubicBezTo>
                  <a:pt x="81049" y="3064625"/>
                  <a:pt x="162098" y="2820785"/>
                  <a:pt x="299258" y="2352502"/>
                </a:cubicBezTo>
                <a:cubicBezTo>
                  <a:pt x="436418" y="1884219"/>
                  <a:pt x="577735" y="890847"/>
                  <a:pt x="822960" y="498764"/>
                </a:cubicBezTo>
                <a:cubicBezTo>
                  <a:pt x="1068185" y="106681"/>
                  <a:pt x="1543397" y="124691"/>
                  <a:pt x="1770611" y="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916189" y="3258589"/>
            <a:ext cx="1762298" cy="2909455"/>
          </a:xfrm>
          <a:custGeom>
            <a:avLst/>
            <a:gdLst>
              <a:gd name="connsiteX0" fmla="*/ 0 w 1762298"/>
              <a:gd name="connsiteY0" fmla="*/ 2909455 h 2909455"/>
              <a:gd name="connsiteX1" fmla="*/ 606829 w 1762298"/>
              <a:gd name="connsiteY1" fmla="*/ 1612669 h 2909455"/>
              <a:gd name="connsiteX2" fmla="*/ 939338 w 1762298"/>
              <a:gd name="connsiteY2" fmla="*/ 665018 h 2909455"/>
              <a:gd name="connsiteX3" fmla="*/ 1762298 w 1762298"/>
              <a:gd name="connsiteY3" fmla="*/ 0 h 290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298" h="2909455">
                <a:moveTo>
                  <a:pt x="0" y="2909455"/>
                </a:moveTo>
                <a:cubicBezTo>
                  <a:pt x="225136" y="2448098"/>
                  <a:pt x="450273" y="1986742"/>
                  <a:pt x="606829" y="1612669"/>
                </a:cubicBezTo>
                <a:cubicBezTo>
                  <a:pt x="763385" y="1238596"/>
                  <a:pt x="746760" y="933796"/>
                  <a:pt x="939338" y="665018"/>
                </a:cubicBezTo>
                <a:cubicBezTo>
                  <a:pt x="1131916" y="396240"/>
                  <a:pt x="1447107" y="198120"/>
                  <a:pt x="1762298" y="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941127" y="3709537"/>
            <a:ext cx="1754085" cy="2633074"/>
          </a:xfrm>
          <a:custGeom>
            <a:avLst/>
            <a:gdLst>
              <a:gd name="connsiteX0" fmla="*/ 0 w 1754085"/>
              <a:gd name="connsiteY0" fmla="*/ 2633074 h 2633074"/>
              <a:gd name="connsiteX1" fmla="*/ 947651 w 1754085"/>
              <a:gd name="connsiteY1" fmla="*/ 928965 h 2633074"/>
              <a:gd name="connsiteX2" fmla="*/ 1620982 w 1754085"/>
              <a:gd name="connsiteY2" fmla="*/ 89379 h 2633074"/>
              <a:gd name="connsiteX3" fmla="*/ 1753986 w 1754085"/>
              <a:gd name="connsiteY3" fmla="*/ 64441 h 263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085" h="2633074">
                <a:moveTo>
                  <a:pt x="0" y="2633074"/>
                </a:moveTo>
                <a:cubicBezTo>
                  <a:pt x="338743" y="1992994"/>
                  <a:pt x="677487" y="1352914"/>
                  <a:pt x="947651" y="928965"/>
                </a:cubicBezTo>
                <a:cubicBezTo>
                  <a:pt x="1217815" y="505016"/>
                  <a:pt x="1486593" y="233466"/>
                  <a:pt x="1620982" y="89379"/>
                </a:cubicBezTo>
                <a:cubicBezTo>
                  <a:pt x="1755371" y="-54708"/>
                  <a:pt x="1754678" y="4866"/>
                  <a:pt x="1753986" y="64441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9017071" y="4940538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440404" y="4944240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863737" y="494053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686870" y="4779672"/>
            <a:ext cx="195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674170" y="6642338"/>
            <a:ext cx="195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9017071" y="547446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440404" y="5478169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863737" y="5474466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9017071" y="603167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440404" y="6035379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863737" y="6031676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050101" y="4159268"/>
            <a:ext cx="134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Kafka changelog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6601207" y="1871856"/>
            <a:ext cx="2401478" cy="3249586"/>
          </a:xfrm>
          <a:custGeom>
            <a:avLst/>
            <a:gdLst>
              <a:gd name="connsiteX0" fmla="*/ 0 w 1961804"/>
              <a:gd name="connsiteY0" fmla="*/ 0 h 3059885"/>
              <a:gd name="connsiteX1" fmla="*/ 872836 w 1961804"/>
              <a:gd name="connsiteY1" fmla="*/ 1346662 h 3059885"/>
              <a:gd name="connsiteX2" fmla="*/ 1088967 w 1961804"/>
              <a:gd name="connsiteY2" fmla="*/ 2859579 h 3059885"/>
              <a:gd name="connsiteX3" fmla="*/ 1961804 w 1961804"/>
              <a:gd name="connsiteY3" fmla="*/ 3050771 h 305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804" h="3059885">
                <a:moveTo>
                  <a:pt x="0" y="0"/>
                </a:moveTo>
                <a:cubicBezTo>
                  <a:pt x="345671" y="435033"/>
                  <a:pt x="691342" y="870066"/>
                  <a:pt x="872836" y="1346662"/>
                </a:cubicBezTo>
                <a:cubicBezTo>
                  <a:pt x="1054330" y="1823258"/>
                  <a:pt x="907472" y="2575561"/>
                  <a:pt x="1088967" y="2859579"/>
                </a:cubicBezTo>
                <a:cubicBezTo>
                  <a:pt x="1270462" y="3143597"/>
                  <a:pt x="1941022" y="3038302"/>
                  <a:pt x="1961804" y="305077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6625403" y="3283243"/>
            <a:ext cx="2385593" cy="2506010"/>
          </a:xfrm>
          <a:custGeom>
            <a:avLst/>
            <a:gdLst>
              <a:gd name="connsiteX0" fmla="*/ 0 w 1945178"/>
              <a:gd name="connsiteY0" fmla="*/ 0 h 2489100"/>
              <a:gd name="connsiteX1" fmla="*/ 623455 w 1945178"/>
              <a:gd name="connsiteY1" fmla="*/ 1446414 h 2489100"/>
              <a:gd name="connsiteX2" fmla="*/ 1421477 w 1945178"/>
              <a:gd name="connsiteY2" fmla="*/ 2402378 h 2489100"/>
              <a:gd name="connsiteX3" fmla="*/ 1945178 w 1945178"/>
              <a:gd name="connsiteY3" fmla="*/ 2385752 h 24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178" h="2489100">
                <a:moveTo>
                  <a:pt x="0" y="0"/>
                </a:moveTo>
                <a:cubicBezTo>
                  <a:pt x="193271" y="523009"/>
                  <a:pt x="386542" y="1046018"/>
                  <a:pt x="623455" y="1446414"/>
                </a:cubicBezTo>
                <a:cubicBezTo>
                  <a:pt x="860368" y="1846810"/>
                  <a:pt x="1201190" y="2245822"/>
                  <a:pt x="1421477" y="2402378"/>
                </a:cubicBezTo>
                <a:cubicBezTo>
                  <a:pt x="1641764" y="2558934"/>
                  <a:pt x="1793471" y="2472343"/>
                  <a:pt x="1945178" y="238575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01207" y="6149687"/>
            <a:ext cx="2426415" cy="150117"/>
          </a:xfrm>
          <a:custGeom>
            <a:avLst/>
            <a:gdLst>
              <a:gd name="connsiteX0" fmla="*/ 2136371 w 2136371"/>
              <a:gd name="connsiteY0" fmla="*/ 84858 h 300989"/>
              <a:gd name="connsiteX1" fmla="*/ 1429789 w 2136371"/>
              <a:gd name="connsiteY1" fmla="*/ 1731 h 300989"/>
              <a:gd name="connsiteX2" fmla="*/ 640080 w 2136371"/>
              <a:gd name="connsiteY2" fmla="*/ 51608 h 300989"/>
              <a:gd name="connsiteX3" fmla="*/ 0 w 2136371"/>
              <a:gd name="connsiteY3" fmla="*/ 300989 h 3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371" h="300989">
                <a:moveTo>
                  <a:pt x="2136371" y="84858"/>
                </a:moveTo>
                <a:cubicBezTo>
                  <a:pt x="1907771" y="46065"/>
                  <a:pt x="1679171" y="7273"/>
                  <a:pt x="1429789" y="1731"/>
                </a:cubicBezTo>
                <a:cubicBezTo>
                  <a:pt x="1180407" y="-3811"/>
                  <a:pt x="878378" y="1732"/>
                  <a:pt x="640080" y="51608"/>
                </a:cubicBezTo>
                <a:cubicBezTo>
                  <a:pt x="401782" y="101484"/>
                  <a:pt x="200891" y="201236"/>
                  <a:pt x="0" y="300989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74618" y="5889490"/>
            <a:ext cx="363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Use changelog to reconstruct the DB when failing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49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With changelog,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can restart multiple jobs in parallel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/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Faster recovery from failures</a:t>
            </a:r>
          </a:p>
        </p:txBody>
      </p:sp>
    </p:spTree>
    <p:extLst>
      <p:ext uri="{BB962C8B-B14F-4D97-AF65-F5344CB8AC3E}">
        <p14:creationId xmlns:p14="http://schemas.microsoft.com/office/powerpoint/2010/main" val="333328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481944" cy="3677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Job</a:t>
            </a:r>
            <a:endParaRPr lang="en-US" altLang="zh-CN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mic Sans MS" panose="030F0702030302020204" pitchFamily="66" charset="0"/>
              </a:rPr>
              <a:t>Samza</a:t>
            </a:r>
            <a:r>
              <a:rPr lang="en-US" sz="2400" dirty="0">
                <a:latin typeface="Comic Sans MS" panose="030F0702030302020204" pitchFamily="66" charset="0"/>
              </a:rPr>
              <a:t> provides a API for writing jobs(</a:t>
            </a:r>
            <a:r>
              <a:rPr lang="en-US" sz="2400" dirty="0" err="1">
                <a:latin typeface="Comic Sans MS" panose="030F0702030302020204" pitchFamily="66" charset="0"/>
              </a:rPr>
              <a:t>StreamTasks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omic Sans MS" panose="030F0702030302020204" pitchFamily="66" charset="0"/>
              </a:rPr>
              <a:t>Similar to bolts in Storm</a:t>
            </a:r>
          </a:p>
          <a:p>
            <a:pPr marL="0" indent="0">
              <a:buNone/>
            </a:pP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8181" y="2233024"/>
            <a:ext cx="5691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public interface </a:t>
            </a:r>
            <a:r>
              <a:rPr lang="en-US" altLang="zh-CN" sz="2400" dirty="0" err="1" smtClean="0">
                <a:solidFill>
                  <a:schemeClr val="accent5"/>
                </a:solidFill>
                <a:latin typeface="Comic Sans MS" panose="030F0702030302020204" pitchFamily="66" charset="0"/>
              </a:rPr>
              <a:t>StreamTask</a:t>
            </a:r>
            <a:r>
              <a:rPr lang="en-US" altLang="zh-CN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   void </a:t>
            </a:r>
            <a:r>
              <a:rPr lang="en-US" sz="24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(</a:t>
            </a: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    </a:t>
            </a:r>
            <a:r>
              <a:rPr lang="en-US" sz="24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IncomingMessageEnvelope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msg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,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 err="1" smtClean="0">
                <a:solidFill>
                  <a:srgbClr val="92D050"/>
                </a:solidFill>
                <a:latin typeface="Comic Sans MS" panose="030F0702030302020204" pitchFamily="66" charset="0"/>
              </a:rPr>
              <a:t>MessageCollector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collector,</a:t>
            </a:r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TaskCoordinator</a:t>
            </a:r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coordinator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   );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521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More details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4251" y="32356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Job and Application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4251" y="1792374"/>
            <a:ext cx="11506200" cy="2305801"/>
          </a:xfrm>
        </p:spPr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provides a API for writing jobs(</a:t>
            </a:r>
            <a:r>
              <a:rPr lang="en-US" dirty="0" err="1" smtClean="0">
                <a:latin typeface="Comic Sans MS" panose="030F0702030302020204" pitchFamily="66" charset="0"/>
              </a:rPr>
              <a:t>StreamTasks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8" y="2862147"/>
            <a:ext cx="11005450" cy="34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6BA1-88E9-4678-932F-CB5E5E7E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5" y="-12339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Job and Application Example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90231-B866-46B0-94A1-2DA5C0FC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3" y="934582"/>
            <a:ext cx="4577979" cy="4351338"/>
          </a:xfrm>
        </p:spPr>
        <p:txBody>
          <a:bodyPr/>
          <a:lstStyle/>
          <a:p>
            <a:r>
              <a:rPr lang="en-US" altLang="zh-CN" dirty="0" err="1" smtClean="0">
                <a:latin typeface="Comic Sans MS" panose="030F0702030302020204" pitchFamily="66" charset="0"/>
              </a:rPr>
              <a:t>Samza</a:t>
            </a:r>
            <a:r>
              <a:rPr lang="en-US" altLang="zh-CN" dirty="0" smtClean="0">
                <a:latin typeface="Comic Sans MS" panose="030F0702030302020204" pitchFamily="66" charset="0"/>
              </a:rPr>
              <a:t> provides a high-level </a:t>
            </a:r>
            <a:r>
              <a:rPr lang="en-US" altLang="zh-CN" dirty="0">
                <a:latin typeface="Comic Sans MS" panose="030F0702030302020204" pitchFamily="66" charset="0"/>
              </a:rPr>
              <a:t>API which has pre-defined </a:t>
            </a:r>
            <a:r>
              <a:rPr lang="en-US" altLang="zh-CN" dirty="0" smtClean="0">
                <a:latin typeface="Comic Sans MS" panose="030F0702030302020204" pitchFamily="66" charset="0"/>
              </a:rPr>
              <a:t>operators in recent version for writing applications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FF5AC38-1FC0-4559-BCB2-D16D687A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6" y="3010076"/>
            <a:ext cx="11350723" cy="36580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826954" y="1088845"/>
            <a:ext cx="7270836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65236" y="168489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6345894" y="1441613"/>
            <a:ext cx="577560" cy="3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6464438" y="1850828"/>
            <a:ext cx="400798" cy="3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2" idx="3"/>
            <a:endCxn id="31" idx="3"/>
          </p:cNvCxnSpPr>
          <p:nvPr/>
        </p:nvCxnSpPr>
        <p:spPr>
          <a:xfrm flipV="1">
            <a:off x="6387751" y="2024211"/>
            <a:ext cx="535703" cy="23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89122" y="121741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10"/>
          <p:cNvSpPr txBox="1"/>
          <p:nvPr/>
        </p:nvSpPr>
        <p:spPr>
          <a:xfrm>
            <a:off x="4914336" y="1213573"/>
            <a:ext cx="158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en-wikipedia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7" name="Straight Arrow Connector 36"/>
          <p:cNvCxnSpPr>
            <a:stCxn id="31" idx="6"/>
            <a:endCxn id="43" idx="2"/>
          </p:cNvCxnSpPr>
          <p:nvPr/>
        </p:nvCxnSpPr>
        <p:spPr>
          <a:xfrm>
            <a:off x="7262771" y="1883662"/>
            <a:ext cx="797553" cy="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2"/>
          <p:cNvSpPr txBox="1"/>
          <p:nvPr/>
        </p:nvSpPr>
        <p:spPr>
          <a:xfrm>
            <a:off x="6518180" y="1364522"/>
            <a:ext cx="114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mergeAll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89122" y="1648324"/>
            <a:ext cx="14925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TextBox 14"/>
          <p:cNvSpPr txBox="1"/>
          <p:nvPr/>
        </p:nvSpPr>
        <p:spPr>
          <a:xfrm>
            <a:off x="4917806" y="1641408"/>
            <a:ext cx="17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en-wiktionary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89122" y="209854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TextBox 16"/>
          <p:cNvSpPr txBox="1"/>
          <p:nvPr/>
        </p:nvSpPr>
        <p:spPr>
          <a:xfrm>
            <a:off x="4919141" y="2076550"/>
            <a:ext cx="146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en-wikinews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60324" y="168895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4" name="Straight Arrow Connector 43"/>
          <p:cNvCxnSpPr>
            <a:stCxn id="43" idx="6"/>
            <a:endCxn id="46" idx="2"/>
          </p:cNvCxnSpPr>
          <p:nvPr/>
        </p:nvCxnSpPr>
        <p:spPr>
          <a:xfrm>
            <a:off x="8457859" y="188771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9"/>
          <p:cNvSpPr txBox="1"/>
          <p:nvPr/>
        </p:nvSpPr>
        <p:spPr>
          <a:xfrm>
            <a:off x="7619919" y="1370255"/>
            <a:ext cx="14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mic Sans MS" panose="030F0702030302020204" pitchFamily="66" charset="0"/>
              </a:rPr>
              <a:t>Wiki</a:t>
            </a:r>
            <a:r>
              <a:rPr lang="en-US" dirty="0" err="1">
                <a:latin typeface="Comic Sans MS" panose="030F0702030302020204" pitchFamily="66" charset="0"/>
              </a:rPr>
              <a:t>Parser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119084" y="169111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21"/>
          <p:cNvSpPr txBox="1"/>
          <p:nvPr/>
        </p:nvSpPr>
        <p:spPr>
          <a:xfrm>
            <a:off x="8929829" y="13676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window</a:t>
            </a:r>
          </a:p>
        </p:txBody>
      </p:sp>
      <p:sp>
        <p:nvSpPr>
          <p:cNvPr id="48" name="Oval 47"/>
          <p:cNvSpPr/>
          <p:nvPr/>
        </p:nvSpPr>
        <p:spPr>
          <a:xfrm>
            <a:off x="10176710" y="169962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6" idx="6"/>
            <a:endCxn id="48" idx="2"/>
          </p:cNvCxnSpPr>
          <p:nvPr/>
        </p:nvCxnSpPr>
        <p:spPr>
          <a:xfrm>
            <a:off x="9521859" y="189250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4"/>
          <p:cNvSpPr txBox="1"/>
          <p:nvPr/>
        </p:nvSpPr>
        <p:spPr>
          <a:xfrm>
            <a:off x="9998190" y="1128351"/>
            <a:ext cx="97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formatOutput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113938" y="1581133"/>
            <a:ext cx="922533" cy="654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26"/>
          <p:cNvSpPr txBox="1"/>
          <p:nvPr/>
        </p:nvSpPr>
        <p:spPr>
          <a:xfrm>
            <a:off x="11041984" y="1581133"/>
            <a:ext cx="115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wikipedia</a:t>
            </a:r>
            <a:r>
              <a:rPr lang="en-US" dirty="0">
                <a:latin typeface="Comic Sans MS" panose="030F0702030302020204" pitchFamily="66" charset="0"/>
              </a:rPr>
              <a:t>-stats</a:t>
            </a:r>
          </a:p>
        </p:txBody>
      </p:sp>
      <p:cxnSp>
        <p:nvCxnSpPr>
          <p:cNvPr id="53" name="Straight Arrow Connector 52"/>
          <p:cNvCxnSpPr>
            <a:stCxn id="48" idx="6"/>
            <a:endCxn id="52" idx="1"/>
          </p:cNvCxnSpPr>
          <p:nvPr/>
        </p:nvCxnSpPr>
        <p:spPr>
          <a:xfrm>
            <a:off x="10579485" y="1901015"/>
            <a:ext cx="462499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79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Submission of a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job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850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Setup Kafka server and YARN cluster if they are not existing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Package the application’s code with its dependencies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Upload the application package to somewhere reachable from the YARN cluster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YARN will download this package for running the application</a:t>
            </a:r>
            <a:endParaRPr lang="en-US" sz="2000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Use the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client to submit the job with some configurations to the YARN cluster as a YARN application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In YARN cluster, the AM implemented by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will run and manage the job accordingly.</a:t>
            </a:r>
          </a:p>
        </p:txBody>
      </p:sp>
    </p:spTree>
    <p:extLst>
      <p:ext uri="{BB962C8B-B14F-4D97-AF65-F5344CB8AC3E}">
        <p14:creationId xmlns:p14="http://schemas.microsoft.com/office/powerpoint/2010/main" val="1541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Submission of a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job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79588" y="1346009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1428" y="1343479"/>
            <a:ext cx="176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User’s code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environment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0723" y="2505104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23574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HDFS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7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17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6" grpId="2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Submission of a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job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523" y="2508186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environment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0723" y="2505104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HDFS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9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46393 -0.0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-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46341 -0.069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4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19" grpId="0" animBg="1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Submission of a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job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91252" y="2019645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environment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7452" y="2016563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HDFS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3835" y="1347715"/>
            <a:ext cx="2097742" cy="369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3836" y="1335974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Run-application.sh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0046" y="2228902"/>
            <a:ext cx="218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YarnApplication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ApplicationMaster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667" y="2232516"/>
            <a:ext cx="2244742" cy="6361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43835" y="2550610"/>
            <a:ext cx="2097742" cy="2878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0131 0.16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3.54167E-6 0.162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9" grpId="0"/>
      <p:bldP spid="9" grpId="1"/>
      <p:bldP spid="11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Submission of a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job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91252" y="2019645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environment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7452" y="2016563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HDFS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0046" y="2228902"/>
            <a:ext cx="218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YarnApplication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ApplicationMaster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667" y="2232516"/>
            <a:ext cx="2244742" cy="6361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43835" y="2550610"/>
            <a:ext cx="2097742" cy="2878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9895 0.3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19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29909 0.38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19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29817 0.382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Submission of a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job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91252" y="2019645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environment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7452" y="2016563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HDFS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9741" y="4891668"/>
            <a:ext cx="2244742" cy="6361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73788" y="5179775"/>
            <a:ext cx="555812" cy="2878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73046" y="4856237"/>
            <a:ext cx="201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YarnApplication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788" y="5139048"/>
            <a:ext cx="66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859" y="5606360"/>
            <a:ext cx="1541929" cy="8687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47209" y="5570929"/>
            <a:ext cx="165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9009" y="4856237"/>
            <a:ext cx="4170756" cy="17148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0.09557 0.1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655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1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" grpId="0"/>
      <p:bldP spid="15" grpId="0" animBg="1"/>
      <p:bldP spid="16" grpId="0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Submission of a </a:t>
            </a:r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job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environment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HDFS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7925" y="5999970"/>
            <a:ext cx="555812" cy="2878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73046" y="4856237"/>
            <a:ext cx="201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YarnApplication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7925" y="5959243"/>
            <a:ext cx="66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859" y="5606360"/>
            <a:ext cx="1541929" cy="8687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47209" y="5570929"/>
            <a:ext cx="165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9009" y="4856237"/>
            <a:ext cx="4170756" cy="17148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50718" y="5606360"/>
            <a:ext cx="1541929" cy="8687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66068" y="5570929"/>
            <a:ext cx="165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31823" y="6016680"/>
            <a:ext cx="683485" cy="3043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95188" y="5975692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68260" y="6016680"/>
            <a:ext cx="683485" cy="3043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731625" y="5975692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91252" y="2019645"/>
            <a:ext cx="316923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7452" y="2016563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Samza</a:t>
            </a:r>
            <a:r>
              <a:rPr lang="en-US" dirty="0" smtClean="0">
                <a:latin typeface="Comic Sans MS" panose="030F0702030302020204" pitchFamily="66" charset="0"/>
              </a:rPr>
              <a:t> Application </a:t>
            </a:r>
            <a:r>
              <a:rPr lang="en-US" dirty="0" err="1" smtClean="0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10208 0.5689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2844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0703 0.56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2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24" grpId="0" animBg="1"/>
      <p:bldP spid="26" grpId="0"/>
      <p:bldP spid="9" grpId="0" animBg="1"/>
      <p:bldP spid="27" grpId="0"/>
      <p:bldP spid="28" grpId="0" animBg="1"/>
      <p:bldP spid="29" grpId="0"/>
      <p:bldP spid="14" grpId="0" animBg="1"/>
      <p:bldP spid="14" grpId="1" animBg="1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16853-4BB4-445D-9F04-616F3DC4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1ACD7-0FBF-4F25-93B9-BA1D5939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7701793" cy="4351338"/>
          </a:xfrm>
        </p:spPr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Task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A job is break into tasks to increase the parallelism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Number of tasks in a job is determined by the number of input streams’ partitions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Partition-task mapping never changes.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9A614-CDA2-484D-A823-9F2F1782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0" y="1772775"/>
            <a:ext cx="2629250" cy="36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99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Thanks for listening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BB20-B42E-4F06-BA8D-B5ED57AB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3750-8A19-4A4B-992C-BD30B5A6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876"/>
            <a:ext cx="6444545" cy="4351338"/>
          </a:xfrm>
        </p:spPr>
        <p:txBody>
          <a:bodyPr/>
          <a:lstStyle/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Compose jobs and streams to a DAG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Like topology in 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Storm</a:t>
            </a:r>
          </a:p>
          <a:p>
            <a:pPr marL="0" indent="0">
              <a:buNone/>
            </a:pP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mic Sans MS" panose="030F0702030302020204" pitchFamily="66" charset="0"/>
              </a:rPr>
              <a:t>(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Samza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provides a high-level API for writing Application) 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5B785-26D5-4C16-B988-51789F74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455" y="1563701"/>
            <a:ext cx="5098345" cy="42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A </a:t>
            </a:r>
            <a:r>
              <a:rPr lang="en-US" sz="2000" dirty="0">
                <a:latin typeface="Comic Sans MS" panose="030F0702030302020204" pitchFamily="66" charset="0"/>
              </a:rPr>
              <a:t>container is a essentially a Unix process(or Linux </a:t>
            </a:r>
            <a:r>
              <a:rPr lang="en-US" sz="2000" dirty="0" err="1">
                <a:latin typeface="Comic Sans MS" panose="030F0702030302020204" pitchFamily="66" charset="0"/>
              </a:rPr>
              <a:t>cgroup</a:t>
            </a:r>
            <a:r>
              <a:rPr lang="en-US" sz="2000" dirty="0"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Each </a:t>
            </a:r>
            <a:r>
              <a:rPr lang="en-US" sz="2000" dirty="0">
                <a:latin typeface="Comic Sans MS" panose="030F0702030302020204" pitchFamily="66" charset="0"/>
              </a:rPr>
              <a:t>container runs one or more tasks.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25766" y="3765587"/>
            <a:ext cx="82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57113" y="3765587"/>
            <a:ext cx="88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64232" y="3765587"/>
            <a:ext cx="90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63625" y="266905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046122"/>
            <a:ext cx="475937" cy="16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051277"/>
            <a:ext cx="651622" cy="163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32696" y="2052867"/>
            <a:ext cx="461220" cy="163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32732" y="359710"/>
            <a:ext cx="13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28206" y="117503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28206" y="139019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28206" y="160535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25029" y="1827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25029" y="96450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41548" y="1170538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41548" y="1385698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41548" y="1600858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43660" y="1822365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38371" y="957428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81875" y="117728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81875" y="139244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81875" y="160760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83987" y="182911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78698" y="964173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36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99564" y="2707789"/>
            <a:ext cx="4663440" cy="18077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031955" y="2809542"/>
            <a:ext cx="17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Job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7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2EDCCB-5106-4F4F-A405-97D328AA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Architecture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1932B-5825-430F-9B58-F751ED6B1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4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C74DE-FBCC-4605-BB67-2FCD0547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6DB65-F6EE-4C55-A0EC-9B1CB6AC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3" y="1843555"/>
            <a:ext cx="693868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is combined with two other systems: Kafka and YARN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Kafka is a streaming system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YARN is a cluster resource managing system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uses streams provided by Kafka to deliver messages 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uses physical resources (CPU, memory) on cluster provided by YARN to do the processing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Similar to the Hadoop Map-Reduce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7A837-C2E6-49B8-BA52-B9D02AD640C8}"/>
              </a:ext>
            </a:extLst>
          </p:cNvPr>
          <p:cNvSpPr/>
          <p:nvPr/>
        </p:nvSpPr>
        <p:spPr>
          <a:xfrm>
            <a:off x="7664822" y="1843555"/>
            <a:ext cx="3747247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ABBE26-8151-4AC4-8CA6-336F63580046}"/>
              </a:ext>
            </a:extLst>
          </p:cNvPr>
          <p:cNvSpPr txBox="1"/>
          <p:nvPr/>
        </p:nvSpPr>
        <p:spPr>
          <a:xfrm>
            <a:off x="8996083" y="2086300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21BEDB-4F51-430B-91E6-FE8393B8C644}"/>
              </a:ext>
            </a:extLst>
          </p:cNvPr>
          <p:cNvSpPr/>
          <p:nvPr/>
        </p:nvSpPr>
        <p:spPr>
          <a:xfrm>
            <a:off x="7664822" y="2788255"/>
            <a:ext cx="1828801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72BAF1-AB44-4BAE-A5FF-4E2CD0D314BE}"/>
              </a:ext>
            </a:extLst>
          </p:cNvPr>
          <p:cNvSpPr txBox="1"/>
          <p:nvPr/>
        </p:nvSpPr>
        <p:spPr>
          <a:xfrm>
            <a:off x="8057027" y="2995213"/>
            <a:ext cx="10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BA469-AC14-45AF-9B69-C94738A5DDF6}"/>
              </a:ext>
            </a:extLst>
          </p:cNvPr>
          <p:cNvSpPr/>
          <p:nvPr/>
        </p:nvSpPr>
        <p:spPr>
          <a:xfrm>
            <a:off x="9583268" y="2788255"/>
            <a:ext cx="1828801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F48BBB-D37D-49E6-AB27-4D92E1892567}"/>
              </a:ext>
            </a:extLst>
          </p:cNvPr>
          <p:cNvSpPr txBox="1"/>
          <p:nvPr/>
        </p:nvSpPr>
        <p:spPr>
          <a:xfrm>
            <a:off x="9975474" y="2984452"/>
            <a:ext cx="10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A51E5C-DF90-4CB4-9C13-930E4CB1A3D4}"/>
              </a:ext>
            </a:extLst>
          </p:cNvPr>
          <p:cNvSpPr/>
          <p:nvPr/>
        </p:nvSpPr>
        <p:spPr>
          <a:xfrm>
            <a:off x="7664822" y="4822782"/>
            <a:ext cx="3747247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BF8F07-2886-4401-988A-6D0C31D68017}"/>
              </a:ext>
            </a:extLst>
          </p:cNvPr>
          <p:cNvSpPr txBox="1"/>
          <p:nvPr/>
        </p:nvSpPr>
        <p:spPr>
          <a:xfrm>
            <a:off x="8996083" y="5065527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MapReduce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A65FC4-7047-4B17-B9CC-BB5E5BB8DE5F}"/>
              </a:ext>
            </a:extLst>
          </p:cNvPr>
          <p:cNvSpPr/>
          <p:nvPr/>
        </p:nvSpPr>
        <p:spPr>
          <a:xfrm>
            <a:off x="7664822" y="5767482"/>
            <a:ext cx="1828801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B43BA9-87CF-4468-9EB2-CEC8A83FF562}"/>
              </a:ext>
            </a:extLst>
          </p:cNvPr>
          <p:cNvSpPr txBox="1"/>
          <p:nvPr/>
        </p:nvSpPr>
        <p:spPr>
          <a:xfrm>
            <a:off x="8057028" y="5963679"/>
            <a:ext cx="10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BD6183-15BF-4203-B344-E65343D6C2DC}"/>
              </a:ext>
            </a:extLst>
          </p:cNvPr>
          <p:cNvSpPr/>
          <p:nvPr/>
        </p:nvSpPr>
        <p:spPr>
          <a:xfrm>
            <a:off x="9583268" y="5767482"/>
            <a:ext cx="1828801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40094A-FD20-481C-885B-1B195678A4A1}"/>
              </a:ext>
            </a:extLst>
          </p:cNvPr>
          <p:cNvSpPr txBox="1"/>
          <p:nvPr/>
        </p:nvSpPr>
        <p:spPr>
          <a:xfrm>
            <a:off x="9975474" y="5963679"/>
            <a:ext cx="10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5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1422</Words>
  <Application>Microsoft Office PowerPoint</Application>
  <PresentationFormat>Widescreen</PresentationFormat>
  <Paragraphs>505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等线</vt:lpstr>
      <vt:lpstr>等线 Light</vt:lpstr>
      <vt:lpstr>游ゴシック</vt:lpstr>
      <vt:lpstr>游ゴシック Light</vt:lpstr>
      <vt:lpstr>Arial</vt:lpstr>
      <vt:lpstr>Comic Sans MS</vt:lpstr>
      <vt:lpstr>Office 主题​​</vt:lpstr>
      <vt:lpstr>Apache Samza</vt:lpstr>
      <vt:lpstr>Concept</vt:lpstr>
      <vt:lpstr>Samza Concept</vt:lpstr>
      <vt:lpstr>Samza Concept</vt:lpstr>
      <vt:lpstr>Samza Concept</vt:lpstr>
      <vt:lpstr>Samza Concept</vt:lpstr>
      <vt:lpstr>Samza Concept</vt:lpstr>
      <vt:lpstr>Samza Architecture</vt:lpstr>
      <vt:lpstr>Architecture</vt:lpstr>
      <vt:lpstr>Kafka</vt:lpstr>
      <vt:lpstr>Samza and Kafka</vt:lpstr>
      <vt:lpstr>YARN</vt:lpstr>
      <vt:lpstr>YARN</vt:lpstr>
      <vt:lpstr>Samza and YARN</vt:lpstr>
      <vt:lpstr>Example Application</vt:lpstr>
      <vt:lpstr>Example Application</vt:lpstr>
      <vt:lpstr>Example Application</vt:lpstr>
      <vt:lpstr>Example Application</vt:lpstr>
      <vt:lpstr>Example Application</vt:lpstr>
      <vt:lpstr>Throughput</vt:lpstr>
      <vt:lpstr>PowerPoint Presentation</vt:lpstr>
      <vt:lpstr>Throughput</vt:lpstr>
      <vt:lpstr>Better Design</vt:lpstr>
      <vt:lpstr>Better Design</vt:lpstr>
      <vt:lpstr>Better Design</vt:lpstr>
      <vt:lpstr>Better Design</vt:lpstr>
      <vt:lpstr>Better Design</vt:lpstr>
      <vt:lpstr>Better Design</vt:lpstr>
      <vt:lpstr>Fault Tolerance</vt:lpstr>
      <vt:lpstr>Fault tolerance</vt:lpstr>
      <vt:lpstr>Fault tolerance</vt:lpstr>
      <vt:lpstr>Fault tolerance</vt:lpstr>
      <vt:lpstr>Fault tolerance</vt:lpstr>
      <vt:lpstr>Changelog</vt:lpstr>
      <vt:lpstr>Changelog</vt:lpstr>
      <vt:lpstr>Changelog</vt:lpstr>
      <vt:lpstr>Changelog</vt:lpstr>
      <vt:lpstr>Changelog</vt:lpstr>
      <vt:lpstr>Changelog</vt:lpstr>
      <vt:lpstr>More details</vt:lpstr>
      <vt:lpstr>Job and Application Example</vt:lpstr>
      <vt:lpstr>Job and Application Example</vt:lpstr>
      <vt:lpstr>Submission of a Samza job</vt:lpstr>
      <vt:lpstr>Submission of a Samza job</vt:lpstr>
      <vt:lpstr>Submission of a Samza job</vt:lpstr>
      <vt:lpstr>Submission of a Samza job</vt:lpstr>
      <vt:lpstr>Submission of a Samza job</vt:lpstr>
      <vt:lpstr>Submission of a Samza job</vt:lpstr>
      <vt:lpstr>Submission of a Samza job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 Zhaochen</dc:creator>
  <cp:lastModifiedBy>workshop</cp:lastModifiedBy>
  <cp:revision>659</cp:revision>
  <dcterms:created xsi:type="dcterms:W3CDTF">2018-02-28T01:38:58Z</dcterms:created>
  <dcterms:modified xsi:type="dcterms:W3CDTF">2018-03-08T08:21:34Z</dcterms:modified>
</cp:coreProperties>
</file>