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8"/>
  </p:notesMasterIdLst>
  <p:sldIdLst>
    <p:sldId id="256" r:id="rId2"/>
    <p:sldId id="293" r:id="rId3"/>
    <p:sldId id="260" r:id="rId4"/>
    <p:sldId id="295" r:id="rId5"/>
    <p:sldId id="296" r:id="rId6"/>
    <p:sldId id="297" r:id="rId7"/>
    <p:sldId id="298" r:id="rId8"/>
    <p:sldId id="294" r:id="rId9"/>
    <p:sldId id="299" r:id="rId10"/>
    <p:sldId id="300" r:id="rId11"/>
    <p:sldId id="321" r:id="rId12"/>
    <p:sldId id="320" r:id="rId13"/>
    <p:sldId id="322" r:id="rId14"/>
    <p:sldId id="329" r:id="rId15"/>
    <p:sldId id="330" r:id="rId16"/>
    <p:sldId id="332" r:id="rId17"/>
    <p:sldId id="331" r:id="rId18"/>
    <p:sldId id="302" r:id="rId19"/>
    <p:sldId id="273" r:id="rId20"/>
    <p:sldId id="301" r:id="rId21"/>
    <p:sldId id="278" r:id="rId22"/>
    <p:sldId id="306" r:id="rId23"/>
    <p:sldId id="304" r:id="rId24"/>
    <p:sldId id="307" r:id="rId25"/>
    <p:sldId id="305" r:id="rId26"/>
    <p:sldId id="362" r:id="rId27"/>
    <p:sldId id="334" r:id="rId28"/>
    <p:sldId id="327" r:id="rId29"/>
    <p:sldId id="323" r:id="rId30"/>
    <p:sldId id="333" r:id="rId31"/>
    <p:sldId id="338" r:id="rId32"/>
    <p:sldId id="324" r:id="rId33"/>
    <p:sldId id="318" r:id="rId34"/>
    <p:sldId id="310" r:id="rId35"/>
    <p:sldId id="312" r:id="rId36"/>
    <p:sldId id="319" r:id="rId37"/>
    <p:sldId id="335" r:id="rId38"/>
    <p:sldId id="325" r:id="rId39"/>
    <p:sldId id="336" r:id="rId40"/>
    <p:sldId id="342" r:id="rId41"/>
    <p:sldId id="339" r:id="rId42"/>
    <p:sldId id="340" r:id="rId43"/>
    <p:sldId id="341" r:id="rId44"/>
    <p:sldId id="313" r:id="rId45"/>
    <p:sldId id="326" r:id="rId46"/>
    <p:sldId id="343" r:id="rId47"/>
    <p:sldId id="344" r:id="rId48"/>
    <p:sldId id="345" r:id="rId49"/>
    <p:sldId id="314" r:id="rId50"/>
    <p:sldId id="346" r:id="rId51"/>
    <p:sldId id="347" r:id="rId52"/>
    <p:sldId id="348" r:id="rId53"/>
    <p:sldId id="352" r:id="rId54"/>
    <p:sldId id="353" r:id="rId55"/>
    <p:sldId id="354" r:id="rId56"/>
    <p:sldId id="355" r:id="rId57"/>
    <p:sldId id="356" r:id="rId58"/>
    <p:sldId id="358" r:id="rId59"/>
    <p:sldId id="359" r:id="rId60"/>
    <p:sldId id="316" r:id="rId61"/>
    <p:sldId id="315" r:id="rId62"/>
    <p:sldId id="317" r:id="rId63"/>
    <p:sldId id="361" r:id="rId64"/>
    <p:sldId id="371" r:id="rId65"/>
    <p:sldId id="337" r:id="rId66"/>
    <p:sldId id="360" r:id="rId67"/>
    <p:sldId id="363" r:id="rId68"/>
    <p:sldId id="364" r:id="rId69"/>
    <p:sldId id="370" r:id="rId70"/>
    <p:sldId id="368" r:id="rId71"/>
    <p:sldId id="374" r:id="rId72"/>
    <p:sldId id="372" r:id="rId73"/>
    <p:sldId id="375" r:id="rId74"/>
    <p:sldId id="376" r:id="rId75"/>
    <p:sldId id="382" r:id="rId76"/>
    <p:sldId id="377" r:id="rId77"/>
    <p:sldId id="379" r:id="rId78"/>
    <p:sldId id="378" r:id="rId79"/>
    <p:sldId id="381" r:id="rId80"/>
    <p:sldId id="380" r:id="rId81"/>
    <p:sldId id="311" r:id="rId82"/>
    <p:sldId id="308" r:id="rId83"/>
    <p:sldId id="309" r:id="rId84"/>
    <p:sldId id="275" r:id="rId85"/>
    <p:sldId id="303" r:id="rId86"/>
    <p:sldId id="274" r:id="rId87"/>
    <p:sldId id="268" r:id="rId88"/>
    <p:sldId id="272" r:id="rId89"/>
    <p:sldId id="277" r:id="rId90"/>
    <p:sldId id="280" r:id="rId91"/>
    <p:sldId id="281" r:id="rId92"/>
    <p:sldId id="282" r:id="rId93"/>
    <p:sldId id="283" r:id="rId94"/>
    <p:sldId id="284" r:id="rId95"/>
    <p:sldId id="285" r:id="rId96"/>
    <p:sldId id="286" r:id="rId97"/>
    <p:sldId id="287" r:id="rId98"/>
    <p:sldId id="288" r:id="rId99"/>
    <p:sldId id="289" r:id="rId100"/>
    <p:sldId id="290" r:id="rId101"/>
    <p:sldId id="291" r:id="rId102"/>
    <p:sldId id="292" r:id="rId103"/>
    <p:sldId id="269" r:id="rId104"/>
    <p:sldId id="271" r:id="rId105"/>
    <p:sldId id="263" r:id="rId106"/>
    <p:sldId id="265" r:id="rId107"/>
    <p:sldId id="259" r:id="rId108"/>
    <p:sldId id="262" r:id="rId109"/>
    <p:sldId id="257" r:id="rId110"/>
    <p:sldId id="270" r:id="rId111"/>
    <p:sldId id="258" r:id="rId112"/>
    <p:sldId id="264" r:id="rId113"/>
    <p:sldId id="266" r:id="rId114"/>
    <p:sldId id="267" r:id="rId115"/>
    <p:sldId id="276" r:id="rId116"/>
    <p:sldId id="279" r:id="rId1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93"/>
            <p14:sldId id="260"/>
            <p14:sldId id="295"/>
          </p14:sldIdLst>
        </p14:section>
        <p14:section name="YARN" id="{1F32C780-461C-4890-A1C4-77C0DB09FF66}">
          <p14:sldIdLst>
            <p14:sldId id="296"/>
            <p14:sldId id="297"/>
            <p14:sldId id="298"/>
          </p14:sldIdLst>
        </p14:section>
        <p14:section name="Concepts" id="{B361D5C6-E35E-49B5-9F52-41A12C92E075}">
          <p14:sldIdLst>
            <p14:sldId id="294"/>
            <p14:sldId id="299"/>
            <p14:sldId id="300"/>
            <p14:sldId id="321"/>
          </p14:sldIdLst>
        </p14:section>
        <p14:section name="Samza Architecture" id="{A06A1932-424E-42A7-A4F5-C6205A104790}">
          <p14:sldIdLst>
            <p14:sldId id="320"/>
            <p14:sldId id="322"/>
            <p14:sldId id="329"/>
          </p14:sldIdLst>
        </p14:section>
        <p14:section name="Application Example" id="{213CC3C8-3C0D-4EE3-8F69-9E7FD0E02537}">
          <p14:sldIdLst>
            <p14:sldId id="330"/>
            <p14:sldId id="332"/>
            <p14:sldId id="331"/>
          </p14:sldIdLst>
        </p14:section>
        <p14:section name="Deployment" id="{FE5C6F5F-7E43-400C-A90C-E90B98C16EA9}">
          <p14:sldIdLst>
            <p14:sldId id="302"/>
          </p14:sldIdLst>
        </p14:section>
        <p14:section name="Submit Application" id="{087780A7-9521-466D-9F4A-82953803DA7D}">
          <p14:sldIdLst>
            <p14:sldId id="273"/>
            <p14:sldId id="301"/>
            <p14:sldId id="278"/>
            <p14:sldId id="306"/>
            <p14:sldId id="304"/>
            <p14:sldId id="307"/>
            <p14:sldId id="305"/>
            <p14:sldId id="362"/>
            <p14:sldId id="334"/>
            <p14:sldId id="327"/>
            <p14:sldId id="323"/>
            <p14:sldId id="333"/>
            <p14:sldId id="338"/>
            <p14:sldId id="324"/>
            <p14:sldId id="318"/>
            <p14:sldId id="310"/>
            <p14:sldId id="312"/>
            <p14:sldId id="319"/>
            <p14:sldId id="335"/>
            <p14:sldId id="325"/>
            <p14:sldId id="336"/>
            <p14:sldId id="342"/>
            <p14:sldId id="339"/>
            <p14:sldId id="340"/>
            <p14:sldId id="341"/>
            <p14:sldId id="313"/>
            <p14:sldId id="326"/>
            <p14:sldId id="343"/>
            <p14:sldId id="344"/>
            <p14:sldId id="345"/>
            <p14:sldId id="314"/>
            <p14:sldId id="346"/>
            <p14:sldId id="347"/>
            <p14:sldId id="348"/>
            <p14:sldId id="352"/>
            <p14:sldId id="353"/>
            <p14:sldId id="354"/>
            <p14:sldId id="355"/>
            <p14:sldId id="356"/>
            <p14:sldId id="358"/>
            <p14:sldId id="359"/>
            <p14:sldId id="316"/>
            <p14:sldId id="315"/>
            <p14:sldId id="317"/>
            <p14:sldId id="361"/>
            <p14:sldId id="371"/>
            <p14:sldId id="337"/>
            <p14:sldId id="360"/>
            <p14:sldId id="363"/>
            <p14:sldId id="364"/>
            <p14:sldId id="370"/>
            <p14:sldId id="368"/>
            <p14:sldId id="374"/>
            <p14:sldId id="372"/>
            <p14:sldId id="375"/>
            <p14:sldId id="376"/>
            <p14:sldId id="382"/>
            <p14:sldId id="377"/>
            <p14:sldId id="379"/>
            <p14:sldId id="378"/>
            <p14:sldId id="381"/>
            <p14:sldId id="380"/>
            <p14:sldId id="311"/>
            <p14:sldId id="308"/>
            <p14:sldId id="309"/>
            <p14:sldId id="275"/>
            <p14:sldId id="303"/>
            <p14:sldId id="274"/>
            <p14:sldId id="268"/>
            <p14:sldId id="272"/>
          </p14:sldIdLst>
        </p14:section>
        <p14:section name="Detailed Abstract" id="{B1A348FB-F787-484B-A125-1217B7FF92DA}">
          <p14:sldIdLst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Stand alone job" id="{8995E547-06EC-4D59-8961-90CC66602883}">
          <p14:sldIdLst>
            <p14:sldId id="269"/>
            <p14:sldId id="271"/>
          </p14:sldIdLst>
        </p14:section>
        <p14:section name="Task" id="{A6BE1BE1-8715-4861-9F81-EBD747D5600C}">
          <p14:sldIdLst>
            <p14:sldId id="263"/>
            <p14:sldId id="265"/>
          </p14:sldIdLst>
        </p14:section>
        <p14:section name="Deprecated Pages" id="{699857A4-82F1-444C-B83B-753F585E7797}">
          <p14:sldIdLst>
            <p14:sldId id="259"/>
            <p14:sldId id="262"/>
            <p14:sldId id="257"/>
            <p14:sldId id="270"/>
            <p14:sldId id="258"/>
            <p14:sldId id="264"/>
            <p14:sldId id="266"/>
            <p14:sldId id="267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95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3" Type="http://schemas.openxmlformats.org/officeDocument/2006/relationships/image" Target="../media/image180.png"/><Relationship Id="rId7" Type="http://schemas.openxmlformats.org/officeDocument/2006/relationships/image" Target="../media/image184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4" Type="http://schemas.openxmlformats.org/officeDocument/2006/relationships/image" Target="../media/image181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3" Type="http://schemas.openxmlformats.org/officeDocument/2006/relationships/image" Target="../media/image187.png"/><Relationship Id="rId7" Type="http://schemas.openxmlformats.org/officeDocument/2006/relationships/image" Target="../media/image191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0.png"/><Relationship Id="rId5" Type="http://schemas.openxmlformats.org/officeDocument/2006/relationships/image" Target="../media/image189.png"/><Relationship Id="rId4" Type="http://schemas.openxmlformats.org/officeDocument/2006/relationships/image" Target="../media/image188.png"/><Relationship Id="rId9" Type="http://schemas.openxmlformats.org/officeDocument/2006/relationships/image" Target="../media/image193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" Target="slide1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8.png"/><Relationship Id="rId4" Type="http://schemas.openxmlformats.org/officeDocument/2006/relationships/image" Target="../media/image197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amza.apache.org/startup/preview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rrt/Samza/blob/master/Documentation/ClusterModeSamzaDeployment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5.xml"/><Relationship Id="rId3" Type="http://schemas.openxmlformats.org/officeDocument/2006/relationships/slide" Target="slide8.xml"/><Relationship Id="rId7" Type="http://schemas.openxmlformats.org/officeDocument/2006/relationships/slide" Target="slide1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current/hadoop-yarn/hadoop-yarn-site/YAR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rtonworks.com/blog/apache-hadoop-yarn-concepts-and-applicati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" Target="slide72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slide" Target="slide7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78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slide" Target="slide80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amza.apache.org/learn/documentation/0.14/introduction/concep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0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0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5" Type="http://schemas.openxmlformats.org/officeDocument/2006/relationships/image" Target="../media/image135.png"/><Relationship Id="rId10" Type="http://schemas.openxmlformats.org/officeDocument/2006/relationships/image" Target="../media/image140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12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71.png"/><Relationship Id="rId7" Type="http://schemas.openxmlformats.org/officeDocument/2006/relationships/image" Target="../media/image174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0" Type="http://schemas.openxmlformats.org/officeDocument/2006/relationships/image" Target="../media/image177.png"/><Relationship Id="rId4" Type="http://schemas.openxmlformats.org/officeDocument/2006/relationships/hyperlink" Target="https://hadoop.apache.org/docs/r2.7.3/hadoop-yarn/hadoop-yarn-site/NodeLabel.html" TargetMode="External"/><Relationship Id="rId9" Type="http://schemas.openxmlformats.org/officeDocument/2006/relationships/image" Target="../media/image1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812" y="889177"/>
            <a:ext cx="3286933" cy="2762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14083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7" y="178249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Dataflow Graphs</a:t>
            </a:r>
          </a:p>
          <a:p>
            <a:pPr marL="0" indent="0">
              <a:buNone/>
            </a:pPr>
            <a:r>
              <a:rPr lang="en-US" sz="2200" dirty="0"/>
              <a:t>Compose </a:t>
            </a:r>
            <a:r>
              <a:rPr lang="en-US" sz="2200" dirty="0" err="1"/>
              <a:t>mutiple</a:t>
            </a:r>
            <a:r>
              <a:rPr lang="en-US" sz="2200" dirty="0"/>
              <a:t> jobs to a dataflow graphs</a:t>
            </a:r>
          </a:p>
          <a:p>
            <a:pPr marL="0" indent="0">
              <a:buNone/>
            </a:pPr>
            <a:r>
              <a:rPr lang="en-US" sz="2200" dirty="0"/>
              <a:t>Edges are stream, nodes are jobs.</a:t>
            </a:r>
          </a:p>
          <a:p>
            <a:pPr marL="0" indent="0">
              <a:buNone/>
            </a:pPr>
            <a:r>
              <a:rPr lang="en-US" sz="2200" dirty="0"/>
              <a:t>Graphs are often acyclic, but it is possible to create cyclic graphs.</a:t>
            </a:r>
          </a:p>
          <a:p>
            <a:pPr marL="0" indent="0">
              <a:buNone/>
            </a:pPr>
            <a:r>
              <a:rPr lang="en-US" sz="2200" i="1" dirty="0"/>
              <a:t>The dataflow model: a practical approach to balancing correctness, latency, and cost in massive-scale, unbounded, out-of-order data processing, </a:t>
            </a:r>
            <a:r>
              <a:rPr lang="en-US" sz="2200" dirty="0"/>
              <a:t>VLDB2015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29271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826" y="0"/>
            <a:ext cx="10515600" cy="1325563"/>
          </a:xfrm>
        </p:spPr>
        <p:txBody>
          <a:bodyPr/>
          <a:lstStyle/>
          <a:p>
            <a:r>
              <a:rPr lang="en-US" altLang="zh-CN" dirty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6" y="934079"/>
            <a:ext cx="4600575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7" y="619754"/>
            <a:ext cx="5486400" cy="154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2777" y="258792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122098" y="1391279"/>
            <a:ext cx="4140679" cy="25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227" y="2418458"/>
            <a:ext cx="5314950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34227" y="2029797"/>
            <a:ext cx="25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ContainerLaunchContext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99" y="2140436"/>
            <a:ext cx="5734050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86" y="4181968"/>
            <a:ext cx="7772400" cy="14859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2674189" y="1811824"/>
            <a:ext cx="3760038" cy="1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652" y="3767377"/>
            <a:ext cx="7477125" cy="2486025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7901886" y="4642338"/>
            <a:ext cx="338766" cy="3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2089" y="6257925"/>
            <a:ext cx="3667125" cy="60007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3455377" y="4826364"/>
            <a:ext cx="4856712" cy="17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288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76200" y="-1380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ClientHelper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408" y="818208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Skip the security part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9" y="1187540"/>
            <a:ext cx="300990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4733"/>
          <a:stretch/>
        </p:blipFill>
        <p:spPr>
          <a:xfrm>
            <a:off x="260589" y="1358990"/>
            <a:ext cx="3562350" cy="14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89" y="1502374"/>
            <a:ext cx="498157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955" y="355174"/>
            <a:ext cx="5591175" cy="1295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>
            <a:off x="3822939" y="1002874"/>
            <a:ext cx="2269016" cy="42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0249" y="0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ContainerLaunchContext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4" y="2654899"/>
            <a:ext cx="4314825" cy="10096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 flipV="1">
            <a:off x="3165895" y="1923692"/>
            <a:ext cx="2924354" cy="36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249" y="1603078"/>
            <a:ext cx="5191125" cy="1362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249" y="3238271"/>
            <a:ext cx="5105400" cy="14954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898475" y="2777126"/>
            <a:ext cx="3191774" cy="120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0249" y="2902714"/>
            <a:ext cx="306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817190" y="2744363"/>
            <a:ext cx="905774" cy="12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9836" y="2582423"/>
            <a:ext cx="847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Samza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54679" y="3272049"/>
            <a:ext cx="112145" cy="6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6" y="3914775"/>
            <a:ext cx="5353050" cy="5886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0436" y="3669175"/>
            <a:ext cx="285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151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034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/>
              <a:t>Stand alone model with Zookeeper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StreamApplication</a:t>
            </a:r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LocalApplicationRunner.java</a:t>
              </a:r>
            </a:p>
            <a:p>
              <a:r>
                <a:rPr lang="en-US" dirty="0"/>
                <a:t>run(</a:t>
              </a:r>
              <a:r>
                <a:rPr lang="en-US" dirty="0" err="1"/>
                <a:t>StreamApplication</a:t>
              </a:r>
              <a:r>
                <a:rPr lang="en-US" dirty="0"/>
                <a:t>)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AbstractApplicationRunner.java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StreamManager.java</a:t>
            </a:r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ExecutionPlanner.java</a:t>
            </a:r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91" y="1847850"/>
            <a:ext cx="8010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52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Wikipedia-raw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r>
              <a:rPr lang="en-US" dirty="0"/>
              <a:t> Job</a:t>
            </a:r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Hadoop 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</a:t>
            </a:r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names end with ???</a:t>
            </a:r>
          </a:p>
          <a:p>
            <a:pPr algn="ctr"/>
            <a:r>
              <a:rPr lang="en-US" dirty="0"/>
              <a:t>Classes need to be analyze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Zookeeper class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own code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./run-job.sh –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–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wikipedia-feed.properties</a:t>
            </a:r>
            <a:endParaRPr lang="en-US" dirty="0"/>
          </a:p>
          <a:p>
            <a:pPr algn="ctr"/>
            <a:r>
              <a:rPr lang="en-US" dirty="0" err="1"/>
              <a:t>job.factory.class</a:t>
            </a:r>
            <a:endParaRPr lang="en-US" dirty="0"/>
          </a:p>
          <a:p>
            <a:pPr algn="ctr"/>
            <a:r>
              <a:rPr lang="en-US" dirty="0"/>
              <a:t>job.name</a:t>
            </a:r>
          </a:p>
          <a:p>
            <a:pPr algn="ctr"/>
            <a:r>
              <a:rPr lang="en-US" dirty="0" err="1"/>
              <a:t>yarn.package.path</a:t>
            </a:r>
            <a:endParaRPr lang="en-US" dirty="0"/>
          </a:p>
          <a:p>
            <a:pPr algn="ctr"/>
            <a:r>
              <a:rPr lang="en-US" dirty="0" err="1"/>
              <a:t>task.class</a:t>
            </a:r>
            <a:endParaRPr lang="en-US" dirty="0"/>
          </a:p>
          <a:p>
            <a:pPr algn="ctr"/>
            <a:r>
              <a:rPr lang="en-US" dirty="0" err="1"/>
              <a:t>task.inputs</a:t>
            </a:r>
            <a:endParaRPr lang="en-US" dirty="0"/>
          </a:p>
          <a:p>
            <a:pPr algn="ctr"/>
            <a:r>
              <a:rPr lang="en-US" dirty="0" err="1"/>
              <a:t>serializer.registry.json.class</a:t>
            </a:r>
            <a:endParaRPr lang="en-US" dirty="0"/>
          </a:p>
          <a:p>
            <a:pPr algn="ctr"/>
            <a:r>
              <a:rPr lang="en-US" dirty="0" err="1"/>
              <a:t>systems.kafka.samza.factory</a:t>
            </a:r>
            <a:endParaRPr lang="en-US" dirty="0"/>
          </a:p>
          <a:p>
            <a:pPr algn="ctr"/>
            <a:r>
              <a:rPr lang="en-US" dirty="0" err="1"/>
              <a:t>systems.kafka.samza.msg.serde</a:t>
            </a:r>
            <a:endParaRPr lang="en-US" dirty="0"/>
          </a:p>
          <a:p>
            <a:pPr algn="ctr"/>
            <a:r>
              <a:rPr lang="en-US" dirty="0" err="1"/>
              <a:t>systems.kafka.consumer.zookeeper.connect</a:t>
            </a:r>
            <a:endParaRPr lang="en-US" dirty="0"/>
          </a:p>
          <a:p>
            <a:pPr algn="ctr"/>
            <a:r>
              <a:rPr lang="en-US" dirty="0" err="1"/>
              <a:t>systems.kafka.producer.bootstrap.servers</a:t>
            </a:r>
            <a:endParaRPr lang="en-US" dirty="0"/>
          </a:p>
          <a:p>
            <a:pPr algn="ctr"/>
            <a:r>
              <a:rPr lang="en-US" dirty="0" err="1"/>
              <a:t>job.coordinator.system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StreamJob.java</a:t>
            </a:r>
          </a:p>
          <a:p>
            <a:pPr algn="ctr"/>
            <a:r>
              <a:rPr lang="en-US" dirty="0"/>
              <a:t>submit</a:t>
            </a:r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ApplicationRunnerMain.java</a:t>
            </a:r>
            <a:r>
              <a:rPr lang="en-US" dirty="0">
                <a:solidFill>
                  <a:schemeClr val="dk1"/>
                </a:solidFill>
              </a:rPr>
              <a:t>???</a:t>
            </a: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CoordinatorSreamSystemConsumer.java</a:t>
            </a:r>
            <a:r>
              <a:rPr lang="en-US" dirty="0"/>
              <a:t>???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CoordinatorSreamSystemProducer.java</a:t>
            </a:r>
            <a:r>
              <a:rPr lang="en-US" dirty="0"/>
              <a:t>???</a:t>
            </a:r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for job start and exit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YarnJobFactory.scala</a:t>
            </a:r>
            <a:endParaRPr lang="en-US" altLang="zh-CN" b="1" dirty="0"/>
          </a:p>
          <a:p>
            <a:pPr algn="ctr"/>
            <a:r>
              <a:rPr lang="en-US" dirty="0" err="1"/>
              <a:t>getJob</a:t>
            </a:r>
            <a:endParaRPr lang="en-US" dirty="0"/>
          </a:p>
          <a:p>
            <a:pPr algn="ctr"/>
            <a:r>
              <a:rPr lang="en-US" dirty="0"/>
              <a:t>new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submit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ClientHelper.scala</a:t>
            </a:r>
            <a:endParaRPr lang="en-US" b="1" dirty="0"/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</a:t>
              </a:r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YarnJobUtil.scala</a:t>
            </a:r>
            <a:endParaRPr lang="en-US" b="1" dirty="0"/>
          </a:p>
          <a:p>
            <a:pPr algn="ctr"/>
            <a:r>
              <a:rPr lang="en-US" dirty="0" err="1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package</a:t>
            </a:r>
          </a:p>
          <a:p>
            <a:pPr algn="ctr"/>
            <a:r>
              <a:rPr lang="en-US" dirty="0" err="1"/>
              <a:t>fs.getFileStatus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LocalizerResourceMapper.java</a:t>
            </a:r>
            <a:r>
              <a:rPr lang="en-US" dirty="0"/>
              <a:t>???</a:t>
            </a:r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setupSecurityToken</a:t>
            </a:r>
            <a:endParaRPr lang="en-US" dirty="0"/>
          </a:p>
          <a:p>
            <a:pPr algn="ctr"/>
            <a:r>
              <a:rPr lang="en-US" dirty="0"/>
              <a:t>Interact with </a:t>
            </a:r>
            <a:r>
              <a:rPr lang="en-US" b="1" dirty="0" err="1"/>
              <a:t>Hadoop.security</a:t>
            </a:r>
            <a:r>
              <a:rPr lang="en-US" dirty="0"/>
              <a:t>???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createApplication</a:t>
            </a:r>
            <a:r>
              <a:rPr lang="en-US" dirty="0"/>
              <a:t>???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FileSystemImplConfig.java</a:t>
            </a:r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Convert </a:t>
            </a:r>
            <a:r>
              <a:rPr lang="en-US" dirty="0" err="1"/>
              <a:t>Samza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into Hadoop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Start Application Manager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 job’s meta data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Path.java</a:t>
            </a:r>
          </a:p>
          <a:p>
            <a:pPr algn="ctr"/>
            <a:r>
              <a:rPr lang="en-US" dirty="0" err="1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Resource.java</a:t>
            </a:r>
          </a:p>
          <a:p>
            <a:pPr algn="ctr"/>
            <a:r>
              <a:rPr lang="en-US" dirty="0" err="1"/>
              <a:t>setMemory</a:t>
            </a:r>
            <a:endParaRPr lang="en-US" dirty="0"/>
          </a:p>
          <a:p>
            <a:pPr algn="ctr"/>
            <a:r>
              <a:rPr lang="en-US" dirty="0"/>
              <a:t>…???</a:t>
            </a:r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LocalResource.java</a:t>
            </a:r>
            <a:r>
              <a:rPr lang="en-US" dirty="0"/>
              <a:t>???</a:t>
            </a:r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 used by Container Launch Context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Resources on cluster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Resouce</a:t>
            </a:r>
            <a:r>
              <a:rPr lang="en-US" dirty="0"/>
              <a:t> required by container</a:t>
            </a:r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for node manager.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25505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4" y="1740958"/>
            <a:ext cx="5046133" cy="4351338"/>
          </a:xfrm>
        </p:spPr>
        <p:txBody>
          <a:bodyPr/>
          <a:lstStyle/>
          <a:p>
            <a:r>
              <a:rPr lang="en-US" dirty="0" err="1"/>
              <a:t>SamzaContainers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Partitions and tasks are logical units of parallelism. Containers are the unit of physical parallelism.</a:t>
            </a:r>
          </a:p>
          <a:p>
            <a:pPr marL="0" indent="0">
              <a:buNone/>
            </a:pPr>
            <a:r>
              <a:rPr lang="en-US" sz="2000" dirty="0"/>
              <a:t>A container is a essentially a Unix process(or Linux </a:t>
            </a:r>
            <a:r>
              <a:rPr lang="en-US" sz="2000" dirty="0" err="1"/>
              <a:t>cgroup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/>
              <a:t>Each container runs one or more tasks. </a:t>
            </a:r>
          </a:p>
          <a:p>
            <a:pPr marL="0" indent="0">
              <a:buNone/>
            </a:pPr>
            <a:r>
              <a:rPr lang="en-US" sz="2000" dirty="0"/>
              <a:t>The number of containers is specified by the user at run time and can be changed at any time.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78133" y="3299919"/>
            <a:ext cx="2294466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8998" y="3299918"/>
            <a:ext cx="1600201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924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897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Task1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6748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4115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642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2615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Task3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2115" y="3315819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37761" y="3281955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47000" y="1039251"/>
            <a:ext cx="2997200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51" idx="2"/>
            <a:endCxn id="9" idx="0"/>
          </p:cNvCxnSpPr>
          <p:nvPr/>
        </p:nvCxnSpPr>
        <p:spPr>
          <a:xfrm flipH="1">
            <a:off x="8716432" y="2818468"/>
            <a:ext cx="459312" cy="87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5" idx="2"/>
            <a:endCxn id="7" idx="0"/>
          </p:cNvCxnSpPr>
          <p:nvPr/>
        </p:nvCxnSpPr>
        <p:spPr>
          <a:xfrm flipH="1">
            <a:off x="7622116" y="2823623"/>
            <a:ext cx="634997" cy="86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9" idx="2"/>
            <a:endCxn id="11" idx="0"/>
          </p:cNvCxnSpPr>
          <p:nvPr/>
        </p:nvCxnSpPr>
        <p:spPr>
          <a:xfrm>
            <a:off x="10116071" y="2825213"/>
            <a:ext cx="477845" cy="86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71982" y="991673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11581" y="194737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11581" y="216253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11581" y="237769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008404" y="259986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08404" y="1736852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924923" y="19428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924923" y="215804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924923" y="237320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927035" y="2594711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921746" y="1729774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865250" y="194962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865250" y="216478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865250" y="237994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867362" y="260145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862073" y="1736519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051799" y="4708479"/>
            <a:ext cx="2362201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19072" y="46609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B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467723" y="555295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67723" y="576811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467723" y="598327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469835" y="62047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464546" y="5339847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521830" y="554436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521830" y="575952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521830" y="597468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523942" y="6196187"/>
            <a:ext cx="49212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521830" y="5331250"/>
            <a:ext cx="494237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" idx="2"/>
            <a:endCxn id="73" idx="0"/>
          </p:cNvCxnSpPr>
          <p:nvPr/>
        </p:nvCxnSpPr>
        <p:spPr>
          <a:xfrm>
            <a:off x="7622116" y="4231251"/>
            <a:ext cx="1095373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9" idx="2"/>
            <a:endCxn id="73" idx="0"/>
          </p:cNvCxnSpPr>
          <p:nvPr/>
        </p:nvCxnSpPr>
        <p:spPr>
          <a:xfrm>
            <a:off x="8716432" y="4231251"/>
            <a:ext cx="105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" idx="2"/>
            <a:endCxn id="78" idx="0"/>
          </p:cNvCxnSpPr>
          <p:nvPr/>
        </p:nvCxnSpPr>
        <p:spPr>
          <a:xfrm>
            <a:off x="7622116" y="4231251"/>
            <a:ext cx="2146833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" idx="2"/>
            <a:endCxn id="78" idx="0"/>
          </p:cNvCxnSpPr>
          <p:nvPr/>
        </p:nvCxnSpPr>
        <p:spPr>
          <a:xfrm>
            <a:off x="8716432" y="4231251"/>
            <a:ext cx="1052517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1" idx="2"/>
            <a:endCxn id="73" idx="0"/>
          </p:cNvCxnSpPr>
          <p:nvPr/>
        </p:nvCxnSpPr>
        <p:spPr>
          <a:xfrm flipH="1">
            <a:off x="8717489" y="4231251"/>
            <a:ext cx="187642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" idx="2"/>
          </p:cNvCxnSpPr>
          <p:nvPr/>
        </p:nvCxnSpPr>
        <p:spPr>
          <a:xfrm flipH="1">
            <a:off x="9750960" y="4231251"/>
            <a:ext cx="842956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4855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5" y="-127244"/>
            <a:ext cx="10515600" cy="1325563"/>
          </a:xfrm>
        </p:spPr>
        <p:txBody>
          <a:bodyPr/>
          <a:lstStyle/>
          <a:p>
            <a:r>
              <a:rPr lang="en-US" altLang="zh-CN" dirty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250" y="1599408"/>
            <a:ext cx="1289539" cy="395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451" y="1599408"/>
            <a:ext cx="121333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run-job.sh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913789" y="1788443"/>
            <a:ext cx="1434438" cy="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48227" y="1553087"/>
            <a:ext cx="1345222" cy="48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3734" y="1643574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693449" y="1772945"/>
            <a:ext cx="1138326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31775" y="1527313"/>
            <a:ext cx="1354012" cy="49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74296" y="158701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  <a:endCxn id="5" idx="0"/>
          </p:cNvCxnSpPr>
          <p:nvPr/>
        </p:nvCxnSpPr>
        <p:spPr>
          <a:xfrm>
            <a:off x="1307120" y="1433561"/>
            <a:ext cx="0" cy="16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943" y="787230"/>
            <a:ext cx="184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configuration file</a:t>
            </a:r>
          </a:p>
        </p:txBody>
      </p:sp>
      <p:cxnSp>
        <p:nvCxnSpPr>
          <p:cNvPr id="14" name="Straight Arrow Connector 13"/>
          <p:cNvCxnSpPr>
            <a:stCxn id="10" idx="3"/>
            <a:endCxn id="51" idx="1"/>
          </p:cNvCxnSpPr>
          <p:nvPr/>
        </p:nvCxnSpPr>
        <p:spPr>
          <a:xfrm>
            <a:off x="7185787" y="1772945"/>
            <a:ext cx="86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9174" y="1513744"/>
            <a:ext cx="1380392" cy="49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5019" y="1596192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run-jc.sh</a:t>
            </a:r>
          </a:p>
        </p:txBody>
      </p: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>
            <a:off x="10779370" y="2005008"/>
            <a:ext cx="0" cy="16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82176" y="3646723"/>
            <a:ext cx="1994388" cy="856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12595" y="3772967"/>
            <a:ext cx="172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</a:t>
            </a:r>
            <a:r>
              <a:rPr lang="en-US" altLang="zh-CN" dirty="0" err="1"/>
              <a:t>BasedJobCoordinator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5507" y="4478160"/>
            <a:ext cx="163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not normal </a:t>
            </a:r>
            <a:r>
              <a:rPr lang="en-US" dirty="0" err="1"/>
              <a:t>JobCoordinator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  <a:endCxn id="22" idx="3"/>
          </p:cNvCxnSpPr>
          <p:nvPr/>
        </p:nvCxnSpPr>
        <p:spPr>
          <a:xfrm flipH="1">
            <a:off x="8950381" y="4074921"/>
            <a:ext cx="831795" cy="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10586" y="3639824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0587" y="3782077"/>
            <a:ext cx="198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59303" y="2975216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containers, handle failures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2354" y="1724944"/>
            <a:ext cx="8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37023" y="1724944"/>
            <a:ext cx="8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47564" y="1938844"/>
            <a:ext cx="18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</a:t>
            </a:r>
            <a:r>
              <a:rPr lang="en-US" dirty="0" err="1"/>
              <a:t>cmds</a:t>
            </a:r>
            <a:r>
              <a:rPr lang="en-US" dirty="0"/>
              <a:t> as a parameter</a:t>
            </a:r>
          </a:p>
        </p:txBody>
      </p:sp>
      <p:cxnSp>
        <p:nvCxnSpPr>
          <p:cNvPr id="28" name="Straight Arrow Connector 27"/>
          <p:cNvCxnSpPr>
            <a:stCxn id="23" idx="1"/>
            <a:endCxn id="35" idx="3"/>
          </p:cNvCxnSpPr>
          <p:nvPr/>
        </p:nvCxnSpPr>
        <p:spPr>
          <a:xfrm flipH="1" flipV="1">
            <a:off x="6158721" y="4095191"/>
            <a:ext cx="951866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15" y="3633116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18885" y="2168955"/>
            <a:ext cx="360485" cy="37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41526" y="2733932"/>
            <a:ext cx="461665" cy="464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64853" y="3991032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4322" y="3759360"/>
            <a:ext cx="162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YarnClusterResourceManager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69465" y="2508225"/>
            <a:ext cx="2149741" cy="123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requests for physical resources,</a:t>
            </a:r>
          </a:p>
          <a:p>
            <a:r>
              <a:rPr lang="en-US" dirty="0"/>
              <a:t>run a container on resources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18926" y="3637777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7389" y="3772026"/>
            <a:ext cx="116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ContainerAllocator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368049" y="3777768"/>
            <a:ext cx="1950876" cy="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123" y="2976843"/>
            <a:ext cx="241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Translate requests for Yarn Resource Manager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30629" y="4035214"/>
            <a:ext cx="88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92913" y="3434444"/>
            <a:ext cx="9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41" name="Straight Arrow Connector 40"/>
          <p:cNvCxnSpPr>
            <a:stCxn id="29" idx="2"/>
            <a:endCxn id="43" idx="0"/>
          </p:cNvCxnSpPr>
          <p:nvPr/>
        </p:nvCxnSpPr>
        <p:spPr>
          <a:xfrm>
            <a:off x="1448713" y="4547944"/>
            <a:ext cx="1016641" cy="131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055379">
            <a:off x="877584" y="4932271"/>
            <a:ext cx="1553837" cy="65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launchStreamProcessor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43511" y="5859738"/>
            <a:ext cx="2643686" cy="6645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9655" y="6007361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YarnContainerRunner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31432" y="4172608"/>
            <a:ext cx="1217511" cy="551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368609" y="4179718"/>
            <a:ext cx="1950316" cy="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3102295">
            <a:off x="1753622" y="4852514"/>
            <a:ext cx="1226377" cy="555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  <a:endCxn id="49" idx="1"/>
          </p:cNvCxnSpPr>
          <p:nvPr/>
        </p:nvCxnSpPr>
        <p:spPr>
          <a:xfrm>
            <a:off x="3787197" y="6192027"/>
            <a:ext cx="1399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86786" y="5821530"/>
            <a:ext cx="2285917" cy="740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5526" y="6007361"/>
            <a:ext cx="22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Node Manager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050768" y="1547055"/>
            <a:ext cx="1490083" cy="451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31444" y="1588279"/>
            <a:ext cx="14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cxnSp>
        <p:nvCxnSpPr>
          <p:cNvPr id="53" name="Straight Arrow Connector 52"/>
          <p:cNvCxnSpPr>
            <a:stCxn id="52" idx="3"/>
            <a:endCxn id="15" idx="1"/>
          </p:cNvCxnSpPr>
          <p:nvPr/>
        </p:nvCxnSpPr>
        <p:spPr>
          <a:xfrm flipV="1">
            <a:off x="9550968" y="1759376"/>
            <a:ext cx="538206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82663" y="757535"/>
            <a:ext cx="211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Wrap everything and submit to YARN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31375" y="1958051"/>
            <a:ext cx="110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in context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64644" y="4791808"/>
            <a:ext cx="222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 which and how to run the </a:t>
            </a:r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59560031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/>
              <a:t>YarnClient.java</a:t>
            </a:r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SubmitApplicationRequest.java???</a:t>
            </a:r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addTimelineDelegationToken</a:t>
            </a:r>
            <a:endParaRPr lang="en-US" i="1" dirty="0"/>
          </a:p>
          <a:p>
            <a:pPr algn="ctr"/>
            <a:r>
              <a:rPr lang="en-US" dirty="0"/>
              <a:t>When security enabled</a:t>
            </a:r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ApplicationClientProtocol.java???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Protocol between clients and </a:t>
            </a:r>
            <a:r>
              <a:rPr lang="en-US" dirty="0" err="1"/>
              <a:t>ResourceManager</a:t>
            </a:r>
            <a:endParaRPr lang="en-US" dirty="0"/>
          </a:p>
          <a:p>
            <a:pPr algn="ctr"/>
            <a:r>
              <a:rPr lang="en-US" dirty="0" err="1"/>
              <a:t>ResourceManager</a:t>
            </a:r>
            <a:r>
              <a:rPr lang="en-US" dirty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YarnApplicationState.java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Proto\ApplicationClientProtocol.java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rpc</a:t>
            </a:r>
            <a:r>
              <a:rPr lang="en-US" dirty="0"/>
              <a:t> </a:t>
            </a:r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a task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Job Properties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factory class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Job 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path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class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inputs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Job Coordinator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Factory</a:t>
            </a:r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Kafka’s property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Servers address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system’s property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Factory implement both consumer and producer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Container use Consumer to read message and pass them to </a:t>
            </a:r>
            <a:r>
              <a:rPr lang="en-US" altLang="zh-CN" sz="2400" dirty="0" err="1"/>
              <a:t>StreamTask</a:t>
            </a:r>
            <a:endParaRPr lang="en-US" altLang="zh-CN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Producer </a:t>
            </a:r>
            <a:r>
              <a:rPr lang="en-US" altLang="zh-CN" sz="2400" dirty="0"/>
              <a:t>writes messages from </a:t>
            </a:r>
            <a:r>
              <a:rPr lang="en-US" altLang="zh-CN" sz="2400" dirty="0" err="1"/>
              <a:t>StreamTask</a:t>
            </a:r>
            <a:r>
              <a:rPr lang="en-US" altLang="zh-CN" sz="2400" dirty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JobCoordinator</a:t>
            </a:r>
            <a:r>
              <a:rPr lang="en-US" dirty="0"/>
              <a:t>???</a:t>
            </a: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4" y="0"/>
            <a:ext cx="10515600" cy="1325563"/>
          </a:xfrm>
        </p:spPr>
        <p:txBody>
          <a:bodyPr/>
          <a:lstStyle/>
          <a:p>
            <a:r>
              <a:rPr lang="en-US" altLang="zh-CN" dirty="0"/>
              <a:t>Run-app.sh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" y="943341"/>
            <a:ext cx="5819775" cy="27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746" y="1219566"/>
            <a:ext cx="109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./run-app.sh </a:t>
            </a:r>
            <a:r>
              <a:rPr lang="en-US" dirty="0" err="1"/>
              <a:t>wikipedia.application.WikipediaApplication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854" y="1978269"/>
            <a:ext cx="5737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ApplicationRunnerMain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4" y="430577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746" y="267286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6" y="302867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0" y="546809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43" y="351520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29988" b="20309"/>
          <a:stretch/>
        </p:blipFill>
        <p:spPr>
          <a:xfrm>
            <a:off x="-125290" y="3370348"/>
            <a:ext cx="5486400" cy="1230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7745" y="4428954"/>
            <a:ext cx="3622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class, ‘wikipediaApplication.java’ for example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6" idx="3"/>
          </p:cNvCxnSpPr>
          <p:nvPr/>
        </p:nvCxnSpPr>
        <p:spPr>
          <a:xfrm flipH="1" flipV="1">
            <a:off x="6910754" y="4872517"/>
            <a:ext cx="846991" cy="15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508632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1" y="101356"/>
            <a:ext cx="10515600" cy="1325563"/>
          </a:xfrm>
        </p:spPr>
        <p:txBody>
          <a:bodyPr/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8" y="2285024"/>
            <a:ext cx="7248525" cy="215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" y="2035786"/>
            <a:ext cx="7019925" cy="31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3845" y="3744247"/>
            <a:ext cx="487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</a:t>
            </a:r>
            <a:r>
              <a:rPr lang="en-US" dirty="0"/>
              <a:t> we use </a:t>
            </a:r>
            <a:r>
              <a:rPr lang="en-US" dirty="0" err="1"/>
              <a:t>RemoteApplicationRunner</a:t>
            </a:r>
            <a:r>
              <a:rPr lang="en-US" dirty="0"/>
              <a:t>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395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13319" y="4268347"/>
            <a:ext cx="3183776" cy="179554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13319" y="659986"/>
            <a:ext cx="3183776" cy="154988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13319" y="2303958"/>
            <a:ext cx="3183776" cy="1795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5" y="82492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95" y="1193858"/>
            <a:ext cx="6294120" cy="4351338"/>
          </a:xfrm>
        </p:spPr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is made up of three parts:</a:t>
            </a:r>
          </a:p>
          <a:p>
            <a:pPr marL="0" indent="0">
              <a:buNone/>
            </a:pPr>
            <a:r>
              <a:rPr lang="en-US" sz="2000" dirty="0"/>
              <a:t>Streaming layer: messages delivery</a:t>
            </a:r>
          </a:p>
          <a:p>
            <a:pPr marL="0" indent="0">
              <a:buNone/>
            </a:pPr>
            <a:r>
              <a:rPr lang="en-US" sz="2000" dirty="0"/>
              <a:t>Execution layer: </a:t>
            </a:r>
            <a:r>
              <a:rPr lang="en-US" altLang="zh-CN" sz="2000" dirty="0"/>
              <a:t>cluster computing resources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Processing layer: providing stream processing API  to users</a:t>
            </a:r>
          </a:p>
          <a:p>
            <a:endParaRPr lang="en-US" dirty="0"/>
          </a:p>
          <a:p>
            <a:r>
              <a:rPr lang="en-US" dirty="0"/>
              <a:t>Usually we have:</a:t>
            </a:r>
          </a:p>
          <a:p>
            <a:pPr marL="0" indent="0">
              <a:buNone/>
            </a:pPr>
            <a:r>
              <a:rPr lang="en-US" sz="2000" dirty="0"/>
              <a:t>Kafka for streaming layer</a:t>
            </a:r>
          </a:p>
          <a:p>
            <a:pPr marL="0" indent="0">
              <a:buNone/>
            </a:pPr>
            <a:r>
              <a:rPr lang="en-US" sz="2000" dirty="0"/>
              <a:t>YARN for execution layer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API for processing layer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474132" y="3031653"/>
            <a:ext cx="1238597" cy="681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02534" y="3167383"/>
            <a:ext cx="133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62948" y="5160137"/>
            <a:ext cx="1238597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61562" y="1359626"/>
            <a:ext cx="1239983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70521" y="5303962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03325" y="1475473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12480" y="2428498"/>
            <a:ext cx="1920240" cy="366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74132" y="705229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74132" y="4328636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96893" y="5159172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330343" y="5302997"/>
            <a:ext cx="85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093430" y="1363936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18816" y="1507761"/>
            <a:ext cx="96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(Others)</a:t>
            </a:r>
          </a:p>
        </p:txBody>
      </p:sp>
    </p:spTree>
    <p:extLst>
      <p:ext uri="{BB962C8B-B14F-4D97-AF65-F5344CB8AC3E}">
        <p14:creationId xmlns:p14="http://schemas.microsoft.com/office/powerpoint/2010/main" val="36988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265371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214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</a:t>
            </a:r>
            <a:r>
              <a:rPr lang="en-US" dirty="0" err="1"/>
              <a:t>Samza</a:t>
            </a:r>
            <a:r>
              <a:rPr lang="en-US" dirty="0"/>
              <a:t> and YARN integrated: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prepared a YARN </a:t>
            </a:r>
            <a:r>
              <a:rPr lang="en-US" sz="2000" dirty="0" err="1"/>
              <a:t>ApplicationMaster</a:t>
            </a:r>
            <a:r>
              <a:rPr lang="en-US" sz="2000" dirty="0"/>
              <a:t>(AM) and a YARN </a:t>
            </a:r>
            <a:r>
              <a:rPr lang="en-US" sz="2000" dirty="0" err="1"/>
              <a:t>JobRunner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When </a:t>
            </a:r>
            <a:r>
              <a:rPr lang="en-US" sz="2000" dirty="0" err="1"/>
              <a:t>Samza</a:t>
            </a:r>
            <a:r>
              <a:rPr lang="en-US" sz="2000" dirty="0"/>
              <a:t> wants to start a new application(or job), it talks to YARN </a:t>
            </a:r>
            <a:r>
              <a:rPr lang="en-US" sz="2000" dirty="0" err="1"/>
              <a:t>ResourceManager</a:t>
            </a:r>
            <a:r>
              <a:rPr lang="en-US" sz="2000" dirty="0"/>
              <a:t>(RM). </a:t>
            </a:r>
          </a:p>
          <a:p>
            <a:pPr marL="0" indent="0">
              <a:buNone/>
            </a:pPr>
            <a:r>
              <a:rPr lang="en-US" sz="2000" dirty="0"/>
              <a:t>RM will talks to a YARN </a:t>
            </a:r>
            <a:r>
              <a:rPr lang="en-US" sz="2000" dirty="0" err="1"/>
              <a:t>NodeManager</a:t>
            </a:r>
            <a:r>
              <a:rPr lang="en-US" sz="2000" dirty="0"/>
              <a:t>(NM) to allocate space (one container) for </a:t>
            </a:r>
            <a:r>
              <a:rPr lang="en-US" sz="2000" dirty="0" err="1"/>
              <a:t>Samza</a:t>
            </a:r>
            <a:r>
              <a:rPr lang="en-US" sz="2000" dirty="0"/>
              <a:t> AM on the cluster.</a:t>
            </a:r>
          </a:p>
          <a:p>
            <a:pPr marL="0" indent="0">
              <a:buNone/>
            </a:pPr>
            <a:r>
              <a:rPr lang="en-US" sz="2000" dirty="0"/>
              <a:t>After allocating, NM starts the AM. The AM then asks RM for one or more YARN containers to run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RM works with NMs to allocate required containers. NMs then start the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JobRunner</a:t>
            </a:r>
            <a:r>
              <a:rPr lang="en-US" sz="2000" dirty="0"/>
              <a:t> will run application’s processing code in those containers.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55435" y="5255280"/>
            <a:ext cx="249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colors indicate different host machine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981" y="2080780"/>
            <a:ext cx="23431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2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56760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14" y="1915319"/>
            <a:ext cx="6467475" cy="4171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9563" y="6176963"/>
            <a:ext cx="466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http://samza.apache.org/startup/preview/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4623" y="1699875"/>
            <a:ext cx="5230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high-level API (Since 0.13.0) provides the libraries for user to define their applications’ logic. Users implement applications’ logic in StreamApplication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4623" y="2792535"/>
            <a:ext cx="5695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</a:t>
            </a:r>
            <a:r>
              <a:rPr lang="en-US" dirty="0"/>
              <a:t> use </a:t>
            </a:r>
            <a:r>
              <a:rPr lang="en-US" dirty="0" err="1"/>
              <a:t>ApplicationRunner</a:t>
            </a:r>
            <a:r>
              <a:rPr lang="en-US" dirty="0"/>
              <a:t> to run a StreamApplication:</a:t>
            </a:r>
          </a:p>
          <a:p>
            <a:r>
              <a:rPr lang="en-US" sz="1600" dirty="0"/>
              <a:t>Remote Runner for running on the cluster (Cluster mode)</a:t>
            </a:r>
          </a:p>
          <a:p>
            <a:r>
              <a:rPr lang="en-US" sz="1600" dirty="0"/>
              <a:t>Local Runner for running on local machine (Standalone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4623" y="3823639"/>
            <a:ext cx="537409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execution layer, </a:t>
            </a:r>
            <a:r>
              <a:rPr lang="en-US" altLang="zh-CN" dirty="0"/>
              <a:t>there are two kinds of execution models:</a:t>
            </a:r>
          </a:p>
          <a:p>
            <a:r>
              <a:rPr lang="en-US" sz="1600" dirty="0"/>
              <a:t>Cluster-based </a:t>
            </a:r>
            <a:r>
              <a:rPr lang="en-US" sz="1600" dirty="0" err="1"/>
              <a:t>execution:YARN</a:t>
            </a:r>
            <a:r>
              <a:rPr lang="en-US" sz="1600" dirty="0"/>
              <a:t>, </a:t>
            </a:r>
            <a:r>
              <a:rPr lang="en-US" sz="1600" dirty="0" err="1"/>
              <a:t>Mesos</a:t>
            </a:r>
            <a:endParaRPr lang="en-US" sz="1600" dirty="0"/>
          </a:p>
          <a:p>
            <a:r>
              <a:rPr lang="en-US" sz="1600" dirty="0"/>
              <a:t>Embedded execution: </a:t>
            </a:r>
            <a:r>
              <a:rPr lang="en-US" sz="1600" dirty="0" err="1"/>
              <a:t>ZooKeeper</a:t>
            </a:r>
            <a:r>
              <a:rPr lang="en-US" sz="1600" dirty="0"/>
              <a:t>, External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4623" y="5064521"/>
            <a:ext cx="5313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StreamProcessor</a:t>
            </a:r>
            <a:r>
              <a:rPr lang="en-US" dirty="0"/>
              <a:t> is the smallest execution unit of a StreamApplication. It reads </a:t>
            </a:r>
            <a:r>
              <a:rPr lang="en-US" dirty="0" err="1"/>
              <a:t>configs</a:t>
            </a:r>
            <a:r>
              <a:rPr lang="en-US" dirty="0"/>
              <a:t> from </a:t>
            </a:r>
            <a:r>
              <a:rPr lang="en-US" dirty="0" err="1"/>
              <a:t>ApplicationRunner</a:t>
            </a:r>
            <a:r>
              <a:rPr lang="en-US" dirty="0"/>
              <a:t> and processes input partitions. </a:t>
            </a:r>
          </a:p>
        </p:txBody>
      </p:sp>
    </p:spTree>
    <p:extLst>
      <p:ext uri="{BB962C8B-B14F-4D97-AF65-F5344CB8AC3E}">
        <p14:creationId xmlns:p14="http://schemas.microsoft.com/office/powerpoint/2010/main" val="172104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0810"/>
            <a:ext cx="882118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the Hello-</a:t>
            </a:r>
            <a:r>
              <a:rPr lang="en-US" dirty="0" err="1"/>
              <a:t>Samza</a:t>
            </a:r>
            <a:r>
              <a:rPr lang="en-US" dirty="0"/>
              <a:t> project’s example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application read </a:t>
            </a:r>
            <a:r>
              <a:rPr lang="en-US" dirty="0" err="1"/>
              <a:t>realtime</a:t>
            </a:r>
            <a:r>
              <a:rPr lang="en-US" dirty="0"/>
              <a:t> events from Wikipedia website, and write the statistics information of these events into a Kafka topic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01188" y="4794511"/>
            <a:ext cx="1886989" cy="18806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2629" y="4794511"/>
            <a:ext cx="194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63287" y="523701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11284" y="520198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63287" y="569489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11284" y="565986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wiktionary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63287" y="6196340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1284" y="6161303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wikinews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940232" y="5232063"/>
            <a:ext cx="2934393" cy="11821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53345" y="5604886"/>
            <a:ext cx="230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3"/>
            <a:endCxn id="15" idx="1"/>
          </p:cNvCxnSpPr>
          <p:nvPr/>
        </p:nvCxnSpPr>
        <p:spPr>
          <a:xfrm>
            <a:off x="2916382" y="5386647"/>
            <a:ext cx="1023850" cy="43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5" idx="1"/>
          </p:cNvCxnSpPr>
          <p:nvPr/>
        </p:nvCxnSpPr>
        <p:spPr>
          <a:xfrm flipV="1">
            <a:off x="2916382" y="5823126"/>
            <a:ext cx="1023850" cy="2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5" idx="1"/>
          </p:cNvCxnSpPr>
          <p:nvPr/>
        </p:nvCxnSpPr>
        <p:spPr>
          <a:xfrm flipV="1">
            <a:off x="2926080" y="5823126"/>
            <a:ext cx="1014152" cy="52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35" idx="1"/>
          </p:cNvCxnSpPr>
          <p:nvPr/>
        </p:nvCxnSpPr>
        <p:spPr>
          <a:xfrm flipV="1">
            <a:off x="6874625" y="5819695"/>
            <a:ext cx="581892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456517" y="5478087"/>
            <a:ext cx="1687483" cy="6832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456517" y="5623115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wiki-stats topic</a:t>
            </a:r>
          </a:p>
        </p:txBody>
      </p:sp>
    </p:spTree>
    <p:extLst>
      <p:ext uri="{BB962C8B-B14F-4D97-AF65-F5344CB8AC3E}">
        <p14:creationId xmlns:p14="http://schemas.microsoft.com/office/powerpoint/2010/main" val="119208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7" y="2015507"/>
            <a:ext cx="5139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Procedure: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Read </a:t>
            </a:r>
            <a:r>
              <a:rPr lang="en-US" sz="2000" dirty="0" err="1"/>
              <a:t>realtime</a:t>
            </a:r>
            <a:r>
              <a:rPr lang="en-US" sz="2000" dirty="0"/>
              <a:t> events from three wiki sources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Merge three streams into one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Parse these events to a structured format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Aggregate events’ stats(total number of certain word, number of modification, </a:t>
            </a:r>
            <a:r>
              <a:rPr lang="en-US" sz="2000" dirty="0" err="1"/>
              <a:t>etc</a:t>
            </a:r>
            <a:r>
              <a:rPr lang="en-US" sz="2000" dirty="0"/>
              <a:t>) over 10 seconds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Format each window’s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Send window output to Kafka topic named ‘</a:t>
            </a:r>
            <a:r>
              <a:rPr lang="en-US" sz="2000" dirty="0" err="1"/>
              <a:t>wikipedia</a:t>
            </a:r>
            <a:r>
              <a:rPr lang="en-US" sz="2000" dirty="0"/>
              <a:t>-stats’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3793" y="3035885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41907" y="3614344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03464" y="3338307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0192" y="3803247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796340" y="3953661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22320" y="313610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422320" y="3136102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17" idx="2"/>
          </p:cNvCxnSpPr>
          <p:nvPr/>
        </p:nvCxnSpPr>
        <p:spPr>
          <a:xfrm flipV="1">
            <a:off x="7539442" y="3808179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6894899" y="3290137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98995" y="3568784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5330279" y="3553239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11567" y="4019003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5445351" y="4003458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129597" y="3609411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18" name="Straight Arrow Connector 17"/>
          <p:cNvCxnSpPr>
            <a:stCxn id="17" idx="6"/>
            <a:endCxn id="20" idx="2"/>
          </p:cNvCxnSpPr>
          <p:nvPr/>
        </p:nvCxnSpPr>
        <p:spPr>
          <a:xfrm>
            <a:off x="8527132" y="3808179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9"/>
          <p:cNvSpPr txBox="1"/>
          <p:nvPr/>
        </p:nvSpPr>
        <p:spPr>
          <a:xfrm>
            <a:off x="7817433" y="3287010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188357" y="3611579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8951762" y="3328708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22" name="Oval 21"/>
          <p:cNvSpPr/>
          <p:nvPr/>
        </p:nvSpPr>
        <p:spPr>
          <a:xfrm>
            <a:off x="10245983" y="362008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2" idx="2"/>
          </p:cNvCxnSpPr>
          <p:nvPr/>
        </p:nvCxnSpPr>
        <p:spPr>
          <a:xfrm>
            <a:off x="9591132" y="3812967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4"/>
          <p:cNvSpPr txBox="1"/>
          <p:nvPr/>
        </p:nvSpPr>
        <p:spPr>
          <a:xfrm>
            <a:off x="10067463" y="3048811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175169" y="3476481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11149706" y="3501593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27" name="Straight Arrow Connector 26"/>
          <p:cNvCxnSpPr>
            <a:stCxn id="22" idx="6"/>
            <a:endCxn id="26" idx="1"/>
          </p:cNvCxnSpPr>
          <p:nvPr/>
        </p:nvCxnSpPr>
        <p:spPr>
          <a:xfrm>
            <a:off x="10648758" y="3821475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0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58" y="1842250"/>
            <a:ext cx="6210993" cy="4351338"/>
          </a:xfrm>
        </p:spPr>
        <p:txBody>
          <a:bodyPr/>
          <a:lstStyle/>
          <a:p>
            <a:r>
              <a:rPr lang="en-US" dirty="0"/>
              <a:t>The application’s logic is mainly contained </a:t>
            </a:r>
            <a:r>
              <a:rPr lang="en-US" altLang="zh-CN" dirty="0"/>
              <a:t>in the </a:t>
            </a:r>
            <a:r>
              <a:rPr lang="en-US" altLang="zh-CN" i="1" dirty="0" err="1"/>
              <a:t>init</a:t>
            </a:r>
            <a:r>
              <a:rPr lang="en-US" altLang="zh-CN" i="1" dirty="0"/>
              <a:t> </a:t>
            </a:r>
            <a:r>
              <a:rPr lang="en-US" altLang="zh-CN" dirty="0"/>
              <a:t>method of Application class: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66" y="3219731"/>
            <a:ext cx="7794275" cy="251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116936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input Streams</a:t>
            </a:r>
          </a:p>
        </p:txBody>
      </p: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>
            <a:off x="3115887" y="3301602"/>
            <a:ext cx="1264920" cy="58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80807" y="3699933"/>
            <a:ext cx="7065818" cy="38161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80807" y="4334933"/>
            <a:ext cx="7210060" cy="13546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3486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output Streams</a:t>
            </a:r>
          </a:p>
        </p:txBody>
      </p:sp>
      <p:cxnSp>
        <p:nvCxnSpPr>
          <p:cNvPr id="14" name="Straight Arrow Connector 13"/>
          <p:cNvCxnSpPr>
            <a:stCxn id="12" idx="3"/>
            <a:endCxn id="9" idx="1"/>
          </p:cNvCxnSpPr>
          <p:nvPr/>
        </p:nvCxnSpPr>
        <p:spPr>
          <a:xfrm>
            <a:off x="3200400" y="3670934"/>
            <a:ext cx="1180407" cy="73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6788" y="3886424"/>
            <a:ext cx="270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three input streams</a:t>
            </a:r>
          </a:p>
        </p:txBody>
      </p:sp>
      <p:cxnSp>
        <p:nvCxnSpPr>
          <p:cNvPr id="17" name="Straight Arrow Connector 16"/>
          <p:cNvCxnSpPr>
            <a:stCxn id="15" idx="3"/>
            <a:endCxn id="18" idx="1"/>
          </p:cNvCxnSpPr>
          <p:nvPr/>
        </p:nvCxnSpPr>
        <p:spPr>
          <a:xfrm>
            <a:off x="3371812" y="4071090"/>
            <a:ext cx="1008995" cy="70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80807" y="4723784"/>
            <a:ext cx="7641860" cy="1090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8200" y="4266352"/>
            <a:ext cx="239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Parse the input events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  <a:endCxn id="27" idx="1"/>
          </p:cNvCxnSpPr>
          <p:nvPr/>
        </p:nvCxnSpPr>
        <p:spPr>
          <a:xfrm>
            <a:off x="3229958" y="4451018"/>
            <a:ext cx="1150849" cy="68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80807" y="5079594"/>
            <a:ext cx="2698095" cy="11715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02627" y="4691043"/>
            <a:ext cx="3148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 the stats </a:t>
            </a:r>
            <a:r>
              <a:rPr lang="en-US" dirty="0" err="1"/>
              <a:t>informtion</a:t>
            </a:r>
            <a:r>
              <a:rPr lang="en-US" dirty="0"/>
              <a:t> in the time window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37880" y="5205681"/>
            <a:ext cx="5589853" cy="1426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3"/>
            <a:endCxn id="30" idx="1"/>
          </p:cNvCxnSpPr>
          <p:nvPr/>
        </p:nvCxnSpPr>
        <p:spPr>
          <a:xfrm>
            <a:off x="3551458" y="5014209"/>
            <a:ext cx="1086422" cy="26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37880" y="53483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45" idx="3"/>
            <a:endCxn id="33" idx="1"/>
          </p:cNvCxnSpPr>
          <p:nvPr/>
        </p:nvCxnSpPr>
        <p:spPr>
          <a:xfrm flipV="1">
            <a:off x="3327402" y="5403672"/>
            <a:ext cx="1310478" cy="12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8200" y="5348313"/>
            <a:ext cx="24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 window’s output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9478" y="5770950"/>
            <a:ext cx="269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to output Kafka topic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637879" y="54846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0" idx="3"/>
            <a:endCxn id="51" idx="1"/>
          </p:cNvCxnSpPr>
          <p:nvPr/>
        </p:nvCxnSpPr>
        <p:spPr>
          <a:xfrm flipV="1">
            <a:off x="3479800" y="5539972"/>
            <a:ext cx="1158079" cy="41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2" y="227102"/>
            <a:ext cx="10515600" cy="1325563"/>
          </a:xfrm>
        </p:spPr>
        <p:txBody>
          <a:bodyPr/>
          <a:lstStyle/>
          <a:p>
            <a:r>
              <a:rPr lang="en-US" dirty="0"/>
              <a:t>Deployment and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check out the </a:t>
            </a:r>
            <a:r>
              <a:rPr lang="en-US" i="1" dirty="0"/>
              <a:t>ClusterModeSamzaDeployment.pdf</a:t>
            </a:r>
          </a:p>
          <a:p>
            <a:r>
              <a:rPr lang="en-US" i="1" dirty="0">
                <a:hlinkClick r:id="rId2"/>
              </a:rPr>
              <a:t>https://github.com/Swrrt/Samza/blob/master/Documentation/ClusterModeSamzaDeployment.pdf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969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99567" y="95833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run-app.sh</a:t>
            </a:r>
          </a:p>
        </p:txBody>
      </p:sp>
      <p:sp>
        <p:nvSpPr>
          <p:cNvPr id="6" name="Rectangle 5"/>
          <p:cNvSpPr/>
          <p:nvPr/>
        </p:nvSpPr>
        <p:spPr>
          <a:xfrm>
            <a:off x="871171" y="958362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388" y="993476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925516" y="1037436"/>
            <a:ext cx="483577" cy="24623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11" idx="1"/>
          </p:cNvCxnSpPr>
          <p:nvPr/>
        </p:nvCxnSpPr>
        <p:spPr>
          <a:xfrm>
            <a:off x="3630490" y="1160556"/>
            <a:ext cx="537064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67554" y="958361"/>
            <a:ext cx="2417884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554" y="975918"/>
            <a:ext cx="241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03186" y="668175"/>
            <a:ext cx="2686416" cy="984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03186" y="694568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3" idx="3"/>
            <a:endCxn id="26" idx="1"/>
          </p:cNvCxnSpPr>
          <p:nvPr/>
        </p:nvCxnSpPr>
        <p:spPr>
          <a:xfrm flipV="1">
            <a:off x="6585438" y="1160557"/>
            <a:ext cx="1317748" cy="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92046" y="694568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96809" y="707652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363316" y="1169394"/>
            <a:ext cx="182348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63316" y="1186951"/>
            <a:ext cx="182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64" name="Elbow Connector 63"/>
          <p:cNvCxnSpPr>
            <a:stCxn id="26" idx="2"/>
            <a:endCxn id="71" idx="0"/>
          </p:cNvCxnSpPr>
          <p:nvPr/>
        </p:nvCxnSpPr>
        <p:spPr>
          <a:xfrm rot="5400000">
            <a:off x="6224246" y="-828531"/>
            <a:ext cx="540678" cy="5503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99567" y="2193617"/>
            <a:ext cx="2686416" cy="168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99567" y="213197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0" y="2356239"/>
            <a:ext cx="1090245" cy="1345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960" y="2571648"/>
            <a:ext cx="104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1" idx="1"/>
            <a:endCxn id="78" idx="3"/>
          </p:cNvCxnSpPr>
          <p:nvPr/>
        </p:nvCxnSpPr>
        <p:spPr>
          <a:xfrm flipH="1" flipV="1">
            <a:off x="1090245" y="3033313"/>
            <a:ext cx="1309322" cy="2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42683" y="566974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application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59106" y="214957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old </a:t>
            </a:r>
            <a:r>
              <a:rPr lang="en-US" sz="1400" dirty="0" err="1"/>
              <a:t>configs</a:t>
            </a:r>
            <a:endParaRPr lang="en-US" sz="1400" dirty="0"/>
          </a:p>
          <a:p>
            <a:r>
              <a:rPr lang="en-US" sz="1400" dirty="0"/>
              <a:t>Write  </a:t>
            </a:r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2451588" y="24548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451588" y="24723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coordinatorSystemProducer</a:t>
            </a:r>
            <a:endParaRPr lang="en-US" sz="1600" dirty="0"/>
          </a:p>
        </p:txBody>
      </p:sp>
      <p:sp>
        <p:nvSpPr>
          <p:cNvPr id="97" name="Rectangle 96"/>
          <p:cNvSpPr/>
          <p:nvPr/>
        </p:nvSpPr>
        <p:spPr>
          <a:xfrm>
            <a:off x="2451588" y="291855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451588" y="2936108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</a:t>
            </a:r>
            <a:r>
              <a:rPr lang="en-US" altLang="zh-CN" sz="1600" dirty="0" err="1"/>
              <a:t>Consumer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2451588" y="340459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451588" y="342214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YarnJob</a:t>
            </a:r>
            <a:endParaRPr lang="en-US" sz="1600" dirty="0"/>
          </a:p>
        </p:txBody>
      </p:sp>
      <p:cxnSp>
        <p:nvCxnSpPr>
          <p:cNvPr id="108" name="Straight Arrow Connector 107"/>
          <p:cNvCxnSpPr>
            <a:stCxn id="106" idx="3"/>
            <a:endCxn id="113" idx="1"/>
          </p:cNvCxnSpPr>
          <p:nvPr/>
        </p:nvCxnSpPr>
        <p:spPr>
          <a:xfrm flipV="1">
            <a:off x="5028467" y="3012306"/>
            <a:ext cx="1556971" cy="5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585438" y="2410974"/>
            <a:ext cx="2673962" cy="1202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96063" y="236705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ClientHelper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181325" y="2410974"/>
            <a:ext cx="1308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</a:t>
            </a:r>
            <a:r>
              <a:rPr lang="en-US" sz="1400" dirty="0" err="1"/>
              <a:t>JavaEnv</a:t>
            </a:r>
            <a:r>
              <a:rPr lang="en-US" sz="1400" dirty="0"/>
              <a:t>, commands,</a:t>
            </a:r>
          </a:p>
          <a:p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6640206" y="27101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640206" y="27276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ApplicationContext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6637459" y="313605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37459" y="3153612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YarnClient</a:t>
            </a:r>
            <a:endParaRPr lang="en-US" sz="1600" dirty="0"/>
          </a:p>
        </p:txBody>
      </p:sp>
      <p:cxnSp>
        <p:nvCxnSpPr>
          <p:cNvPr id="123" name="Straight Arrow Connector 122"/>
          <p:cNvCxnSpPr>
            <a:stCxn id="120" idx="3"/>
            <a:endCxn id="124" idx="1"/>
          </p:cNvCxnSpPr>
          <p:nvPr/>
        </p:nvCxnSpPr>
        <p:spPr>
          <a:xfrm flipV="1">
            <a:off x="9214338" y="2887846"/>
            <a:ext cx="972461" cy="4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186799" y="268562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run-jc.sh</a:t>
            </a:r>
          </a:p>
        </p:txBody>
      </p:sp>
      <p:cxnSp>
        <p:nvCxnSpPr>
          <p:cNvPr id="127" name="Elbow Connector 126"/>
          <p:cNvCxnSpPr>
            <a:stCxn id="124" idx="2"/>
            <a:endCxn id="130" idx="0"/>
          </p:cNvCxnSpPr>
          <p:nvPr/>
        </p:nvCxnSpPr>
        <p:spPr>
          <a:xfrm rot="5400000">
            <a:off x="6437713" y="-217127"/>
            <a:ext cx="1057352" cy="7671744"/>
          </a:xfrm>
          <a:prstGeom prst="bentConnector3">
            <a:avLst>
              <a:gd name="adj1" fmla="val 97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751866" y="4165268"/>
            <a:ext cx="2797692" cy="1875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711475" y="4147421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ClusterBasedJobCoordinator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20382992">
            <a:off x="9321801" y="2688381"/>
            <a:ext cx="85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</a:t>
            </a:r>
          </a:p>
        </p:txBody>
      </p:sp>
      <p:cxnSp>
        <p:nvCxnSpPr>
          <p:cNvPr id="142" name="Elbow Connector 141"/>
          <p:cNvCxnSpPr/>
          <p:nvPr/>
        </p:nvCxnSpPr>
        <p:spPr>
          <a:xfrm rot="10800000" flipV="1">
            <a:off x="1711476" y="2356238"/>
            <a:ext cx="7705087" cy="1598931"/>
          </a:xfrm>
          <a:prstGeom prst="bentConnector3">
            <a:avLst>
              <a:gd name="adj1" fmla="val 13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85678" y="3653470"/>
            <a:ext cx="74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Local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416563" y="3671250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 container</a:t>
            </a:r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9416563" y="2350161"/>
            <a:ext cx="2497014" cy="60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9" idx="1"/>
            <a:endCxn id="78" idx="3"/>
          </p:cNvCxnSpPr>
          <p:nvPr/>
        </p:nvCxnSpPr>
        <p:spPr>
          <a:xfrm flipH="1" flipV="1">
            <a:off x="1090245" y="3033313"/>
            <a:ext cx="661621" cy="20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 rot="4179907">
            <a:off x="617346" y="399590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configs to get </a:t>
            </a:r>
            <a:r>
              <a:rPr lang="en-US" sz="1400" dirty="0" err="1"/>
              <a:t>jobmodel</a:t>
            </a:r>
            <a:endParaRPr lang="en-US" sz="1400" dirty="0"/>
          </a:p>
        </p:txBody>
      </p:sp>
      <p:sp>
        <p:nvSpPr>
          <p:cNvPr id="163" name="Rectangle 162"/>
          <p:cNvSpPr/>
          <p:nvPr/>
        </p:nvSpPr>
        <p:spPr>
          <a:xfrm>
            <a:off x="1860352" y="4522169"/>
            <a:ext cx="2576879" cy="947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860352" y="453972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JobModelManager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1843134" y="5567943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825915" y="5603089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ContainerProcessManager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985962" y="4953776"/>
            <a:ext cx="243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 </a:t>
            </a:r>
            <a:r>
              <a:rPr lang="en-US" sz="1400" dirty="0" err="1"/>
              <a:t>jobModel</a:t>
            </a:r>
            <a:r>
              <a:rPr lang="en-US" sz="1400" dirty="0"/>
              <a:t>, start a HTTP server for others to read it</a:t>
            </a:r>
          </a:p>
        </p:txBody>
      </p:sp>
      <p:cxnSp>
        <p:nvCxnSpPr>
          <p:cNvPr id="171" name="Straight Connector 170"/>
          <p:cNvCxnSpPr>
            <a:stCxn id="166" idx="3"/>
            <a:endCxn id="174" idx="1"/>
          </p:cNvCxnSpPr>
          <p:nvPr/>
        </p:nvCxnSpPr>
        <p:spPr>
          <a:xfrm flipV="1">
            <a:off x="4437231" y="5021726"/>
            <a:ext cx="512471" cy="75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949702" y="4188244"/>
            <a:ext cx="5952759" cy="1666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4909312" y="4170397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078107" y="453810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5023794" y="4571860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YarnClusterResourceManager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8685678" y="4387168"/>
            <a:ext cx="1837592" cy="132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8756564" y="4411775"/>
            <a:ext cx="174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ContainerAllocator</a:t>
            </a:r>
            <a:endParaRPr 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923419" y="4669143"/>
            <a:ext cx="152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 a new thread</a:t>
            </a:r>
          </a:p>
        </p:txBody>
      </p:sp>
      <p:cxnSp>
        <p:nvCxnSpPr>
          <p:cNvPr id="189" name="Straight Arrow Connector 188"/>
          <p:cNvCxnSpPr/>
          <p:nvPr/>
        </p:nvCxnSpPr>
        <p:spPr>
          <a:xfrm flipH="1">
            <a:off x="5636008" y="4942545"/>
            <a:ext cx="916" cy="3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592271" y="4948902"/>
            <a:ext cx="190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launchStreamProcessor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947038" y="4795013"/>
            <a:ext cx="65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call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8781832" y="4999926"/>
            <a:ext cx="1645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commands and configs from </a:t>
            </a:r>
            <a:r>
              <a:rPr lang="en-US" sz="1400" dirty="0" err="1"/>
              <a:t>jobModel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endParaRPr lang="en-US" sz="1400" dirty="0"/>
          </a:p>
        </p:txBody>
      </p:sp>
      <p:sp>
        <p:nvSpPr>
          <p:cNvPr id="196" name="Rectangle 195"/>
          <p:cNvSpPr/>
          <p:nvPr/>
        </p:nvSpPr>
        <p:spPr>
          <a:xfrm>
            <a:off x="5100308" y="5341669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5045995" y="5375429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YarnContainerRunner</a:t>
            </a:r>
            <a:endParaRPr lang="en-US" sz="1600" dirty="0"/>
          </a:p>
        </p:txBody>
      </p:sp>
      <p:cxnSp>
        <p:nvCxnSpPr>
          <p:cNvPr id="200" name="Straight Arrow Connector 199"/>
          <p:cNvCxnSpPr>
            <a:endCxn id="191" idx="3"/>
          </p:cNvCxnSpPr>
          <p:nvPr/>
        </p:nvCxnSpPr>
        <p:spPr>
          <a:xfrm flipH="1">
            <a:off x="7494316" y="5021726"/>
            <a:ext cx="1191362" cy="8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117217" y="6408217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5062904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NMClient</a:t>
            </a:r>
            <a:endParaRPr lang="en-US" sz="1600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677187" y="6604829"/>
            <a:ext cx="1233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923419" y="6408217"/>
            <a:ext cx="2576879" cy="40444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869106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NodeManager</a:t>
            </a:r>
            <a:endParaRPr lang="en-US" sz="1600" dirty="0"/>
          </a:p>
        </p:txBody>
      </p:sp>
      <p:cxnSp>
        <p:nvCxnSpPr>
          <p:cNvPr id="213" name="Straight Arrow Connector 212"/>
          <p:cNvCxnSpPr>
            <a:stCxn id="196" idx="2"/>
            <a:endCxn id="203" idx="0"/>
          </p:cNvCxnSpPr>
          <p:nvPr/>
        </p:nvCxnSpPr>
        <p:spPr>
          <a:xfrm>
            <a:off x="6388748" y="5746115"/>
            <a:ext cx="16909" cy="6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457985" y="5886982"/>
            <a:ext cx="204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run-container.sh</a:t>
            </a:r>
          </a:p>
          <a:p>
            <a:r>
              <a:rPr lang="en-US" sz="1400" dirty="0" err="1"/>
              <a:t>containerLaunchContext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29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pages in this slides are deprecated (marked with red ‘deprecated’ in the up-left corner). There could be some mistakes or omissions in the deprecated pages.</a:t>
            </a:r>
          </a:p>
          <a:p>
            <a:endParaRPr lang="en-US" dirty="0"/>
          </a:p>
          <a:p>
            <a:r>
              <a:rPr lang="en-US" dirty="0"/>
              <a:t>There are new pages in other place of this slides which can replace the deprecated pages. (But I just want to keep the track of my thoughts so I left them undeleted)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9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5" y="-198407"/>
            <a:ext cx="10515600" cy="1325563"/>
          </a:xfrm>
        </p:spPr>
        <p:txBody>
          <a:bodyPr/>
          <a:lstStyle/>
          <a:p>
            <a:r>
              <a:rPr lang="en-US" dirty="0"/>
              <a:t>Submit 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11926" y="2288623"/>
            <a:ext cx="2147979" cy="9731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06410" y="1018569"/>
            <a:ext cx="2459206" cy="16822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981" y="1029224"/>
            <a:ext cx="2065045" cy="64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Hello-</a:t>
            </a:r>
            <a:r>
              <a:rPr lang="en-US" dirty="0" err="1"/>
              <a:t>Samza</a:t>
            </a:r>
            <a:r>
              <a:rPr lang="en-US" dirty="0"/>
              <a:t> Application Package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94664" y="2579232"/>
            <a:ext cx="1465241" cy="366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HDFS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4670" y="1693963"/>
            <a:ext cx="4434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Clients submit application package to </a:t>
            </a:r>
            <a:r>
              <a:rPr lang="en-US" dirty="0" err="1"/>
              <a:t>FileSystem</a:t>
            </a:r>
            <a:r>
              <a:rPr lang="en-US" dirty="0"/>
              <a:t>(HDFS for now)</a:t>
            </a:r>
          </a:p>
          <a:p>
            <a:r>
              <a:rPr lang="en-US" dirty="0"/>
              <a:t>Application package contains the application’s code and all dependencies(including </a:t>
            </a:r>
            <a:r>
              <a:rPr lang="en-US" dirty="0" err="1"/>
              <a:t>Samza</a:t>
            </a:r>
            <a:r>
              <a:rPr lang="en-US" dirty="0"/>
              <a:t> environment). Packaging usually done by Maven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0358" y="3630491"/>
            <a:ext cx="488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Clients run the </a:t>
            </a:r>
            <a:r>
              <a:rPr lang="en-US" i="1" dirty="0"/>
              <a:t>run-app.sh</a:t>
            </a:r>
            <a:r>
              <a:rPr lang="en-US" dirty="0"/>
              <a:t> with </a:t>
            </a:r>
            <a:r>
              <a:rPr lang="en-US" altLang="zh-CN" dirty="0"/>
              <a:t>configuration file(</a:t>
            </a:r>
            <a:r>
              <a:rPr lang="en-US" altLang="zh-CN" i="1" dirty="0" err="1"/>
              <a:t>WikipediaApplication.properties</a:t>
            </a:r>
            <a:r>
              <a:rPr lang="en-US" altLang="zh-CN" dirty="0"/>
              <a:t>)</a:t>
            </a:r>
            <a:r>
              <a:rPr lang="en-US" dirty="0"/>
              <a:t> as parameters </a:t>
            </a:r>
            <a:r>
              <a:rPr lang="en-US" u="sng" dirty="0"/>
              <a:t>on local machine </a:t>
            </a:r>
            <a:r>
              <a:rPr lang="en-US" dirty="0"/>
              <a:t>to start the application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72666" y="4661789"/>
            <a:ext cx="1526875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53820" y="4683180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run-app.sh</a:t>
            </a:r>
          </a:p>
        </p:txBody>
      </p:sp>
      <p:cxnSp>
        <p:nvCxnSpPr>
          <p:cNvPr id="29" name="Straight Arrow Connector 28"/>
          <p:cNvCxnSpPr>
            <a:stCxn id="26" idx="3"/>
            <a:endCxn id="34" idx="1"/>
          </p:cNvCxnSpPr>
          <p:nvPr/>
        </p:nvCxnSpPr>
        <p:spPr>
          <a:xfrm>
            <a:off x="7099541" y="4877450"/>
            <a:ext cx="1181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28937" y="4431281"/>
            <a:ext cx="923027" cy="369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28937" y="4431282"/>
            <a:ext cx="9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281361" y="4661789"/>
            <a:ext cx="2708692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410757" y="4692783"/>
            <a:ext cx="253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0358" y="5693274"/>
            <a:ext cx="50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  <a:r>
              <a:rPr lang="en-US" i="1" dirty="0"/>
              <a:t>run-app.sh</a:t>
            </a:r>
            <a:r>
              <a:rPr lang="en-US" dirty="0"/>
              <a:t> runs </a:t>
            </a:r>
            <a:r>
              <a:rPr lang="en-US" i="1" dirty="0"/>
              <a:t>ApplicationRunnerMain.java</a:t>
            </a:r>
            <a:r>
              <a:rPr lang="en-US" dirty="0"/>
              <a:t> class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6" y="6005309"/>
            <a:ext cx="5819775" cy="27622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10552" y="4746203"/>
            <a:ext cx="458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./run-app.sh </a:t>
            </a:r>
            <a:r>
              <a:rPr lang="en-US" sz="1200" i="1" dirty="0" err="1"/>
              <a:t>wikipedia.application.WikipediaApplication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-factory=</a:t>
            </a:r>
            <a:r>
              <a:rPr lang="en-US" sz="1200" i="1" dirty="0" err="1"/>
              <a:t>org.apache.samza.config.factories.PropertiesConfigFactory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-path=</a:t>
            </a:r>
            <a:r>
              <a:rPr lang="en-US" sz="1200" i="1" dirty="0" err="1"/>
              <a:t>wikipediaApplication.properties</a:t>
            </a:r>
            <a:endParaRPr lang="en-US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6739314" y="1688301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7415" y="1653127"/>
            <a:ext cx="18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 code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39314" y="2047810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34326" y="2002546"/>
            <a:ext cx="207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environment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39315" y="2366633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97826" y="2339996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Other dependencies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19681" y="2501335"/>
            <a:ext cx="864052" cy="5523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1424" y="2458481"/>
            <a:ext cx="95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Hadoop client</a:t>
            </a:r>
          </a:p>
        </p:txBody>
      </p:sp>
      <p:cxnSp>
        <p:nvCxnSpPr>
          <p:cNvPr id="18" name="Straight Arrow Connector 17"/>
          <p:cNvCxnSpPr>
            <a:endCxn id="3" idx="1"/>
          </p:cNvCxnSpPr>
          <p:nvPr/>
        </p:nvCxnSpPr>
        <p:spPr>
          <a:xfrm flipV="1">
            <a:off x="6383733" y="2775188"/>
            <a:ext cx="2728193" cy="1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27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0"/>
            <a:ext cx="10515600" cy="1325563"/>
          </a:xfrm>
        </p:spPr>
        <p:txBody>
          <a:bodyPr/>
          <a:lstStyle/>
          <a:p>
            <a:r>
              <a:rPr lang="en-US" dirty="0"/>
              <a:t>Configuration file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4" y="1158694"/>
            <a:ext cx="4728063" cy="5699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596" y="1158694"/>
            <a:ext cx="396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 file: 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2154" y="2171700"/>
            <a:ext cx="2980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XML format</a:t>
            </a:r>
          </a:p>
          <a:p>
            <a:endParaRPr lang="en-US" dirty="0"/>
          </a:p>
          <a:p>
            <a:r>
              <a:rPr lang="en-US" dirty="0"/>
              <a:t>Defines which class will be sent to YARN clusters as application, which cluster client are using, which stream system are using, etc.</a:t>
            </a:r>
          </a:p>
        </p:txBody>
      </p:sp>
    </p:spTree>
    <p:extLst>
      <p:ext uri="{BB962C8B-B14F-4D97-AF65-F5344CB8AC3E}">
        <p14:creationId xmlns:p14="http://schemas.microsoft.com/office/powerpoint/2010/main" val="3971765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8634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56929"/>
            <a:ext cx="33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30" y="3391809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144" y="1591318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473" y="2517366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891" y="4768789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91" y="5642881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6069" y="1354279"/>
            <a:ext cx="2441276" cy="793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6068" y="1566428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3690403" y="1739393"/>
            <a:ext cx="1295665" cy="1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30126" y="1266625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86200" y="1296543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23" idx="0"/>
          </p:cNvCxnSpPr>
          <p:nvPr/>
        </p:nvCxnSpPr>
        <p:spPr>
          <a:xfrm flipH="1">
            <a:off x="5698912" y="2147909"/>
            <a:ext cx="507795" cy="91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05256" y="3061051"/>
            <a:ext cx="1987311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96881" y="22498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52955" y="22797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50005" y="3172910"/>
            <a:ext cx="200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48877" y="3915634"/>
            <a:ext cx="2708693" cy="612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3" idx="2"/>
            <a:endCxn id="37" idx="0"/>
          </p:cNvCxnSpPr>
          <p:nvPr/>
        </p:nvCxnSpPr>
        <p:spPr>
          <a:xfrm>
            <a:off x="5698912" y="3666813"/>
            <a:ext cx="4312" cy="24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48877" y="4076839"/>
            <a:ext cx="27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9" idx="2"/>
            <a:endCxn id="67" idx="0"/>
          </p:cNvCxnSpPr>
          <p:nvPr/>
        </p:nvCxnSpPr>
        <p:spPr>
          <a:xfrm>
            <a:off x="6206707" y="2147909"/>
            <a:ext cx="2349394" cy="89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14800" y="1729817"/>
            <a:ext cx="7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339935" y="2679168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39935" y="3583097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589942" y="3038235"/>
            <a:ext cx="1932317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589942" y="315343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StreamApplication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678989" y="22289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35063" y="22588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7" idx="2"/>
            <a:endCxn id="81" idx="0"/>
          </p:cNvCxnSpPr>
          <p:nvPr/>
        </p:nvCxnSpPr>
        <p:spPr>
          <a:xfrm>
            <a:off x="8556101" y="3643997"/>
            <a:ext cx="27090" cy="27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246005" y="3917066"/>
            <a:ext cx="2674371" cy="611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246005" y="2656418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556100" y="3584419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480138" y="4015350"/>
            <a:ext cx="220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92" name="Elbow Connector 91"/>
          <p:cNvCxnSpPr>
            <a:stCxn id="81" idx="2"/>
            <a:endCxn id="37" idx="2"/>
          </p:cNvCxnSpPr>
          <p:nvPr/>
        </p:nvCxnSpPr>
        <p:spPr>
          <a:xfrm rot="5400000">
            <a:off x="7143208" y="3088126"/>
            <a:ext cx="12700" cy="2879967"/>
          </a:xfrm>
          <a:prstGeom prst="bentConnector3">
            <a:avLst>
              <a:gd name="adj1" fmla="val 343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55901" y="4901501"/>
            <a:ext cx="4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1607" y="6176356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2" action="ppaction://hlinksldjump"/>
              </a:rPr>
              <a:t>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3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8023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3" y="1255336"/>
            <a:ext cx="322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46" y="261552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3438" y="98261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438" y="133842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152" y="377784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635" y="182495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t="29988" b="20309"/>
          <a:stretch/>
        </p:blipFill>
        <p:spPr>
          <a:xfrm>
            <a:off x="3490402" y="1680098"/>
            <a:ext cx="5486400" cy="123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2037" y="3570818"/>
            <a:ext cx="366712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4590" y="4683204"/>
            <a:ext cx="7248525" cy="21526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6152" y="4433966"/>
            <a:ext cx="7019925" cy="3143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2794958" y="2220224"/>
            <a:ext cx="1078302" cy="20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01032" y="2913422"/>
            <a:ext cx="323987" cy="23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3618783" y="3152393"/>
            <a:ext cx="265807" cy="260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328322" y="3226281"/>
            <a:ext cx="674335" cy="65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220755" y="2759155"/>
            <a:ext cx="1530888" cy="98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796801" y="3940510"/>
            <a:ext cx="954842" cy="208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583881" y="3677446"/>
            <a:ext cx="1615401" cy="162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6" idx="3"/>
          </p:cNvCxnSpPr>
          <p:nvPr/>
        </p:nvCxnSpPr>
        <p:spPr>
          <a:xfrm flipV="1">
            <a:off x="3230325" y="4061861"/>
            <a:ext cx="743907" cy="230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17641" y="3655728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2773" y="1855237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6102" y="2781285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20" y="5032708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20" y="5906800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</p:spTree>
    <p:extLst>
      <p:ext uri="{BB962C8B-B14F-4D97-AF65-F5344CB8AC3E}">
        <p14:creationId xmlns:p14="http://schemas.microsoft.com/office/powerpoint/2010/main" val="2880273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7755" y="1424041"/>
            <a:ext cx="2693323" cy="386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30882" y="1441567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8" idx="0"/>
          </p:cNvCxnSpPr>
          <p:nvPr/>
        </p:nvCxnSpPr>
        <p:spPr>
          <a:xfrm>
            <a:off x="7294417" y="1810899"/>
            <a:ext cx="1" cy="12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45082" y="3018899"/>
            <a:ext cx="3898671" cy="2450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3025" y="3042052"/>
            <a:ext cx="269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166" y="786518"/>
            <a:ext cx="350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5.ApplicationRunnerMain builds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158" y="2014241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r>
              <a:rPr lang="en-US" dirty="0"/>
              <a:t> (store </a:t>
            </a:r>
            <a:r>
              <a:rPr lang="en-US" dirty="0" err="1"/>
              <a:t>config</a:t>
            </a:r>
            <a:r>
              <a:rPr lang="en-US" dirty="0"/>
              <a:t> in 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5158" y="3518963"/>
            <a:ext cx="402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(2)Initialize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 and </a:t>
            </a:r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805911" y="4357163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01259" y="4426482"/>
            <a:ext cx="10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StreamManager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24585" y="4357163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1888" y="4403329"/>
            <a:ext cx="110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89764" y="2164304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24585" y="2159520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34091" y="2152740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66857" y="3388231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01678" y="3383447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7" idx="2"/>
            <a:endCxn id="19" idx="0"/>
          </p:cNvCxnSpPr>
          <p:nvPr/>
        </p:nvCxnSpPr>
        <p:spPr>
          <a:xfrm>
            <a:off x="7736031" y="3764355"/>
            <a:ext cx="695137" cy="59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  <a:endCxn id="17" idx="0"/>
          </p:cNvCxnSpPr>
          <p:nvPr/>
        </p:nvCxnSpPr>
        <p:spPr>
          <a:xfrm flipH="1">
            <a:off x="6512494" y="3764355"/>
            <a:ext cx="1223537" cy="59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85571" y="4004192"/>
            <a:ext cx="57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23171" y="6076604"/>
            <a:ext cx="119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>
                <a:hlinkClick r:id="rId3" action="ppaction://hlinksldjump"/>
              </a:rPr>
              <a:t>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76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971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3" y="795678"/>
            <a:ext cx="6962775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28" y="1433488"/>
            <a:ext cx="4457700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166" y="786518"/>
            <a:ext cx="350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5.Build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211" y="1097215"/>
            <a:ext cx="36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3778370" y="1420700"/>
            <a:ext cx="704658" cy="10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13" y="1788826"/>
            <a:ext cx="6248400" cy="819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699" y="2616771"/>
            <a:ext cx="6057900" cy="819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611" y="3724357"/>
            <a:ext cx="5600700" cy="1181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0211" y="2607976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(2)Initialize StreamManager and </a:t>
            </a:r>
            <a:r>
              <a:rPr lang="en-US" dirty="0" err="1"/>
              <a:t>ExecutionPlanner</a:t>
            </a:r>
            <a:r>
              <a:rPr lang="en-US" dirty="0"/>
              <a:t> (will be explained late)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69411" y="3026346"/>
            <a:ext cx="1406106" cy="6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1"/>
          </p:cNvCxnSpPr>
          <p:nvPr/>
        </p:nvCxnSpPr>
        <p:spPr>
          <a:xfrm>
            <a:off x="3778370" y="1420380"/>
            <a:ext cx="869241" cy="289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78370" y="1433488"/>
            <a:ext cx="897147" cy="146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008" y="4236045"/>
            <a:ext cx="3820691" cy="6208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0676" y="5719100"/>
            <a:ext cx="3418412" cy="6215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959" y="5035633"/>
            <a:ext cx="3645509" cy="142234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2668385" y="3026346"/>
            <a:ext cx="601027" cy="116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36786" y="3026346"/>
            <a:ext cx="932624" cy="300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0" idx="0"/>
          </p:cNvCxnSpPr>
          <p:nvPr/>
        </p:nvCxnSpPr>
        <p:spPr>
          <a:xfrm>
            <a:off x="9418312" y="3167149"/>
            <a:ext cx="803088" cy="139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0800" y="4560329"/>
            <a:ext cx="3941200" cy="120996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79742" y="5417299"/>
            <a:ext cx="3271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r>
              <a:rPr lang="en-US" dirty="0"/>
              <a:t> can create </a:t>
            </a:r>
            <a:r>
              <a:rPr lang="en-US" dirty="0" err="1"/>
              <a:t>ChangelogStream</a:t>
            </a:r>
            <a:r>
              <a:rPr lang="en-US" dirty="0"/>
              <a:t>, </a:t>
            </a:r>
            <a:r>
              <a:rPr lang="en-US" dirty="0" err="1"/>
              <a:t>CoordinatorStream</a:t>
            </a:r>
            <a:r>
              <a:rPr lang="en-US" dirty="0"/>
              <a:t>, Stream, etc.</a:t>
            </a:r>
          </a:p>
        </p:txBody>
      </p:sp>
    </p:spTree>
    <p:extLst>
      <p:ext uri="{BB962C8B-B14F-4D97-AF65-F5344CB8AC3E}">
        <p14:creationId xmlns:p14="http://schemas.microsoft.com/office/powerpoint/2010/main" val="4042877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1316"/>
            <a:ext cx="10515600" cy="1155469"/>
          </a:xfrm>
        </p:spPr>
        <p:txBody>
          <a:bodyPr/>
          <a:lstStyle/>
          <a:p>
            <a:r>
              <a:rPr lang="en-US" dirty="0"/>
              <a:t>StreamManager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631" y="1014153"/>
            <a:ext cx="684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is used to manage the Stream’s </a:t>
            </a:r>
            <a:r>
              <a:rPr lang="en-US" dirty="0" err="1"/>
              <a:t>informatin</a:t>
            </a:r>
            <a:r>
              <a:rPr lang="en-US" dirty="0"/>
              <a:t> for </a:t>
            </a:r>
            <a:r>
              <a:rPr lang="en-US" dirty="0" err="1"/>
              <a:t>ApplicationRunner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884" y="1986742"/>
            <a:ext cx="609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stores the mapping from Stream name(Kafka, Kestrel, etc.) string to the Streams’ interfaces which called </a:t>
            </a:r>
            <a:r>
              <a:rPr lang="en-US" dirty="0" err="1"/>
              <a:t>SystemAdmin</a:t>
            </a:r>
            <a:r>
              <a:rPr lang="en-US" dirty="0"/>
              <a:t>.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98" y="3465195"/>
            <a:ext cx="5400675" cy="933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8" y="2688128"/>
            <a:ext cx="5715000" cy="628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3814" y="4472247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can create a list of streams on specified systems like Kafka by using </a:t>
            </a:r>
            <a:r>
              <a:rPr lang="en-US" dirty="0" err="1"/>
              <a:t>SystemAdmin</a:t>
            </a:r>
            <a:r>
              <a:rPr lang="en-US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813" y="5627716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can obtain the stream partition count information from </a:t>
            </a:r>
            <a:r>
              <a:rPr lang="en-US" dirty="0" err="1"/>
              <a:t>SystemAdmin</a:t>
            </a:r>
            <a:r>
              <a:rPr lang="en-US" dirty="0"/>
              <a:t>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16" y="5061679"/>
            <a:ext cx="3619500" cy="266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16" y="6237819"/>
            <a:ext cx="6229350" cy="2095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647708" y="1767039"/>
            <a:ext cx="3782292" cy="1549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57704" y="1711983"/>
            <a:ext cx="182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36823" y="2081315"/>
            <a:ext cx="3451861" cy="11606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907086" y="1943181"/>
            <a:ext cx="1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sysAdmins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930341" y="231251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7089" y="236496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</a:t>
            </a:r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457804" y="230677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424552" y="235922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Kinesis </a:t>
            </a:r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20844" y="2559080"/>
            <a:ext cx="38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999317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47708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System</a:t>
            </a:r>
          </a:p>
        </p:txBody>
      </p:sp>
      <p:cxnSp>
        <p:nvCxnSpPr>
          <p:cNvPr id="27" name="Straight Arrow Connector 26"/>
          <p:cNvCxnSpPr>
            <a:stCxn id="19" idx="2"/>
            <a:endCxn id="24" idx="0"/>
          </p:cNvCxnSpPr>
          <p:nvPr/>
        </p:nvCxnSpPr>
        <p:spPr>
          <a:xfrm flipH="1">
            <a:off x="8129848" y="3183774"/>
            <a:ext cx="507075" cy="7481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653848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302239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Kinesis</a:t>
            </a:r>
          </a:p>
          <a:p>
            <a:r>
              <a:rPr lang="en-US" dirty="0"/>
              <a:t>System</a:t>
            </a:r>
          </a:p>
        </p:txBody>
      </p:sp>
      <p:cxnSp>
        <p:nvCxnSpPr>
          <p:cNvPr id="32" name="Straight Arrow Connector 31"/>
          <p:cNvCxnSpPr>
            <a:stCxn id="21" idx="2"/>
            <a:endCxn id="29" idx="0"/>
          </p:cNvCxnSpPr>
          <p:nvPr/>
        </p:nvCxnSpPr>
        <p:spPr>
          <a:xfrm>
            <a:off x="10164386" y="3178034"/>
            <a:ext cx="619993" cy="753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403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4691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" y="831540"/>
            <a:ext cx="5436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6.RemoteApplicationRunner </a:t>
            </a:r>
            <a:r>
              <a:rPr lang="en-US" altLang="zh-CN" dirty="0"/>
              <a:t>b</a:t>
            </a:r>
            <a:r>
              <a:rPr lang="en-US" dirty="0"/>
              <a:t>uilds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 from the </a:t>
            </a:r>
            <a:r>
              <a:rPr lang="en-US" dirty="0" err="1"/>
              <a:t>StreamApplication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258" y="1477871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empty </a:t>
            </a:r>
            <a:r>
              <a:rPr lang="en-US" dirty="0" err="1"/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259" y="2434817"/>
            <a:ext cx="4414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with its application logic.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259" y="3885826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3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18012" y="141079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63483" y="145331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66912" y="720027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03718" y="682870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>
          <a:xfrm>
            <a:off x="8901833" y="68287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21" idx="0"/>
          </p:cNvCxnSpPr>
          <p:nvPr/>
        </p:nvCxnSpPr>
        <p:spPr>
          <a:xfrm>
            <a:off x="8901833" y="191545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817624" y="284708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61018" y="288695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17624" y="242528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164680" y="247774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21904" y="196314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24" name="Straight Arrow Connector 23"/>
          <p:cNvCxnSpPr>
            <a:stCxn id="20" idx="2"/>
            <a:endCxn id="29" idx="0"/>
          </p:cNvCxnSpPr>
          <p:nvPr/>
        </p:nvCxnSpPr>
        <p:spPr>
          <a:xfrm>
            <a:off x="8906591" y="325628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405544" y="174568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51015" y="217093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558646" y="86034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719648" y="3633694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56454" y="359653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83006" y="322720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31" name="Elbow Connector 30"/>
          <p:cNvCxnSpPr>
            <a:stCxn id="13" idx="1"/>
            <a:endCxn id="28" idx="1"/>
          </p:cNvCxnSpPr>
          <p:nvPr/>
        </p:nvCxnSpPr>
        <p:spPr>
          <a:xfrm rot="10800000" flipH="1" flipV="1">
            <a:off x="7418012" y="1663124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19226" y="271468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75259" y="263618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35827" y="263161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24687" y="4532686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144864" y="4494362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400781" y="4910709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800393" y="5371421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38" idx="2"/>
          </p:cNvCxnSpPr>
          <p:nvPr/>
        </p:nvCxnSpPr>
        <p:spPr>
          <a:xfrm>
            <a:off x="7469665" y="5529363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6"/>
            <a:endCxn id="41" idx="2"/>
          </p:cNvCxnSpPr>
          <p:nvPr/>
        </p:nvCxnSpPr>
        <p:spPr>
          <a:xfrm>
            <a:off x="8135285" y="5529363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541415" y="5371421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6"/>
            <a:endCxn id="43" idx="2"/>
          </p:cNvCxnSpPr>
          <p:nvPr/>
        </p:nvCxnSpPr>
        <p:spPr>
          <a:xfrm>
            <a:off x="8865775" y="5529363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349688" y="5377447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3" idx="6"/>
          </p:cNvCxnSpPr>
          <p:nvPr/>
        </p:nvCxnSpPr>
        <p:spPr>
          <a:xfrm flipV="1">
            <a:off x="9674048" y="5529363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45980" y="4903896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47" name="Straight Arrow Connector 46"/>
          <p:cNvCxnSpPr>
            <a:stCxn id="29" idx="2"/>
          </p:cNvCxnSpPr>
          <p:nvPr/>
        </p:nvCxnSpPr>
        <p:spPr>
          <a:xfrm>
            <a:off x="8920236" y="4242868"/>
            <a:ext cx="0" cy="29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930917" y="415900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cxnSp>
        <p:nvCxnSpPr>
          <p:cNvPr id="51" name="Straight Arrow Connector 50"/>
          <p:cNvCxnSpPr>
            <a:stCxn id="35" idx="2"/>
            <a:endCxn id="53" idx="0"/>
          </p:cNvCxnSpPr>
          <p:nvPr/>
        </p:nvCxnSpPr>
        <p:spPr>
          <a:xfrm flipH="1">
            <a:off x="8913413" y="6036801"/>
            <a:ext cx="6823" cy="29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593218" y="6327399"/>
            <a:ext cx="2640389" cy="3906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985277" y="6348765"/>
            <a:ext cx="207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930917" y="59882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</a:t>
            </a:r>
          </a:p>
        </p:txBody>
      </p:sp>
    </p:spTree>
    <p:extLst>
      <p:ext uri="{BB962C8B-B14F-4D97-AF65-F5344CB8AC3E}">
        <p14:creationId xmlns:p14="http://schemas.microsoft.com/office/powerpoint/2010/main" val="3252542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821" y="-125783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974" y="1336532"/>
            <a:ext cx="11139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StreamApplication, the computation logic is </a:t>
            </a:r>
            <a:r>
              <a:rPr lang="en-US" altLang="zh-CN" sz="2400" dirty="0"/>
              <a:t>expressed in a dataflow graph called </a:t>
            </a:r>
            <a:r>
              <a:rPr lang="en-US" altLang="zh-CN" sz="2400" dirty="0" err="1"/>
              <a:t>StreamGraph</a:t>
            </a:r>
            <a:r>
              <a:rPr lang="en-US" altLang="zh-CN" sz="2400" dirty="0"/>
              <a:t>(in </a:t>
            </a:r>
            <a:r>
              <a:rPr lang="en-US" altLang="zh-CN" sz="2400" dirty="0" err="1"/>
              <a:t>Samza</a:t>
            </a:r>
            <a:r>
              <a:rPr lang="en-US" altLang="zh-CN" sz="2400" dirty="0"/>
              <a:t>).</a:t>
            </a:r>
          </a:p>
          <a:p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31974" y="2836663"/>
            <a:ext cx="105815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StreamGraph has two kinds of components </a:t>
            </a:r>
          </a:p>
          <a:p>
            <a:endParaRPr lang="en-US" sz="2000" dirty="0"/>
          </a:p>
          <a:p>
            <a:r>
              <a:rPr lang="en-US" sz="2000" dirty="0" err="1"/>
              <a:t>Messag</a:t>
            </a:r>
            <a:r>
              <a:rPr lang="en-US" altLang="zh-CN" sz="2000" dirty="0" err="1"/>
              <a:t>eStreams</a:t>
            </a:r>
            <a:r>
              <a:rPr lang="en-US" altLang="zh-CN" sz="2000" dirty="0"/>
              <a:t>: Stream of messages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OperatorSpecs</a:t>
            </a:r>
            <a:r>
              <a:rPr lang="en-US" altLang="zh-CN" sz="2000" dirty="0"/>
              <a:t>: Operators like map, window, </a:t>
            </a:r>
            <a:r>
              <a:rPr lang="en-US" altLang="zh-CN" sz="2000" dirty="0" err="1"/>
              <a:t>partitionBy</a:t>
            </a:r>
            <a:r>
              <a:rPr lang="en-US" altLang="zh-CN" sz="2000" dirty="0"/>
              <a:t>(reduce), join, merge which transform one or more streams to some streams. Some of the operators have transform function as parameters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2432404" y="5137013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340518" y="5715472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>
          <a:xfrm>
            <a:off x="4002075" y="5439435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9" idx="2"/>
          </p:cNvCxnSpPr>
          <p:nvPr/>
        </p:nvCxnSpPr>
        <p:spPr>
          <a:xfrm>
            <a:off x="3908803" y="5904375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9" idx="3"/>
          </p:cNvCxnSpPr>
          <p:nvPr/>
        </p:nvCxnSpPr>
        <p:spPr>
          <a:xfrm flipV="1">
            <a:off x="4002075" y="6054789"/>
            <a:ext cx="396661" cy="25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620931" y="523723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TextBox 10"/>
          <p:cNvSpPr txBox="1"/>
          <p:nvPr/>
        </p:nvSpPr>
        <p:spPr>
          <a:xfrm>
            <a:off x="2620931" y="5237230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9" idx="6"/>
            <a:endCxn id="75" idx="2"/>
          </p:cNvCxnSpPr>
          <p:nvPr/>
        </p:nvCxnSpPr>
        <p:spPr>
          <a:xfrm flipV="1">
            <a:off x="4738053" y="5909307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2"/>
          <p:cNvSpPr txBox="1"/>
          <p:nvPr/>
        </p:nvSpPr>
        <p:spPr>
          <a:xfrm>
            <a:off x="4093510" y="5391265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97606" y="566991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TextBox 14"/>
          <p:cNvSpPr txBox="1"/>
          <p:nvPr/>
        </p:nvSpPr>
        <p:spPr>
          <a:xfrm>
            <a:off x="2528890" y="5654367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619567" y="612891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4" name="TextBox 16"/>
          <p:cNvSpPr txBox="1"/>
          <p:nvPr/>
        </p:nvSpPr>
        <p:spPr>
          <a:xfrm>
            <a:off x="2653351" y="611337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5328208" y="571053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77" name="Straight Arrow Connector 76"/>
          <p:cNvCxnSpPr>
            <a:stCxn id="75" idx="6"/>
            <a:endCxn id="79" idx="2"/>
          </p:cNvCxnSpPr>
          <p:nvPr/>
        </p:nvCxnSpPr>
        <p:spPr>
          <a:xfrm>
            <a:off x="5725743" y="5909307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9"/>
          <p:cNvSpPr txBox="1"/>
          <p:nvPr/>
        </p:nvSpPr>
        <p:spPr>
          <a:xfrm>
            <a:off x="5016044" y="5388138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6386968" y="571270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0" name="TextBox 21"/>
          <p:cNvSpPr txBox="1"/>
          <p:nvPr/>
        </p:nvSpPr>
        <p:spPr>
          <a:xfrm>
            <a:off x="6150373" y="5429836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81" name="Oval 80"/>
          <p:cNvSpPr/>
          <p:nvPr/>
        </p:nvSpPr>
        <p:spPr>
          <a:xfrm>
            <a:off x="7444594" y="572121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79" idx="6"/>
            <a:endCxn id="81" idx="2"/>
          </p:cNvCxnSpPr>
          <p:nvPr/>
        </p:nvCxnSpPr>
        <p:spPr>
          <a:xfrm>
            <a:off x="6789743" y="5914095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24"/>
          <p:cNvSpPr txBox="1"/>
          <p:nvPr/>
        </p:nvSpPr>
        <p:spPr>
          <a:xfrm>
            <a:off x="7266074" y="5149939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8373780" y="5577609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TextBox 26"/>
          <p:cNvSpPr txBox="1"/>
          <p:nvPr/>
        </p:nvSpPr>
        <p:spPr>
          <a:xfrm>
            <a:off x="8348317" y="5602721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86" name="Straight Arrow Connector 85"/>
          <p:cNvCxnSpPr>
            <a:stCxn id="81" idx="6"/>
            <a:endCxn id="85" idx="1"/>
          </p:cNvCxnSpPr>
          <p:nvPr/>
        </p:nvCxnSpPr>
        <p:spPr>
          <a:xfrm>
            <a:off x="7847369" y="5922603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656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900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42988" y="2544207"/>
            <a:ext cx="6849687" cy="1776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67601" y="246674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151102" y="3394630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12659" y="3118593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9387" y="3583533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805535" y="3733947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31515" y="291638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1515" y="2916388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24" idx="2"/>
          </p:cNvCxnSpPr>
          <p:nvPr/>
        </p:nvCxnSpPr>
        <p:spPr>
          <a:xfrm flipV="1">
            <a:off x="7548637" y="3588465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04094" y="3070423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08190" y="334907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9474" y="3333525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20762" y="379928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54546" y="378374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54546" y="4145858"/>
            <a:ext cx="535700" cy="38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19625" y="4504142"/>
            <a:ext cx="172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operator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982455" y="3922850"/>
            <a:ext cx="133268" cy="599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88686" y="4510538"/>
            <a:ext cx="17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MessageStream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0"/>
            <a:endCxn id="5" idx="5"/>
          </p:cNvCxnSpPr>
          <p:nvPr/>
        </p:nvCxnSpPr>
        <p:spPr>
          <a:xfrm flipH="1" flipV="1">
            <a:off x="7490419" y="3733947"/>
            <a:ext cx="977821" cy="117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77108" y="4912577"/>
            <a:ext cx="178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operator</a:t>
            </a:r>
          </a:p>
        </p:txBody>
      </p: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7172430" y="3638346"/>
            <a:ext cx="655429" cy="87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38792" y="3389697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25" name="Straight Arrow Connector 24"/>
          <p:cNvCxnSpPr>
            <a:stCxn id="24" idx="6"/>
            <a:endCxn id="27" idx="2"/>
          </p:cNvCxnSpPr>
          <p:nvPr/>
        </p:nvCxnSpPr>
        <p:spPr>
          <a:xfrm>
            <a:off x="8536327" y="3588465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26628" y="3067296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9197552" y="339186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960957" y="3108994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29" name="Oval 28"/>
          <p:cNvSpPr/>
          <p:nvPr/>
        </p:nvSpPr>
        <p:spPr>
          <a:xfrm>
            <a:off x="10255178" y="3400373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9" idx="2"/>
          </p:cNvCxnSpPr>
          <p:nvPr/>
        </p:nvCxnSpPr>
        <p:spPr>
          <a:xfrm>
            <a:off x="9600327" y="3593253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076658" y="2829097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1184364" y="3256767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158901" y="3281879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34" name="Straight Arrow Connector 33"/>
          <p:cNvCxnSpPr>
            <a:stCxn id="29" idx="6"/>
            <a:endCxn id="33" idx="1"/>
          </p:cNvCxnSpPr>
          <p:nvPr/>
        </p:nvCxnSpPr>
        <p:spPr>
          <a:xfrm>
            <a:off x="10657953" y="3601761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68472" y="4585610"/>
            <a:ext cx="148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operator</a:t>
            </a:r>
          </a:p>
        </p:txBody>
      </p:sp>
      <p:cxnSp>
        <p:nvCxnSpPr>
          <p:cNvPr id="36" name="Straight Arrow Connector 35"/>
          <p:cNvCxnSpPr>
            <a:stCxn id="35" idx="0"/>
            <a:endCxn id="24" idx="5"/>
          </p:cNvCxnSpPr>
          <p:nvPr/>
        </p:nvCxnSpPr>
        <p:spPr>
          <a:xfrm flipH="1" flipV="1">
            <a:off x="8478109" y="3729014"/>
            <a:ext cx="1033716" cy="856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0"/>
            <a:endCxn id="29" idx="3"/>
          </p:cNvCxnSpPr>
          <p:nvPr/>
        </p:nvCxnSpPr>
        <p:spPr>
          <a:xfrm flipV="1">
            <a:off x="9511825" y="3744163"/>
            <a:ext cx="802338" cy="84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234597" y="4912577"/>
            <a:ext cx="18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operator</a:t>
            </a:r>
          </a:p>
        </p:txBody>
      </p:sp>
      <p:cxnSp>
        <p:nvCxnSpPr>
          <p:cNvPr id="39" name="Straight Arrow Connector 38"/>
          <p:cNvCxnSpPr>
            <a:stCxn id="38" idx="0"/>
            <a:endCxn id="27" idx="5"/>
          </p:cNvCxnSpPr>
          <p:nvPr/>
        </p:nvCxnSpPr>
        <p:spPr>
          <a:xfrm flipH="1" flipV="1">
            <a:off x="9541342" y="3735655"/>
            <a:ext cx="1622294" cy="1176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2439" y="861901"/>
            <a:ext cx="449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application defines the logic in the form of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1877" y="5704465"/>
            <a:ext cx="4478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Each </a:t>
            </a:r>
            <a:r>
              <a:rPr lang="en-US" altLang="zh-CN" dirty="0" err="1"/>
              <a:t>MessageStream</a:t>
            </a:r>
            <a:r>
              <a:rPr lang="en-US" altLang="zh-CN" dirty="0"/>
              <a:t> is associated with the one </a:t>
            </a:r>
            <a:r>
              <a:rPr lang="en-US" altLang="zh-CN" dirty="0" err="1"/>
              <a:t>OperatorSpec</a:t>
            </a:r>
            <a:r>
              <a:rPr lang="en-US" altLang="zh-CN" dirty="0"/>
              <a:t> where it comes from and records all </a:t>
            </a:r>
            <a:r>
              <a:rPr lang="en-US" altLang="zh-CN" dirty="0" err="1"/>
              <a:t>OperatorSpecs</a:t>
            </a:r>
            <a:r>
              <a:rPr lang="en-US" altLang="zh-CN" dirty="0"/>
              <a:t> it goes to.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9303" y="2085768"/>
            <a:ext cx="4553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StreamGraph, there are </a:t>
            </a:r>
            <a:r>
              <a:rPr lang="en-US" dirty="0" err="1"/>
              <a:t>OperatorSpec</a:t>
            </a:r>
            <a:r>
              <a:rPr lang="en-US" dirty="0"/>
              <a:t>(build by </a:t>
            </a:r>
            <a:r>
              <a:rPr lang="en-US" dirty="0" err="1"/>
              <a:t>OperatorSpecs</a:t>
            </a:r>
            <a:r>
              <a:rPr lang="en-US" dirty="0"/>
              <a:t>) and </a:t>
            </a:r>
            <a:r>
              <a:rPr lang="en-US" dirty="0" err="1"/>
              <a:t>MessageStreams</a:t>
            </a:r>
            <a:r>
              <a:rPr lang="en-US" dirty="0"/>
              <a:t>(implemented by </a:t>
            </a:r>
            <a:r>
              <a:rPr lang="en-US" dirty="0" err="1"/>
              <a:t>MessageStreamImpl</a:t>
            </a:r>
            <a:r>
              <a:rPr lang="en-US" dirty="0"/>
              <a:t>):</a:t>
            </a:r>
          </a:p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9303" y="4199371"/>
            <a:ext cx="408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MessageStream</a:t>
            </a:r>
            <a:r>
              <a:rPr lang="en-US" altLang="zh-CN" dirty="0"/>
              <a:t> and </a:t>
            </a:r>
            <a:r>
              <a:rPr lang="en-US" altLang="zh-CN" dirty="0" err="1"/>
              <a:t>OperatorSpec</a:t>
            </a:r>
            <a:r>
              <a:rPr lang="en-US" altLang="zh-CN" dirty="0"/>
              <a:t> both are template class.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2439" y="4910779"/>
            <a:ext cx="410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</a:t>
            </a:r>
            <a:r>
              <a:rPr lang="en-US" dirty="0" err="1"/>
              <a:t>OperatorSpec</a:t>
            </a:r>
            <a:r>
              <a:rPr lang="en-US" dirty="0"/>
              <a:t> will run application-defined functions (map, </a:t>
            </a:r>
            <a:r>
              <a:rPr lang="en-US" dirty="0" err="1"/>
              <a:t>flatMap</a:t>
            </a:r>
            <a:r>
              <a:rPr lang="en-US" dirty="0"/>
              <a:t>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548637" y="6166130"/>
            <a:ext cx="298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example </a:t>
            </a:r>
            <a:r>
              <a:rPr lang="en-US" dirty="0" err="1">
                <a:hlinkClick r:id="rId2" action="ppaction://hlinksldjump"/>
              </a:rPr>
              <a:t>aplication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309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YARN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Concepts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Deployment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Architecture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Application Example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Detail</a:t>
            </a:r>
          </a:p>
          <a:p>
            <a:pPr marL="0" indent="0">
              <a:buNone/>
            </a:pPr>
            <a:r>
              <a:rPr lang="en-US" sz="2000" dirty="0">
                <a:hlinkClick r:id="rId7" action="ppaction://hlinksldjump"/>
              </a:rPr>
              <a:t>Run a application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8" action="ppaction://hlinksldjump"/>
              </a:rPr>
              <a:t>Run a job</a:t>
            </a:r>
            <a:r>
              <a:rPr lang="en-US" sz="2000" dirty="0"/>
              <a:t> (Run application actually use the same </a:t>
            </a:r>
            <a:r>
              <a:rPr lang="en-US" sz="2000" dirty="0" err="1"/>
              <a:t>JobRunner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0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016" y="2761584"/>
            <a:ext cx="5109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similar to map. </a:t>
            </a:r>
          </a:p>
          <a:p>
            <a:r>
              <a:rPr lang="en-US" dirty="0"/>
              <a:t>Map is the simplest operator: for each input message, use the transform function to transform it and generate zero or more messages, then output these messages</a:t>
            </a:r>
          </a:p>
        </p:txBody>
      </p:sp>
      <p:sp>
        <p:nvSpPr>
          <p:cNvPr id="4" name="Oval 3"/>
          <p:cNvSpPr/>
          <p:nvPr/>
        </p:nvSpPr>
        <p:spPr>
          <a:xfrm>
            <a:off x="8574314" y="2321433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57556" y="3134377"/>
            <a:ext cx="1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.map(parse)</a:t>
            </a:r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flipV="1">
            <a:off x="6984781" y="2751141"/>
            <a:ext cx="1589533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103208" y="2279735"/>
            <a:ext cx="1459866" cy="381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70288" y="2261844"/>
            <a:ext cx="153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 world”</a:t>
            </a:r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9505648" y="2751141"/>
            <a:ext cx="1908114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521140" y="2279736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555958" y="2277003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20270" y="2287273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491635" y="2284328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“World”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7364" y="4468105"/>
            <a:ext cx="5163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type of </a:t>
            </a:r>
            <a:r>
              <a:rPr lang="en-US" dirty="0" err="1"/>
              <a:t>OperatorSpecs</a:t>
            </a:r>
            <a:r>
              <a:rPr lang="en-US" dirty="0"/>
              <a:t> are like Window: window operator is a </a:t>
            </a:r>
            <a:r>
              <a:rPr lang="en-US" dirty="0" err="1"/>
              <a:t>stateful</a:t>
            </a:r>
            <a:r>
              <a:rPr lang="en-US" dirty="0"/>
              <a:t> operator since it need to aggregate the input messages come in a certain amount of time</a:t>
            </a:r>
          </a:p>
        </p:txBody>
      </p:sp>
      <p:sp>
        <p:nvSpPr>
          <p:cNvPr id="15" name="Oval 14"/>
          <p:cNvSpPr/>
          <p:nvPr/>
        </p:nvSpPr>
        <p:spPr>
          <a:xfrm>
            <a:off x="8609740" y="4285828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>
            <a:off x="5420211" y="4683018"/>
            <a:ext cx="3189529" cy="3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86794" y="4247369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85110" y="5124086"/>
            <a:ext cx="20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window(3s,count)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47780" y="4253382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67409" y="4241356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28395" y="4247369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48024" y="4229614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TextBox 55"/>
          <p:cNvSpPr txBox="1"/>
          <p:nvPr/>
        </p:nvSpPr>
        <p:spPr>
          <a:xfrm>
            <a:off x="5509010" y="4235627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“Alice”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99313" y="4722580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37793" y="4732815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00:01</a:t>
            </a:r>
          </a:p>
        </p:txBody>
      </p:sp>
      <p:sp>
        <p:nvSpPr>
          <p:cNvPr id="26" name="TextBox 61"/>
          <p:cNvSpPr txBox="1"/>
          <p:nvPr/>
        </p:nvSpPr>
        <p:spPr>
          <a:xfrm>
            <a:off x="5603348" y="4743394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00:05</a:t>
            </a:r>
          </a:p>
        </p:txBody>
      </p:sp>
      <p:cxnSp>
        <p:nvCxnSpPr>
          <p:cNvPr id="27" name="Straight Arrow Connector 26"/>
          <p:cNvCxnSpPr>
            <a:stCxn id="15" idx="6"/>
          </p:cNvCxnSpPr>
          <p:nvPr/>
        </p:nvCxnSpPr>
        <p:spPr>
          <a:xfrm>
            <a:off x="9541074" y="4715536"/>
            <a:ext cx="2380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772161" y="4214020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833147" y="4220033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568139" y="4220033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629125" y="4226046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951018" y="4699277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809510" y="4722580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2496" y="1097279"/>
            <a:ext cx="4896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There are several </a:t>
            </a:r>
            <a:r>
              <a:rPr lang="en-US" altLang="zh-CN" dirty="0" err="1"/>
              <a:t>OperatorSpec</a:t>
            </a:r>
            <a:r>
              <a:rPr lang="en-US" altLang="zh-CN" dirty="0"/>
              <a:t>:</a:t>
            </a:r>
          </a:p>
          <a:p>
            <a:r>
              <a:rPr lang="en-US" altLang="zh-CN" i="1" dirty="0"/>
              <a:t>input, map, </a:t>
            </a:r>
            <a:r>
              <a:rPr lang="en-US" altLang="zh-CN" i="1" dirty="0" err="1"/>
              <a:t>flat_map</a:t>
            </a:r>
            <a:r>
              <a:rPr lang="en-US" altLang="zh-CN" i="1" dirty="0"/>
              <a:t>, filter, sink, </a:t>
            </a:r>
            <a:r>
              <a:rPr lang="en-US" altLang="zh-CN" i="1" dirty="0" err="1"/>
              <a:t>send_to</a:t>
            </a:r>
            <a:r>
              <a:rPr lang="en-US" altLang="zh-CN" i="1" dirty="0"/>
              <a:t>, join, window, merge, </a:t>
            </a:r>
            <a:r>
              <a:rPr lang="en-US" altLang="zh-CN" i="1" dirty="0" err="1"/>
              <a:t>partition_by</a:t>
            </a:r>
            <a:r>
              <a:rPr lang="en-US" altLang="zh-CN" i="1" dirty="0"/>
              <a:t>, output</a:t>
            </a:r>
            <a:endParaRPr lang="en-US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412496" y="1996219"/>
            <a:ext cx="540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in general they can be divided into two types: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41562" y="5711682"/>
            <a:ext cx="6925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streaming since once it received messages, it will do the transformation immediately.</a:t>
            </a:r>
          </a:p>
          <a:p>
            <a:r>
              <a:rPr lang="en-US" dirty="0"/>
              <a:t>The second type </a:t>
            </a:r>
            <a:r>
              <a:rPr lang="en-US" dirty="0" err="1"/>
              <a:t>OperatorSpecs</a:t>
            </a:r>
            <a:r>
              <a:rPr lang="en-US" dirty="0"/>
              <a:t> are batching:</a:t>
            </a:r>
            <a:r>
              <a:rPr lang="zh-CN" altLang="en-US" dirty="0"/>
              <a:t> </a:t>
            </a:r>
            <a:r>
              <a:rPr lang="en-US" dirty="0"/>
              <a:t>since it needs to wait to a certain barrier (time window in this example) before the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957312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99117"/>
            <a:ext cx="4340628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695" y="1162829"/>
            <a:ext cx="45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special </a:t>
            </a:r>
            <a:r>
              <a:rPr lang="en-US" dirty="0" err="1"/>
              <a:t>OperatorSpec</a:t>
            </a:r>
            <a:r>
              <a:rPr lang="en-US" dirty="0"/>
              <a:t>(add Broadcast after 0.14.0):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9832" y="1901493"/>
            <a:ext cx="37324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</a:t>
            </a:r>
          </a:p>
          <a:p>
            <a:r>
              <a:rPr lang="en-US" altLang="zh-CN" sz="1600" dirty="0"/>
              <a:t>Join operator will join two message streams using user provided </a:t>
            </a:r>
            <a:r>
              <a:rPr lang="en-US" altLang="zh-CN" sz="1600" dirty="0" err="1"/>
              <a:t>JoinFunction</a:t>
            </a:r>
            <a:r>
              <a:rPr lang="en-US" altLang="zh-CN" sz="1600" dirty="0"/>
              <a:t>.</a:t>
            </a:r>
          </a:p>
          <a:p>
            <a:r>
              <a:rPr lang="en-US" sz="1600" dirty="0"/>
              <a:t>These two message stream need to have same number of partitions and should be partitioned by the join key.</a:t>
            </a:r>
          </a:p>
          <a:p>
            <a:r>
              <a:rPr lang="en-US" sz="1600" dirty="0"/>
              <a:t>There is time duration limit in parameters.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9831" y="3884814"/>
            <a:ext cx="490503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PartitionBy</a:t>
            </a:r>
          </a:p>
          <a:p>
            <a:r>
              <a:rPr lang="en-US" altLang="zh-CN" sz="1600" dirty="0"/>
              <a:t>PartitionBy operator will do repartition on the input message stream with user given key.</a:t>
            </a:r>
          </a:p>
          <a:p>
            <a:r>
              <a:rPr lang="en-US" sz="1600" dirty="0"/>
              <a:t>This </a:t>
            </a:r>
            <a:r>
              <a:rPr lang="en-US" sz="1600" dirty="0" err="1"/>
              <a:t>operatorSpec</a:t>
            </a:r>
            <a:r>
              <a:rPr lang="en-US" sz="1600" dirty="0"/>
              <a:t> will create intermediate stream in </a:t>
            </a:r>
            <a:r>
              <a:rPr lang="en-US" sz="1600" dirty="0" err="1"/>
              <a:t>JobGraph</a:t>
            </a:r>
            <a:r>
              <a:rPr lang="en-US" sz="1600" dirty="0"/>
              <a:t> since the repartition will done by the intermediate stream.</a:t>
            </a:r>
          </a:p>
          <a:p>
            <a:r>
              <a:rPr lang="en-US" sz="1600" dirty="0"/>
              <a:t>The number of partitions are equal to the joined stream if there is Join operator after PartitionBy. Otherwise, equal to the </a:t>
            </a:r>
            <a:r>
              <a:rPr lang="en-US" sz="1600" i="1" dirty="0" err="1"/>
              <a:t>job.intermediate.stream.partitions</a:t>
            </a:r>
            <a:r>
              <a:rPr lang="en-US" sz="1600" dirty="0"/>
              <a:t> in conf. If not exist, set to the max number of partitions in all input and output streams.</a:t>
            </a:r>
          </a:p>
        </p:txBody>
      </p:sp>
      <p:sp>
        <p:nvSpPr>
          <p:cNvPr id="10" name="Oval 9"/>
          <p:cNvSpPr/>
          <p:nvPr/>
        </p:nvSpPr>
        <p:spPr>
          <a:xfrm>
            <a:off x="7057506" y="1970116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8123" y="2901143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Join(Key = Level)</a:t>
            </a:r>
          </a:p>
        </p:txBody>
      </p: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4665504" y="2406534"/>
            <a:ext cx="2392002" cy="3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5295207" y="1687484"/>
            <a:ext cx="1762299" cy="7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367868">
            <a:off x="5314704" y="1522449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367868">
            <a:off x="5347955" y="147078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95</a:t>
            </a:r>
          </a:p>
        </p:txBody>
      </p:sp>
      <p:sp>
        <p:nvSpPr>
          <p:cNvPr id="23" name="Rectangle 22"/>
          <p:cNvSpPr/>
          <p:nvPr/>
        </p:nvSpPr>
        <p:spPr>
          <a:xfrm rot="1322315">
            <a:off x="6160410" y="1863313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322315">
            <a:off x="6192583" y="1817600"/>
            <a:ext cx="76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87</a:t>
            </a:r>
          </a:p>
        </p:txBody>
      </p:sp>
      <p:cxnSp>
        <p:nvCxnSpPr>
          <p:cNvPr id="27" name="Straight Arrow Connector 26"/>
          <p:cNvCxnSpPr>
            <a:stCxn id="10" idx="6"/>
          </p:cNvCxnSpPr>
          <p:nvPr/>
        </p:nvCxnSpPr>
        <p:spPr>
          <a:xfrm flipV="1">
            <a:off x="7930342" y="2383651"/>
            <a:ext cx="3017520" cy="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95459" y="2131491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25528" y="2064896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‘Tom’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77996" y="2117644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08065" y="2051049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‘Bob’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88487" y="2080552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TextBox 28"/>
          <p:cNvSpPr txBox="1"/>
          <p:nvPr/>
        </p:nvSpPr>
        <p:spPr>
          <a:xfrm>
            <a:off x="8003655" y="2028166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‘A’, ‘Tom’,95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03907" y="2084346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TextBox 28"/>
          <p:cNvSpPr txBox="1"/>
          <p:nvPr/>
        </p:nvSpPr>
        <p:spPr>
          <a:xfrm>
            <a:off x="9419075" y="2031960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‘B’, ‘Bob’,87</a:t>
            </a:r>
          </a:p>
        </p:txBody>
      </p:sp>
      <p:sp>
        <p:nvSpPr>
          <p:cNvPr id="25" name="Oval 24"/>
          <p:cNvSpPr/>
          <p:nvPr/>
        </p:nvSpPr>
        <p:spPr>
          <a:xfrm>
            <a:off x="7364341" y="4599708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042618" y="4691148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122456" y="487957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22456" y="4969625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122456" y="507076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22456" y="517717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24223" y="5521546"/>
            <a:ext cx="155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PartitionBy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8237177" y="4702230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314957" y="4913622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314957" y="5022016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314957" y="512946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62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783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44" y="2042542"/>
            <a:ext cx="3399905" cy="2824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644" y="1524433"/>
            <a:ext cx="3914602" cy="518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691" y="1030087"/>
            <a:ext cx="436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98175" y="1573104"/>
            <a:ext cx="3516283" cy="2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157" y="789710"/>
            <a:ext cx="6997844" cy="63376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542116" y="939338"/>
            <a:ext cx="2252749" cy="62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7" y="5001500"/>
            <a:ext cx="3940579" cy="3834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9644" y="5384939"/>
            <a:ext cx="3463203" cy="6534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808" y="4821395"/>
            <a:ext cx="3299114" cy="6579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3805" y="5449876"/>
            <a:ext cx="2709775" cy="5317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1069" y="2310938"/>
            <a:ext cx="349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Rewrite map function to </a:t>
            </a:r>
            <a:r>
              <a:rPr lang="en-US" dirty="0" err="1"/>
              <a:t>flatmap</a:t>
            </a:r>
            <a:r>
              <a:rPr lang="en-US" dirty="0"/>
              <a:t> function</a:t>
            </a:r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3732415" y="2634104"/>
            <a:ext cx="3998421" cy="72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6700" y="3208713"/>
            <a:ext cx="325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OperatorSpec</a:t>
            </a:r>
            <a:r>
              <a:rPr lang="en-US" altLang="zh-CN" dirty="0"/>
              <a:t> stores opcode and functions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</p:cNvCxnSpPr>
          <p:nvPr/>
        </p:nvCxnSpPr>
        <p:spPr>
          <a:xfrm>
            <a:off x="3516976" y="3531879"/>
            <a:ext cx="4097482" cy="205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0386" y="4120637"/>
            <a:ext cx="314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</a:t>
            </a:r>
            <a:r>
              <a:rPr lang="en-US" dirty="0" err="1"/>
              <a:t>MessageStream</a:t>
            </a:r>
            <a:r>
              <a:rPr lang="en-US" dirty="0"/>
              <a:t> with this </a:t>
            </a:r>
            <a:r>
              <a:rPr lang="en-US" dirty="0" err="1"/>
              <a:t>OperatorSpec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325091" y="1911596"/>
            <a:ext cx="4969454" cy="258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06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4" y="963231"/>
            <a:ext cx="5765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2888" y="2078065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empty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2888" y="3679242"/>
            <a:ext cx="4414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(will be explained late) with its application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7444048" y="2693826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89519" y="2736351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2948" y="2003061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29754" y="1965904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8927869" y="1965904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26" idx="0"/>
          </p:cNvCxnSpPr>
          <p:nvPr/>
        </p:nvCxnSpPr>
        <p:spPr>
          <a:xfrm>
            <a:off x="8927869" y="3198489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843660" y="4130116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87054" y="4169986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43660" y="3708321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90716" y="3760783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47940" y="3246183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34" name="Straight Arrow Connector 33"/>
          <p:cNvCxnSpPr>
            <a:stCxn id="22" idx="2"/>
            <a:endCxn id="45" idx="0"/>
          </p:cNvCxnSpPr>
          <p:nvPr/>
        </p:nvCxnSpPr>
        <p:spPr>
          <a:xfrm>
            <a:off x="8932627" y="4539318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31580" y="145760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77051" y="150012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84682" y="2143379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45684" y="4916728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82490" y="4879571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09042" y="451023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51" name="Elbow Connector 50"/>
          <p:cNvCxnSpPr>
            <a:stCxn id="7" idx="1"/>
            <a:endCxn id="44" idx="1"/>
          </p:cNvCxnSpPr>
          <p:nvPr/>
        </p:nvCxnSpPr>
        <p:spPr>
          <a:xfrm rot="10800000" flipH="1" flipV="1">
            <a:off x="7444048" y="2946158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45262" y="3997716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01295" y="3919218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261863" y="3914646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80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7" y="106333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99" y="0"/>
            <a:ext cx="5519386" cy="3829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803" y="1247230"/>
            <a:ext cx="4709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99" y="3829779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879571" y="1346662"/>
            <a:ext cx="1670858" cy="23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1943" y="2030640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new StreamGraph(implemented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007" y="5115654"/>
            <a:ext cx="6753225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215" y="5961424"/>
            <a:ext cx="5618538" cy="88021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857105" y="2752877"/>
            <a:ext cx="2502131" cy="147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86838" y="2778037"/>
            <a:ext cx="2539147" cy="326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1943" y="4066747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58" y="4409426"/>
            <a:ext cx="1945178" cy="2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21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31" y="135003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443" y="245325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10" y="1677064"/>
            <a:ext cx="7218768" cy="234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710" y="1201598"/>
            <a:ext cx="5244984" cy="47546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488873" y="1745673"/>
            <a:ext cx="540327" cy="103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441" y="3099585"/>
            <a:ext cx="4374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</a:t>
            </a:r>
            <a:r>
              <a:rPr lang="en-US" dirty="0" err="1"/>
              <a:t>InputStream</a:t>
            </a:r>
            <a:r>
              <a:rPr lang="en-US" dirty="0"/>
              <a:t>, </a:t>
            </a:r>
            <a:r>
              <a:rPr lang="en-US" dirty="0" err="1"/>
              <a:t>OutputStream</a:t>
            </a:r>
            <a:r>
              <a:rPr lang="en-US" dirty="0"/>
              <a:t>, the intermediate transformations of </a:t>
            </a:r>
            <a:r>
              <a:rPr lang="en-US" dirty="0" err="1"/>
              <a:t>MessageStreams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13200" y="2319252"/>
            <a:ext cx="1090815" cy="127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25" y="5223245"/>
            <a:ext cx="4670367" cy="14219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137" y="1414427"/>
            <a:ext cx="2495320" cy="6852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267" y="5223245"/>
            <a:ext cx="4355869" cy="14555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4018951"/>
            <a:ext cx="5558006" cy="102454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4013200" y="2789292"/>
            <a:ext cx="1159933" cy="80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13200" y="3149243"/>
            <a:ext cx="1084292" cy="44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013200" y="3593260"/>
            <a:ext cx="1159933" cy="7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57105" y="2227811"/>
            <a:ext cx="4239491" cy="305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90262" y="2884516"/>
            <a:ext cx="2269374" cy="254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9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83762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236" y="97291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876" y="217893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876" y="3459303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2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3189" y="11524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08660" y="119498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56959" y="486285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93765" y="449128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8647010" y="42454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6" idx="0"/>
          </p:cNvCxnSpPr>
          <p:nvPr/>
        </p:nvCxnSpPr>
        <p:spPr>
          <a:xfrm>
            <a:off x="8647010" y="165712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62801" y="258875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06195" y="262862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62801" y="216695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09857" y="221941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67081" y="170481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19" name="Straight Arrow Connector 18"/>
          <p:cNvCxnSpPr>
            <a:stCxn id="15" idx="2"/>
            <a:endCxn id="24" idx="0"/>
          </p:cNvCxnSpPr>
          <p:nvPr/>
        </p:nvCxnSpPr>
        <p:spPr>
          <a:xfrm>
            <a:off x="8651768" y="299795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50721" y="-837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96192" y="-4123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03823" y="60201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57219" y="3375364"/>
            <a:ext cx="2471975" cy="1091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01631" y="333820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28183" y="296887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26" name="Elbow Connector 25"/>
          <p:cNvCxnSpPr>
            <a:stCxn id="8" idx="1"/>
            <a:endCxn id="23" idx="1"/>
          </p:cNvCxnSpPr>
          <p:nvPr/>
        </p:nvCxnSpPr>
        <p:spPr>
          <a:xfrm rot="10800000" flipH="1" flipV="1">
            <a:off x="7163189" y="1404794"/>
            <a:ext cx="194030" cy="2516174"/>
          </a:xfrm>
          <a:prstGeom prst="bentConnector3">
            <a:avLst>
              <a:gd name="adj1" fmla="val -117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64403" y="24563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920436" y="237785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81004" y="237328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15941" y="4911234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036118" y="4872910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658590" y="4498083"/>
            <a:ext cx="8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" name="Rectangle 2"/>
          <p:cNvSpPr/>
          <p:nvPr/>
        </p:nvSpPr>
        <p:spPr>
          <a:xfrm>
            <a:off x="7292035" y="5289257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91647" y="5749969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endCxn id="34" idx="2"/>
          </p:cNvCxnSpPr>
          <p:nvPr/>
        </p:nvCxnSpPr>
        <p:spPr>
          <a:xfrm>
            <a:off x="7360919" y="5907911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6"/>
            <a:endCxn id="45" idx="2"/>
          </p:cNvCxnSpPr>
          <p:nvPr/>
        </p:nvCxnSpPr>
        <p:spPr>
          <a:xfrm>
            <a:off x="8026539" y="5907911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432669" y="5749969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5" idx="6"/>
            <a:endCxn id="83" idx="2"/>
          </p:cNvCxnSpPr>
          <p:nvPr/>
        </p:nvCxnSpPr>
        <p:spPr>
          <a:xfrm>
            <a:off x="8757029" y="5907911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9240942" y="5755995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83" idx="6"/>
          </p:cNvCxnSpPr>
          <p:nvPr/>
        </p:nvCxnSpPr>
        <p:spPr>
          <a:xfrm flipV="1">
            <a:off x="9565302" y="5907911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37234" y="5282444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31" name="Straight Arrow Connector 30"/>
          <p:cNvCxnSpPr>
            <a:stCxn id="115" idx="2"/>
            <a:endCxn id="65" idx="0"/>
          </p:cNvCxnSpPr>
          <p:nvPr/>
        </p:nvCxnSpPr>
        <p:spPr>
          <a:xfrm>
            <a:off x="8593206" y="4406571"/>
            <a:ext cx="138504" cy="87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7394398" y="3947532"/>
            <a:ext cx="2397616" cy="459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Application’s logic defined by user’s code</a:t>
            </a:r>
          </a:p>
        </p:txBody>
      </p:sp>
    </p:spTree>
    <p:extLst>
      <p:ext uri="{BB962C8B-B14F-4D97-AF65-F5344CB8AC3E}">
        <p14:creationId xmlns:p14="http://schemas.microsoft.com/office/powerpoint/2010/main" val="1808675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073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9058" y="3755349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of source and sink streams from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9058" y="2724238"/>
            <a:ext cx="397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</a:t>
            </a:r>
            <a:r>
              <a:rPr lang="en-US" dirty="0" err="1"/>
              <a:t>ExecutionPlan</a:t>
            </a:r>
            <a:r>
              <a:rPr lang="en-US" dirty="0"/>
              <a:t>(JobGraph) from StreamGraph for actual running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058" y="5172286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68" y="775501"/>
            <a:ext cx="6774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7.RemoteApplicationRunner build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 from StreamGraph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01570" y="8270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447041" y="50795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  <a:endCxn id="25" idx="0"/>
          </p:cNvCxnSpPr>
          <p:nvPr/>
        </p:nvCxnSpPr>
        <p:spPr>
          <a:xfrm flipH="1">
            <a:off x="8775305" y="512933"/>
            <a:ext cx="10086" cy="41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61399" y="93185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97752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833037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2"/>
            <a:endCxn id="31" idx="0"/>
          </p:cNvCxnSpPr>
          <p:nvPr/>
        </p:nvCxnSpPr>
        <p:spPr>
          <a:xfrm flipH="1">
            <a:off x="8775304" y="1410225"/>
            <a:ext cx="1" cy="36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61399" y="1776733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01570" y="1454671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301570" y="136820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4863" y="171336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41" name="Oval 40"/>
          <p:cNvSpPr/>
          <p:nvPr/>
        </p:nvSpPr>
        <p:spPr>
          <a:xfrm>
            <a:off x="8454843" y="23413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/>
          <p:cNvCxnSpPr>
            <a:stCxn id="41" idx="5"/>
            <a:endCxn id="41" idx="3"/>
          </p:cNvCxnSpPr>
          <p:nvPr/>
        </p:nvCxnSpPr>
        <p:spPr>
          <a:xfrm rot="5400000">
            <a:off x="8779040" y="2672678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036229" y="535414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1" idx="2"/>
            <a:endCxn id="67" idx="0"/>
          </p:cNvCxnSpPr>
          <p:nvPr/>
        </p:nvCxnSpPr>
        <p:spPr>
          <a:xfrm>
            <a:off x="8775304" y="3190797"/>
            <a:ext cx="2875" cy="38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689365" y="354990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482809" y="41145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urved Connector 58"/>
          <p:cNvCxnSpPr>
            <a:stCxn id="55" idx="5"/>
            <a:endCxn id="55" idx="3"/>
          </p:cNvCxnSpPr>
          <p:nvPr/>
        </p:nvCxnSpPr>
        <p:spPr>
          <a:xfrm rot="5400000">
            <a:off x="8807006" y="444584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217651" y="358021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2" name="Right Arrow 81"/>
          <p:cNvSpPr/>
          <p:nvPr/>
        </p:nvSpPr>
        <p:spPr>
          <a:xfrm>
            <a:off x="7819341" y="2597988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>
            <a:off x="9103236" y="2583981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292037" y="23094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86" name="Right Arrow 85"/>
          <p:cNvSpPr/>
          <p:nvPr/>
        </p:nvSpPr>
        <p:spPr>
          <a:xfrm>
            <a:off x="7847307" y="418180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>
            <a:off x="9118312" y="404153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861645" y="43541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861644" y="447124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122729" y="426992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122729" y="438177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126966" y="450041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302123" y="398345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975741" y="1375184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709046" y="532698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8502490" y="589163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8237332" y="535729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17" name="Right Arrow 116"/>
          <p:cNvSpPr/>
          <p:nvPr/>
        </p:nvSpPr>
        <p:spPr>
          <a:xfrm>
            <a:off x="7866988" y="595888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>
            <a:off x="9137993" y="581861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881326" y="613123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881325" y="624832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9142410" y="604700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9142410" y="61588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9146647" y="627749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8321804" y="576053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26" name="Straight Arrow Connector 125"/>
          <p:cNvCxnSpPr>
            <a:stCxn id="54" idx="2"/>
            <a:endCxn id="116" idx="0"/>
          </p:cNvCxnSpPr>
          <p:nvPr/>
        </p:nvCxnSpPr>
        <p:spPr>
          <a:xfrm flipH="1">
            <a:off x="8797860" y="5029200"/>
            <a:ext cx="5410" cy="3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029232" y="3175416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29" name="Curved Left Arrow 128"/>
          <p:cNvSpPr/>
          <p:nvPr/>
        </p:nvSpPr>
        <p:spPr>
          <a:xfrm rot="5400000">
            <a:off x="8718357" y="6455070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Curved Left Arrow 129"/>
          <p:cNvSpPr/>
          <p:nvPr/>
        </p:nvSpPr>
        <p:spPr>
          <a:xfrm rot="5400000">
            <a:off x="8773231" y="6465332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923677" y="6387511"/>
            <a:ext cx="129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3" action="ppaction://hlinksldjump"/>
              </a:rPr>
              <a:t>8.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33520" y="2782654"/>
            <a:ext cx="1138843" cy="8422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93487" y="2859595"/>
            <a:ext cx="101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StreamManager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54" idx="3"/>
          </p:cNvCxnSpPr>
          <p:nvPr/>
        </p:nvCxnSpPr>
        <p:spPr>
          <a:xfrm flipH="1">
            <a:off x="9917175" y="3624877"/>
            <a:ext cx="985767" cy="66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9058" y="1655198"/>
            <a:ext cx="386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9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42" y="-133004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192" y="777561"/>
            <a:ext cx="512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990" y="2019042"/>
            <a:ext cx="386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990" y="2942372"/>
            <a:ext cx="3729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(2)Building the JobGraph from StreamGraph for actual running </a:t>
            </a:r>
          </a:p>
        </p:txBody>
      </p:sp>
      <p:cxnSp>
        <p:nvCxnSpPr>
          <p:cNvPr id="10" name="Straight Arrow Connector 9"/>
          <p:cNvCxnSpPr>
            <a:endCxn id="15" idx="0"/>
          </p:cNvCxnSpPr>
          <p:nvPr/>
        </p:nvCxnSpPr>
        <p:spPr>
          <a:xfrm>
            <a:off x="8775305" y="182880"/>
            <a:ext cx="0" cy="80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61399" y="98709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19341" y="103276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5" idx="2"/>
            <a:endCxn id="30" idx="0"/>
          </p:cNvCxnSpPr>
          <p:nvPr/>
        </p:nvCxnSpPr>
        <p:spPr>
          <a:xfrm>
            <a:off x="8775305" y="1465465"/>
            <a:ext cx="1" cy="45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50587" y="1571397"/>
            <a:ext cx="1071926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1517881"/>
            <a:ext cx="86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Config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22951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61400" y="1919559"/>
            <a:ext cx="2227811" cy="47273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61399" y="2392293"/>
            <a:ext cx="2227811" cy="4727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941803" y="1946527"/>
            <a:ext cx="18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65979" y="2443994"/>
            <a:ext cx="171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854275" y="1571397"/>
            <a:ext cx="49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98016" y="1572002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98016" y="148553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91231" y="3406560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080047" y="332009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299345" y="398501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>
          <a:xfrm>
            <a:off x="6960902" y="3708982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>
            <a:off x="6867630" y="4173922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3"/>
          </p:cNvCxnSpPr>
          <p:nvPr/>
        </p:nvCxnSpPr>
        <p:spPr>
          <a:xfrm flipV="1">
            <a:off x="6953778" y="4324336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579758" y="3506777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579758" y="3506777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2" idx="6"/>
            <a:endCxn id="64" idx="2"/>
          </p:cNvCxnSpPr>
          <p:nvPr/>
        </p:nvCxnSpPr>
        <p:spPr>
          <a:xfrm flipV="1">
            <a:off x="7696880" y="4178854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052337" y="3660812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556433" y="393945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487717" y="392391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569005" y="438967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602789" y="437413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8287035" y="3980086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5" name="Straight Arrow Connector 64"/>
          <p:cNvCxnSpPr>
            <a:stCxn id="64" idx="6"/>
            <a:endCxn id="67" idx="2"/>
          </p:cNvCxnSpPr>
          <p:nvPr/>
        </p:nvCxnSpPr>
        <p:spPr>
          <a:xfrm>
            <a:off x="8684570" y="4178854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974871" y="3657685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9345795" y="3982254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109200" y="3699383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69" name="Oval 68"/>
          <p:cNvSpPr/>
          <p:nvPr/>
        </p:nvSpPr>
        <p:spPr>
          <a:xfrm>
            <a:off x="10403421" y="3990762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7" idx="6"/>
            <a:endCxn id="69" idx="2"/>
          </p:cNvCxnSpPr>
          <p:nvPr/>
        </p:nvCxnSpPr>
        <p:spPr>
          <a:xfrm>
            <a:off x="9748570" y="4183642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224901" y="3419486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1332607" y="3847156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1307144" y="3872268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74" name="Straight Arrow Connector 73"/>
          <p:cNvCxnSpPr>
            <a:stCxn id="69" idx="6"/>
            <a:endCxn id="73" idx="1"/>
          </p:cNvCxnSpPr>
          <p:nvPr/>
        </p:nvCxnSpPr>
        <p:spPr>
          <a:xfrm>
            <a:off x="10806196" y="4192150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981796" y="2942372"/>
            <a:ext cx="862029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471413" y="5285128"/>
            <a:ext cx="4998099" cy="14970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106414" y="5225525"/>
            <a:ext cx="140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721901" y="5355583"/>
            <a:ext cx="1568828" cy="2924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721901" y="531058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8721901" y="5724915"/>
            <a:ext cx="1568828" cy="3294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8787992" y="570259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718770" y="6191255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362713" y="3406560"/>
            <a:ext cx="989113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4463212" y="3955004"/>
            <a:ext cx="80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731609" y="6266527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5703464" y="5581982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5812159" y="5648038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7224074" y="5810312"/>
            <a:ext cx="1069355" cy="523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7204188" y="5878159"/>
            <a:ext cx="12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86" name="Straight Arrow Connector 185"/>
          <p:cNvCxnSpPr>
            <a:stCxn id="116" idx="3"/>
            <a:endCxn id="128" idx="1"/>
          </p:cNvCxnSpPr>
          <p:nvPr/>
        </p:nvCxnSpPr>
        <p:spPr>
          <a:xfrm flipV="1">
            <a:off x="6844515" y="6071931"/>
            <a:ext cx="379559" cy="37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28" idx="1"/>
          </p:cNvCxnSpPr>
          <p:nvPr/>
        </p:nvCxnSpPr>
        <p:spPr>
          <a:xfrm>
            <a:off x="6846990" y="5873835"/>
            <a:ext cx="377084" cy="19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828867" y="5637065"/>
            <a:ext cx="4115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JobGraph</a:t>
            </a:r>
            <a:r>
              <a:rPr lang="en-US" dirty="0"/>
              <a:t> is used to divide the application into </a:t>
            </a:r>
            <a:r>
              <a:rPr lang="en-US" dirty="0" err="1"/>
              <a:t>Samza</a:t>
            </a:r>
            <a:r>
              <a:rPr lang="en-US" dirty="0"/>
              <a:t> Jobs for running and build the real message streams between them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12018" y="2982159"/>
            <a:ext cx="58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18" name="Elbow Connector 17"/>
          <p:cNvCxnSpPr>
            <a:stCxn id="39" idx="3"/>
          </p:cNvCxnSpPr>
          <p:nvPr/>
        </p:nvCxnSpPr>
        <p:spPr>
          <a:xfrm>
            <a:off x="9344382" y="1756063"/>
            <a:ext cx="745210" cy="14110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>
            <a:off x="7421056" y="4910675"/>
            <a:ext cx="474842" cy="36418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737372" y="6160782"/>
            <a:ext cx="1581515" cy="55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904319" y="6086520"/>
            <a:ext cx="137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IntermediateStream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66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7" y="-225079"/>
            <a:ext cx="10515600" cy="1325563"/>
          </a:xfrm>
        </p:spPr>
        <p:txBody>
          <a:bodyPr/>
          <a:lstStyle/>
          <a:p>
            <a:r>
              <a:rPr lang="en-US" dirty="0"/>
              <a:t>JobGraph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00484"/>
            <a:ext cx="646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 </a:t>
            </a:r>
            <a:r>
              <a:rPr lang="en-US" altLang="zh-CN" dirty="0"/>
              <a:t>is the physical execution graph of </a:t>
            </a:r>
            <a:r>
              <a:rPr lang="en-US" altLang="zh-CN" dirty="0" err="1"/>
              <a:t>Samza</a:t>
            </a:r>
            <a:r>
              <a:rPr lang="en-US" altLang="zh-CN" dirty="0"/>
              <a:t>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32229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contains the topology of jobs connected with streams(source streams, sink streams and intermediate streams)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640974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 level APIs (StreamGraph) will be transformed into JobGraph for planning, validation and execution.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96196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now, JobGraph only have one job node which contains the whole application’s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6591993" y="1695797"/>
            <a:ext cx="5511338" cy="41896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68790" y="1695797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863839" y="2352502"/>
            <a:ext cx="2801389" cy="21197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68790" y="2320020"/>
            <a:ext cx="13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138160" y="2878560"/>
            <a:ext cx="2252749" cy="13276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12480" y="3215410"/>
            <a:ext cx="225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  <a:p>
            <a:r>
              <a:rPr lang="en-US" dirty="0"/>
              <a:t>(StreamGraph)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758247" y="2458530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50428" y="2056715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Streams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90165" y="2064629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Sink Streams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41375" y="2721834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67352" y="2676449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51421" y="2931146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77398" y="2885761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758247" y="3465389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91671" y="373605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17648" y="369067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01717" y="3945369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27694" y="3899984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00159" y="416616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26136" y="412077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10689470" y="3629316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772598" y="3892620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798575" y="3847235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782644" y="4101932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808621" y="4056547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10689470" y="2396413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722894" y="2667081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748871" y="2621696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732940" y="287639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758917" y="283100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731382" y="309718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757359" y="305180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41" name="Curved Left Arrow 40"/>
          <p:cNvSpPr/>
          <p:nvPr/>
        </p:nvSpPr>
        <p:spPr>
          <a:xfrm rot="5400000">
            <a:off x="8202582" y="4407827"/>
            <a:ext cx="997528" cy="1126373"/>
          </a:xfrm>
          <a:prstGeom prst="curvedLeftArrow">
            <a:avLst>
              <a:gd name="adj1" fmla="val 38549"/>
              <a:gd name="adj2" fmla="val 50000"/>
              <a:gd name="adj3" fmla="val 258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Left Arrow 43"/>
          <p:cNvSpPr/>
          <p:nvPr/>
        </p:nvSpPr>
        <p:spPr>
          <a:xfrm rot="5400000">
            <a:off x="9252049" y="4469538"/>
            <a:ext cx="997528" cy="972561"/>
          </a:xfrm>
          <a:prstGeom prst="curvedLeftArrow">
            <a:avLst>
              <a:gd name="adj1" fmla="val 18058"/>
              <a:gd name="adj2" fmla="val 50000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12972" y="5469778"/>
            <a:ext cx="236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Intermediate Streams</a:t>
            </a:r>
          </a:p>
        </p:txBody>
      </p:sp>
    </p:spTree>
    <p:extLst>
      <p:ext uri="{BB962C8B-B14F-4D97-AF65-F5344CB8AC3E}">
        <p14:creationId xmlns:p14="http://schemas.microsoft.com/office/powerpoint/2010/main" val="25449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1325563"/>
          </a:xfrm>
        </p:spPr>
        <p:txBody>
          <a:bodyPr/>
          <a:lstStyle/>
          <a:p>
            <a:r>
              <a:rPr lang="en-US" dirty="0"/>
              <a:t>YARN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05" y="1891461"/>
            <a:ext cx="5395014" cy="4338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97" y="968131"/>
            <a:ext cx="948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fundamental idea of YARN is to split up the functionalities of resource management and job scheduling/monitoring into separate daemons. The idea is to have a global </a:t>
            </a:r>
            <a:r>
              <a:rPr lang="en-US" i="1" dirty="0" err="1"/>
              <a:t>ResourceManager</a:t>
            </a:r>
            <a:r>
              <a:rPr lang="en-US" i="1" dirty="0"/>
              <a:t> (RM) and per-application </a:t>
            </a:r>
            <a:r>
              <a:rPr lang="en-US" i="1" dirty="0" err="1"/>
              <a:t>ApplicationMaster</a:t>
            </a:r>
            <a:r>
              <a:rPr lang="en-US" i="1" dirty="0"/>
              <a:t> (AM). An application is either a single job or a DAG of jobs.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22" y="6365876"/>
            <a:ext cx="820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http://hadoop.apache.org/docs/current/hadoop-yarn/hadoop-yarn-site/YARN.html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1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8453"/>
            <a:ext cx="10515600" cy="1325563"/>
          </a:xfrm>
        </p:spPr>
        <p:txBody>
          <a:bodyPr/>
          <a:lstStyle/>
          <a:p>
            <a:r>
              <a:rPr lang="en-US"/>
              <a:t>JobGraph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68" y="1191925"/>
            <a:ext cx="8888854" cy="37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4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116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950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3729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a)List all source streams, sink streams and intermediate streams(created by PartitionBy and Broadcast, see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871237"/>
            <a:ext cx="6940766" cy="1650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63197" y="87123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69550" y="1240569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05009" y="1552077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InputStreams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0124902" y="1240569"/>
            <a:ext cx="1753985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124902" y="1524841"/>
            <a:ext cx="184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Output</a:t>
            </a:r>
            <a:r>
              <a:rPr lang="en-US" dirty="0" err="1"/>
              <a:t>Streams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967602" y="1240569"/>
            <a:ext cx="3046616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58707" y="1456385"/>
            <a:ext cx="270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</a:t>
            </a:r>
            <a:r>
              <a:rPr lang="en-US" dirty="0" err="1"/>
              <a:t>MessageStreams</a:t>
            </a:r>
            <a:r>
              <a:rPr lang="en-US" dirty="0"/>
              <a:t> and Operators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51506" y="5075486"/>
            <a:ext cx="3753503" cy="1496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50897" y="503105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300730" y="291679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72055" y="3176863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0272225" y="2914224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355770" y="3174289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7498849" y="2914692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50879" y="3153116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8" idx="2"/>
            <a:endCxn id="29" idx="0"/>
          </p:cNvCxnSpPr>
          <p:nvPr/>
        </p:nvCxnSpPr>
        <p:spPr>
          <a:xfrm flipH="1">
            <a:off x="6042632" y="2347633"/>
            <a:ext cx="2" cy="56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0"/>
          </p:cNvCxnSpPr>
          <p:nvPr/>
        </p:nvCxnSpPr>
        <p:spPr>
          <a:xfrm>
            <a:off x="6042633" y="2375258"/>
            <a:ext cx="2403867" cy="53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2"/>
            <a:endCxn id="33" idx="0"/>
          </p:cNvCxnSpPr>
          <p:nvPr/>
        </p:nvCxnSpPr>
        <p:spPr>
          <a:xfrm flipH="1">
            <a:off x="8446500" y="2347633"/>
            <a:ext cx="2555395" cy="56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  <a:endCxn id="31" idx="0"/>
          </p:cNvCxnSpPr>
          <p:nvPr/>
        </p:nvCxnSpPr>
        <p:spPr>
          <a:xfrm>
            <a:off x="11001895" y="2347633"/>
            <a:ext cx="12232" cy="56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24802" y="2515390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46944" y="2526072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689209" y="2511158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519927" y="3983590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918779" y="4243655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6700777" y="5335551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044490" y="5681466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4" idx="2"/>
            <a:endCxn id="56" idx="0"/>
          </p:cNvCxnSpPr>
          <p:nvPr/>
        </p:nvCxnSpPr>
        <p:spPr>
          <a:xfrm flipH="1">
            <a:off x="7473861" y="4873052"/>
            <a:ext cx="787968" cy="46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8589934" y="5345755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798475" y="5692864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4" idx="2"/>
            <a:endCxn id="60" idx="0"/>
          </p:cNvCxnSpPr>
          <p:nvPr/>
        </p:nvCxnSpPr>
        <p:spPr>
          <a:xfrm>
            <a:off x="8261829" y="4873052"/>
            <a:ext cx="1101189" cy="47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31144" y="4766752"/>
            <a:ext cx="99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(2b)</a:t>
            </a:r>
          </a:p>
        </p:txBody>
      </p:sp>
    </p:spTree>
    <p:extLst>
      <p:ext uri="{BB962C8B-B14F-4D97-AF65-F5344CB8AC3E}">
        <p14:creationId xmlns:p14="http://schemas.microsoft.com/office/powerpoint/2010/main" val="2193120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17" y="-210641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161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4720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c)Create </a:t>
            </a:r>
            <a:r>
              <a:rPr lang="en-US" dirty="0" err="1"/>
              <a:t>JobNode</a:t>
            </a:r>
            <a:r>
              <a:rPr lang="en-US" dirty="0"/>
              <a:t> using </a:t>
            </a:r>
            <a:r>
              <a:rPr lang="en-US" dirty="0" err="1"/>
              <a:t>JobId</a:t>
            </a:r>
            <a:r>
              <a:rPr lang="en-US" dirty="0"/>
              <a:t> and </a:t>
            </a:r>
            <a:r>
              <a:rPr lang="en-US" dirty="0" err="1"/>
              <a:t>JobName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12231" y="2618290"/>
            <a:ext cx="2169621" cy="433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23677" y="261828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12" idx="0"/>
          </p:cNvCxnSpPr>
          <p:nvPr/>
        </p:nvCxnSpPr>
        <p:spPr>
          <a:xfrm flipH="1">
            <a:off x="8412480" y="1989310"/>
            <a:ext cx="8312" cy="130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27468" y="3297039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03325" y="335531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898021" y="3790251"/>
            <a:ext cx="504554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957363" y="3701231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7522" y="4271374"/>
            <a:ext cx="1482641" cy="9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07522" y="4561333"/>
            <a:ext cx="148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232539" y="4229523"/>
            <a:ext cx="1546167" cy="4057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50343" y="4229523"/>
            <a:ext cx="87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232539" y="4794210"/>
            <a:ext cx="1546167" cy="4239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42781" y="4812845"/>
            <a:ext cx="121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957363" y="4260177"/>
            <a:ext cx="1079607" cy="9526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75133" y="4516141"/>
            <a:ext cx="7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60592" y="2618289"/>
            <a:ext cx="81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(2c)</a:t>
            </a:r>
          </a:p>
        </p:txBody>
      </p: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>
            <a:off x="9597042" y="3051363"/>
            <a:ext cx="351801" cy="122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570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6518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0" y="663419"/>
            <a:ext cx="49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363" y="1888892"/>
            <a:ext cx="4172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</p:txBody>
      </p:sp>
      <p:sp>
        <p:nvSpPr>
          <p:cNvPr id="6" name="Rectangle 5"/>
          <p:cNvSpPr/>
          <p:nvPr/>
        </p:nvSpPr>
        <p:spPr>
          <a:xfrm>
            <a:off x="6691744" y="767340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7601" y="825618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075024" y="1260552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49365" y="1934872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976843" y="692165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48168" y="952230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012175" y="167480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095720" y="1934873"/>
            <a:ext cx="133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796441" y="2772430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48471" y="3010854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7165570" y="1260552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05896" y="1198813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248178" y="157921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40" name="Straight Arrow Connector 39"/>
          <p:cNvCxnSpPr>
            <a:stCxn id="38" idx="3"/>
            <a:endCxn id="8" idx="1"/>
          </p:cNvCxnSpPr>
          <p:nvPr/>
        </p:nvCxnSpPr>
        <p:spPr>
          <a:xfrm>
            <a:off x="9094643" y="1757042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248178" y="200344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44" name="Straight Arrow Connector 43"/>
          <p:cNvCxnSpPr>
            <a:stCxn id="8" idx="1"/>
            <a:endCxn id="42" idx="3"/>
          </p:cNvCxnSpPr>
          <p:nvPr/>
        </p:nvCxnSpPr>
        <p:spPr>
          <a:xfrm flipH="1">
            <a:off x="9094643" y="2119539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248177" y="2434920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49" name="Straight Arrow Connector 48"/>
          <p:cNvCxnSpPr>
            <a:stCxn id="47" idx="3"/>
            <a:endCxn id="8" idx="1"/>
          </p:cNvCxnSpPr>
          <p:nvPr/>
        </p:nvCxnSpPr>
        <p:spPr>
          <a:xfrm flipV="1">
            <a:off x="9094642" y="2119539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8" idx="1"/>
          </p:cNvCxnSpPr>
          <p:nvPr/>
        </p:nvCxnSpPr>
        <p:spPr>
          <a:xfrm>
            <a:off x="6430670" y="1194950"/>
            <a:ext cx="817508" cy="56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" idx="1"/>
          </p:cNvCxnSpPr>
          <p:nvPr/>
        </p:nvCxnSpPr>
        <p:spPr>
          <a:xfrm flipV="1">
            <a:off x="6689801" y="2612751"/>
            <a:ext cx="558376" cy="62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2" idx="3"/>
            <a:endCxn id="42" idx="1"/>
          </p:cNvCxnSpPr>
          <p:nvPr/>
        </p:nvCxnSpPr>
        <p:spPr>
          <a:xfrm>
            <a:off x="6495978" y="2119539"/>
            <a:ext cx="752200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602639" y="1797401"/>
            <a:ext cx="56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(2d)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38056" y="4067491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8113913" y="412576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9321336" y="4560703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695677" y="5235023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411882" y="4560703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952208" y="4498964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494490" y="4879362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73" name="Straight Arrow Connector 72"/>
          <p:cNvCxnSpPr>
            <a:stCxn id="72" idx="3"/>
            <a:endCxn id="68" idx="1"/>
          </p:cNvCxnSpPr>
          <p:nvPr/>
        </p:nvCxnSpPr>
        <p:spPr>
          <a:xfrm>
            <a:off x="8340955" y="5057193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494490" y="530359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75" name="Straight Arrow Connector 74"/>
          <p:cNvCxnSpPr>
            <a:stCxn id="68" idx="1"/>
            <a:endCxn id="74" idx="3"/>
          </p:cNvCxnSpPr>
          <p:nvPr/>
        </p:nvCxnSpPr>
        <p:spPr>
          <a:xfrm flipH="1">
            <a:off x="8340955" y="5419690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6494489" y="573507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77" name="Straight Arrow Connector 76"/>
          <p:cNvCxnSpPr>
            <a:stCxn id="76" idx="3"/>
            <a:endCxn id="68" idx="1"/>
          </p:cNvCxnSpPr>
          <p:nvPr/>
        </p:nvCxnSpPr>
        <p:spPr>
          <a:xfrm flipV="1">
            <a:off x="8340954" y="5419690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494489" y="4505536"/>
            <a:ext cx="5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(2e)</a:t>
            </a:r>
          </a:p>
        </p:txBody>
      </p:sp>
    </p:spTree>
    <p:extLst>
      <p:ext uri="{BB962C8B-B14F-4D97-AF65-F5344CB8AC3E}">
        <p14:creationId xmlns:p14="http://schemas.microsoft.com/office/powerpoint/2010/main" val="3425052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4" y="119591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134" y="1018630"/>
            <a:ext cx="492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375" y="1753389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34" y="50793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433156" y="1139586"/>
            <a:ext cx="3339474" cy="100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34" y="1366290"/>
            <a:ext cx="4444735" cy="2002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75" y="4390167"/>
            <a:ext cx="5843192" cy="24678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6375" y="2706743"/>
            <a:ext cx="6015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a)List all source streams, sink streams and intermediate streams: the streams created by PartitionBy and Broadcast(implemented in 0.14.0)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b="49329"/>
          <a:stretch/>
        </p:blipFill>
        <p:spPr>
          <a:xfrm>
            <a:off x="6671734" y="3290475"/>
            <a:ext cx="4728104" cy="188004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473931" y="3732974"/>
            <a:ext cx="1197803" cy="49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9673" y="3583906"/>
            <a:ext cx="1105592" cy="298137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8894101" y="3798916"/>
            <a:ext cx="1995572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43847" y="4294443"/>
            <a:ext cx="928783" cy="7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114800" y="1737363"/>
            <a:ext cx="2718262" cy="106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30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" y="3007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694" y="1032472"/>
            <a:ext cx="493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3656" y="2143303"/>
            <a:ext cx="3729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c)Create </a:t>
            </a:r>
            <a:r>
              <a:rPr lang="en-US" dirty="0" err="1"/>
              <a:t>JobNode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493" y="1507807"/>
            <a:ext cx="5095875" cy="733425"/>
          </a:xfrm>
          <a:prstGeom prst="rect">
            <a:avLst/>
          </a:prstGeom>
        </p:spPr>
      </p:pic>
      <p:cxnSp>
        <p:nvCxnSpPr>
          <p:cNvPr id="66" name="Straight Arrow Connector 65"/>
          <p:cNvCxnSpPr/>
          <p:nvPr/>
        </p:nvCxnSpPr>
        <p:spPr>
          <a:xfrm flipV="1">
            <a:off x="3541222" y="2128058"/>
            <a:ext cx="1970116" cy="120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338" y="2573737"/>
            <a:ext cx="5819775" cy="2457450"/>
          </a:xfrm>
          <a:prstGeom prst="rect">
            <a:avLst/>
          </a:prstGeom>
        </p:spPr>
      </p:pic>
      <p:cxnSp>
        <p:nvCxnSpPr>
          <p:cNvPr id="103" name="Straight Arrow Connector 102"/>
          <p:cNvCxnSpPr/>
          <p:nvPr/>
        </p:nvCxnSpPr>
        <p:spPr>
          <a:xfrm flipH="1">
            <a:off x="7506393" y="2128058"/>
            <a:ext cx="24938" cy="62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493" y="5031187"/>
            <a:ext cx="7077075" cy="2476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6833062" y="3848789"/>
            <a:ext cx="1101368" cy="124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0" y="3739782"/>
            <a:ext cx="5023342" cy="282727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807229" y="4289367"/>
            <a:ext cx="2826327" cy="147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41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58577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756" y="843820"/>
            <a:ext cx="509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383" y="1755713"/>
            <a:ext cx="4444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11" y="298100"/>
            <a:ext cx="4689850" cy="117453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522124" y="886828"/>
            <a:ext cx="1843892" cy="2039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152" y="1490151"/>
            <a:ext cx="3886200" cy="1809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152" y="3381375"/>
            <a:ext cx="3438525" cy="1009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152" y="4472499"/>
            <a:ext cx="5172075" cy="1390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21" y="4721629"/>
            <a:ext cx="4115147" cy="1529838"/>
          </a:xfrm>
          <a:prstGeom prst="rect">
            <a:avLst/>
          </a:prstGeom>
        </p:spPr>
      </p:pic>
      <p:cxnSp>
        <p:nvCxnSpPr>
          <p:cNvPr id="18" name="Curved Connector 17"/>
          <p:cNvCxnSpPr/>
          <p:nvPr/>
        </p:nvCxnSpPr>
        <p:spPr>
          <a:xfrm rot="10800000" flipV="1">
            <a:off x="7290263" y="448887"/>
            <a:ext cx="2751513" cy="1911928"/>
          </a:xfrm>
          <a:prstGeom prst="curvedConnector3">
            <a:avLst>
              <a:gd name="adj1" fmla="val -62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7290264" y="448885"/>
            <a:ext cx="2851267" cy="2851017"/>
          </a:xfrm>
          <a:prstGeom prst="curvedConnector3">
            <a:avLst>
              <a:gd name="adj1" fmla="val -57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>
            <a:off x="6883050" y="1960358"/>
            <a:ext cx="3077297" cy="19469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30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75028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756" y="843820"/>
            <a:ext cx="4991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488" y="979194"/>
            <a:ext cx="1476375" cy="257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488" y="1236369"/>
            <a:ext cx="5254250" cy="1398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488" y="2566311"/>
            <a:ext cx="4747174" cy="160953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4345297" y="1107783"/>
            <a:ext cx="750405" cy="142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488" y="4175841"/>
            <a:ext cx="6265025" cy="18575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5" y="4175841"/>
            <a:ext cx="4088216" cy="262605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5843847" y="2115104"/>
            <a:ext cx="62208" cy="83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18136" y="2460775"/>
            <a:ext cx="667028" cy="222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280160" y="4630189"/>
            <a:ext cx="3815542" cy="31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10791" y="1490151"/>
            <a:ext cx="43330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2)Building the </a:t>
            </a:r>
            <a:r>
              <a:rPr lang="en-US" dirty="0" err="1"/>
              <a:t>JobGraph</a:t>
            </a:r>
            <a:r>
              <a:rPr lang="en-US" dirty="0"/>
              <a:t>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340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1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62252" y="3992677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438109" y="405095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45532" y="4485889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19873" y="5160209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36078" y="4485889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76404" y="4424150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18686" y="480454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18686" y="5228784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818685" y="566025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5320" y="943816"/>
            <a:ext cx="5199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3663" y="1824767"/>
            <a:ext cx="3807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information of source and sink streams from </a:t>
            </a:r>
            <a:r>
              <a:rPr lang="en-US" dirty="0" err="1"/>
              <a:t>SystemStreams</a:t>
            </a:r>
            <a:r>
              <a:rPr lang="en-US" dirty="0"/>
              <a:t>’ metadata in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62253" y="1868720"/>
            <a:ext cx="5370022" cy="1379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82220" y="1865833"/>
            <a:ext cx="400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6403" y="2235165"/>
            <a:ext cx="3194167" cy="8937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82220" y="2236171"/>
            <a:ext cx="2438397" cy="37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SystemAdamins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9" idx="0"/>
            <a:endCxn id="22" idx="2"/>
          </p:cNvCxnSpPr>
          <p:nvPr/>
        </p:nvCxnSpPr>
        <p:spPr>
          <a:xfrm flipV="1">
            <a:off x="7741919" y="3128873"/>
            <a:ext cx="1131568" cy="1675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0"/>
            <a:endCxn id="22" idx="2"/>
          </p:cNvCxnSpPr>
          <p:nvPr/>
        </p:nvCxnSpPr>
        <p:spPr>
          <a:xfrm flipV="1">
            <a:off x="7741919" y="3128873"/>
            <a:ext cx="1131568" cy="2099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54164" y="3466088"/>
            <a:ext cx="12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39891" y="2666638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75923" y="2645030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485846" y="2670216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521878" y="2648608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743209" y="2590964"/>
            <a:ext cx="7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8727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320" y="943816"/>
            <a:ext cx="501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324" y="2193496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information of source and sink streams from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84" y="456751"/>
            <a:ext cx="4444735" cy="200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57" y="2655161"/>
            <a:ext cx="6715895" cy="385744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4214553" y="2655161"/>
            <a:ext cx="1394141" cy="173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4214553" y="1266983"/>
            <a:ext cx="2543694" cy="138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60" y="4855094"/>
            <a:ext cx="4687737" cy="162857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4713316" y="5561215"/>
            <a:ext cx="1080656" cy="10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92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66" y="1006115"/>
            <a:ext cx="10515600" cy="5851885"/>
          </a:xfrm>
        </p:spPr>
        <p:txBody>
          <a:bodyPr>
            <a:normAutofit/>
          </a:bodyPr>
          <a:lstStyle/>
          <a:p>
            <a:r>
              <a:rPr lang="en-US" dirty="0" err="1"/>
              <a:t>ResourceManager</a:t>
            </a:r>
            <a:r>
              <a:rPr lang="en-US" dirty="0"/>
              <a:t> (RM)</a:t>
            </a:r>
          </a:p>
          <a:p>
            <a:pPr marL="0" indent="0">
              <a:buNone/>
            </a:pPr>
            <a:r>
              <a:rPr lang="en-US" sz="2200" dirty="0"/>
              <a:t>Schedule and arbitrating all resources among all applications.</a:t>
            </a:r>
          </a:p>
          <a:p>
            <a:pPr marL="0" indent="0">
              <a:buNone/>
            </a:pPr>
            <a:r>
              <a:rPr lang="en-US" sz="2200" dirty="0"/>
              <a:t>Two main components: Scheduler and Application Manager(</a:t>
            </a:r>
            <a:r>
              <a:rPr lang="en-US" sz="2200" u="sng" dirty="0"/>
              <a:t>not Application Master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ApplicationMaster</a:t>
            </a:r>
            <a:r>
              <a:rPr lang="en-US" dirty="0"/>
              <a:t> (AM)</a:t>
            </a:r>
          </a:p>
          <a:p>
            <a:pPr marL="0" indent="0">
              <a:buNone/>
            </a:pPr>
            <a:r>
              <a:rPr lang="en-US" sz="2200" i="1" dirty="0"/>
              <a:t>A instance of framework-specific library. </a:t>
            </a:r>
          </a:p>
          <a:p>
            <a:pPr marL="0" indent="0">
              <a:buNone/>
            </a:pPr>
            <a:r>
              <a:rPr lang="en-US" sz="2200" dirty="0"/>
              <a:t>Every application has its own instance of an AM (AM code write by users).</a:t>
            </a:r>
          </a:p>
          <a:p>
            <a:pPr marL="0" indent="0">
              <a:buNone/>
            </a:pPr>
            <a:r>
              <a:rPr lang="en-US" sz="2200" dirty="0"/>
              <a:t>Responsible for negotiating resources from RM and working with </a:t>
            </a:r>
            <a:r>
              <a:rPr lang="en-US" sz="2200" dirty="0" err="1"/>
              <a:t>NodeManagers</a:t>
            </a:r>
            <a:r>
              <a:rPr lang="en-US" sz="2200" dirty="0"/>
              <a:t> to execute and monitor the containers and resources consumption. </a:t>
            </a:r>
            <a:endParaRPr lang="en-US" sz="22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276070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7887" y="-16689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495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956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80607" y="2014096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56464" y="207237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63887" y="2507308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38228" y="3181628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054433" y="2507308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94759" y="2445569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37041" y="282596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137041" y="3250203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137040" y="3681676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73132" y="3654304"/>
            <a:ext cx="5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616745" y="4469894"/>
            <a:ext cx="7297745" cy="27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6831553" y="4037078"/>
            <a:ext cx="399011" cy="73416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17444" y="3428033"/>
            <a:ext cx="346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Input streams of join operator </a:t>
            </a:r>
          </a:p>
        </p:txBody>
      </p:sp>
      <p:sp>
        <p:nvSpPr>
          <p:cNvPr id="22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4225281"/>
            <a:ext cx="321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Other intermediate streams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56A7A4-3288-481D-B56F-ABF62779C95E}"/>
              </a:ext>
            </a:extLst>
          </p:cNvPr>
          <p:cNvSpPr/>
          <p:nvPr/>
        </p:nvSpPr>
        <p:spPr>
          <a:xfrm>
            <a:off x="5707889" y="4774213"/>
            <a:ext cx="2997071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A3DC04-F19F-4AC3-87DD-1853E67A70A2}"/>
              </a:ext>
            </a:extLst>
          </p:cNvPr>
          <p:cNvSpPr txBox="1"/>
          <p:nvPr/>
        </p:nvSpPr>
        <p:spPr>
          <a:xfrm>
            <a:off x="5936488" y="4816976"/>
            <a:ext cx="253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(4a) Input stream of Join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ACB7D4D-8733-49A1-B992-F85B38D8EDE6}"/>
              </a:ext>
            </a:extLst>
          </p:cNvPr>
          <p:cNvSpPr/>
          <p:nvPr/>
        </p:nvSpPr>
        <p:spPr>
          <a:xfrm>
            <a:off x="5707889" y="5220496"/>
            <a:ext cx="2997072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C682524-4DD2-4308-9418-DBB82CF73604}"/>
              </a:ext>
            </a:extLst>
          </p:cNvPr>
          <p:cNvSpPr txBox="1"/>
          <p:nvPr/>
        </p:nvSpPr>
        <p:spPr>
          <a:xfrm>
            <a:off x="5633927" y="5254684"/>
            <a:ext cx="328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(4b) Other </a:t>
            </a:r>
            <a:r>
              <a:rPr lang="en-US" altLang="zh-CN" dirty="0" err="1"/>
              <a:t>Intemediate</a:t>
            </a:r>
            <a:r>
              <a:rPr lang="en-US" altLang="zh-CN" dirty="0"/>
              <a:t> Streams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065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D69EA-9211-4D39-BE5A-2A0B06FD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F2363-D688-4B23-BF49-104A7567B59D}"/>
              </a:ext>
            </a:extLst>
          </p:cNvPr>
          <p:cNvSpPr txBox="1"/>
          <p:nvPr/>
        </p:nvSpPr>
        <p:spPr>
          <a:xfrm>
            <a:off x="0" y="775099"/>
            <a:ext cx="493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4CA01-9220-452D-9657-49C3E4E2CD7A}"/>
              </a:ext>
            </a:extLst>
          </p:cNvPr>
          <p:cNvSpPr txBox="1"/>
          <p:nvPr/>
        </p:nvSpPr>
        <p:spPr>
          <a:xfrm>
            <a:off x="311880" y="2067761"/>
            <a:ext cx="3923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6BA2B97F-B565-49E6-B1E2-EE158B7FCBA9}"/>
              </a:ext>
            </a:extLst>
          </p:cNvPr>
          <p:cNvSpPr txBox="1"/>
          <p:nvPr/>
        </p:nvSpPr>
        <p:spPr>
          <a:xfrm>
            <a:off x="734443" y="2667554"/>
            <a:ext cx="342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Input streams of join operator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64B34A-918D-4A40-AD9A-F7033F534EA4}"/>
              </a:ext>
            </a:extLst>
          </p:cNvPr>
          <p:cNvSpPr txBox="1"/>
          <p:nvPr/>
        </p:nvSpPr>
        <p:spPr>
          <a:xfrm>
            <a:off x="1066797" y="3036886"/>
            <a:ext cx="42926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Loop through all input </a:t>
            </a:r>
            <a:r>
              <a:rPr lang="en-US" altLang="zh-CN" dirty="0" err="1"/>
              <a:t>StreamEdges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Traverse the StreamGraph to find all joins reachable from each input </a:t>
            </a:r>
            <a:r>
              <a:rPr lang="en-US" altLang="zh-CN" dirty="0" err="1"/>
              <a:t>StreamEdge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Record all visited Join which has at least one input </a:t>
            </a:r>
            <a:r>
              <a:rPr lang="en-US" altLang="zh-CN" dirty="0" err="1"/>
              <a:t>StreamEdge’s</a:t>
            </a:r>
            <a:r>
              <a:rPr lang="en-US" altLang="zh-CN" dirty="0"/>
              <a:t> partition number is known. Start a BFS from these Joins and update partition number joins’ intermediate streams one by one.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6366932" y="1141049"/>
            <a:ext cx="5777727" cy="22466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3CBE93-57D8-4426-8DED-F9868C3AB814}"/>
              </a:ext>
            </a:extLst>
          </p:cNvPr>
          <p:cNvSpPr txBox="1"/>
          <p:nvPr/>
        </p:nvSpPr>
        <p:spPr>
          <a:xfrm>
            <a:off x="7760273" y="725922"/>
            <a:ext cx="222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6822573" y="133227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6940571" y="133227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6822573" y="1847257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6940571" y="1847257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6822573" y="2346358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6940571" y="2346358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6822573" y="2828741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6940571" y="2828741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8488706" y="1589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13" idx="3"/>
            <a:endCxn id="32" idx="2"/>
          </p:cNvCxnSpPr>
          <p:nvPr/>
        </p:nvCxnSpPr>
        <p:spPr>
          <a:xfrm>
            <a:off x="7957106" y="1510555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15" idx="3"/>
            <a:endCxn id="32" idx="2"/>
          </p:cNvCxnSpPr>
          <p:nvPr/>
        </p:nvCxnSpPr>
        <p:spPr>
          <a:xfrm flipV="1">
            <a:off x="7957106" y="1767593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17" idx="3"/>
            <a:endCxn id="51" idx="2"/>
          </p:cNvCxnSpPr>
          <p:nvPr/>
        </p:nvCxnSpPr>
        <p:spPr>
          <a:xfrm>
            <a:off x="7957106" y="2524643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9" idx="3"/>
            <a:endCxn id="51" idx="2"/>
          </p:cNvCxnSpPr>
          <p:nvPr/>
        </p:nvCxnSpPr>
        <p:spPr>
          <a:xfrm flipV="1">
            <a:off x="7957106" y="2765846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8488706" y="258730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8332504" y="2955144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32" idx="6"/>
            <a:endCxn id="64" idx="2"/>
          </p:cNvCxnSpPr>
          <p:nvPr/>
        </p:nvCxnSpPr>
        <p:spPr>
          <a:xfrm>
            <a:off x="8845782" y="1767593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9378425" y="159416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9439223" y="2388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51" idx="6"/>
            <a:endCxn id="67" idx="2"/>
          </p:cNvCxnSpPr>
          <p:nvPr/>
        </p:nvCxnSpPr>
        <p:spPr>
          <a:xfrm flipV="1">
            <a:off x="8845782" y="2566593"/>
            <a:ext cx="593441" cy="19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8306220" y="1879945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64" idx="6"/>
            <a:endCxn id="90" idx="2"/>
          </p:cNvCxnSpPr>
          <p:nvPr/>
        </p:nvCxnSpPr>
        <p:spPr>
          <a:xfrm>
            <a:off x="9735501" y="1772704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10385101" y="1721644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67" idx="6"/>
            <a:endCxn id="90" idx="2"/>
          </p:cNvCxnSpPr>
          <p:nvPr/>
        </p:nvCxnSpPr>
        <p:spPr>
          <a:xfrm flipV="1">
            <a:off x="9796299" y="1900182"/>
            <a:ext cx="588802" cy="66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10202105" y="2020480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90" idx="6"/>
            <a:endCxn id="97" idx="2"/>
          </p:cNvCxnSpPr>
          <p:nvPr/>
        </p:nvCxnSpPr>
        <p:spPr>
          <a:xfrm flipV="1">
            <a:off x="10742177" y="1895353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11280786" y="171681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3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628640"/>
              </p:ext>
            </p:extLst>
          </p:nvPr>
        </p:nvGraphicFramePr>
        <p:xfrm>
          <a:off x="8129955" y="3743292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6441747" y="3886826"/>
            <a:ext cx="159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Reachable Join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177943" y="5991925"/>
            <a:ext cx="45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Question:</a:t>
            </a:r>
            <a:r>
              <a:rPr lang="en-US" dirty="0" err="1"/>
              <a:t>BFS</a:t>
            </a:r>
            <a:r>
              <a:rPr lang="en-US" dirty="0"/>
              <a:t> is not needed since all joins can be found in the first traverse?)</a:t>
            </a:r>
          </a:p>
        </p:txBody>
      </p:sp>
    </p:spTree>
    <p:extLst>
      <p:ext uri="{BB962C8B-B14F-4D97-AF65-F5344CB8AC3E}">
        <p14:creationId xmlns:p14="http://schemas.microsoft.com/office/powerpoint/2010/main" val="1875953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76219"/>
              </p:ext>
            </p:extLst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346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5868" y="4864357"/>
            <a:ext cx="409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</a:t>
            </a:r>
            <a:r>
              <a:rPr lang="en-US" dirty="0" err="1"/>
              <a:t>JoinOperator’s</a:t>
            </a:r>
            <a:r>
              <a:rPr lang="en-US" dirty="0"/>
              <a:t> partition equal to the known input </a:t>
            </a:r>
            <a:r>
              <a:rPr lang="en-US" dirty="0" err="1"/>
              <a:t>StreamEdge’s</a:t>
            </a:r>
            <a:r>
              <a:rPr lang="en-US" dirty="0"/>
              <a:t> partition</a:t>
            </a:r>
          </a:p>
        </p:txBody>
      </p:sp>
    </p:spTree>
    <p:extLst>
      <p:ext uri="{BB962C8B-B14F-4D97-AF65-F5344CB8AC3E}">
        <p14:creationId xmlns:p14="http://schemas.microsoft.com/office/powerpoint/2010/main" val="19648932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5868" y="4864357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this join operator’s other </a:t>
            </a:r>
            <a:r>
              <a:rPr lang="en-US" dirty="0" err="1"/>
              <a:t>StreamEdges</a:t>
            </a:r>
            <a:r>
              <a:rPr lang="en-US" dirty="0"/>
              <a:t>’ partition equal to the join’s partition</a:t>
            </a:r>
          </a:p>
        </p:txBody>
      </p:sp>
    </p:spTree>
    <p:extLst>
      <p:ext uri="{BB962C8B-B14F-4D97-AF65-F5344CB8AC3E}">
        <p14:creationId xmlns:p14="http://schemas.microsoft.com/office/powerpoint/2010/main" val="15811533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2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723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32662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442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4259091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5114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942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5091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3399091"/>
            <a:ext cx="321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Other intermediate streams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4824" y="3722256"/>
            <a:ext cx="3983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Intermediate Streams created by PartitionBy, will be the default value in </a:t>
            </a:r>
            <a:r>
              <a:rPr lang="en-US" altLang="zh-CN" dirty="0" err="1"/>
              <a:t>Config</a:t>
            </a:r>
            <a:r>
              <a:rPr lang="en-US" altLang="zh-CN" dirty="0"/>
              <a:t>, otherwise will be the max of sources and sinks’ partitions.</a:t>
            </a:r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PartitionBy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1268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NodeManager</a:t>
            </a:r>
            <a:r>
              <a:rPr lang="en-US" dirty="0"/>
              <a:t> (NM)</a:t>
            </a:r>
          </a:p>
          <a:p>
            <a:pPr marL="0" indent="0">
              <a:buNone/>
            </a:pPr>
            <a:r>
              <a:rPr lang="en-US" sz="2200" dirty="0"/>
              <a:t>Per-machine agent to monitor containers and report to RM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ResourceRequest</a:t>
            </a:r>
            <a:r>
              <a:rPr lang="en-US" dirty="0"/>
              <a:t> and Container</a:t>
            </a:r>
          </a:p>
          <a:p>
            <a:pPr marL="0" indent="0">
              <a:buNone/>
            </a:pPr>
            <a:r>
              <a:rPr lang="en-US" sz="2200" dirty="0"/>
              <a:t>An application can make specific </a:t>
            </a:r>
            <a:r>
              <a:rPr lang="en-US" sz="2200" dirty="0" err="1"/>
              <a:t>ResourceRequests</a:t>
            </a:r>
            <a:r>
              <a:rPr lang="en-US" sz="2200" dirty="0"/>
              <a:t> to RM</a:t>
            </a:r>
          </a:p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dirty="0" err="1"/>
              <a:t>ResourceRequest</a:t>
            </a:r>
            <a:r>
              <a:rPr lang="en-US" sz="2200" dirty="0"/>
              <a:t> contains resource-name(host name, rack name), priority(intra-application), memory and CPU requirements, number of such containers required.</a:t>
            </a:r>
          </a:p>
          <a:p>
            <a:pPr marL="0" indent="0">
              <a:buNone/>
            </a:pPr>
            <a:r>
              <a:rPr lang="en-US" sz="2200" dirty="0"/>
              <a:t>Container is the resource allocation, which is the successful result of RM granting a specific </a:t>
            </a:r>
            <a:r>
              <a:rPr lang="en-US" sz="2200" dirty="0" err="1"/>
              <a:t>ResourceRequest</a:t>
            </a:r>
            <a:r>
              <a:rPr lang="en-US" sz="2200" dirty="0"/>
              <a:t>. A Container grants an application to use a specific amount of resources on a specific host.</a:t>
            </a:r>
          </a:p>
          <a:p>
            <a:pPr marL="0" indent="0">
              <a:buNone/>
            </a:pPr>
            <a:r>
              <a:rPr lang="en-US" sz="2200" dirty="0"/>
              <a:t>AM needs to present the Container to the NM managing the host which the Container was allocated, to use the resources and launch its tasks.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993652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87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8172" y="1922482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92" y="249618"/>
            <a:ext cx="5560435" cy="181767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541585" y="1005844"/>
            <a:ext cx="776088" cy="23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923" y="2080482"/>
            <a:ext cx="4833937" cy="415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923" y="2489260"/>
            <a:ext cx="4760603" cy="6294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692" y="3190370"/>
            <a:ext cx="2041131" cy="2016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692" y="3392039"/>
            <a:ext cx="4632268" cy="34467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3823" y="4270775"/>
            <a:ext cx="3765875" cy="10546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4280" y="5443075"/>
            <a:ext cx="3424960" cy="12324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6371" y="3010296"/>
            <a:ext cx="4638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each input </a:t>
            </a:r>
            <a:r>
              <a:rPr lang="en-US" sz="1600" dirty="0" err="1"/>
              <a:t>StreamEdge</a:t>
            </a:r>
            <a:r>
              <a:rPr lang="en-US" sz="1600" dirty="0"/>
              <a:t>, </a:t>
            </a:r>
            <a:r>
              <a:rPr lang="en-US" altLang="zh-CN" sz="1600" dirty="0"/>
              <a:t>traverse the StreamGraph recursively and find all Joins reachable from it.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5614747" y="2867687"/>
            <a:ext cx="692592" cy="43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6371" y="3568338"/>
            <a:ext cx="511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all these joins, update their partitions(equal to input partitions) and extend downstream unvisited joins(BFS)</a:t>
            </a:r>
          </a:p>
        </p:txBody>
      </p:sp>
      <p:cxnSp>
        <p:nvCxnSpPr>
          <p:cNvPr id="30" name="Elbow Connector 29"/>
          <p:cNvCxnSpPr>
            <a:stCxn id="18" idx="3"/>
            <a:endCxn id="15" idx="3"/>
          </p:cNvCxnSpPr>
          <p:nvPr/>
        </p:nvCxnSpPr>
        <p:spPr>
          <a:xfrm flipH="1">
            <a:off x="4939698" y="3302684"/>
            <a:ext cx="675049" cy="1495410"/>
          </a:xfrm>
          <a:prstGeom prst="bentConnector3">
            <a:avLst>
              <a:gd name="adj1" fmla="val -33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84665" y="3593709"/>
            <a:ext cx="517027" cy="27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20276" y="2489260"/>
            <a:ext cx="508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Calculate partitions of join operators’ input streams:</a:t>
            </a:r>
          </a:p>
        </p:txBody>
      </p:sp>
    </p:spTree>
    <p:extLst>
      <p:ext uri="{BB962C8B-B14F-4D97-AF65-F5344CB8AC3E}">
        <p14:creationId xmlns:p14="http://schemas.microsoft.com/office/powerpoint/2010/main" val="33726471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44" y="11816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4" y="1268012"/>
            <a:ext cx="527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694" y="442624"/>
            <a:ext cx="4444735" cy="200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099" y="2271826"/>
            <a:ext cx="3724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95061" y="1795551"/>
            <a:ext cx="3333054" cy="86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132" y="2543931"/>
            <a:ext cx="5560435" cy="18176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132" y="4681165"/>
            <a:ext cx="5318015" cy="1721322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134202" y="3699164"/>
            <a:ext cx="2261639" cy="23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988531" y="3761003"/>
            <a:ext cx="399011" cy="92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8295" y="3399747"/>
            <a:ext cx="3611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b)</a:t>
            </a:r>
            <a:r>
              <a:rPr lang="en-US" dirty="0" err="1"/>
              <a:t>IntermediateStreams</a:t>
            </a:r>
            <a:r>
              <a:rPr lang="en-US" dirty="0"/>
              <a:t>’ partitions can be obtain from Input and Output Streams’ partitions.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2865" y="4670952"/>
            <a:ext cx="310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c)Check if there is any stream doesn’t assigned partitions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721311" y="4155045"/>
            <a:ext cx="2674530" cy="85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70" y="5967827"/>
            <a:ext cx="5667895" cy="77685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>
            <a:off x="2808875" y="4221084"/>
            <a:ext cx="3586966" cy="176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072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7910815" y="3973479"/>
            <a:ext cx="3988904" cy="204314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68289" y="1503597"/>
            <a:ext cx="2934393" cy="206487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0388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504" y="1426291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504" y="2424027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Create the intermediate streams physically by using StreamManager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504" y="3662232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2922" y="1991354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26366" y="255600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stCxn id="7" idx="5"/>
            <a:endCxn id="7" idx="3"/>
          </p:cNvCxnSpPr>
          <p:nvPr/>
        </p:nvCxnSpPr>
        <p:spPr>
          <a:xfrm rot="5400000">
            <a:off x="7550563" y="288729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6590864" y="2812609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874759" y="2798602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63560" y="252411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80218" y="732605"/>
            <a:ext cx="3715789" cy="402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69788" y="732605"/>
            <a:ext cx="3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76984" y="1559490"/>
            <a:ext cx="20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file</a:t>
            </a:r>
          </a:p>
        </p:txBody>
      </p:sp>
      <p:cxnSp>
        <p:nvCxnSpPr>
          <p:cNvPr id="17" name="Straight Arrow Connector 16"/>
          <p:cNvCxnSpPr>
            <a:stCxn id="12" idx="2"/>
            <a:endCxn id="14" idx="0"/>
          </p:cNvCxnSpPr>
          <p:nvPr/>
        </p:nvCxnSpPr>
        <p:spPr>
          <a:xfrm flipH="1">
            <a:off x="7535486" y="1134820"/>
            <a:ext cx="2302627" cy="36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98324" y="1167259"/>
            <a:ext cx="104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8615" y="2041617"/>
            <a:ext cx="125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72744" y="4004222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533755" y="4001728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308203" y="3528568"/>
            <a:ext cx="6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</a:t>
            </a:r>
          </a:p>
        </p:txBody>
      </p:sp>
      <p:cxnSp>
        <p:nvCxnSpPr>
          <p:cNvPr id="56" name="Straight Connector 55"/>
          <p:cNvCxnSpPr>
            <a:stCxn id="12" idx="2"/>
          </p:cNvCxnSpPr>
          <p:nvPr/>
        </p:nvCxnSpPr>
        <p:spPr>
          <a:xfrm flipH="1">
            <a:off x="9838112" y="1134820"/>
            <a:ext cx="1" cy="2578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552390" y="4361265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7148945" y="3731605"/>
            <a:ext cx="2689167" cy="27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756695" y="45562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593889" y="45243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061102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122113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140748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345053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82247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73" name="Straight Arrow Connector 72"/>
          <p:cNvCxnSpPr>
            <a:endCxn id="67" idx="0"/>
          </p:cNvCxnSpPr>
          <p:nvPr/>
        </p:nvCxnSpPr>
        <p:spPr>
          <a:xfrm flipH="1">
            <a:off x="8717808" y="3713234"/>
            <a:ext cx="1120304" cy="30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419527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480538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9499173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703478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540672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1067771" y="4490946"/>
            <a:ext cx="8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9838112" y="3713234"/>
            <a:ext cx="189562" cy="30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910815" y="5441716"/>
            <a:ext cx="392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(Not useful for now since there is only one JobNode in JobGraph)</a:t>
            </a:r>
          </a:p>
        </p:txBody>
      </p:sp>
    </p:spTree>
    <p:extLst>
      <p:ext uri="{BB962C8B-B14F-4D97-AF65-F5344CB8AC3E}">
        <p14:creationId xmlns:p14="http://schemas.microsoft.com/office/powerpoint/2010/main" val="21149570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065" y="1166986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064" y="2492549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Create the intermediate streams physically and store them in StreamManager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63" y="5476193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(JobGraph),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158" y="1166986"/>
            <a:ext cx="5657850" cy="311467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5976850" y="1351652"/>
            <a:ext cx="648394" cy="53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52160" y="2394845"/>
            <a:ext cx="798022" cy="36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271438" y="3236584"/>
            <a:ext cx="1578249" cy="259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3" y="3406595"/>
            <a:ext cx="4185890" cy="1557406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6" idx="3"/>
          </p:cNvCxnSpPr>
          <p:nvPr/>
        </p:nvCxnSpPr>
        <p:spPr>
          <a:xfrm flipH="1">
            <a:off x="4559963" y="2433455"/>
            <a:ext cx="2214910" cy="175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489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4831"/>
            <a:ext cx="10515600" cy="1325563"/>
          </a:xfrm>
        </p:spPr>
        <p:txBody>
          <a:bodyPr/>
          <a:lstStyle/>
          <a:p>
            <a:r>
              <a:rPr lang="en-US" dirty="0"/>
              <a:t>Divide </a:t>
            </a:r>
            <a:r>
              <a:rPr lang="en-US" dirty="0" err="1"/>
              <a:t>JobGraph</a:t>
            </a:r>
            <a:r>
              <a:rPr lang="en-US" dirty="0"/>
              <a:t> into Jobs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565" y="677566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4770" y="1323897"/>
            <a:ext cx="40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Get </a:t>
            </a:r>
            <a:r>
              <a:rPr lang="en-US" dirty="0" err="1"/>
              <a:t>j</a:t>
            </a:r>
            <a:r>
              <a:rPr lang="en-US" altLang="zh-CN" dirty="0" err="1"/>
              <a:t>son</a:t>
            </a:r>
            <a:r>
              <a:rPr lang="en-US" altLang="zh-CN" dirty="0"/>
              <a:t> representation of </a:t>
            </a:r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4770" y="2548937"/>
            <a:ext cx="40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Sort all </a:t>
            </a:r>
            <a:r>
              <a:rPr lang="en-US" dirty="0" err="1"/>
              <a:t>JobNodes</a:t>
            </a:r>
            <a:r>
              <a:rPr lang="en-US" dirty="0"/>
              <a:t> topological order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770" y="3773978"/>
            <a:ext cx="473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For each </a:t>
            </a:r>
            <a:r>
              <a:rPr lang="en-US" dirty="0" err="1"/>
              <a:t>JobNode</a:t>
            </a:r>
            <a:r>
              <a:rPr lang="en-US" dirty="0"/>
              <a:t>, generate its </a:t>
            </a:r>
            <a:r>
              <a:rPr lang="en-US" dirty="0" err="1"/>
              <a:t>JobConfig</a:t>
            </a:r>
            <a:r>
              <a:rPr lang="en-US" dirty="0"/>
              <a:t> from whole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350" y="344300"/>
            <a:ext cx="5372100" cy="866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465" y="1260713"/>
            <a:ext cx="6610350" cy="18097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636251" y="1565929"/>
            <a:ext cx="1265785" cy="26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087389" y="492900"/>
            <a:ext cx="1014153" cy="48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30684" y="2733603"/>
            <a:ext cx="1296785" cy="7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028" y="3070463"/>
            <a:ext cx="4286250" cy="141922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endCxn id="18" idx="1"/>
          </p:cNvCxnSpPr>
          <p:nvPr/>
        </p:nvCxnSpPr>
        <p:spPr>
          <a:xfrm>
            <a:off x="4430684" y="2733603"/>
            <a:ext cx="1267344" cy="104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465" y="4489688"/>
            <a:ext cx="4972223" cy="134171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7469" y="6002891"/>
            <a:ext cx="6600825" cy="46672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5064356" y="4097143"/>
            <a:ext cx="592109" cy="133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64356" y="4097143"/>
            <a:ext cx="633672" cy="199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887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56364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4722" y="2039391"/>
            <a:ext cx="3697790" cy="944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06889" y="2004535"/>
            <a:ext cx="125522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10" idx="2"/>
            <a:endCxn id="4" idx="0"/>
          </p:cNvCxnSpPr>
          <p:nvPr/>
        </p:nvCxnSpPr>
        <p:spPr>
          <a:xfrm>
            <a:off x="8902933" y="891607"/>
            <a:ext cx="684" cy="114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75369" y="176713"/>
            <a:ext cx="4655127" cy="714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6889" y="304484"/>
            <a:ext cx="3865418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01296" y="912162"/>
            <a:ext cx="1945178" cy="950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284422" y="939250"/>
            <a:ext cx="1803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JobConfig</a:t>
            </a:r>
            <a:endParaRPr lang="en-US" dirty="0"/>
          </a:p>
          <a:p>
            <a:r>
              <a:rPr lang="en-US" dirty="0"/>
              <a:t>(from </a:t>
            </a:r>
            <a:r>
              <a:rPr lang="en-US" dirty="0" err="1"/>
              <a:t>JobGraph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file)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4568" y="1216248"/>
            <a:ext cx="529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dirty="0"/>
              <a:t>. For each job, </a:t>
            </a:r>
            <a:r>
              <a:rPr lang="en-US" dirty="0" err="1"/>
              <a:t>RemoteApplicationRunner</a:t>
            </a:r>
            <a:r>
              <a:rPr lang="en-US" dirty="0"/>
              <a:t> create </a:t>
            </a:r>
            <a:r>
              <a:rPr lang="en-US" dirty="0" err="1"/>
              <a:t>JobRunner</a:t>
            </a:r>
            <a:r>
              <a:rPr lang="en-US" dirty="0"/>
              <a:t> using the job </a:t>
            </a:r>
            <a:r>
              <a:rPr lang="en-US" dirty="0" err="1"/>
              <a:t>config</a:t>
            </a:r>
            <a:r>
              <a:rPr lang="en-US" dirty="0"/>
              <a:t> get from </a:t>
            </a:r>
            <a:r>
              <a:rPr lang="en-US" dirty="0" err="1"/>
              <a:t>JobGraph</a:t>
            </a:r>
            <a:r>
              <a:rPr lang="en-US" dirty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4568" y="2223337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other nodes to use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46474" y="1325563"/>
            <a:ext cx="69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cxnSp>
        <p:nvCxnSpPr>
          <p:cNvPr id="24" name="Straight Arrow Connector 23"/>
          <p:cNvCxnSpPr>
            <a:stCxn id="4" idx="1"/>
            <a:endCxn id="36" idx="0"/>
          </p:cNvCxnSpPr>
          <p:nvPr/>
        </p:nvCxnSpPr>
        <p:spPr>
          <a:xfrm flipH="1">
            <a:off x="5962434" y="2511467"/>
            <a:ext cx="1092288" cy="90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72200" y="5883308"/>
            <a:ext cx="52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176881" y="3418806"/>
            <a:ext cx="1571106" cy="10912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210132" y="3641285"/>
            <a:ext cx="150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06222" y="2829325"/>
            <a:ext cx="7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2091" y="3733163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02091" y="4463708"/>
            <a:ext cx="5220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ApplicationSubmissionContext to YARN to start the YARN application</a:t>
            </a:r>
          </a:p>
        </p:txBody>
      </p:sp>
      <p:sp>
        <p:nvSpPr>
          <p:cNvPr id="47" name="Rectangle 46"/>
          <p:cNvSpPr/>
          <p:nvPr/>
        </p:nvSpPr>
        <p:spPr>
          <a:xfrm rot="19248148">
            <a:off x="5929186" y="2607452"/>
            <a:ext cx="1092920" cy="307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JobConfig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529715" y="3544081"/>
            <a:ext cx="2636752" cy="1242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529715" y="2378208"/>
            <a:ext cx="53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dirty="0"/>
              <a:t>.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743167" y="4076959"/>
            <a:ext cx="2261063" cy="519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104911" y="4160908"/>
            <a:ext cx="141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5428212" y="5106469"/>
            <a:ext cx="6789958" cy="846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8" idx="2"/>
          </p:cNvCxnSpPr>
          <p:nvPr/>
        </p:nvCxnSpPr>
        <p:spPr>
          <a:xfrm flipH="1">
            <a:off x="8873698" y="4596201"/>
            <a:ext cx="1" cy="11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074976" y="4922365"/>
            <a:ext cx="1739112" cy="63295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ApplicationSubmissionContext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892077" y="4742884"/>
            <a:ext cx="39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467219" y="5112672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467219" y="4786944"/>
            <a:ext cx="14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4568" y="6036651"/>
            <a:ext cx="47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 is the last station on local machine.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2" y="5497582"/>
            <a:ext cx="521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</a:t>
            </a:r>
            <a:r>
              <a:rPr lang="en-US" altLang="zh-CN" dirty="0" err="1"/>
              <a:t>JobRunner</a:t>
            </a:r>
            <a:r>
              <a:rPr lang="en-US" altLang="zh-CN" dirty="0"/>
              <a:t> waits submit result for 500ms and quit.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53420" y="2337045"/>
            <a:ext cx="755304" cy="618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54728" y="3507047"/>
            <a:ext cx="63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9944619" y="2955409"/>
            <a:ext cx="386453" cy="2840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861264" y="2337045"/>
            <a:ext cx="1960069" cy="442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024648" y="2367192"/>
            <a:ext cx="163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</a:t>
            </a:r>
            <a:r>
              <a:rPr lang="en-US" altLang="zh-CN" dirty="0" err="1"/>
              <a:t>JobFactory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3" idx="2"/>
            <a:endCxn id="60" idx="0"/>
          </p:cNvCxnSpPr>
          <p:nvPr/>
        </p:nvCxnSpPr>
        <p:spPr>
          <a:xfrm>
            <a:off x="8841299" y="2779477"/>
            <a:ext cx="6792" cy="76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595457" y="3072520"/>
            <a:ext cx="1208390" cy="35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JobConfig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798118" y="3088499"/>
            <a:ext cx="57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3811" y="2976115"/>
            <a:ext cx="494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387536" y="3632750"/>
            <a:ext cx="105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949748" y="5795926"/>
            <a:ext cx="2216719" cy="7983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179589" y="5866914"/>
            <a:ext cx="1343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YARN Application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9973984" y="2484943"/>
            <a:ext cx="80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89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644975" y="4769853"/>
            <a:ext cx="3399905" cy="17471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0264"/>
            <a:ext cx="10515600" cy="1325563"/>
          </a:xfrm>
        </p:spPr>
        <p:txBody>
          <a:bodyPr/>
          <a:lstStyle/>
          <a:p>
            <a:r>
              <a:rPr lang="en-US" dirty="0" err="1"/>
              <a:t>Configs</a:t>
            </a:r>
            <a:r>
              <a:rPr lang="en-US" dirty="0"/>
              <a:t> to </a:t>
            </a:r>
            <a:r>
              <a:rPr lang="en-US" dirty="0" err="1"/>
              <a:t>CoordinatorStream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/>
              <a:t> in coordinator stream for jobs and tasks in cluster to use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4976" y="1439515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(1)Get </a:t>
            </a:r>
            <a:r>
              <a:rPr lang="en-US" dirty="0" err="1"/>
              <a:t>CoordinatorStreamSystemProducer</a:t>
            </a:r>
            <a:r>
              <a:rPr lang="en-US" dirty="0"/>
              <a:t> and </a:t>
            </a:r>
            <a:r>
              <a:rPr lang="en-US" dirty="0" err="1"/>
              <a:t>CoordinatorStreamSystemConsumer</a:t>
            </a:r>
            <a:r>
              <a:rPr lang="en-US" dirty="0"/>
              <a:t> from 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976" y="2237223"/>
            <a:ext cx="47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  <a:r>
              <a:rPr lang="en-US" altLang="zh-CN" dirty="0"/>
              <a:t>Create the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 by using </a:t>
            </a:r>
            <a:r>
              <a:rPr lang="en-US" altLang="zh-CN" dirty="0" err="1"/>
              <a:t>SystemFactory</a:t>
            </a:r>
            <a:r>
              <a:rPr lang="en-US" altLang="zh-CN" dirty="0"/>
              <a:t> (</a:t>
            </a:r>
            <a:r>
              <a:rPr lang="en-US" altLang="zh-CN" dirty="0" err="1"/>
              <a:t>KafkaSystemFactory</a:t>
            </a:r>
            <a:r>
              <a:rPr lang="en-US" altLang="zh-CN" dirty="0"/>
              <a:t>) if it doesn’t exists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7272" y="4206207"/>
            <a:ext cx="45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Read all </a:t>
            </a:r>
            <a:r>
              <a:rPr lang="en-US" dirty="0" err="1"/>
              <a:t>configs</a:t>
            </a:r>
            <a:r>
              <a:rPr lang="en-US" dirty="0"/>
              <a:t> (new and old) from </a:t>
            </a:r>
            <a:r>
              <a:rPr lang="en-US" dirty="0" err="1"/>
              <a:t>CoordinatorSystemStream</a:t>
            </a:r>
            <a:r>
              <a:rPr lang="en-US" dirty="0"/>
              <a:t> by using Consumer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039" y="3249296"/>
            <a:ext cx="5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If reset flag is true(true by default), write configurations to </a:t>
            </a:r>
            <a:r>
              <a:rPr lang="en-US" dirty="0" err="1"/>
              <a:t>CoordinatorSystemStream</a:t>
            </a:r>
            <a:r>
              <a:rPr lang="en-US" dirty="0"/>
              <a:t> by using </a:t>
            </a:r>
            <a:r>
              <a:rPr lang="en-US" dirty="0" err="1"/>
              <a:t>CoordinatorStreamProducer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81639" y="4712355"/>
            <a:ext cx="272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  <a:p>
            <a:r>
              <a:rPr lang="en-US" dirty="0"/>
              <a:t>(Using Kafka System)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73573" y="5313753"/>
            <a:ext cx="2942706" cy="1028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96286" y="5242651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81639" y="5611983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052304" y="5625032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17079" y="5611983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87744" y="5625032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644215" y="5625032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714880" y="5638081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33938" y="5665846"/>
            <a:ext cx="32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11426" y="996389"/>
            <a:ext cx="4497185" cy="1655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23823" y="996389"/>
            <a:ext cx="16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361611" y="1398315"/>
            <a:ext cx="1924388" cy="103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394867" y="1547729"/>
            <a:ext cx="191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CoordinatorSreamSystemConsumer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184740" y="1400138"/>
            <a:ext cx="1845426" cy="103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09682" y="1548165"/>
            <a:ext cx="193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CoordinatorSreamSystemProducer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0" idx="2"/>
          </p:cNvCxnSpPr>
          <p:nvPr/>
        </p:nvCxnSpPr>
        <p:spPr>
          <a:xfrm>
            <a:off x="7107453" y="2432282"/>
            <a:ext cx="91369" cy="23131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8" idx="2"/>
          </p:cNvCxnSpPr>
          <p:nvPr/>
        </p:nvCxnSpPr>
        <p:spPr>
          <a:xfrm flipV="1">
            <a:off x="9274012" y="2430459"/>
            <a:ext cx="49793" cy="231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21094" y="1676822"/>
            <a:ext cx="51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125029" y="2874776"/>
            <a:ext cx="2003240" cy="1022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125028" y="2934232"/>
            <a:ext cx="22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KafkaSystemFactory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24" idx="3"/>
            <a:endCxn id="49" idx="0"/>
          </p:cNvCxnSpPr>
          <p:nvPr/>
        </p:nvCxnSpPr>
        <p:spPr>
          <a:xfrm>
            <a:off x="10408611" y="1824075"/>
            <a:ext cx="718038" cy="10507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1" idx="2"/>
            <a:endCxn id="13" idx="3"/>
          </p:cNvCxnSpPr>
          <p:nvPr/>
        </p:nvCxnSpPr>
        <p:spPr>
          <a:xfrm flipH="1">
            <a:off x="10044880" y="3740788"/>
            <a:ext cx="1080045" cy="19026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70991" y="2364678"/>
            <a:ext cx="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408611" y="3965133"/>
            <a:ext cx="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680411" y="4182716"/>
            <a:ext cx="46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69" name="Rectangle 68"/>
          <p:cNvSpPr/>
          <p:nvPr/>
        </p:nvSpPr>
        <p:spPr>
          <a:xfrm rot="16200000">
            <a:off x="6217796" y="3321947"/>
            <a:ext cx="1267186" cy="37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6150217" y="3314963"/>
            <a:ext cx="141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 rot="16200000">
            <a:off x="8452539" y="3237267"/>
            <a:ext cx="1215462" cy="412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8434716" y="3241649"/>
            <a:ext cx="130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893566" y="4089726"/>
            <a:ext cx="45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213021" y="3303564"/>
            <a:ext cx="1823808" cy="4372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0408611" y="3312725"/>
            <a:ext cx="155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71039" y="5204181"/>
            <a:ext cx="514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 If reset flag is true, delete old </a:t>
            </a:r>
            <a:r>
              <a:rPr lang="en-US" dirty="0" err="1"/>
              <a:t>configs</a:t>
            </a:r>
            <a:r>
              <a:rPr lang="en-US" dirty="0"/>
              <a:t> in </a:t>
            </a:r>
            <a:r>
              <a:rPr lang="en-US" dirty="0" err="1"/>
              <a:t>CoordinatorSystemStream</a:t>
            </a:r>
            <a:r>
              <a:rPr lang="en-US" dirty="0"/>
              <a:t> that are not defined in new </a:t>
            </a:r>
            <a:r>
              <a:rPr lang="en-US" dirty="0" err="1"/>
              <a:t>configs</a:t>
            </a:r>
            <a:r>
              <a:rPr lang="en-US" dirty="0"/>
              <a:t> by using Producer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7449707" y="2430459"/>
            <a:ext cx="56686" cy="23393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 rot="16200000">
            <a:off x="7049107" y="3279910"/>
            <a:ext cx="1389293" cy="37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6908396" y="3199793"/>
            <a:ext cx="168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485058" y="4216375"/>
            <a:ext cx="47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44976" y="6236334"/>
            <a:ext cx="3981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reset flag is false, </a:t>
            </a:r>
            <a:r>
              <a:rPr lang="en-US" dirty="0" err="1">
                <a:solidFill>
                  <a:srgbClr val="FF0000"/>
                </a:solidFill>
              </a:rPr>
              <a:t>configs</a:t>
            </a:r>
            <a:r>
              <a:rPr lang="en-US" dirty="0">
                <a:solidFill>
                  <a:srgbClr val="FF0000"/>
                </a:solidFill>
              </a:rPr>
              <a:t> will not be written to the coordinator stream?</a:t>
            </a:r>
          </a:p>
        </p:txBody>
      </p:sp>
    </p:spTree>
    <p:extLst>
      <p:ext uri="{BB962C8B-B14F-4D97-AF65-F5344CB8AC3E}">
        <p14:creationId xmlns:p14="http://schemas.microsoft.com/office/powerpoint/2010/main" val="24359012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6899"/>
            <a:ext cx="10515600" cy="1325563"/>
          </a:xfrm>
        </p:spPr>
        <p:txBody>
          <a:bodyPr/>
          <a:lstStyle/>
          <a:p>
            <a:r>
              <a:rPr lang="en-US" dirty="0" err="1"/>
              <a:t>Configs</a:t>
            </a:r>
            <a:r>
              <a:rPr lang="en-US" dirty="0"/>
              <a:t> to </a:t>
            </a:r>
            <a:r>
              <a:rPr lang="en-US" dirty="0" err="1"/>
              <a:t>CoordinatorStream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jobs and tasks in cluster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976" y="1439515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(1)Get </a:t>
            </a:r>
            <a:r>
              <a:rPr lang="en-US" dirty="0" err="1"/>
              <a:t>CoordinatorStreamSystemProducer</a:t>
            </a:r>
            <a:r>
              <a:rPr lang="en-US" dirty="0"/>
              <a:t> and </a:t>
            </a:r>
            <a:r>
              <a:rPr lang="en-US" dirty="0" err="1"/>
              <a:t>CoordinatorStreamSystemConsumer</a:t>
            </a:r>
            <a:r>
              <a:rPr lang="en-US" dirty="0"/>
              <a:t> from 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976" y="2237223"/>
            <a:ext cx="47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  <a:r>
              <a:rPr lang="en-US" altLang="zh-CN" dirty="0"/>
              <a:t>Create the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 by using </a:t>
            </a:r>
            <a:r>
              <a:rPr lang="en-US" altLang="zh-CN" dirty="0" err="1"/>
              <a:t>SystemFactory</a:t>
            </a:r>
            <a:r>
              <a:rPr lang="en-US" altLang="zh-CN" dirty="0"/>
              <a:t> (</a:t>
            </a:r>
            <a:r>
              <a:rPr lang="en-US" altLang="zh-CN" dirty="0" err="1"/>
              <a:t>KafkaSystemFactory</a:t>
            </a:r>
            <a:r>
              <a:rPr lang="en-US" altLang="zh-CN" dirty="0"/>
              <a:t>) if it doesn’t exists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272" y="4206207"/>
            <a:ext cx="45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Read all </a:t>
            </a:r>
            <a:r>
              <a:rPr lang="en-US" dirty="0" err="1"/>
              <a:t>configs</a:t>
            </a:r>
            <a:r>
              <a:rPr lang="en-US" dirty="0"/>
              <a:t> (new and old) from </a:t>
            </a:r>
            <a:r>
              <a:rPr lang="en-US" dirty="0" err="1"/>
              <a:t>CoordinatorSystemStream</a:t>
            </a:r>
            <a:r>
              <a:rPr lang="en-US" dirty="0"/>
              <a:t> by using Consumer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1039" y="3249296"/>
            <a:ext cx="5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If reset flag is true(true by default), write configurations to </a:t>
            </a:r>
            <a:r>
              <a:rPr lang="en-US" dirty="0" err="1"/>
              <a:t>CoordinatorSystemStream</a:t>
            </a:r>
            <a:r>
              <a:rPr lang="en-US" dirty="0"/>
              <a:t> by using </a:t>
            </a:r>
            <a:r>
              <a:rPr lang="en-US" dirty="0" err="1"/>
              <a:t>CoordinatorStreamProducer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1039" y="5204181"/>
            <a:ext cx="514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 If reset flag is true, delete old </a:t>
            </a:r>
            <a:r>
              <a:rPr lang="en-US" dirty="0" err="1"/>
              <a:t>configs</a:t>
            </a:r>
            <a:r>
              <a:rPr lang="en-US" dirty="0"/>
              <a:t> in </a:t>
            </a:r>
            <a:r>
              <a:rPr lang="en-US" dirty="0" err="1"/>
              <a:t>CoordinatorSystemStream</a:t>
            </a:r>
            <a:r>
              <a:rPr lang="en-US" dirty="0"/>
              <a:t> that are not defined in new </a:t>
            </a:r>
            <a:r>
              <a:rPr lang="en-US" dirty="0" err="1"/>
              <a:t>configs</a:t>
            </a:r>
            <a:r>
              <a:rPr lang="en-US" dirty="0"/>
              <a:t> by using Producer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90268"/>
            <a:ext cx="6772275" cy="904875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53EB352-0FF4-4B44-A51B-EF8DFF4CB0BA}"/>
              </a:ext>
            </a:extLst>
          </p:cNvPr>
          <p:cNvCxnSpPr>
            <a:cxnSpLocks/>
          </p:cNvCxnSpPr>
          <p:nvPr/>
        </p:nvCxnSpPr>
        <p:spPr>
          <a:xfrm flipV="1">
            <a:off x="4851400" y="1191569"/>
            <a:ext cx="548637" cy="58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A3E8D22-F80C-4ACA-B4C9-8095E95F7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151" y="2890475"/>
            <a:ext cx="6420924" cy="1153236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2EDC323-90EF-4308-BEA4-21411F06285F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124121" y="2698888"/>
            <a:ext cx="485030" cy="76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BB20042C-3001-4979-879A-D6B0D7EF5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5143"/>
            <a:ext cx="4975987" cy="139184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AC985E8-D118-4B70-A427-3A7ED91F0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151" y="4080135"/>
            <a:ext cx="5038095" cy="971429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A2B0457-AA44-4C15-BDA8-43F95CCA2384}"/>
              </a:ext>
            </a:extLst>
          </p:cNvPr>
          <p:cNvCxnSpPr>
            <a:cxnSpLocks/>
          </p:cNvCxnSpPr>
          <p:nvPr/>
        </p:nvCxnSpPr>
        <p:spPr>
          <a:xfrm>
            <a:off x="4851400" y="3710961"/>
            <a:ext cx="757751" cy="75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A03BDF0D-1044-4D3A-93E8-8C8BF6441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9151" y="5356322"/>
            <a:ext cx="3047619" cy="619048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8896E2-370D-40A2-BE42-DE90A995826C}"/>
              </a:ext>
            </a:extLst>
          </p:cNvPr>
          <p:cNvCxnSpPr>
            <a:endCxn id="27" idx="1"/>
          </p:cNvCxnSpPr>
          <p:nvPr/>
        </p:nvCxnSpPr>
        <p:spPr>
          <a:xfrm>
            <a:off x="4673600" y="4708166"/>
            <a:ext cx="935551" cy="95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7E2A188B-2C91-46CB-9ECC-91CFC716C8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0553" y="6004926"/>
            <a:ext cx="7178119" cy="853074"/>
          </a:xfrm>
          <a:prstGeom prst="rect">
            <a:avLst/>
          </a:prstGeom>
        </p:spPr>
      </p:pic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D4BADAE-CE0F-49EE-8406-A3E507E4E912}"/>
              </a:ext>
            </a:extLst>
          </p:cNvPr>
          <p:cNvCxnSpPr>
            <a:endCxn id="30" idx="1"/>
          </p:cNvCxnSpPr>
          <p:nvPr/>
        </p:nvCxnSpPr>
        <p:spPr>
          <a:xfrm>
            <a:off x="4851400" y="5909714"/>
            <a:ext cx="379153" cy="52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6397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1" y="785422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7328" y="2595854"/>
            <a:ext cx="428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altLang="zh-CN" dirty="0" err="1"/>
              <a:t>JobFactory</a:t>
            </a:r>
            <a:r>
              <a:rPr lang="en-US" altLang="zh-CN" dirty="0"/>
              <a:t> translate </a:t>
            </a:r>
            <a:r>
              <a:rPr lang="en-US" altLang="zh-CN" dirty="0" err="1"/>
              <a:t>FileSystem</a:t>
            </a:r>
            <a:r>
              <a:rPr lang="en-US" altLang="zh-CN" dirty="0"/>
              <a:t> </a:t>
            </a:r>
            <a:r>
              <a:rPr lang="en-US" altLang="zh-CN" dirty="0" err="1"/>
              <a:t>configs</a:t>
            </a:r>
            <a:r>
              <a:rPr lang="en-US" altLang="zh-CN" dirty="0"/>
              <a:t> into </a:t>
            </a:r>
            <a:r>
              <a:rPr lang="en-US" altLang="zh-CN" dirty="0" err="1"/>
              <a:t>FileSystem</a:t>
            </a:r>
            <a:r>
              <a:rPr lang="en-US" altLang="zh-CN" dirty="0"/>
              <a:t> format(Hadoop: </a:t>
            </a:r>
            <a:r>
              <a:rPr lang="en-US" altLang="zh-CN" dirty="0" err="1"/>
              <a:t>HConfigs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7328" y="3678793"/>
            <a:ext cx="3790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2</a:t>
            </a:r>
            <a:r>
              <a:rPr lang="en-US" dirty="0"/>
              <a:t>) </a:t>
            </a:r>
            <a:r>
              <a:rPr lang="en-US" altLang="zh-CN" dirty="0" err="1"/>
              <a:t>JobFactory</a:t>
            </a:r>
            <a:r>
              <a:rPr lang="en-US" altLang="zh-CN" dirty="0"/>
              <a:t> create Job(</a:t>
            </a:r>
            <a:r>
              <a:rPr lang="en-US" altLang="zh-CN" dirty="0" err="1"/>
              <a:t>YarnJob</a:t>
            </a:r>
            <a:r>
              <a:rPr lang="en-US" altLang="zh-CN" dirty="0"/>
              <a:t>) according to </a:t>
            </a:r>
            <a:r>
              <a:rPr lang="en-US" altLang="zh-CN" dirty="0" err="1"/>
              <a:t>configs</a:t>
            </a:r>
            <a:r>
              <a:rPr lang="en-US" altLang="zh-CN" dirty="0"/>
              <a:t> and </a:t>
            </a:r>
            <a:r>
              <a:rPr lang="en-US" altLang="zh-CN" dirty="0" err="1"/>
              <a:t>hConfigs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YarnJob</a:t>
            </a:r>
            <a:r>
              <a:rPr lang="en-US" altLang="zh-CN" dirty="0"/>
              <a:t> store the </a:t>
            </a:r>
            <a:r>
              <a:rPr lang="en-US" altLang="zh-CN" dirty="0" err="1"/>
              <a:t>configs</a:t>
            </a:r>
            <a:r>
              <a:rPr lang="en-US" altLang="zh-CN" dirty="0"/>
              <a:t> and setup ClientHelper(a helper class contains </a:t>
            </a:r>
            <a:r>
              <a:rPr lang="en-US" altLang="zh-CN" dirty="0" err="1"/>
              <a:t>YarnClient</a:t>
            </a:r>
            <a:r>
              <a:rPr lang="en-US" altLang="zh-CN" dirty="0"/>
              <a:t>, connected to RM in YARN cluster) using </a:t>
            </a:r>
            <a:r>
              <a:rPr lang="en-US" altLang="zh-CN" dirty="0" err="1"/>
              <a:t>hConfigs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88578" y="833557"/>
            <a:ext cx="4414059" cy="3912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72152" y="833558"/>
            <a:ext cx="15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0" y="1417211"/>
            <a:ext cx="3424844" cy="11786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80960" y="1535909"/>
            <a:ext cx="16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YarnJobFactory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67007" y="1339562"/>
            <a:ext cx="44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cxnSp>
        <p:nvCxnSpPr>
          <p:cNvPr id="13" name="Straight Arrow Connector 12"/>
          <p:cNvCxnSpPr>
            <a:stCxn id="19" idx="3"/>
            <a:endCxn id="22" idx="1"/>
          </p:cNvCxnSpPr>
          <p:nvPr/>
        </p:nvCxnSpPr>
        <p:spPr>
          <a:xfrm flipV="1">
            <a:off x="8057112" y="2243111"/>
            <a:ext cx="885304" cy="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3495" y="3310338"/>
            <a:ext cx="2687088" cy="1303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935019" y="3252372"/>
            <a:ext cx="132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163494" y="1971140"/>
            <a:ext cx="893618" cy="552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942416" y="1966774"/>
            <a:ext cx="1068185" cy="552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HConfigs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9" idx="2"/>
            <a:endCxn id="47" idx="0"/>
          </p:cNvCxnSpPr>
          <p:nvPr/>
        </p:nvCxnSpPr>
        <p:spPr>
          <a:xfrm>
            <a:off x="7610303" y="2523813"/>
            <a:ext cx="110656" cy="117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2"/>
            <a:endCxn id="33" idx="0"/>
          </p:cNvCxnSpPr>
          <p:nvPr/>
        </p:nvCxnSpPr>
        <p:spPr>
          <a:xfrm flipH="1">
            <a:off x="9047881" y="2519447"/>
            <a:ext cx="428628" cy="118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78683" y="1900089"/>
            <a:ext cx="64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4.(1)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78929" y="2870955"/>
            <a:ext cx="64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1" y="2032861"/>
            <a:ext cx="464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066" y="4745653"/>
            <a:ext cx="464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337142" y="3703733"/>
            <a:ext cx="1421477" cy="7128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400009" y="3678793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274150" y="3703733"/>
            <a:ext cx="893618" cy="672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478981" y="3990159"/>
            <a:ext cx="1180407" cy="3460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95607" y="3978834"/>
            <a:ext cx="120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157899" y="5631409"/>
            <a:ext cx="1897383" cy="7993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5153891" y="5328322"/>
            <a:ext cx="703810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8" idx="2"/>
            <a:endCxn id="63" idx="0"/>
          </p:cNvCxnSpPr>
          <p:nvPr/>
        </p:nvCxnSpPr>
        <p:spPr>
          <a:xfrm>
            <a:off x="9096202" y="4348166"/>
            <a:ext cx="10389" cy="12832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797203" y="5846417"/>
            <a:ext cx="135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33799" y="5321605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133799" y="4995877"/>
            <a:ext cx="14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6845481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1" y="785422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076" y="2600639"/>
            <a:ext cx="428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altLang="zh-CN" dirty="0" err="1"/>
              <a:t>JobFactory</a:t>
            </a:r>
            <a:r>
              <a:rPr lang="en-US" altLang="zh-CN" dirty="0"/>
              <a:t> translate </a:t>
            </a:r>
            <a:r>
              <a:rPr lang="en-US" altLang="zh-CN" dirty="0" err="1"/>
              <a:t>FileSystem</a:t>
            </a:r>
            <a:r>
              <a:rPr lang="en-US" altLang="zh-CN" dirty="0"/>
              <a:t> </a:t>
            </a:r>
            <a:r>
              <a:rPr lang="en-US" altLang="zh-CN" dirty="0" err="1"/>
              <a:t>configs</a:t>
            </a:r>
            <a:r>
              <a:rPr lang="en-US" altLang="zh-CN" dirty="0"/>
              <a:t> into </a:t>
            </a:r>
            <a:r>
              <a:rPr lang="en-US" altLang="zh-CN" dirty="0" err="1"/>
              <a:t>FileSystem</a:t>
            </a:r>
            <a:r>
              <a:rPr lang="en-US" altLang="zh-CN" dirty="0"/>
              <a:t> format(Hadoop: </a:t>
            </a:r>
            <a:r>
              <a:rPr lang="en-US" altLang="zh-CN" dirty="0" err="1"/>
              <a:t>HConfigs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076" y="3653857"/>
            <a:ext cx="39402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2</a:t>
            </a:r>
            <a:r>
              <a:rPr lang="en-US" dirty="0"/>
              <a:t>) </a:t>
            </a:r>
            <a:r>
              <a:rPr lang="en-US" altLang="zh-CN" dirty="0" err="1"/>
              <a:t>JobFactory</a:t>
            </a:r>
            <a:r>
              <a:rPr lang="en-US" altLang="zh-CN" dirty="0"/>
              <a:t> create Job(</a:t>
            </a:r>
            <a:r>
              <a:rPr lang="en-US" altLang="zh-CN" dirty="0" err="1"/>
              <a:t>YarnJob</a:t>
            </a:r>
            <a:r>
              <a:rPr lang="en-US" altLang="zh-CN" dirty="0"/>
              <a:t>) according to </a:t>
            </a:r>
            <a:r>
              <a:rPr lang="en-US" altLang="zh-CN" dirty="0" err="1"/>
              <a:t>configs</a:t>
            </a:r>
            <a:r>
              <a:rPr lang="en-US" altLang="zh-CN" dirty="0"/>
              <a:t> and </a:t>
            </a:r>
            <a:r>
              <a:rPr lang="en-US" altLang="zh-CN" dirty="0" err="1"/>
              <a:t>hConfigs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YarnJob</a:t>
            </a:r>
            <a:r>
              <a:rPr lang="en-US" altLang="zh-CN" dirty="0"/>
              <a:t> store the </a:t>
            </a:r>
            <a:r>
              <a:rPr lang="en-US" altLang="zh-CN" dirty="0" err="1"/>
              <a:t>configs</a:t>
            </a:r>
            <a:r>
              <a:rPr lang="en-US" altLang="zh-CN" dirty="0"/>
              <a:t> and setup ClientHelper(a helper class contains </a:t>
            </a:r>
            <a:r>
              <a:rPr lang="en-US" altLang="zh-CN" dirty="0" err="1"/>
              <a:t>YarnClient</a:t>
            </a:r>
            <a:r>
              <a:rPr lang="en-US" altLang="zh-CN" dirty="0"/>
              <a:t>, connected to RM in YARN cluster) using </a:t>
            </a:r>
            <a:r>
              <a:rPr lang="en-US" altLang="zh-CN" dirty="0" err="1"/>
              <a:t>hConfigs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1" y="2032861"/>
            <a:ext cx="464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564" y="248211"/>
            <a:ext cx="5258493" cy="124970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t="36158"/>
          <a:stretch/>
        </p:blipFill>
        <p:spPr>
          <a:xfrm>
            <a:off x="6106564" y="114431"/>
            <a:ext cx="3295650" cy="133780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31" idx="1"/>
          </p:cNvCxnSpPr>
          <p:nvPr/>
        </p:nvCxnSpPr>
        <p:spPr>
          <a:xfrm flipV="1">
            <a:off x="4189615" y="181321"/>
            <a:ext cx="1916949" cy="98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189615" y="1008320"/>
            <a:ext cx="2053243" cy="15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564" y="1439994"/>
            <a:ext cx="4183985" cy="2321291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4605251" y="2923808"/>
            <a:ext cx="1637607" cy="11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006735" y="3599412"/>
            <a:ext cx="2236123" cy="91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564" y="4113726"/>
            <a:ext cx="5248275" cy="971550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 flipV="1">
            <a:off x="4006735" y="4517959"/>
            <a:ext cx="22361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006735" y="4517959"/>
            <a:ext cx="2236123" cy="28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6564" y="5182191"/>
            <a:ext cx="4453371" cy="1319517"/>
          </a:xfrm>
          <a:prstGeom prst="rect">
            <a:avLst/>
          </a:prstGeom>
        </p:spPr>
      </p:pic>
      <p:cxnSp>
        <p:nvCxnSpPr>
          <p:cNvPr id="56" name="Straight Arrow Connector 55"/>
          <p:cNvCxnSpPr>
            <a:endCxn id="54" idx="1"/>
          </p:cNvCxnSpPr>
          <p:nvPr/>
        </p:nvCxnSpPr>
        <p:spPr>
          <a:xfrm>
            <a:off x="4006735" y="4526200"/>
            <a:ext cx="2099829" cy="131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57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092380"/>
            <a:ext cx="7598434" cy="57656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A client program </a:t>
            </a:r>
            <a:r>
              <a:rPr lang="en-US" sz="1600" i="1" dirty="0"/>
              <a:t>submits</a:t>
            </a:r>
            <a:r>
              <a:rPr lang="en-US" sz="1600" dirty="0"/>
              <a:t> the application, including the necessary specifications to </a:t>
            </a:r>
            <a:r>
              <a:rPr lang="en-US" sz="1600" i="1" dirty="0"/>
              <a:t>launch the application-specific </a:t>
            </a:r>
            <a:r>
              <a:rPr lang="en-US" sz="1600" i="1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ResourceManager</a:t>
            </a:r>
            <a:r>
              <a:rPr lang="en-US" sz="1600" dirty="0"/>
              <a:t> assumes the responsibility to negotiate a specified container in which to start the </a:t>
            </a:r>
            <a:r>
              <a:rPr lang="en-US" sz="1600" dirty="0" err="1"/>
              <a:t>ApplicationMaster</a:t>
            </a:r>
            <a:r>
              <a:rPr lang="en-US" sz="1600" dirty="0"/>
              <a:t> and then </a:t>
            </a:r>
            <a:r>
              <a:rPr lang="en-US" sz="1600" i="1" dirty="0"/>
              <a:t>launches</a:t>
            </a:r>
            <a:r>
              <a:rPr lang="en-US" sz="1600" dirty="0"/>
              <a:t> the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ApplicationMaster</a:t>
            </a:r>
            <a:r>
              <a:rPr lang="en-US" sz="1600" dirty="0"/>
              <a:t>, on boot-up, </a:t>
            </a:r>
            <a:r>
              <a:rPr lang="en-US" sz="1600" i="1" dirty="0"/>
              <a:t>registers</a:t>
            </a:r>
            <a:r>
              <a:rPr lang="en-US" sz="1600" dirty="0"/>
              <a:t> with the </a:t>
            </a:r>
            <a:r>
              <a:rPr lang="en-US" sz="1600" dirty="0" err="1"/>
              <a:t>ResourceManager</a:t>
            </a:r>
            <a:r>
              <a:rPr lang="en-US" sz="1600" dirty="0"/>
              <a:t> – the registration allows the client program to query the </a:t>
            </a:r>
            <a:r>
              <a:rPr lang="en-US" sz="1600" dirty="0" err="1"/>
              <a:t>ResourceManager</a:t>
            </a:r>
            <a:r>
              <a:rPr lang="en-US" sz="1600" dirty="0"/>
              <a:t> for details, which allow it to  directly communicate with its own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normal operation the </a:t>
            </a:r>
            <a:r>
              <a:rPr lang="en-US" sz="1600" dirty="0" err="1"/>
              <a:t>ApplicationMaster</a:t>
            </a:r>
            <a:r>
              <a:rPr lang="en-US" sz="1600" dirty="0"/>
              <a:t> negotiates appropriate resource containers via the resource-request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 successful container allocations, the </a:t>
            </a:r>
            <a:r>
              <a:rPr lang="en-US" sz="1600" dirty="0" err="1"/>
              <a:t>ApplicationMaster</a:t>
            </a:r>
            <a:r>
              <a:rPr lang="en-US" sz="1600" dirty="0"/>
              <a:t> launches the container by providing the container launch specification to the </a:t>
            </a:r>
            <a:r>
              <a:rPr lang="en-US" sz="1600" dirty="0" err="1"/>
              <a:t>NodeManager</a:t>
            </a:r>
            <a:r>
              <a:rPr lang="en-US" sz="1600" dirty="0"/>
              <a:t>. The launch specification, typically, includes the necessary information to allow the container to communicate with the </a:t>
            </a:r>
            <a:r>
              <a:rPr lang="en-US" sz="1600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application code executing within the container then provides necessary information (progress, status etc.) to its </a:t>
            </a:r>
            <a:r>
              <a:rPr lang="en-US" sz="1600" dirty="0" err="1"/>
              <a:t>ApplicationMaster</a:t>
            </a:r>
            <a:r>
              <a:rPr lang="en-US" sz="1600" dirty="0"/>
              <a:t> via an </a:t>
            </a:r>
            <a:r>
              <a:rPr lang="en-US" sz="1600" i="1" dirty="0"/>
              <a:t>application-specific protocol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the application execution, the client that submitted the program communicates directly with the </a:t>
            </a:r>
            <a:r>
              <a:rPr lang="en-US" sz="1600" dirty="0" err="1"/>
              <a:t>ApplicationMaster</a:t>
            </a:r>
            <a:r>
              <a:rPr lang="en-US" sz="1600" dirty="0"/>
              <a:t> to get status, progress updates etc. via an application-specific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Once the application is complete, and all necessary work has been finished, the </a:t>
            </a:r>
            <a:r>
              <a:rPr lang="en-US" sz="1600" dirty="0" err="1"/>
              <a:t>ApplicationMaster</a:t>
            </a:r>
            <a:r>
              <a:rPr lang="en-US" sz="1600" dirty="0"/>
              <a:t> deregisters with the </a:t>
            </a:r>
            <a:r>
              <a:rPr lang="en-US" sz="1600" dirty="0" err="1"/>
              <a:t>ResourceManager</a:t>
            </a:r>
            <a:r>
              <a:rPr lang="en-US" sz="1600" dirty="0"/>
              <a:t> and shuts down, allowing its own container to be repurposed.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43" y="1325563"/>
            <a:ext cx="46482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4992" y="6003985"/>
            <a:ext cx="427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https://hortonworks.com/blog/apache-hadoop-yarn-concepts-and-applications/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84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4955"/>
            <a:ext cx="10515600" cy="1325563"/>
          </a:xfrm>
        </p:spPr>
        <p:txBody>
          <a:bodyPr/>
          <a:lstStyle/>
          <a:p>
            <a:r>
              <a:rPr lang="en-US" dirty="0"/>
              <a:t>Submit Job to Cluster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130" y="646136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</a:t>
            </a:r>
            <a:r>
              <a:rPr lang="en-US" dirty="0">
                <a:hlinkClick r:id="rId2" action="ppaction://hlinksldjump"/>
              </a:rPr>
              <a:t>ApplicationSubmissionContext</a:t>
            </a:r>
            <a:r>
              <a:rPr lang="en-US" dirty="0"/>
              <a:t> to YARN to start the YARN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836" y="1593649"/>
            <a:ext cx="3624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dirty="0" err="1"/>
              <a:t>YarnJob</a:t>
            </a:r>
            <a:r>
              <a:rPr lang="en-US" dirty="0"/>
              <a:t> set up the command lines(run-jc.sh) which will be running in YARN cluster to start 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2836" y="2614566"/>
            <a:ext cx="432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</a:t>
            </a:r>
            <a:r>
              <a:rPr lang="en-US" dirty="0" err="1"/>
              <a:t>YarnJob</a:t>
            </a:r>
            <a:r>
              <a:rPr lang="en-US" dirty="0"/>
              <a:t> pass command lines and environment variables to  </a:t>
            </a:r>
            <a:r>
              <a:rPr lang="en-US" dirty="0" err="1"/>
              <a:t>ClientHelper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2836" y="3402899"/>
            <a:ext cx="369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3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put all command lines, environments and configs into </a:t>
            </a:r>
            <a:r>
              <a:rPr lang="en-US" altLang="zh-CN" dirty="0">
                <a:hlinkClick r:id="rId2" action="ppaction://hlinksldjump"/>
              </a:rPr>
              <a:t>ContainerLaunchContext</a:t>
            </a:r>
            <a:r>
              <a:rPr lang="en-US" altLang="zh-CN" dirty="0"/>
              <a:t> and ApplicationSubmissionContext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5182" y="4958291"/>
            <a:ext cx="426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4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submit the ApplicationSubmissionContext with </a:t>
            </a:r>
            <a:r>
              <a:rPr lang="en-US" altLang="zh-CN" dirty="0" err="1"/>
              <a:t>YarnClient</a:t>
            </a:r>
            <a:r>
              <a:rPr lang="en-US" altLang="zh-CN" dirty="0"/>
              <a:t> to start the application in YARN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16487" y="38909"/>
            <a:ext cx="4688378" cy="47406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93182" y="186850"/>
            <a:ext cx="245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47509" y="630007"/>
            <a:ext cx="44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4517" y="1622703"/>
            <a:ext cx="3512319" cy="29427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6908" y="159673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ClientHelper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59582" y="3680409"/>
            <a:ext cx="2587338" cy="74752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99662" y="3868158"/>
            <a:ext cx="190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5" idx="2"/>
          </p:cNvCxnSpPr>
          <p:nvPr/>
        </p:nvCxnSpPr>
        <p:spPr>
          <a:xfrm>
            <a:off x="6833860" y="1008967"/>
            <a:ext cx="38687" cy="61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88084" y="1141959"/>
            <a:ext cx="53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12626" y="2813959"/>
            <a:ext cx="236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ContainerLauchContext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14358" y="2441544"/>
            <a:ext cx="32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872547" y="1622703"/>
            <a:ext cx="1480705" cy="78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418588" y="1976809"/>
            <a:ext cx="97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39888" y="6087106"/>
            <a:ext cx="6026727" cy="7481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4962698" y="5881621"/>
            <a:ext cx="722930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2"/>
            <a:endCxn id="33" idx="0"/>
          </p:cNvCxnSpPr>
          <p:nvPr/>
        </p:nvCxnSpPr>
        <p:spPr>
          <a:xfrm>
            <a:off x="8353251" y="4427933"/>
            <a:ext cx="1" cy="165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898227" y="5243350"/>
            <a:ext cx="79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00430" y="6249317"/>
            <a:ext cx="268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814358" y="2504622"/>
            <a:ext cx="2994660" cy="75921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7059582" y="2875222"/>
            <a:ext cx="2541618" cy="2822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698374" y="5328554"/>
            <a:ext cx="236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ContainerLauchContext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400106" y="4956139"/>
            <a:ext cx="32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400106" y="5019217"/>
            <a:ext cx="2994660" cy="75921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8645330" y="5389817"/>
            <a:ext cx="2541618" cy="2822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6488084" y="646136"/>
            <a:ext cx="624542" cy="3532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481560" y="639635"/>
            <a:ext cx="70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Cmds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726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4955"/>
            <a:ext cx="10515600" cy="1325563"/>
          </a:xfrm>
        </p:spPr>
        <p:txBody>
          <a:bodyPr/>
          <a:lstStyle/>
          <a:p>
            <a:r>
              <a:rPr lang="en-US" dirty="0"/>
              <a:t>Submit Job to Cluster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130" y="646136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</a:t>
            </a:r>
            <a:r>
              <a:rPr lang="en-US" dirty="0">
                <a:hlinkClick r:id="rId2" action="ppaction://hlinksldjump"/>
              </a:rPr>
              <a:t>ApplicationSubmissionContext</a:t>
            </a:r>
            <a:r>
              <a:rPr lang="en-US" dirty="0"/>
              <a:t> to YARN to start the YARN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836" y="1593649"/>
            <a:ext cx="3624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dirty="0" err="1"/>
              <a:t>YarnJob</a:t>
            </a:r>
            <a:r>
              <a:rPr lang="en-US" dirty="0"/>
              <a:t> set up the command lines(run-jc.sh) which will be running in YARN cluster to start 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2836" y="2614566"/>
            <a:ext cx="432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</a:t>
            </a:r>
            <a:r>
              <a:rPr lang="en-US" dirty="0" err="1"/>
              <a:t>YarnJob</a:t>
            </a:r>
            <a:r>
              <a:rPr lang="en-US" dirty="0"/>
              <a:t> pass command lines and environment variables to  </a:t>
            </a:r>
            <a:r>
              <a:rPr lang="en-US" dirty="0" err="1"/>
              <a:t>ClientHelper</a:t>
            </a:r>
            <a:r>
              <a:rPr lang="en-US" dirty="0"/>
              <a:t>,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0140" y="3218705"/>
            <a:ext cx="369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3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put all command lines, environments and configs into </a:t>
            </a:r>
            <a:r>
              <a:rPr lang="en-US" altLang="zh-CN" dirty="0">
                <a:hlinkClick r:id="rId2" action="ppaction://hlinksldjump"/>
              </a:rPr>
              <a:t>ContainerLaunchContext and ApplicationSubmissionContext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4008" y="4534530"/>
            <a:ext cx="426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4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submit the ApplicationSubmissionContext with </a:t>
            </a:r>
            <a:r>
              <a:rPr lang="en-US" altLang="zh-CN" dirty="0" err="1"/>
              <a:t>YarnClient</a:t>
            </a:r>
            <a:r>
              <a:rPr lang="en-US" altLang="zh-CN" dirty="0"/>
              <a:t> to start the application in YARN 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DB8E226-8757-4BEE-9406-69CD9FB74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351" y="0"/>
            <a:ext cx="2284834" cy="4841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E86FE28-DF03-4EEB-908C-3602A3666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363" y="484147"/>
            <a:ext cx="4315751" cy="90741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97D3622-97E2-4A43-B9C5-72649D259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097" y="1372754"/>
            <a:ext cx="4098175" cy="19671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0B9816A-420A-4475-AAEE-05CD3E5028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9363" y="1555042"/>
            <a:ext cx="560048" cy="265664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3C2E815-8638-4FD8-AD2A-0E0783831E08}"/>
              </a:ext>
            </a:extLst>
          </p:cNvPr>
          <p:cNvCxnSpPr/>
          <p:nvPr/>
        </p:nvCxnSpPr>
        <p:spPr>
          <a:xfrm flipV="1">
            <a:off x="4244829" y="176169"/>
            <a:ext cx="1972268" cy="171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EBAAF74-BF4C-4A1A-85C1-F5FE45DC29FC}"/>
              </a:ext>
            </a:extLst>
          </p:cNvPr>
          <p:cNvCxnSpPr>
            <a:cxnSpLocks/>
          </p:cNvCxnSpPr>
          <p:nvPr/>
        </p:nvCxnSpPr>
        <p:spPr>
          <a:xfrm flipV="1">
            <a:off x="4245700" y="1532698"/>
            <a:ext cx="1971397" cy="3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B878A379-30E8-4D4B-BD1F-623CB39978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9387" y="1815297"/>
            <a:ext cx="5028934" cy="2085643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2CF5AD7-7AD0-4F23-90F5-2C6F4889CB20}"/>
              </a:ext>
            </a:extLst>
          </p:cNvPr>
          <p:cNvCxnSpPr>
            <a:cxnSpLocks/>
          </p:cNvCxnSpPr>
          <p:nvPr/>
        </p:nvCxnSpPr>
        <p:spPr>
          <a:xfrm flipV="1">
            <a:off x="4497185" y="1993499"/>
            <a:ext cx="1995894" cy="94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27663738-55B9-48A1-B9A8-CA7FD9AA69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941392"/>
            <a:ext cx="5861957" cy="459465"/>
          </a:xfrm>
          <a:prstGeom prst="rect">
            <a:avLst/>
          </a:prstGeom>
        </p:spPr>
      </p:pic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1E61BD5-E187-4E41-8A78-FDEA2B77012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244829" y="3838058"/>
            <a:ext cx="1851171" cy="33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BD8EB7C7-CEB0-44BF-87FF-38DEFA8CF7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1287" y="4429556"/>
            <a:ext cx="4572484" cy="537939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213C97FA-16D4-4ED0-9151-722006B47B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81287" y="4967495"/>
            <a:ext cx="3121590" cy="1633180"/>
          </a:xfrm>
          <a:prstGeom prst="rect">
            <a:avLst/>
          </a:prstGeom>
        </p:spPr>
      </p:pic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F51530-4B42-4713-8DC1-69DCBF7FF4A5}"/>
              </a:ext>
            </a:extLst>
          </p:cNvPr>
          <p:cNvCxnSpPr/>
          <p:nvPr/>
        </p:nvCxnSpPr>
        <p:spPr>
          <a:xfrm>
            <a:off x="4244829" y="3838058"/>
            <a:ext cx="1904534" cy="163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>
            <a:extLst>
              <a:ext uri="{FF2B5EF4-FFF2-40B4-BE49-F238E27FC236}">
                <a16:creationId xmlns:a16="http://schemas.microsoft.com/office/drawing/2014/main" id="{3ADB6A7C-2AFE-4C78-B9F9-9862394B16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1744" y="6048399"/>
            <a:ext cx="3699164" cy="625211"/>
          </a:xfrm>
          <a:prstGeom prst="rect">
            <a:avLst/>
          </a:prstGeom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E0D6C74-89DE-4BF9-9177-89927F27AEA5}"/>
              </a:ext>
            </a:extLst>
          </p:cNvPr>
          <p:cNvCxnSpPr>
            <a:stCxn id="8" idx="2"/>
          </p:cNvCxnSpPr>
          <p:nvPr/>
        </p:nvCxnSpPr>
        <p:spPr>
          <a:xfrm>
            <a:off x="3034145" y="5457860"/>
            <a:ext cx="0" cy="59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5198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4682DAA-66C1-45D5-B1E5-745767F42736}"/>
              </a:ext>
            </a:extLst>
          </p:cNvPr>
          <p:cNvSpPr/>
          <p:nvPr/>
        </p:nvSpPr>
        <p:spPr>
          <a:xfrm>
            <a:off x="7264400" y="3566512"/>
            <a:ext cx="3835400" cy="116235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54" y="0"/>
            <a:ext cx="10515600" cy="1325563"/>
          </a:xfrm>
        </p:spPr>
        <p:txBody>
          <a:bodyPr/>
          <a:lstStyle/>
          <a:p>
            <a:r>
              <a:rPr lang="en-US" dirty="0"/>
              <a:t>ContainerLaunc</a:t>
            </a:r>
            <a:r>
              <a:rPr lang="en-US" altLang="zh-CN" dirty="0"/>
              <a:t>hContext and ApplicationSubmissionContext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A73785-0F69-4CAD-89D1-E5EDA63B8BF0}"/>
              </a:ext>
            </a:extLst>
          </p:cNvPr>
          <p:cNvSpPr txBox="1"/>
          <p:nvPr/>
        </p:nvSpPr>
        <p:spPr>
          <a:xfrm>
            <a:off x="302004" y="1635853"/>
            <a:ext cx="53437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 contains all of the information needed by </a:t>
            </a:r>
            <a:r>
              <a:rPr lang="en-US" altLang="zh-CN" dirty="0" err="1"/>
              <a:t>NodeManager</a:t>
            </a:r>
            <a:r>
              <a:rPr lang="en-US" altLang="zh-CN" dirty="0"/>
              <a:t> to launch a container. </a:t>
            </a:r>
          </a:p>
          <a:p>
            <a:endParaRPr lang="en-US" altLang="zh-CN" dirty="0"/>
          </a:p>
          <a:p>
            <a:r>
              <a:rPr lang="en-US" altLang="zh-CN" dirty="0"/>
              <a:t>It includes: </a:t>
            </a:r>
            <a:r>
              <a:rPr lang="en-US" altLang="zh-CN" dirty="0" err="1"/>
              <a:t>ContainerId</a:t>
            </a:r>
            <a:r>
              <a:rPr lang="en-US" altLang="zh-CN" dirty="0"/>
              <a:t>, Resource(no. of </a:t>
            </a:r>
            <a:r>
              <a:rPr lang="en-US" altLang="zh-CN" dirty="0" err="1"/>
              <a:t>cpus</a:t>
            </a:r>
            <a:r>
              <a:rPr lang="en-US" altLang="zh-CN" dirty="0"/>
              <a:t>, memory) allocated, User, </a:t>
            </a:r>
            <a:r>
              <a:rPr lang="en-US" altLang="zh-CN" dirty="0" err="1"/>
              <a:t>LocalResource</a:t>
            </a:r>
            <a:r>
              <a:rPr lang="en-US" altLang="zh-CN" dirty="0"/>
              <a:t>(binaries, jar and other things for running the container), Environment variables, </a:t>
            </a:r>
            <a:r>
              <a:rPr lang="en-US" altLang="zh-CN" dirty="0" err="1"/>
              <a:t>Commandline</a:t>
            </a:r>
            <a:r>
              <a:rPr lang="en-US" altLang="zh-CN" dirty="0"/>
              <a:t>( to launch the container).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8F4DD0-B089-4F7E-9486-1DA57DD91D06}"/>
              </a:ext>
            </a:extLst>
          </p:cNvPr>
          <p:cNvSpPr txBox="1"/>
          <p:nvPr/>
        </p:nvSpPr>
        <p:spPr>
          <a:xfrm>
            <a:off x="302004" y="4044684"/>
            <a:ext cx="5813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ApplicationSubmissionContext contains all of the information needed by </a:t>
            </a:r>
            <a:r>
              <a:rPr lang="en-US" altLang="zh-CN" dirty="0" err="1"/>
              <a:t>ResourceManager</a:t>
            </a:r>
            <a:r>
              <a:rPr lang="en-US" altLang="zh-CN" dirty="0"/>
              <a:t> to launch the </a:t>
            </a:r>
            <a:r>
              <a:rPr lang="en-US" altLang="zh-CN" dirty="0" err="1"/>
              <a:t>ApplicationMaster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70E165-E8B6-442B-B2AA-3B966F94F356}"/>
              </a:ext>
            </a:extLst>
          </p:cNvPr>
          <p:cNvSpPr txBox="1"/>
          <p:nvPr/>
        </p:nvSpPr>
        <p:spPr>
          <a:xfrm>
            <a:off x="302004" y="5292919"/>
            <a:ext cx="567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 includes: </a:t>
            </a:r>
            <a:r>
              <a:rPr lang="en-US" altLang="zh-CN" dirty="0" err="1"/>
              <a:t>ApplicationId</a:t>
            </a:r>
            <a:r>
              <a:rPr lang="en-US" altLang="zh-CN" dirty="0"/>
              <a:t>, User, Priority, ContainerLaunchContext of the AM container, etc.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22C44D-F823-415D-8BB2-660B85F060A7}"/>
              </a:ext>
            </a:extLst>
          </p:cNvPr>
          <p:cNvSpPr/>
          <p:nvPr/>
        </p:nvSpPr>
        <p:spPr>
          <a:xfrm>
            <a:off x="7620000" y="1635853"/>
            <a:ext cx="3099954" cy="179314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AA45337-EB99-4024-A9BF-89F085C5A878}"/>
              </a:ext>
            </a:extLst>
          </p:cNvPr>
          <p:cNvSpPr/>
          <p:nvPr/>
        </p:nvSpPr>
        <p:spPr>
          <a:xfrm>
            <a:off x="7734300" y="779463"/>
            <a:ext cx="2871354" cy="635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2F0009-D13D-4197-8D86-7385D634DF2A}"/>
              </a:ext>
            </a:extLst>
          </p:cNvPr>
          <p:cNvSpPr txBox="1"/>
          <p:nvPr/>
        </p:nvSpPr>
        <p:spPr>
          <a:xfrm>
            <a:off x="7874000" y="93186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7CD877-2B81-4F3E-8358-C2B15FCC1D61}"/>
              </a:ext>
            </a:extLst>
          </p:cNvPr>
          <p:cNvSpPr txBox="1"/>
          <p:nvPr/>
        </p:nvSpPr>
        <p:spPr>
          <a:xfrm>
            <a:off x="8484754" y="1638942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D2E7680-C8AA-491F-82BB-D7F23A7EAC52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9169977" y="1414463"/>
            <a:ext cx="5773" cy="78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969C20D-7F10-42CF-9DE5-7206B788B2EE}"/>
              </a:ext>
            </a:extLst>
          </p:cNvPr>
          <p:cNvSpPr/>
          <p:nvPr/>
        </p:nvSpPr>
        <p:spPr>
          <a:xfrm>
            <a:off x="7734300" y="2194992"/>
            <a:ext cx="2755900" cy="105620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344F38E-6655-48D3-A953-423B5341C9FC}"/>
              </a:ext>
            </a:extLst>
          </p:cNvPr>
          <p:cNvSpPr txBox="1"/>
          <p:nvPr/>
        </p:nvSpPr>
        <p:spPr>
          <a:xfrm>
            <a:off x="7861300" y="2202734"/>
            <a:ext cx="262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actual program running in the container (Jobs, tasks, </a:t>
            </a:r>
            <a:r>
              <a:rPr lang="en-US" altLang="zh-CN" dirty="0" err="1"/>
              <a:t>etc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73EE8D8-35A6-4581-B8E4-2A8592A3B329}"/>
              </a:ext>
            </a:extLst>
          </p:cNvPr>
          <p:cNvSpPr/>
          <p:nvPr/>
        </p:nvSpPr>
        <p:spPr>
          <a:xfrm>
            <a:off x="7734300" y="4968014"/>
            <a:ext cx="3099954" cy="139632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B729AA7-A37B-4198-90EC-17BFF2AFED77}"/>
              </a:ext>
            </a:extLst>
          </p:cNvPr>
          <p:cNvSpPr/>
          <p:nvPr/>
        </p:nvSpPr>
        <p:spPr>
          <a:xfrm>
            <a:off x="7848600" y="4059019"/>
            <a:ext cx="2871354" cy="46415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3EF617D-B5D6-46F6-B38C-16786E39F33C}"/>
              </a:ext>
            </a:extLst>
          </p:cNvPr>
          <p:cNvSpPr txBox="1"/>
          <p:nvPr/>
        </p:nvSpPr>
        <p:spPr>
          <a:xfrm>
            <a:off x="8026977" y="4093580"/>
            <a:ext cx="2514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4A3AB25-AC11-49F4-B6F9-1C398ED39826}"/>
              </a:ext>
            </a:extLst>
          </p:cNvPr>
          <p:cNvSpPr txBox="1"/>
          <p:nvPr/>
        </p:nvSpPr>
        <p:spPr>
          <a:xfrm>
            <a:off x="8599054" y="4977808"/>
            <a:ext cx="2235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2D0D5BA-0BE0-4739-AD18-F090FE22AF35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9226550" y="4523175"/>
            <a:ext cx="57727" cy="93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0F89746C-A784-44F2-8DA6-59D29B2576C0}"/>
              </a:ext>
            </a:extLst>
          </p:cNvPr>
          <p:cNvSpPr/>
          <p:nvPr/>
        </p:nvSpPr>
        <p:spPr>
          <a:xfrm>
            <a:off x="7848600" y="5457872"/>
            <a:ext cx="2755900" cy="70741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A6C9663-4D48-4A61-AA21-52EEA1ECA440}"/>
              </a:ext>
            </a:extLst>
          </p:cNvPr>
          <p:cNvSpPr txBox="1"/>
          <p:nvPr/>
        </p:nvSpPr>
        <p:spPr>
          <a:xfrm>
            <a:off x="8205354" y="5556806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ApplicationMaster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309D6F9-F731-45A1-82D2-B5781CD5430F}"/>
              </a:ext>
            </a:extLst>
          </p:cNvPr>
          <p:cNvSpPr txBox="1"/>
          <p:nvPr/>
        </p:nvSpPr>
        <p:spPr>
          <a:xfrm>
            <a:off x="7671260" y="3600665"/>
            <a:ext cx="316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ApplicationSubmissionContext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8820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942"/>
            <a:ext cx="10515600" cy="1325563"/>
          </a:xfrm>
        </p:spPr>
        <p:txBody>
          <a:bodyPr/>
          <a:lstStyle/>
          <a:p>
            <a:r>
              <a:rPr lang="en-US" dirty="0"/>
              <a:t>In YARN cluster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8214106" y="3756400"/>
            <a:ext cx="2184171" cy="36933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24699" y="2161124"/>
            <a:ext cx="194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ResourceManager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035040" y="3150524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55825" y="783803"/>
            <a:ext cx="4688378" cy="1942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59686" y="783803"/>
            <a:ext cx="245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43855" y="1188034"/>
            <a:ext cx="3512319" cy="1324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14214" y="11880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ClientHelper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998920" y="1627165"/>
            <a:ext cx="2587338" cy="74752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39000" y="1814914"/>
            <a:ext cx="190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56365" y="3756401"/>
            <a:ext cx="211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ResourceManager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35040" y="2753738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35040" y="3205433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cxnSp>
        <p:nvCxnSpPr>
          <p:cNvPr id="22" name="Straight Arrow Connector 21"/>
          <p:cNvCxnSpPr>
            <a:stCxn id="15" idx="2"/>
            <a:endCxn id="3" idx="0"/>
          </p:cNvCxnSpPr>
          <p:nvPr/>
        </p:nvCxnSpPr>
        <p:spPr>
          <a:xfrm>
            <a:off x="9292589" y="2374689"/>
            <a:ext cx="13603" cy="138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123063" y="2876666"/>
            <a:ext cx="2003367" cy="69809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13366" y="2913758"/>
            <a:ext cx="183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665763" y="4812717"/>
            <a:ext cx="2892829" cy="19455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36975" y="4763323"/>
            <a:ext cx="185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991004" y="5086686"/>
            <a:ext cx="220901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72598" y="5040322"/>
            <a:ext cx="192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NodeManager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3" idx="2"/>
          </p:cNvCxnSpPr>
          <p:nvPr/>
        </p:nvCxnSpPr>
        <p:spPr>
          <a:xfrm flipH="1">
            <a:off x="8095509" y="4125733"/>
            <a:ext cx="1210683" cy="96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521332" y="4091922"/>
            <a:ext cx="2003367" cy="69809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611635" y="4129014"/>
            <a:ext cx="183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924502" y="5561214"/>
            <a:ext cx="2381690" cy="10723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443855" y="5498957"/>
            <a:ext cx="163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8095509" y="5346935"/>
            <a:ext cx="0" cy="21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123063" y="5917683"/>
            <a:ext cx="2076951" cy="641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297061" y="5890985"/>
            <a:ext cx="175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505" y="938104"/>
            <a:ext cx="3075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ClientHelper</a:t>
            </a:r>
            <a:r>
              <a:rPr lang="en-US" altLang="zh-CN" dirty="0"/>
              <a:t> send </a:t>
            </a:r>
            <a:r>
              <a:rPr lang="en-US" altLang="zh-CN" dirty="0" err="1"/>
              <a:t>ApplicationSubmissionContext</a:t>
            </a:r>
            <a:r>
              <a:rPr lang="en-US" altLang="zh-CN" dirty="0"/>
              <a:t> to RM in YARN cluster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9505" y="2184246"/>
            <a:ext cx="4258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2.RM calls a NM to start a container, and send the </a:t>
            </a:r>
            <a:r>
              <a:rPr lang="en-US" altLang="zh-CN" dirty="0" err="1"/>
              <a:t>ApplicationSubmissionContext</a:t>
            </a:r>
            <a:r>
              <a:rPr lang="en-US" altLang="zh-CN" dirty="0"/>
              <a:t> to the node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504" y="3756400"/>
            <a:ext cx="5054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NM runs the </a:t>
            </a:r>
            <a:r>
              <a:rPr lang="en-US" dirty="0" err="1"/>
              <a:t>ApplicationMaster</a:t>
            </a:r>
            <a:r>
              <a:rPr lang="en-US" dirty="0"/>
              <a:t>(</a:t>
            </a:r>
            <a:r>
              <a:rPr lang="en-US" dirty="0" err="1"/>
              <a:t>ClusterBasedJobCoordinator</a:t>
            </a:r>
            <a:r>
              <a:rPr lang="en-US" dirty="0"/>
              <a:t>) contained in </a:t>
            </a:r>
            <a:r>
              <a:rPr lang="en-US" dirty="0" err="1"/>
              <a:t>ApplicationSubmissionContext</a:t>
            </a:r>
            <a:r>
              <a:rPr lang="en-US" dirty="0"/>
              <a:t> in the container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22663" y="3044620"/>
            <a:ext cx="72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48403" y="4334764"/>
            <a:ext cx="72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5825" y="6042151"/>
            <a:ext cx="56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3970065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7741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89470"/>
            <a:ext cx="419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Read the </a:t>
            </a:r>
            <a:r>
              <a:rPr lang="en-US" dirty="0" err="1"/>
              <a:t>CoordinatorSystemConfig</a:t>
            </a:r>
            <a:r>
              <a:rPr lang="en-US" dirty="0"/>
              <a:t> from the container’s environment variables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87236"/>
            <a:ext cx="4330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Create </a:t>
            </a:r>
            <a:r>
              <a:rPr lang="en-US" dirty="0" err="1"/>
              <a:t>CoordinatorStreamManager</a:t>
            </a:r>
            <a:r>
              <a:rPr lang="en-US" dirty="0"/>
              <a:t> from </a:t>
            </a:r>
            <a:r>
              <a:rPr lang="en-US" altLang="zh-CN" dirty="0" err="1"/>
              <a:t>coordinatorSystemConfig</a:t>
            </a:r>
            <a:r>
              <a:rPr lang="en-US" altLang="zh-CN" dirty="0"/>
              <a:t> to read and write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(Consumer and Producer)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099" y="3096282"/>
            <a:ext cx="3914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Read latest checkpoint </a:t>
            </a:r>
            <a:r>
              <a:rPr lang="en-US" dirty="0">
                <a:hlinkClick r:id="rId2" action="ppaction://hlinksldjump"/>
              </a:rPr>
              <a:t>SystemStreamPartition</a:t>
            </a:r>
            <a:r>
              <a:rPr lang="en-US" dirty="0"/>
              <a:t>-to-Task mapping from </a:t>
            </a:r>
            <a:r>
              <a:rPr lang="en-US" dirty="0" err="1"/>
              <a:t>CoordinatorSystemStream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01095" y="1285408"/>
            <a:ext cx="5793971" cy="462881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33062" y="1259596"/>
            <a:ext cx="249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Container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860586" y="2019092"/>
            <a:ext cx="5275465" cy="3735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47260" y="2019092"/>
            <a:ext cx="289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735784" y="1571106"/>
            <a:ext cx="3491343" cy="3574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59483" y="1559221"/>
            <a:ext cx="263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CoordinatorSystemConfig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2"/>
            <a:endCxn id="19" idx="0"/>
          </p:cNvCxnSpPr>
          <p:nvPr/>
        </p:nvCxnSpPr>
        <p:spPr>
          <a:xfrm flipH="1">
            <a:off x="7576012" y="1928553"/>
            <a:ext cx="1039" cy="56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33703" y="2492918"/>
            <a:ext cx="3684618" cy="393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61017" y="2513750"/>
            <a:ext cx="297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CoordinatorStreamManager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0749740" y="1716796"/>
            <a:ext cx="1485207" cy="10815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794421" y="1943385"/>
            <a:ext cx="1429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9" idx="3"/>
            <a:endCxn id="23" idx="1"/>
          </p:cNvCxnSpPr>
          <p:nvPr/>
        </p:nvCxnSpPr>
        <p:spPr>
          <a:xfrm flipV="1">
            <a:off x="9418321" y="2257574"/>
            <a:ext cx="1331419" cy="4320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64843" y="2540220"/>
            <a:ext cx="38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633" y="4027463"/>
            <a:ext cx="4114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Read the </a:t>
            </a:r>
            <a:r>
              <a:rPr lang="en-US" dirty="0" err="1"/>
              <a:t>ChangelogPartitionMapping</a:t>
            </a:r>
            <a:r>
              <a:rPr lang="en-US" dirty="0"/>
              <a:t> and combine it with SystemStreamPartition to build the </a:t>
            </a:r>
            <a:r>
              <a:rPr lang="en-US" dirty="0">
                <a:hlinkClick r:id="rId3" action="ppaction://hlinksldjump"/>
              </a:rPr>
              <a:t>JobModel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8066" y="5401917"/>
            <a:ext cx="4114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</a:t>
            </a:r>
            <a:r>
              <a:rPr lang="en-US" dirty="0" err="1"/>
              <a:t>JobModelManager</a:t>
            </a:r>
            <a:r>
              <a:rPr lang="en-US" dirty="0"/>
              <a:t> start a web server to share the JobModel for tasks running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068909" y="4053450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JobModel</a:t>
            </a:r>
          </a:p>
        </p:txBody>
      </p:sp>
      <p:cxnSp>
        <p:nvCxnSpPr>
          <p:cNvPr id="54" name="Straight Arrow Connector 53"/>
          <p:cNvCxnSpPr>
            <a:cxnSpLocks/>
            <a:stCxn id="23" idx="1"/>
            <a:endCxn id="63" idx="3"/>
          </p:cNvCxnSpPr>
          <p:nvPr/>
        </p:nvCxnSpPr>
        <p:spPr>
          <a:xfrm flipH="1">
            <a:off x="7182149" y="2257574"/>
            <a:ext cx="3567591" cy="104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4849634" y="3126765"/>
            <a:ext cx="2332515" cy="3596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820957" y="3121423"/>
            <a:ext cx="248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SystemStreamPartitions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6687878" y="4626871"/>
            <a:ext cx="1976353" cy="9457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734637" y="4602052"/>
            <a:ext cx="238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099358" y="5043009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JobModel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740F69-37EE-4B8A-B12E-65C21019547A}"/>
              </a:ext>
            </a:extLst>
          </p:cNvPr>
          <p:cNvSpPr txBox="1"/>
          <p:nvPr/>
        </p:nvSpPr>
        <p:spPr>
          <a:xfrm>
            <a:off x="7068909" y="2892580"/>
            <a:ext cx="30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9FF1DB-6AFD-48C6-B797-FC42DBF4AC49}"/>
              </a:ext>
            </a:extLst>
          </p:cNvPr>
          <p:cNvSpPr txBox="1"/>
          <p:nvPr/>
        </p:nvSpPr>
        <p:spPr>
          <a:xfrm>
            <a:off x="7408279" y="4336114"/>
            <a:ext cx="62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D2A4D9C-F147-44F3-8E2C-8EF47F04B818}"/>
              </a:ext>
            </a:extLst>
          </p:cNvPr>
          <p:cNvCxnSpPr>
            <a:stCxn id="52" idx="2"/>
            <a:endCxn id="75" idx="0"/>
          </p:cNvCxnSpPr>
          <p:nvPr/>
        </p:nvCxnSpPr>
        <p:spPr>
          <a:xfrm>
            <a:off x="7675738" y="4422782"/>
            <a:ext cx="30449" cy="620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B2581295-577A-483A-BDF7-A5A1230EE80A}"/>
              </a:ext>
            </a:extLst>
          </p:cNvPr>
          <p:cNvSpPr txBox="1"/>
          <p:nvPr/>
        </p:nvSpPr>
        <p:spPr>
          <a:xfrm>
            <a:off x="7436363" y="3696742"/>
            <a:ext cx="3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5F9C989-434D-4EF6-9851-225045BDA784}"/>
              </a:ext>
            </a:extLst>
          </p:cNvPr>
          <p:cNvSpPr/>
          <p:nvPr/>
        </p:nvSpPr>
        <p:spPr>
          <a:xfrm>
            <a:off x="6960581" y="4036101"/>
            <a:ext cx="1352435" cy="38489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7D6B2B0-9868-41CE-9B34-81A367AB1673}"/>
              </a:ext>
            </a:extLst>
          </p:cNvPr>
          <p:cNvSpPr/>
          <p:nvPr/>
        </p:nvSpPr>
        <p:spPr>
          <a:xfrm>
            <a:off x="6960581" y="5043009"/>
            <a:ext cx="1352435" cy="39016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B7A7BF6-DB23-4A65-B4BF-A5DBCFE49A5C}"/>
              </a:ext>
            </a:extLst>
          </p:cNvPr>
          <p:cNvCxnSpPr>
            <a:cxnSpLocks/>
            <a:stCxn id="62" idx="2"/>
            <a:endCxn id="42" idx="0"/>
          </p:cNvCxnSpPr>
          <p:nvPr/>
        </p:nvCxnSpPr>
        <p:spPr>
          <a:xfrm>
            <a:off x="6061017" y="3490755"/>
            <a:ext cx="1575782" cy="54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2">
            <a:extLst>
              <a:ext uri="{FF2B5EF4-FFF2-40B4-BE49-F238E27FC236}">
                <a16:creationId xmlns:a16="http://schemas.microsoft.com/office/drawing/2014/main" id="{06BF6E4A-7500-4420-A520-DA6AD854BAF5}"/>
              </a:ext>
            </a:extLst>
          </p:cNvPr>
          <p:cNvSpPr/>
          <p:nvPr/>
        </p:nvSpPr>
        <p:spPr>
          <a:xfrm>
            <a:off x="7707707" y="3445161"/>
            <a:ext cx="2310918" cy="3596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61">
            <a:extLst>
              <a:ext uri="{FF2B5EF4-FFF2-40B4-BE49-F238E27FC236}">
                <a16:creationId xmlns:a16="http://schemas.microsoft.com/office/drawing/2014/main" id="{072B3B0E-FFA0-487F-9B65-3E6F292170B8}"/>
              </a:ext>
            </a:extLst>
          </p:cNvPr>
          <p:cNvSpPr txBox="1"/>
          <p:nvPr/>
        </p:nvSpPr>
        <p:spPr>
          <a:xfrm>
            <a:off x="7675655" y="3437490"/>
            <a:ext cx="248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SystemStreamPartitions</a:t>
            </a:r>
            <a:endParaRPr 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8FFF47A-F988-4845-A90A-F8378C3FD1C1}"/>
              </a:ext>
            </a:extLst>
          </p:cNvPr>
          <p:cNvCxnSpPr>
            <a:stCxn id="23" idx="1"/>
            <a:endCxn id="72" idx="0"/>
          </p:cNvCxnSpPr>
          <p:nvPr/>
        </p:nvCxnSpPr>
        <p:spPr>
          <a:xfrm flipH="1">
            <a:off x="8915715" y="2257574"/>
            <a:ext cx="1834025" cy="117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65CD603-4327-4C38-B886-5A4048DF168C}"/>
              </a:ext>
            </a:extLst>
          </p:cNvPr>
          <p:cNvCxnSpPr>
            <a:cxnSpLocks/>
          </p:cNvCxnSpPr>
          <p:nvPr/>
        </p:nvCxnSpPr>
        <p:spPr>
          <a:xfrm flipH="1">
            <a:off x="7618056" y="3804787"/>
            <a:ext cx="1297660" cy="21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584D57CB-3F44-4C31-A0C5-A3F803540595}"/>
              </a:ext>
            </a:extLst>
          </p:cNvPr>
          <p:cNvSpPr txBox="1"/>
          <p:nvPr/>
        </p:nvSpPr>
        <p:spPr>
          <a:xfrm>
            <a:off x="8685795" y="3114832"/>
            <a:ext cx="3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1041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921D2-579D-46B7-96E4-FF2204B7F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548"/>
            <a:ext cx="10515600" cy="1325563"/>
          </a:xfrm>
        </p:spPr>
        <p:txBody>
          <a:bodyPr/>
          <a:lstStyle/>
          <a:p>
            <a:r>
              <a:rPr lang="en-US" altLang="zh-CN" dirty="0"/>
              <a:t>Create </a:t>
            </a:r>
            <a:r>
              <a:rPr lang="en-US" altLang="zh-CN" dirty="0" err="1"/>
              <a:t>ClusterBasedJobCoordinator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55EA12-CBCE-4D7F-97D8-F2088606A259}"/>
              </a:ext>
            </a:extLst>
          </p:cNvPr>
          <p:cNvSpPr txBox="1"/>
          <p:nvPr/>
        </p:nvSpPr>
        <p:spPr>
          <a:xfrm>
            <a:off x="553673" y="767683"/>
            <a:ext cx="258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</a:t>
            </a:r>
            <a:r>
              <a:rPr lang="en-US" altLang="ja-JP" dirty="0"/>
              <a:t>Create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03417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009BC-B8BD-496C-849C-1B513330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0" y="-280827"/>
            <a:ext cx="10515600" cy="1325563"/>
          </a:xfrm>
        </p:spPr>
        <p:txBody>
          <a:bodyPr/>
          <a:lstStyle/>
          <a:p>
            <a:r>
              <a:rPr lang="en-US" altLang="zh-CN" dirty="0"/>
              <a:t>Read JobModel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6AF5A9-FDEC-44DF-AEB1-92C0314A98A0}"/>
              </a:ext>
            </a:extLst>
          </p:cNvPr>
          <p:cNvSpPr txBox="1"/>
          <p:nvPr/>
        </p:nvSpPr>
        <p:spPr>
          <a:xfrm>
            <a:off x="377505" y="805343"/>
            <a:ext cx="416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3.Read latest checkpoint SSPS from </a:t>
            </a:r>
            <a:r>
              <a:rPr lang="en-US" altLang="zh-CN" dirty="0" err="1"/>
              <a:t>CoordinatorStream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DA8E89-2FF0-4C42-A28B-779E63DE2C1D}"/>
              </a:ext>
            </a:extLst>
          </p:cNvPr>
          <p:cNvSpPr txBox="1"/>
          <p:nvPr/>
        </p:nvSpPr>
        <p:spPr>
          <a:xfrm>
            <a:off x="906010" y="1359395"/>
            <a:ext cx="3640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 Read the number of containers from </a:t>
            </a:r>
            <a:r>
              <a:rPr lang="en-US" altLang="zh-CN" dirty="0" err="1"/>
              <a:t>configs</a:t>
            </a:r>
            <a:r>
              <a:rPr lang="en-US" altLang="zh-CN" dirty="0"/>
              <a:t>. Create same number of Processors.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FF1254-82DF-4A61-BACA-30D1F252AA31}"/>
              </a:ext>
            </a:extLst>
          </p:cNvPr>
          <p:cNvSpPr txBox="1"/>
          <p:nvPr/>
        </p:nvSpPr>
        <p:spPr>
          <a:xfrm>
            <a:off x="906009" y="2453698"/>
            <a:ext cx="3640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(2) Get the </a:t>
            </a:r>
            <a:r>
              <a:rPr lang="en-US" altLang="zh-CN" dirty="0">
                <a:hlinkClick r:id="rId2" action="ppaction://hlinksldjump"/>
              </a:rPr>
              <a:t>StreamMetadataCache</a:t>
            </a:r>
            <a:r>
              <a:rPr lang="en-US" altLang="zh-CN" dirty="0"/>
              <a:t> for all input </a:t>
            </a:r>
            <a:r>
              <a:rPr lang="en-US" altLang="zh-CN" dirty="0" err="1"/>
              <a:t>SystemStreams</a:t>
            </a:r>
            <a:r>
              <a:rPr lang="en-US" altLang="zh-CN" dirty="0"/>
              <a:t> from </a:t>
            </a:r>
            <a:r>
              <a:rPr lang="en-US" altLang="zh-CN" dirty="0" err="1"/>
              <a:t>CoordinatorSystemStream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B41EE6-5B6A-4F07-B2ED-3371F617E714}"/>
              </a:ext>
            </a:extLst>
          </p:cNvPr>
          <p:cNvSpPr txBox="1"/>
          <p:nvPr/>
        </p:nvSpPr>
        <p:spPr>
          <a:xfrm>
            <a:off x="906008" y="3648949"/>
            <a:ext cx="3640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 Read all </a:t>
            </a:r>
            <a:r>
              <a:rPr lang="en-US" altLang="zh-CN" dirty="0">
                <a:hlinkClick r:id="rId2" action="ppaction://hlinksldjump"/>
              </a:rPr>
              <a:t>SystemStreamPartitions</a:t>
            </a:r>
            <a:r>
              <a:rPr lang="en-US" altLang="zh-CN" dirty="0"/>
              <a:t> from StreamMetadataCache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A7E8C8-15F6-4CB1-B94F-AC8FE30AA4C8}"/>
              </a:ext>
            </a:extLst>
          </p:cNvPr>
          <p:cNvSpPr txBox="1"/>
          <p:nvPr/>
        </p:nvSpPr>
        <p:spPr>
          <a:xfrm>
            <a:off x="906008" y="4650973"/>
            <a:ext cx="4065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(4) Get the Grouper (</a:t>
            </a:r>
            <a:r>
              <a:rPr lang="en-US" altLang="zh-CN" dirty="0" err="1"/>
              <a:t>GroupByPartition</a:t>
            </a:r>
            <a:r>
              <a:rPr lang="en-US" altLang="zh-CN" dirty="0"/>
              <a:t>) according to </a:t>
            </a:r>
            <a:r>
              <a:rPr lang="en-US" altLang="zh-CN" dirty="0" err="1"/>
              <a:t>confgis</a:t>
            </a:r>
            <a:r>
              <a:rPr lang="en-US" altLang="zh-CN" dirty="0"/>
              <a:t>.  And use it to group </a:t>
            </a:r>
            <a:r>
              <a:rPr lang="en-US" altLang="zh-CN" dirty="0" err="1"/>
              <a:t>SystemStreamPartations</a:t>
            </a:r>
            <a:r>
              <a:rPr lang="en-US" altLang="zh-CN" dirty="0"/>
              <a:t> to Tasks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290530" y="619028"/>
            <a:ext cx="4559114" cy="5852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89719" y="620677"/>
            <a:ext cx="335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ClusterBasedJobCoordinator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052629" y="805343"/>
            <a:ext cx="1837113" cy="2064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68702" y="1484575"/>
            <a:ext cx="172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1"/>
            <a:endCxn id="16" idx="3"/>
          </p:cNvCxnSpPr>
          <p:nvPr/>
        </p:nvCxnSpPr>
        <p:spPr>
          <a:xfrm flipH="1" flipV="1">
            <a:off x="8930271" y="1744146"/>
            <a:ext cx="1122358" cy="9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089719" y="1451673"/>
            <a:ext cx="2840552" cy="5849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28352" y="1549897"/>
            <a:ext cx="236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StreamMetadataCache</a:t>
            </a:r>
          </a:p>
        </p:txBody>
      </p:sp>
      <p:cxnSp>
        <p:nvCxnSpPr>
          <p:cNvPr id="32" name="Straight Arrow Connector 31"/>
          <p:cNvCxnSpPr>
            <a:endCxn id="33" idx="0"/>
          </p:cNvCxnSpPr>
          <p:nvPr/>
        </p:nvCxnSpPr>
        <p:spPr>
          <a:xfrm flipH="1">
            <a:off x="7502903" y="2044931"/>
            <a:ext cx="3490" cy="38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177690" y="2433973"/>
            <a:ext cx="2650426" cy="4144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328351" y="2433973"/>
            <a:ext cx="244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SystemStreamPartitions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33" idx="2"/>
            <a:endCxn id="47" idx="0"/>
          </p:cNvCxnSpPr>
          <p:nvPr/>
        </p:nvCxnSpPr>
        <p:spPr>
          <a:xfrm flipH="1">
            <a:off x="7502902" y="2848449"/>
            <a:ext cx="1" cy="177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994301" y="3222366"/>
            <a:ext cx="3017204" cy="6090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957917" y="3342249"/>
            <a:ext cx="318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SystemStreamPartitio</a:t>
            </a:r>
            <a:r>
              <a:rPr lang="en-US" altLang="zh-CN" dirty="0" err="1"/>
              <a:t>nGrouper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994301" y="3818882"/>
            <a:ext cx="3017203" cy="5343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581371" y="3826457"/>
            <a:ext cx="185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GroupByPartition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5825552" y="4626125"/>
            <a:ext cx="3354700" cy="17414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328351" y="4546820"/>
            <a:ext cx="222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SystemStream</a:t>
            </a:r>
            <a:r>
              <a:rPr lang="en-US" dirty="0"/>
              <a:t> groups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994302" y="4881720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940089" y="4815271"/>
            <a:ext cx="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Task1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5994301" y="5212319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5994301" y="5208645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995121" y="5585325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5995121" y="5581651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097518" y="5971351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738862" y="4881720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684649" y="4815271"/>
            <a:ext cx="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Task2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6738861" y="5212319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738861" y="5208645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84" name="Rectangle 83"/>
          <p:cNvSpPr/>
          <p:nvPr/>
        </p:nvSpPr>
        <p:spPr>
          <a:xfrm>
            <a:off x="6739681" y="5585325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739681" y="5581651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842078" y="5971351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466871" y="4885297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412658" y="4818848"/>
            <a:ext cx="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Task3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7466870" y="5215896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466870" y="5212222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467690" y="5588902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7467690" y="5585228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570087" y="5974928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4" name="Rectangle 93"/>
          <p:cNvSpPr/>
          <p:nvPr/>
        </p:nvSpPr>
        <p:spPr>
          <a:xfrm>
            <a:off x="8191238" y="4890032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8137025" y="4823583"/>
            <a:ext cx="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Task4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8191237" y="5220631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8191237" y="5216957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98" name="Rectangle 97"/>
          <p:cNvSpPr/>
          <p:nvPr/>
        </p:nvSpPr>
        <p:spPr>
          <a:xfrm>
            <a:off x="8192057" y="5593637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8192057" y="5589963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294454" y="5979663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827493" y="5336255"/>
            <a:ext cx="33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575109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009BC-B8BD-496C-849C-1B513330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0" y="-280827"/>
            <a:ext cx="10515600" cy="1325563"/>
          </a:xfrm>
        </p:spPr>
        <p:txBody>
          <a:bodyPr/>
          <a:lstStyle/>
          <a:p>
            <a:r>
              <a:rPr lang="en-US" altLang="zh-CN" dirty="0"/>
              <a:t>Read JobModel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6AF5A9-FDEC-44DF-AEB1-92C0314A98A0}"/>
              </a:ext>
            </a:extLst>
          </p:cNvPr>
          <p:cNvSpPr txBox="1"/>
          <p:nvPr/>
        </p:nvSpPr>
        <p:spPr>
          <a:xfrm>
            <a:off x="377505" y="805343"/>
            <a:ext cx="4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4.Build JobModel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DA8E89-2FF0-4C42-A28B-779E63DE2C1D}"/>
              </a:ext>
            </a:extLst>
          </p:cNvPr>
          <p:cNvSpPr txBox="1"/>
          <p:nvPr/>
        </p:nvSpPr>
        <p:spPr>
          <a:xfrm>
            <a:off x="906010" y="1359395"/>
            <a:ext cx="4181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(5) Create </a:t>
            </a:r>
            <a:r>
              <a:rPr lang="en-US" altLang="zh-CN" dirty="0" err="1"/>
              <a:t>ChangelogStreamManager</a:t>
            </a:r>
            <a:r>
              <a:rPr lang="en-US" altLang="zh-CN" dirty="0"/>
              <a:t>. Use it to read the </a:t>
            </a:r>
            <a:r>
              <a:rPr lang="en-US" altLang="zh-CN" dirty="0" err="1"/>
              <a:t>TaskName</a:t>
            </a:r>
            <a:r>
              <a:rPr lang="en-US" altLang="zh-CN" dirty="0"/>
              <a:t>-to-Partition mapping from </a:t>
            </a:r>
            <a:r>
              <a:rPr lang="en-US" altLang="zh-CN" dirty="0" err="1"/>
              <a:t>CoordinatorSystemStream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FF1254-82DF-4A61-BACA-30D1F252AA31}"/>
              </a:ext>
            </a:extLst>
          </p:cNvPr>
          <p:cNvSpPr txBox="1"/>
          <p:nvPr/>
        </p:nvSpPr>
        <p:spPr>
          <a:xfrm>
            <a:off x="906009" y="2453698"/>
            <a:ext cx="4097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(6)Combine the </a:t>
            </a:r>
            <a:r>
              <a:rPr lang="en-US" altLang="zh-CN" dirty="0" err="1"/>
              <a:t>Changlog</a:t>
            </a:r>
            <a:r>
              <a:rPr lang="en-US" altLang="zh-CN" dirty="0"/>
              <a:t> </a:t>
            </a:r>
            <a:r>
              <a:rPr lang="en-US" altLang="zh-CN" dirty="0" err="1"/>
              <a:t>TaskName</a:t>
            </a:r>
            <a:r>
              <a:rPr lang="en-US" altLang="zh-CN" dirty="0"/>
              <a:t>-Partition mapping with Task-SSP mapping, get the </a:t>
            </a:r>
            <a:r>
              <a:rPr lang="en-US" altLang="zh-CN" dirty="0">
                <a:hlinkClick r:id="rId2" action="ppaction://hlinksldjump"/>
              </a:rPr>
              <a:t>TaskModel</a:t>
            </a:r>
            <a:r>
              <a:rPr lang="en-US" altLang="zh-CN" dirty="0"/>
              <a:t> for each task.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B41EE6-5B6A-4F07-B2ED-3371F617E714}"/>
              </a:ext>
            </a:extLst>
          </p:cNvPr>
          <p:cNvSpPr txBox="1"/>
          <p:nvPr/>
        </p:nvSpPr>
        <p:spPr>
          <a:xfrm>
            <a:off x="906008" y="3648949"/>
            <a:ext cx="44336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(7) Create the </a:t>
            </a:r>
            <a:r>
              <a:rPr lang="en-US" altLang="zh-CN" dirty="0">
                <a:hlinkClick r:id="rId3" action="ppaction://hlinksldjump"/>
              </a:rPr>
              <a:t>ContainerGrouper</a:t>
            </a:r>
            <a:r>
              <a:rPr lang="en-US" altLang="zh-CN" dirty="0"/>
              <a:t> according to configs. Use the ContainerGrouper to group the </a:t>
            </a:r>
            <a:r>
              <a:rPr lang="en-US" altLang="zh-CN" dirty="0" err="1"/>
              <a:t>TaskModels</a:t>
            </a:r>
            <a:r>
              <a:rPr lang="en-US" altLang="zh-CN" dirty="0"/>
              <a:t> with containers and get the </a:t>
            </a:r>
            <a:r>
              <a:rPr lang="en-US" altLang="zh-CN" dirty="0">
                <a:hlinkClick r:id="rId2" action="ppaction://hlinksldjump"/>
              </a:rPr>
              <a:t>ContainerModel</a:t>
            </a:r>
            <a:r>
              <a:rPr lang="en-US" altLang="zh-CN" dirty="0"/>
              <a:t> for each container(If host-affinity enabled, use balance method instead of group)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A7E8C8-15F6-4CB1-B94F-AC8FE30AA4C8}"/>
              </a:ext>
            </a:extLst>
          </p:cNvPr>
          <p:cNvSpPr txBox="1"/>
          <p:nvPr/>
        </p:nvSpPr>
        <p:spPr>
          <a:xfrm>
            <a:off x="913257" y="5592853"/>
            <a:ext cx="4281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(8) Build the </a:t>
            </a:r>
            <a:r>
              <a:rPr lang="en-US" altLang="zh-CN" dirty="0">
                <a:hlinkClick r:id="rId2" action="ppaction://hlinksldjump"/>
              </a:rPr>
              <a:t>JobModel</a:t>
            </a:r>
            <a:r>
              <a:rPr lang="en-US" altLang="zh-CN" dirty="0"/>
              <a:t> using </a:t>
            </a:r>
            <a:r>
              <a:rPr lang="en-US" altLang="zh-CN" dirty="0" err="1"/>
              <a:t>ContainerModels</a:t>
            </a:r>
            <a:r>
              <a:rPr lang="en-US" altLang="zh-CN" dirty="0"/>
              <a:t> and configs.(If host-affinity enabled, also use </a:t>
            </a:r>
            <a:r>
              <a:rPr lang="en-US" altLang="zh-CN" dirty="0" err="1"/>
              <a:t>LocalityManager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291300" y="302066"/>
            <a:ext cx="4559114" cy="6340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73443" y="276426"/>
            <a:ext cx="335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ClusterBasedJobCoordinator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052629" y="805343"/>
            <a:ext cx="1837113" cy="2064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68702" y="1484575"/>
            <a:ext cx="172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5869933" y="989450"/>
            <a:ext cx="3354700" cy="4951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419266" y="1056758"/>
            <a:ext cx="222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SystemStream</a:t>
            </a:r>
            <a:r>
              <a:rPr lang="en-US" dirty="0"/>
              <a:t> groups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FFBF8D-22AC-4289-B5AB-1460E78D8E6A}"/>
              </a:ext>
            </a:extLst>
          </p:cNvPr>
          <p:cNvSpPr/>
          <p:nvPr/>
        </p:nvSpPr>
        <p:spPr>
          <a:xfrm>
            <a:off x="5702657" y="1842811"/>
            <a:ext cx="3739944" cy="7954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3176C98-5ADF-49AB-B9BA-3E247EDDDD6D}"/>
              </a:ext>
            </a:extLst>
          </p:cNvPr>
          <p:cNvSpPr txBox="1"/>
          <p:nvPr/>
        </p:nvSpPr>
        <p:spPr>
          <a:xfrm>
            <a:off x="6334563" y="1832364"/>
            <a:ext cx="27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ChangelogStreamManager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A4980AB-F517-4D1D-916D-A70C2AC30310}"/>
              </a:ext>
            </a:extLst>
          </p:cNvPr>
          <p:cNvSpPr/>
          <p:nvPr/>
        </p:nvSpPr>
        <p:spPr>
          <a:xfrm>
            <a:off x="5912159" y="2191690"/>
            <a:ext cx="3304336" cy="3755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2C71766-3116-4D81-8EEA-41354A52FDA0}"/>
              </a:ext>
            </a:extLst>
          </p:cNvPr>
          <p:cNvSpPr txBox="1"/>
          <p:nvPr/>
        </p:nvSpPr>
        <p:spPr>
          <a:xfrm>
            <a:off x="6133022" y="2184570"/>
            <a:ext cx="294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TaskName</a:t>
            </a:r>
            <a:r>
              <a:rPr lang="en-US" altLang="zh-CN" dirty="0"/>
              <a:t>-Partition Mapping</a:t>
            </a:r>
            <a:endParaRPr lang="zh-CN" altLang="en-US" dirty="0"/>
          </a:p>
        </p:txBody>
      </p:sp>
      <p:cxnSp>
        <p:nvCxnSpPr>
          <p:cNvPr id="13" name="Straight Arrow Connector 12"/>
          <p:cNvCxnSpPr>
            <a:cxnSpLocks/>
            <a:stCxn id="10" idx="1"/>
            <a:endCxn id="15" idx="3"/>
          </p:cNvCxnSpPr>
          <p:nvPr/>
        </p:nvCxnSpPr>
        <p:spPr>
          <a:xfrm flipH="1">
            <a:off x="9216495" y="1837457"/>
            <a:ext cx="836134" cy="541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E269DE4-69A6-44BC-8061-BE994A822E52}"/>
              </a:ext>
            </a:extLst>
          </p:cNvPr>
          <p:cNvSpPr txBox="1"/>
          <p:nvPr/>
        </p:nvSpPr>
        <p:spPr>
          <a:xfrm>
            <a:off x="5825531" y="1811040"/>
            <a:ext cx="46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(5)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AACF94B-9846-4EEA-A62A-907453E4CFF2}"/>
              </a:ext>
            </a:extLst>
          </p:cNvPr>
          <p:cNvSpPr txBox="1"/>
          <p:nvPr/>
        </p:nvSpPr>
        <p:spPr>
          <a:xfrm>
            <a:off x="9628860" y="-3828"/>
            <a:ext cx="471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following last page</a:t>
            </a:r>
            <a:endParaRPr lang="zh-CN" altLang="en-US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EAD2F26A-202C-4300-A295-B8D72F72DB1F}"/>
              </a:ext>
            </a:extLst>
          </p:cNvPr>
          <p:cNvCxnSpPr>
            <a:cxnSpLocks/>
            <a:stCxn id="47" idx="1"/>
            <a:endCxn id="30" idx="0"/>
          </p:cNvCxnSpPr>
          <p:nvPr/>
        </p:nvCxnSpPr>
        <p:spPr>
          <a:xfrm rot="10800000" flipH="1" flipV="1">
            <a:off x="5869933" y="1237012"/>
            <a:ext cx="1619430" cy="1846781"/>
          </a:xfrm>
          <a:prstGeom prst="bentConnector4">
            <a:avLst>
              <a:gd name="adj1" fmla="val -14116"/>
              <a:gd name="adj2" fmla="val 800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918788C-E055-447C-ABD1-8F94011BE83D}"/>
              </a:ext>
            </a:extLst>
          </p:cNvPr>
          <p:cNvSpPr/>
          <p:nvPr/>
        </p:nvSpPr>
        <p:spPr>
          <a:xfrm>
            <a:off x="6334563" y="3083794"/>
            <a:ext cx="2309599" cy="5262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89960A5-1714-4DFC-823E-76AB04E0BDE6}"/>
              </a:ext>
            </a:extLst>
          </p:cNvPr>
          <p:cNvSpPr txBox="1"/>
          <p:nvPr/>
        </p:nvSpPr>
        <p:spPr>
          <a:xfrm>
            <a:off x="6815366" y="3159480"/>
            <a:ext cx="134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TaskModels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A6315B4-C042-4101-B058-A8CE2488FD3A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 flipH="1">
            <a:off x="7489363" y="2553902"/>
            <a:ext cx="117354" cy="52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A5DA8019-5121-40E8-932E-28E689F8A0DC}"/>
              </a:ext>
            </a:extLst>
          </p:cNvPr>
          <p:cNvSpPr txBox="1"/>
          <p:nvPr/>
        </p:nvSpPr>
        <p:spPr>
          <a:xfrm>
            <a:off x="7092432" y="2705898"/>
            <a:ext cx="51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(6)</a:t>
            </a:r>
            <a:endParaRPr lang="zh-CN" altLang="en-US" dirty="0"/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6F3875B3-5D0E-4376-996F-A5D56FE3A784}"/>
              </a:ext>
            </a:extLst>
          </p:cNvPr>
          <p:cNvCxnSpPr>
            <a:cxnSpLocks/>
            <a:stCxn id="30" idx="2"/>
            <a:endCxn id="114" idx="0"/>
          </p:cNvCxnSpPr>
          <p:nvPr/>
        </p:nvCxnSpPr>
        <p:spPr>
          <a:xfrm flipH="1">
            <a:off x="7489252" y="3610005"/>
            <a:ext cx="111" cy="1480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540E081B-A7BA-493F-B81B-21ECEB43B1BB}"/>
              </a:ext>
            </a:extLst>
          </p:cNvPr>
          <p:cNvSpPr/>
          <p:nvPr/>
        </p:nvSpPr>
        <p:spPr>
          <a:xfrm>
            <a:off x="5725040" y="3847081"/>
            <a:ext cx="3739944" cy="52621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93B8EA88-6EE2-43C6-A184-A5161F4AE004}"/>
              </a:ext>
            </a:extLst>
          </p:cNvPr>
          <p:cNvSpPr txBox="1"/>
          <p:nvPr/>
        </p:nvSpPr>
        <p:spPr>
          <a:xfrm>
            <a:off x="6536959" y="3906452"/>
            <a:ext cx="19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ContainerGrouper</a:t>
            </a:r>
            <a:endParaRPr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8000BC50-3F67-4956-9A70-E41F54EA3963}"/>
              </a:ext>
            </a:extLst>
          </p:cNvPr>
          <p:cNvSpPr/>
          <p:nvPr/>
        </p:nvSpPr>
        <p:spPr>
          <a:xfrm>
            <a:off x="5725040" y="4373292"/>
            <a:ext cx="3739944" cy="4853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9891132-A17E-4086-AC4D-6B482817EE9E}"/>
              </a:ext>
            </a:extLst>
          </p:cNvPr>
          <p:cNvSpPr txBox="1"/>
          <p:nvPr/>
        </p:nvSpPr>
        <p:spPr>
          <a:xfrm>
            <a:off x="6284281" y="4417206"/>
            <a:ext cx="252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GroupByContainerCount</a:t>
            </a:r>
            <a:endParaRPr lang="zh-CN" altLang="en-US" dirty="0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127F0796-0735-4B68-8466-4C90EC438283}"/>
              </a:ext>
            </a:extLst>
          </p:cNvPr>
          <p:cNvSpPr/>
          <p:nvPr/>
        </p:nvSpPr>
        <p:spPr>
          <a:xfrm>
            <a:off x="6502134" y="5090870"/>
            <a:ext cx="1974236" cy="5434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4F99793-3F2F-4989-9DD0-B07F4C0D9A4A}"/>
              </a:ext>
            </a:extLst>
          </p:cNvPr>
          <p:cNvSpPr txBox="1"/>
          <p:nvPr/>
        </p:nvSpPr>
        <p:spPr>
          <a:xfrm>
            <a:off x="6590891" y="5177936"/>
            <a:ext cx="179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ContainerModels</a:t>
            </a:r>
            <a:endParaRPr lang="zh-CN" altLang="en-US" dirty="0"/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730C317A-621D-4C88-82AF-9B27B3B0BDEB}"/>
              </a:ext>
            </a:extLst>
          </p:cNvPr>
          <p:cNvCxnSpPr>
            <a:cxnSpLocks/>
            <a:stCxn id="114" idx="2"/>
            <a:endCxn id="122" idx="0"/>
          </p:cNvCxnSpPr>
          <p:nvPr/>
        </p:nvCxnSpPr>
        <p:spPr>
          <a:xfrm flipH="1">
            <a:off x="7489247" y="5634335"/>
            <a:ext cx="5" cy="28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2FAF19F-6C69-4D77-8D93-0C3103FBFC23}"/>
              </a:ext>
            </a:extLst>
          </p:cNvPr>
          <p:cNvSpPr txBox="1"/>
          <p:nvPr/>
        </p:nvSpPr>
        <p:spPr>
          <a:xfrm>
            <a:off x="5329661" y="4173147"/>
            <a:ext cx="44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(7)</a:t>
            </a:r>
            <a:endParaRPr lang="zh-CN" altLang="en-US" dirty="0"/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D5935028-2B9F-4766-A5DF-D631F914FB1B}"/>
              </a:ext>
            </a:extLst>
          </p:cNvPr>
          <p:cNvSpPr/>
          <p:nvPr/>
        </p:nvSpPr>
        <p:spPr>
          <a:xfrm>
            <a:off x="6502133" y="5920895"/>
            <a:ext cx="1974227" cy="5812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0F1BAD3-05AA-4353-B66F-1DFF18D08E83}"/>
              </a:ext>
            </a:extLst>
          </p:cNvPr>
          <p:cNvSpPr txBox="1"/>
          <p:nvPr/>
        </p:nvSpPr>
        <p:spPr>
          <a:xfrm>
            <a:off x="6921661" y="6042123"/>
            <a:ext cx="110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JobModel</a:t>
            </a:r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D2151904-75C4-4E8A-B114-21077757576D}"/>
              </a:ext>
            </a:extLst>
          </p:cNvPr>
          <p:cNvSpPr txBox="1"/>
          <p:nvPr/>
        </p:nvSpPr>
        <p:spPr>
          <a:xfrm>
            <a:off x="7059664" y="5559803"/>
            <a:ext cx="47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(8)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8669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5" y="90805"/>
            <a:ext cx="10515600" cy="1325563"/>
          </a:xfrm>
        </p:spPr>
        <p:txBody>
          <a:bodyPr/>
          <a:lstStyle/>
          <a:p>
            <a:r>
              <a:rPr lang="en-US" dirty="0"/>
              <a:t>StreamMetadataCache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1643" y="1229330"/>
            <a:ext cx="4663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StreamMetadataCache cache some </a:t>
            </a:r>
            <a:r>
              <a:rPr lang="en-US" altLang="zh-CN" dirty="0" err="1"/>
              <a:t>SystemStreams</a:t>
            </a:r>
            <a:r>
              <a:rPr lang="en-US" altLang="zh-CN" dirty="0"/>
              <a:t>’ metadata (offset and partition </a:t>
            </a:r>
            <a:r>
              <a:rPr lang="en-US" altLang="zh-CN" dirty="0" err="1"/>
              <a:t>informations</a:t>
            </a:r>
            <a:r>
              <a:rPr lang="en-US" altLang="zh-CN" dirty="0"/>
              <a:t>)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1396" y="2535382"/>
            <a:ext cx="4721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can prevent high frequency requests from harming the </a:t>
            </a:r>
            <a:r>
              <a:rPr lang="en-US" altLang="zh-CN" dirty="0"/>
              <a:t>actual systems.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1495" y="29751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SystemStreamPartition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1149" y="4134473"/>
            <a:ext cx="4048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pair of &lt;</a:t>
            </a:r>
            <a:r>
              <a:rPr lang="en-US" altLang="zh-CN" dirty="0" err="1"/>
              <a:t>SystemStream</a:t>
            </a:r>
            <a:r>
              <a:rPr lang="en-US" altLang="zh-CN" dirty="0"/>
              <a:t>, Partition ID&gt;, representing one specific partition in one system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270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6642"/>
            <a:ext cx="10515600" cy="1325563"/>
          </a:xfrm>
        </p:spPr>
        <p:txBody>
          <a:bodyPr/>
          <a:lstStyle/>
          <a:p>
            <a:r>
              <a:rPr lang="en-US"/>
              <a:t>ContainerGroup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89E827-C6F4-4817-BFB0-A4BC3DDC9FE2}"/>
              </a:ext>
            </a:extLst>
          </p:cNvPr>
          <p:cNvSpPr txBox="1"/>
          <p:nvPr/>
        </p:nvSpPr>
        <p:spPr>
          <a:xfrm>
            <a:off x="402670" y="880844"/>
            <a:ext cx="4832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ContainerGrouper will determine how tasks assigned to containers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DDF3128-1271-4B0E-8B13-010435244186}"/>
                  </a:ext>
                </a:extLst>
              </p:cNvPr>
              <p:cNvSpPr txBox="1"/>
              <p:nvPr/>
            </p:nvSpPr>
            <p:spPr>
              <a:xfrm>
                <a:off x="402669" y="1757244"/>
                <a:ext cx="4832059" cy="1612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The default grouper, </a:t>
                </a:r>
                <a:r>
                  <a:rPr lang="en-US" altLang="zh-CN" dirty="0" err="1"/>
                  <a:t>GroupByContainerCount</a:t>
                </a:r>
                <a:r>
                  <a:rPr lang="en-US" altLang="zh-CN" dirty="0"/>
                  <a:t> will group according to the number of Containers and number of tasks: each containers has the same number of tasks, which is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𝑇𝑎𝑠𝑘𝑠𝑁𝑢𝑚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𝐶𝑜𝑛𝑡𝑎𝑖𝑛𝑒𝑟𝑠𝑁𝑢𝑚</m:t>
                            </m:r>
                          </m:den>
                        </m:f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(except the remainder one)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DDF3128-1271-4B0E-8B13-010435244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69" y="1757244"/>
                <a:ext cx="4832059" cy="1612814"/>
              </a:xfrm>
              <a:prstGeom prst="rect">
                <a:avLst/>
              </a:prstGeom>
              <a:blipFill>
                <a:blip r:embed="rId2"/>
                <a:stretch>
                  <a:fillRect l="-1009" t="-1887" r="-1387" b="-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E1DDBE77-F830-4281-AE9D-4224D5A1EFBD}"/>
              </a:ext>
            </a:extLst>
          </p:cNvPr>
          <p:cNvSpPr txBox="1"/>
          <p:nvPr/>
        </p:nvSpPr>
        <p:spPr>
          <a:xfrm>
            <a:off x="402667" y="3586645"/>
            <a:ext cx="4832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GroupByContainerCount</a:t>
            </a:r>
            <a:r>
              <a:rPr lang="en-US" altLang="zh-CN" dirty="0"/>
              <a:t> grouper is a </a:t>
            </a:r>
            <a:r>
              <a:rPr lang="en-US" altLang="zh-CN" dirty="0" err="1"/>
              <a:t>BalacingGrouper</a:t>
            </a:r>
            <a:r>
              <a:rPr lang="en-US" altLang="zh-CN" dirty="0"/>
              <a:t>, which means instead of re-group, it has the functionality to balance the assignment when number of containers changed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D4527E-5B97-4754-9EF4-E18C44A19E66}"/>
              </a:ext>
            </a:extLst>
          </p:cNvPr>
          <p:cNvSpPr txBox="1"/>
          <p:nvPr/>
        </p:nvSpPr>
        <p:spPr>
          <a:xfrm>
            <a:off x="402668" y="5016771"/>
            <a:ext cx="4832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balance functionality is only used when AM is re-starting in this version!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2592F14-CFE5-41FD-8F57-AA3CA55390C0}"/>
              </a:ext>
            </a:extLst>
          </p:cNvPr>
          <p:cNvSpPr/>
          <p:nvPr/>
        </p:nvSpPr>
        <p:spPr>
          <a:xfrm>
            <a:off x="6193520" y="1539386"/>
            <a:ext cx="2013358" cy="5352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070A1BC-C06E-42CE-A815-B9B7FCEA638A}"/>
              </a:ext>
            </a:extLst>
          </p:cNvPr>
          <p:cNvSpPr/>
          <p:nvPr/>
        </p:nvSpPr>
        <p:spPr>
          <a:xfrm>
            <a:off x="6193520" y="931851"/>
            <a:ext cx="2013358" cy="5352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EA91118-1673-46E2-8942-0B5DE6864F22}"/>
              </a:ext>
            </a:extLst>
          </p:cNvPr>
          <p:cNvSpPr/>
          <p:nvPr/>
        </p:nvSpPr>
        <p:spPr>
          <a:xfrm>
            <a:off x="6193520" y="315369"/>
            <a:ext cx="2013358" cy="5352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326DB7A-B041-466E-9210-79BBF36EB25E}"/>
              </a:ext>
            </a:extLst>
          </p:cNvPr>
          <p:cNvSpPr txBox="1"/>
          <p:nvPr/>
        </p:nvSpPr>
        <p:spPr>
          <a:xfrm>
            <a:off x="6474550" y="406344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A5405A9-E301-4917-9252-895691D5425F}"/>
              </a:ext>
            </a:extLst>
          </p:cNvPr>
          <p:cNvSpPr txBox="1"/>
          <p:nvPr/>
        </p:nvSpPr>
        <p:spPr>
          <a:xfrm>
            <a:off x="6474551" y="1035083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D275117-1824-44FD-B2B2-49042FC0CFF8}"/>
              </a:ext>
            </a:extLst>
          </p:cNvPr>
          <p:cNvSpPr txBox="1"/>
          <p:nvPr/>
        </p:nvSpPr>
        <p:spPr>
          <a:xfrm>
            <a:off x="6474550" y="1636615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3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0D3832C-F0E1-4061-B5E5-83064EAD81B8}"/>
              </a:ext>
            </a:extLst>
          </p:cNvPr>
          <p:cNvSpPr/>
          <p:nvPr/>
        </p:nvSpPr>
        <p:spPr>
          <a:xfrm>
            <a:off x="9414894" y="35429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DAE65C9-9DB9-488E-8002-791C4F2999B9}"/>
              </a:ext>
            </a:extLst>
          </p:cNvPr>
          <p:cNvSpPr/>
          <p:nvPr/>
        </p:nvSpPr>
        <p:spPr>
          <a:xfrm>
            <a:off x="9895164" y="35429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8F66549-3423-4A64-BA93-99C1066B93D2}"/>
              </a:ext>
            </a:extLst>
          </p:cNvPr>
          <p:cNvSpPr/>
          <p:nvPr/>
        </p:nvSpPr>
        <p:spPr>
          <a:xfrm>
            <a:off x="10375434" y="35429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6B6AF10-FC14-45A3-BBC6-8AFE3D901250}"/>
              </a:ext>
            </a:extLst>
          </p:cNvPr>
          <p:cNvSpPr/>
          <p:nvPr/>
        </p:nvSpPr>
        <p:spPr>
          <a:xfrm>
            <a:off x="10870382" y="35429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E13B1B7-8F03-46F9-89EA-F33D5F0377A6}"/>
              </a:ext>
            </a:extLst>
          </p:cNvPr>
          <p:cNvSpPr/>
          <p:nvPr/>
        </p:nvSpPr>
        <p:spPr>
          <a:xfrm>
            <a:off x="9414894" y="84186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067BA8-05A5-4EF9-B650-CF072FB25078}"/>
              </a:ext>
            </a:extLst>
          </p:cNvPr>
          <p:cNvSpPr/>
          <p:nvPr/>
        </p:nvSpPr>
        <p:spPr>
          <a:xfrm>
            <a:off x="9895164" y="84186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336EF7B-38DE-47EA-9EB1-D8762C964FBA}"/>
              </a:ext>
            </a:extLst>
          </p:cNvPr>
          <p:cNvSpPr/>
          <p:nvPr/>
        </p:nvSpPr>
        <p:spPr>
          <a:xfrm>
            <a:off x="10375434" y="84186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4CD6496-390D-4CDE-A028-4EFD3B195E04}"/>
              </a:ext>
            </a:extLst>
          </p:cNvPr>
          <p:cNvSpPr/>
          <p:nvPr/>
        </p:nvSpPr>
        <p:spPr>
          <a:xfrm>
            <a:off x="10870382" y="84186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E9E53B9-F134-47F4-A801-14F35C40548F}"/>
              </a:ext>
            </a:extLst>
          </p:cNvPr>
          <p:cNvSpPr txBox="1"/>
          <p:nvPr/>
        </p:nvSpPr>
        <p:spPr>
          <a:xfrm>
            <a:off x="10039871" y="-87955"/>
            <a:ext cx="118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Tasks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B562D16-9684-4BA5-8F92-6E203E1B30E9}"/>
              </a:ext>
            </a:extLst>
          </p:cNvPr>
          <p:cNvSpPr txBox="1"/>
          <p:nvPr/>
        </p:nvSpPr>
        <p:spPr>
          <a:xfrm>
            <a:off x="402668" y="5847127"/>
            <a:ext cx="4832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Grouper will keep the Task-Container mapping in </a:t>
            </a:r>
            <a:r>
              <a:rPr lang="en-US" altLang="zh-CN" dirty="0" err="1"/>
              <a:t>CoordinatorStream</a:t>
            </a:r>
            <a:r>
              <a:rPr lang="en-US" altLang="zh-CN" dirty="0"/>
              <a:t>. Balance method will keep the host-affinity when re-starting</a:t>
            </a:r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9AE190A-DCC5-45DD-98AD-0BD370D238DE}"/>
              </a:ext>
            </a:extLst>
          </p:cNvPr>
          <p:cNvSpPr/>
          <p:nvPr/>
        </p:nvSpPr>
        <p:spPr>
          <a:xfrm>
            <a:off x="5910729" y="2478386"/>
            <a:ext cx="1586217" cy="10833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C932944-6273-4FD3-B5F1-4C66359DF25F}"/>
              </a:ext>
            </a:extLst>
          </p:cNvPr>
          <p:cNvSpPr txBox="1"/>
          <p:nvPr/>
        </p:nvSpPr>
        <p:spPr>
          <a:xfrm>
            <a:off x="6049154" y="2557942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1</a:t>
            </a:r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7441136-79AC-48A4-8139-CC147ED0E040}"/>
              </a:ext>
            </a:extLst>
          </p:cNvPr>
          <p:cNvSpPr/>
          <p:nvPr/>
        </p:nvSpPr>
        <p:spPr>
          <a:xfrm>
            <a:off x="8017070" y="2478385"/>
            <a:ext cx="1586218" cy="11144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D7A266E-CA1D-4D1F-8387-889428084510}"/>
              </a:ext>
            </a:extLst>
          </p:cNvPr>
          <p:cNvSpPr txBox="1"/>
          <p:nvPr/>
        </p:nvSpPr>
        <p:spPr>
          <a:xfrm>
            <a:off x="8155494" y="2557942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2</a:t>
            </a:r>
            <a:endParaRPr lang="zh-CN" altLang="en-US" dirty="0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66BBEF70-7BC3-49E5-B5B0-095A8844286D}"/>
              </a:ext>
            </a:extLst>
          </p:cNvPr>
          <p:cNvSpPr/>
          <p:nvPr/>
        </p:nvSpPr>
        <p:spPr>
          <a:xfrm>
            <a:off x="10180037" y="2478385"/>
            <a:ext cx="1451295" cy="11068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13EEEEA-DD0C-4A3D-9FFA-3702A98D2A9A}"/>
              </a:ext>
            </a:extLst>
          </p:cNvPr>
          <p:cNvSpPr txBox="1"/>
          <p:nvPr/>
        </p:nvSpPr>
        <p:spPr>
          <a:xfrm>
            <a:off x="10261834" y="2557942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3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8CCF3BA-2ED9-4C02-BFFD-63841A8B5F8D}"/>
              </a:ext>
            </a:extLst>
          </p:cNvPr>
          <p:cNvSpPr txBox="1"/>
          <p:nvPr/>
        </p:nvSpPr>
        <p:spPr>
          <a:xfrm>
            <a:off x="6390660" y="-120077"/>
            <a:ext cx="15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Containers</a:t>
            </a:r>
            <a:endParaRPr lang="zh-CN" altLang="en-US" dirty="0"/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5FCA203D-3898-457B-877C-656031A869BB}"/>
              </a:ext>
            </a:extLst>
          </p:cNvPr>
          <p:cNvSpPr/>
          <p:nvPr/>
        </p:nvSpPr>
        <p:spPr>
          <a:xfrm>
            <a:off x="8494547" y="2113086"/>
            <a:ext cx="764102" cy="30974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482C33F-2E7A-4479-B802-5C14064B8236}"/>
              </a:ext>
            </a:extLst>
          </p:cNvPr>
          <p:cNvSpPr txBox="1"/>
          <p:nvPr/>
        </p:nvSpPr>
        <p:spPr>
          <a:xfrm>
            <a:off x="7390697" y="3978609"/>
            <a:ext cx="278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adding a new </a:t>
            </a:r>
            <a:r>
              <a:rPr lang="en-US" altLang="zh-CN" dirty="0" err="1"/>
              <a:t>conatiner</a:t>
            </a:r>
            <a:endParaRPr lang="zh-CN" altLang="en-US" dirty="0"/>
          </a:p>
        </p:txBody>
      </p:sp>
      <p:sp>
        <p:nvSpPr>
          <p:cNvPr id="78" name="箭头: 下 77">
            <a:extLst>
              <a:ext uri="{FF2B5EF4-FFF2-40B4-BE49-F238E27FC236}">
                <a16:creationId xmlns:a16="http://schemas.microsoft.com/office/drawing/2014/main" id="{BCCA3DD1-9707-4CF7-A58A-D5BE6D7B82C7}"/>
              </a:ext>
            </a:extLst>
          </p:cNvPr>
          <p:cNvSpPr/>
          <p:nvPr/>
        </p:nvSpPr>
        <p:spPr>
          <a:xfrm>
            <a:off x="8494547" y="4412908"/>
            <a:ext cx="480270" cy="415229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84DBC2F-9EBA-4BB6-9518-C627FEDE6678}"/>
              </a:ext>
            </a:extLst>
          </p:cNvPr>
          <p:cNvSpPr txBox="1"/>
          <p:nvPr/>
        </p:nvSpPr>
        <p:spPr>
          <a:xfrm>
            <a:off x="9459989" y="396161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AC0FEB2-5556-48DF-B792-459A31CFDB74}"/>
              </a:ext>
            </a:extLst>
          </p:cNvPr>
          <p:cNvSpPr txBox="1"/>
          <p:nvPr/>
        </p:nvSpPr>
        <p:spPr>
          <a:xfrm>
            <a:off x="9937805" y="388499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4C54C52-4648-4F7D-8C81-EA9144315B30}"/>
              </a:ext>
            </a:extLst>
          </p:cNvPr>
          <p:cNvSpPr txBox="1"/>
          <p:nvPr/>
        </p:nvSpPr>
        <p:spPr>
          <a:xfrm>
            <a:off x="10429609" y="396161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4143C8B-6C65-44E2-83FC-4AD65544573D}"/>
              </a:ext>
            </a:extLst>
          </p:cNvPr>
          <p:cNvSpPr txBox="1"/>
          <p:nvPr/>
        </p:nvSpPr>
        <p:spPr>
          <a:xfrm>
            <a:off x="10915476" y="396161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CC72E17-0B6D-401E-A81C-A52E5C6A54C2}"/>
              </a:ext>
            </a:extLst>
          </p:cNvPr>
          <p:cNvSpPr txBox="1"/>
          <p:nvPr/>
        </p:nvSpPr>
        <p:spPr>
          <a:xfrm>
            <a:off x="10915476" y="86737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3378423-C34E-4F5B-8D05-CDDA92445B9C}"/>
              </a:ext>
            </a:extLst>
          </p:cNvPr>
          <p:cNvSpPr txBox="1"/>
          <p:nvPr/>
        </p:nvSpPr>
        <p:spPr>
          <a:xfrm>
            <a:off x="10448133" y="877549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7</a:t>
            </a:r>
            <a:endParaRPr lang="zh-CN" altLang="en-US" sz="12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D66A40D-68F9-4523-BBA3-ECF43F9FAFB9}"/>
              </a:ext>
            </a:extLst>
          </p:cNvPr>
          <p:cNvSpPr txBox="1"/>
          <p:nvPr/>
        </p:nvSpPr>
        <p:spPr>
          <a:xfrm>
            <a:off x="9942701" y="86737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D6D907E-433D-4B63-A8DE-678215B2FC66}"/>
              </a:ext>
            </a:extLst>
          </p:cNvPr>
          <p:cNvSpPr txBox="1"/>
          <p:nvPr/>
        </p:nvSpPr>
        <p:spPr>
          <a:xfrm>
            <a:off x="9470820" y="893914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892CD7A3-59C0-4DF2-AC0C-9FAD50837A9A}"/>
              </a:ext>
            </a:extLst>
          </p:cNvPr>
          <p:cNvSpPr/>
          <p:nvPr/>
        </p:nvSpPr>
        <p:spPr>
          <a:xfrm>
            <a:off x="6012102" y="296756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67209661-985E-4C10-A3E0-A266784F2AF9}"/>
              </a:ext>
            </a:extLst>
          </p:cNvPr>
          <p:cNvSpPr/>
          <p:nvPr/>
        </p:nvSpPr>
        <p:spPr>
          <a:xfrm>
            <a:off x="6492372" y="296756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5AFE7800-14D6-47A7-96CC-8F9551A726CE}"/>
              </a:ext>
            </a:extLst>
          </p:cNvPr>
          <p:cNvSpPr/>
          <p:nvPr/>
        </p:nvSpPr>
        <p:spPr>
          <a:xfrm>
            <a:off x="6972642" y="296756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A85B256-14F8-40F8-873D-71472643F12A}"/>
              </a:ext>
            </a:extLst>
          </p:cNvPr>
          <p:cNvSpPr txBox="1"/>
          <p:nvPr/>
        </p:nvSpPr>
        <p:spPr>
          <a:xfrm>
            <a:off x="6057197" y="3009432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116FF740-3B49-4C3C-AA3E-A73618AC9CEA}"/>
              </a:ext>
            </a:extLst>
          </p:cNvPr>
          <p:cNvSpPr txBox="1"/>
          <p:nvPr/>
        </p:nvSpPr>
        <p:spPr>
          <a:xfrm>
            <a:off x="6535013" y="3001770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6C52A62-03CB-496D-A48F-05B75A67A95D}"/>
              </a:ext>
            </a:extLst>
          </p:cNvPr>
          <p:cNvSpPr txBox="1"/>
          <p:nvPr/>
        </p:nvSpPr>
        <p:spPr>
          <a:xfrm>
            <a:off x="7026817" y="3009432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CF55D113-921C-4489-9BCE-876742BF5349}"/>
              </a:ext>
            </a:extLst>
          </p:cNvPr>
          <p:cNvSpPr/>
          <p:nvPr/>
        </p:nvSpPr>
        <p:spPr>
          <a:xfrm>
            <a:off x="8117739" y="294972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6A794923-32D7-4B38-A68A-00D32D269AE2}"/>
              </a:ext>
            </a:extLst>
          </p:cNvPr>
          <p:cNvSpPr/>
          <p:nvPr/>
        </p:nvSpPr>
        <p:spPr>
          <a:xfrm>
            <a:off x="8598009" y="294972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1AEBD0CA-8D73-40D4-B5C3-F9827CF74B85}"/>
              </a:ext>
            </a:extLst>
          </p:cNvPr>
          <p:cNvSpPr/>
          <p:nvPr/>
        </p:nvSpPr>
        <p:spPr>
          <a:xfrm>
            <a:off x="9078279" y="294972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E711626-1418-4F0D-8FB6-8206DA4EA94A}"/>
              </a:ext>
            </a:extLst>
          </p:cNvPr>
          <p:cNvSpPr txBox="1"/>
          <p:nvPr/>
        </p:nvSpPr>
        <p:spPr>
          <a:xfrm>
            <a:off x="9150978" y="298540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4D62FE66-601D-4DB5-A539-0BA24FB073BD}"/>
              </a:ext>
            </a:extLst>
          </p:cNvPr>
          <p:cNvSpPr txBox="1"/>
          <p:nvPr/>
        </p:nvSpPr>
        <p:spPr>
          <a:xfrm>
            <a:off x="8645546" y="2975231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D762A6CB-C875-468A-A93E-C71F6B746B1F}"/>
              </a:ext>
            </a:extLst>
          </p:cNvPr>
          <p:cNvSpPr txBox="1"/>
          <p:nvPr/>
        </p:nvSpPr>
        <p:spPr>
          <a:xfrm>
            <a:off x="8173665" y="3001770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8EA5B3CE-3DDA-4496-9446-5868C0E33A09}"/>
              </a:ext>
            </a:extLst>
          </p:cNvPr>
          <p:cNvSpPr/>
          <p:nvPr/>
        </p:nvSpPr>
        <p:spPr>
          <a:xfrm>
            <a:off x="10429609" y="2937355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3DE892DF-6E7B-45B0-A1FE-AF5E299F8FD9}"/>
              </a:ext>
            </a:extLst>
          </p:cNvPr>
          <p:cNvSpPr/>
          <p:nvPr/>
        </p:nvSpPr>
        <p:spPr>
          <a:xfrm>
            <a:off x="10924557" y="2937355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499EBB4B-AD3F-4C01-BFB5-ECA3EAB7CD68}"/>
              </a:ext>
            </a:extLst>
          </p:cNvPr>
          <p:cNvSpPr txBox="1"/>
          <p:nvPr/>
        </p:nvSpPr>
        <p:spPr>
          <a:xfrm>
            <a:off x="10969651" y="2962862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6747A1E5-E13E-4328-957A-81B740933E7B}"/>
              </a:ext>
            </a:extLst>
          </p:cNvPr>
          <p:cNvSpPr txBox="1"/>
          <p:nvPr/>
        </p:nvSpPr>
        <p:spPr>
          <a:xfrm>
            <a:off x="10502308" y="2973036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7</a:t>
            </a:r>
            <a:endParaRPr lang="zh-CN" altLang="en-US" sz="1200" dirty="0"/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6D23D189-C2AE-4E95-B106-DBD6DCB1D6C3}"/>
              </a:ext>
            </a:extLst>
          </p:cNvPr>
          <p:cNvSpPr/>
          <p:nvPr/>
        </p:nvSpPr>
        <p:spPr>
          <a:xfrm>
            <a:off x="5804480" y="4938076"/>
            <a:ext cx="1586217" cy="10833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1EF8C25E-7BE1-415C-9FC7-CC56B9306CE4}"/>
              </a:ext>
            </a:extLst>
          </p:cNvPr>
          <p:cNvSpPr txBox="1"/>
          <p:nvPr/>
        </p:nvSpPr>
        <p:spPr>
          <a:xfrm>
            <a:off x="5942905" y="5017632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1</a:t>
            </a:r>
            <a:endParaRPr lang="zh-CN" altLang="en-US" dirty="0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5576CE9E-5A93-464D-8A29-74F5143EBCAE}"/>
              </a:ext>
            </a:extLst>
          </p:cNvPr>
          <p:cNvSpPr/>
          <p:nvPr/>
        </p:nvSpPr>
        <p:spPr>
          <a:xfrm>
            <a:off x="6174638" y="540889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795B702D-A490-4A3F-81CB-BC738C880B03}"/>
              </a:ext>
            </a:extLst>
          </p:cNvPr>
          <p:cNvSpPr/>
          <p:nvPr/>
        </p:nvSpPr>
        <p:spPr>
          <a:xfrm>
            <a:off x="6654908" y="540889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F3846A1B-1408-4BEA-B595-F38C2865A341}"/>
              </a:ext>
            </a:extLst>
          </p:cNvPr>
          <p:cNvSpPr txBox="1"/>
          <p:nvPr/>
        </p:nvSpPr>
        <p:spPr>
          <a:xfrm>
            <a:off x="6219733" y="5450757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D408FAFE-DF5A-42D6-A17D-107F82C1850A}"/>
              </a:ext>
            </a:extLst>
          </p:cNvPr>
          <p:cNvSpPr txBox="1"/>
          <p:nvPr/>
        </p:nvSpPr>
        <p:spPr>
          <a:xfrm>
            <a:off x="6697549" y="544309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A45B3D23-636B-4701-AA9A-8EADAACC6AEE}"/>
              </a:ext>
            </a:extLst>
          </p:cNvPr>
          <p:cNvSpPr/>
          <p:nvPr/>
        </p:nvSpPr>
        <p:spPr>
          <a:xfrm>
            <a:off x="7534007" y="4947391"/>
            <a:ext cx="1586218" cy="11144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275F3D4-8282-47CE-BFCA-340ADBC3D22B}"/>
              </a:ext>
            </a:extLst>
          </p:cNvPr>
          <p:cNvSpPr txBox="1"/>
          <p:nvPr/>
        </p:nvSpPr>
        <p:spPr>
          <a:xfrm>
            <a:off x="7672431" y="5026948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2</a:t>
            </a:r>
            <a:endParaRPr lang="zh-CN" altLang="en-US" dirty="0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0C19C542-552F-47ED-96CE-731ECD0D3F18}"/>
              </a:ext>
            </a:extLst>
          </p:cNvPr>
          <p:cNvSpPr/>
          <p:nvPr/>
        </p:nvSpPr>
        <p:spPr>
          <a:xfrm>
            <a:off x="7904174" y="5444821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721CB8D0-C939-40D3-99F3-9B18F205304E}"/>
              </a:ext>
            </a:extLst>
          </p:cNvPr>
          <p:cNvSpPr/>
          <p:nvPr/>
        </p:nvSpPr>
        <p:spPr>
          <a:xfrm>
            <a:off x="8384444" y="5444821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99E1C0D-F058-4278-8BE7-D9BCC2F28220}"/>
              </a:ext>
            </a:extLst>
          </p:cNvPr>
          <p:cNvSpPr txBox="1"/>
          <p:nvPr/>
        </p:nvSpPr>
        <p:spPr>
          <a:xfrm>
            <a:off x="8431981" y="5470328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D082718C-30AC-4ABC-9913-D72EC004A6F9}"/>
              </a:ext>
            </a:extLst>
          </p:cNvPr>
          <p:cNvSpPr txBox="1"/>
          <p:nvPr/>
        </p:nvSpPr>
        <p:spPr>
          <a:xfrm>
            <a:off x="7960100" y="5496867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0791183F-BDE3-47C2-92C7-CBF16DD60A9A}"/>
              </a:ext>
            </a:extLst>
          </p:cNvPr>
          <p:cNvSpPr/>
          <p:nvPr/>
        </p:nvSpPr>
        <p:spPr>
          <a:xfrm>
            <a:off x="9258649" y="4938076"/>
            <a:ext cx="1451295" cy="11068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558AA603-3256-48FF-94C3-A12413BD1E27}"/>
              </a:ext>
            </a:extLst>
          </p:cNvPr>
          <p:cNvSpPr txBox="1"/>
          <p:nvPr/>
        </p:nvSpPr>
        <p:spPr>
          <a:xfrm>
            <a:off x="9340446" y="5017633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3</a:t>
            </a:r>
            <a:endParaRPr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42E4FF1A-3A1B-4E41-973E-E543544A2B4B}"/>
              </a:ext>
            </a:extLst>
          </p:cNvPr>
          <p:cNvSpPr/>
          <p:nvPr/>
        </p:nvSpPr>
        <p:spPr>
          <a:xfrm>
            <a:off x="9563439" y="5477176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4A7AB629-E99C-492C-B5DE-76E9E46B9C52}"/>
              </a:ext>
            </a:extLst>
          </p:cNvPr>
          <p:cNvSpPr/>
          <p:nvPr/>
        </p:nvSpPr>
        <p:spPr>
          <a:xfrm>
            <a:off x="10058387" y="5477176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CFDBEBBA-3F19-4F0B-BA8E-FC61B6D85F81}"/>
              </a:ext>
            </a:extLst>
          </p:cNvPr>
          <p:cNvSpPr txBox="1"/>
          <p:nvPr/>
        </p:nvSpPr>
        <p:spPr>
          <a:xfrm>
            <a:off x="10103481" y="5502683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20F3BA34-B5BA-4FC6-BD7A-C68FC2ECDDAA}"/>
              </a:ext>
            </a:extLst>
          </p:cNvPr>
          <p:cNvSpPr txBox="1"/>
          <p:nvPr/>
        </p:nvSpPr>
        <p:spPr>
          <a:xfrm>
            <a:off x="9636138" y="5512857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7</a:t>
            </a:r>
            <a:endParaRPr lang="zh-CN" altLang="en-US" sz="1200" dirty="0"/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6BA8C329-C937-4ABF-883D-4C1DDACFF493}"/>
              </a:ext>
            </a:extLst>
          </p:cNvPr>
          <p:cNvSpPr/>
          <p:nvPr/>
        </p:nvSpPr>
        <p:spPr>
          <a:xfrm>
            <a:off x="10790336" y="4908059"/>
            <a:ext cx="1451295" cy="11068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D58D3F1D-311F-448D-AE5F-3FC9B2FFD412}"/>
              </a:ext>
            </a:extLst>
          </p:cNvPr>
          <p:cNvSpPr txBox="1"/>
          <p:nvPr/>
        </p:nvSpPr>
        <p:spPr>
          <a:xfrm>
            <a:off x="10872133" y="4987616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4</a:t>
            </a:r>
            <a:endParaRPr lang="zh-CN" altLang="en-US" dirty="0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3DD17E3B-3942-4D26-ABC9-A0A99BF0D39C}"/>
              </a:ext>
            </a:extLst>
          </p:cNvPr>
          <p:cNvSpPr/>
          <p:nvPr/>
        </p:nvSpPr>
        <p:spPr>
          <a:xfrm>
            <a:off x="11039908" y="536702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C88A82FC-FAFD-4EB3-924E-A461B73709CE}"/>
              </a:ext>
            </a:extLst>
          </p:cNvPr>
          <p:cNvSpPr/>
          <p:nvPr/>
        </p:nvSpPr>
        <p:spPr>
          <a:xfrm>
            <a:off x="11534856" y="536702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3C6F390-8BEB-42D8-8503-EFBC040F951F}"/>
              </a:ext>
            </a:extLst>
          </p:cNvPr>
          <p:cNvSpPr txBox="1"/>
          <p:nvPr/>
        </p:nvSpPr>
        <p:spPr>
          <a:xfrm>
            <a:off x="11597780" y="539704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403F2019-9801-4E0A-82A1-8484457B7530}"/>
              </a:ext>
            </a:extLst>
          </p:cNvPr>
          <p:cNvSpPr txBox="1"/>
          <p:nvPr/>
        </p:nvSpPr>
        <p:spPr>
          <a:xfrm>
            <a:off x="11086742" y="5405259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FF5B03B5-8825-4ADF-8EBD-BEBF778CE36F}"/>
              </a:ext>
            </a:extLst>
          </p:cNvPr>
          <p:cNvSpPr txBox="1"/>
          <p:nvPr/>
        </p:nvSpPr>
        <p:spPr>
          <a:xfrm>
            <a:off x="7814515" y="2041535"/>
            <a:ext cx="102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</a:t>
            </a:r>
            <a:endParaRPr lang="zh-CN" altLang="en-US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6795A8E1-4FDE-4A8A-BA8B-CC0E92F260C8}"/>
              </a:ext>
            </a:extLst>
          </p:cNvPr>
          <p:cNvSpPr txBox="1"/>
          <p:nvPr/>
        </p:nvSpPr>
        <p:spPr>
          <a:xfrm>
            <a:off x="7657402" y="4398470"/>
            <a:ext cx="108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Balance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72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21" y="177544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Streams</a:t>
            </a:r>
          </a:p>
          <a:p>
            <a:pPr marL="0" indent="0">
              <a:buNone/>
            </a:pPr>
            <a:r>
              <a:rPr lang="en-US" sz="2000" i="1" dirty="0"/>
              <a:t>A stream is composed of immutable messages </a:t>
            </a:r>
            <a:r>
              <a:rPr lang="en-US" sz="2000" dirty="0"/>
              <a:t>(example: all the clicks on a website)</a:t>
            </a:r>
          </a:p>
          <a:p>
            <a:pPr marL="0" indent="0">
              <a:buNone/>
            </a:pPr>
            <a:r>
              <a:rPr lang="en-US" sz="2000" dirty="0"/>
              <a:t>A stream can have any number of </a:t>
            </a:r>
            <a:r>
              <a:rPr lang="en-US" sz="2000" i="1" dirty="0"/>
              <a:t>consumers. </a:t>
            </a:r>
            <a:r>
              <a:rPr lang="en-US" sz="2000" dirty="0"/>
              <a:t>Reading messages doesn’t delete them.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supports pluggable system which implements the Streams: Kafka</a:t>
            </a:r>
          </a:p>
          <a:p>
            <a:r>
              <a:rPr lang="en-US" dirty="0"/>
              <a:t>Jobs</a:t>
            </a:r>
          </a:p>
          <a:p>
            <a:pPr marL="0" indent="0">
              <a:buNone/>
            </a:pPr>
            <a:r>
              <a:rPr lang="en-US" sz="2000" dirty="0"/>
              <a:t>A job is code that performs logical transformation on input streams and append these messages to output streams</a:t>
            </a:r>
          </a:p>
          <a:p>
            <a:r>
              <a:rPr lang="en-US" dirty="0"/>
              <a:t>Partitions</a:t>
            </a:r>
          </a:p>
          <a:p>
            <a:pPr marL="0" indent="0">
              <a:buNone/>
            </a:pPr>
            <a:r>
              <a:rPr lang="en-US" sz="2000" dirty="0"/>
              <a:t>This definition is coming from Kafka. </a:t>
            </a:r>
          </a:p>
          <a:p>
            <a:pPr marL="0" indent="0">
              <a:buNone/>
            </a:pPr>
            <a:r>
              <a:rPr lang="en-US" sz="2000" dirty="0"/>
              <a:t>Each stream is broken into one or more partitions. </a:t>
            </a:r>
          </a:p>
          <a:p>
            <a:pPr marL="0" indent="0">
              <a:buNone/>
            </a:pPr>
            <a:r>
              <a:rPr lang="en-US" sz="2000" dirty="0"/>
              <a:t>Each partition is a totally ordered sequence of messages.</a:t>
            </a:r>
          </a:p>
          <a:p>
            <a:pPr marL="0" indent="0">
              <a:buNone/>
            </a:pPr>
            <a:r>
              <a:rPr lang="en-US" sz="2000" dirty="0"/>
              <a:t>Each message in a partition has a identifier called </a:t>
            </a:r>
            <a:r>
              <a:rPr lang="en-US" sz="2000" i="1" dirty="0"/>
              <a:t>offset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Each message is only appended to one partition. </a:t>
            </a:r>
          </a:p>
          <a:p>
            <a:pPr marL="0" indent="0">
              <a:buNone/>
            </a:pPr>
            <a:r>
              <a:rPr lang="en-US" sz="2000" dirty="0"/>
              <a:t>The assignment of messages is done with a key chosen by writer.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85607" y="-91839"/>
            <a:ext cx="421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https://samza.apache.org/learn/documentation/0.14/introduction/concepts.html</a:t>
            </a:r>
            <a:endParaRPr lang="en-US" dirty="0"/>
          </a:p>
          <a:p>
            <a:r>
              <a:rPr lang="en-US" dirty="0"/>
              <a:t>PS: Some of documents are deprecated in the official websites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084" y="1247925"/>
            <a:ext cx="117157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317" y="4338282"/>
            <a:ext cx="3952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79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7876384" y="83648"/>
            <a:ext cx="2793076" cy="18713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9718"/>
            <a:ext cx="10515600" cy="1325563"/>
          </a:xfrm>
        </p:spPr>
        <p:txBody>
          <a:bodyPr/>
          <a:lstStyle/>
          <a:p>
            <a:r>
              <a:rPr lang="en-US" dirty="0"/>
              <a:t>TaskModel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4093" y="554420"/>
            <a:ext cx="484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 will be used by the </a:t>
            </a:r>
            <a:r>
              <a:rPr lang="en-US" dirty="0" err="1"/>
              <a:t>SamzaContainer</a:t>
            </a: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092" y="1114144"/>
            <a:ext cx="5237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TaskModel contains </a:t>
            </a:r>
            <a:r>
              <a:rPr lang="en-US" dirty="0" err="1"/>
              <a:t>TaskName</a:t>
            </a:r>
            <a:r>
              <a:rPr lang="en-US" dirty="0"/>
              <a:t>, the set of associated SystemStreamPartition and the associated </a:t>
            </a:r>
            <a:r>
              <a:rPr lang="en-US" dirty="0" err="1"/>
              <a:t>ChangelogPartition</a:t>
            </a:r>
            <a:r>
              <a:rPr lang="en-US" dirty="0"/>
              <a:t>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761917" y="452980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761916" y="783579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761916" y="779905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762736" y="1156585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762736" y="1152911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865133" y="1542611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158332" y="477578"/>
            <a:ext cx="1463040" cy="4614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98877" y="507768"/>
            <a:ext cx="136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TaskName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755869" y="442796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158332" y="1035684"/>
            <a:ext cx="1217427" cy="749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204353" y="1069961"/>
            <a:ext cx="1260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</a:t>
            </a:r>
            <a:endParaRPr lang="en-US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-59263" y="1637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ContainerModel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6660" y="2663033"/>
            <a:ext cx="462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 is used to define which </a:t>
            </a:r>
            <a:r>
              <a:rPr lang="en-US" dirty="0" err="1"/>
              <a:t>TaskModels</a:t>
            </a:r>
            <a:r>
              <a:rPr lang="en-US" dirty="0"/>
              <a:t> a </a:t>
            </a:r>
            <a:r>
              <a:rPr lang="en-US" dirty="0" err="1"/>
              <a:t>SamzaContainer</a:t>
            </a:r>
            <a:r>
              <a:rPr lang="en-US" dirty="0"/>
              <a:t> should process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7097" y="3367326"/>
            <a:ext cx="4713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ContainerModel contains a </a:t>
            </a:r>
            <a:r>
              <a:rPr lang="en-US" dirty="0" err="1"/>
              <a:t>containerID</a:t>
            </a:r>
            <a:r>
              <a:rPr lang="en-US" dirty="0"/>
              <a:t> and a set of </a:t>
            </a:r>
            <a:r>
              <a:rPr lang="en-US" dirty="0" err="1"/>
              <a:t>TaskModels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7476223" y="2123926"/>
            <a:ext cx="3524597" cy="21875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571307" y="54754"/>
            <a:ext cx="236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319208" y="2116810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561229" y="2968655"/>
            <a:ext cx="1372806" cy="5654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Container ID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175104" y="2488187"/>
            <a:ext cx="1628089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9281964" y="2524728"/>
            <a:ext cx="1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 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175104" y="2914808"/>
            <a:ext cx="1628089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281964" y="2951349"/>
            <a:ext cx="1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 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175104" y="3321552"/>
            <a:ext cx="1628089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281964" y="3358093"/>
            <a:ext cx="1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 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175104" y="3745568"/>
            <a:ext cx="1628089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727897" y="3764837"/>
            <a:ext cx="54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-59263" y="37853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JobModel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17096" y="4830200"/>
            <a:ext cx="5559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model used in </a:t>
            </a:r>
            <a:r>
              <a:rPr lang="en-US" dirty="0" err="1"/>
              <a:t>JobCoordinator</a:t>
            </a:r>
            <a:r>
              <a:rPr lang="en-US" dirty="0"/>
              <a:t> and </a:t>
            </a:r>
            <a:r>
              <a:rPr lang="en-US" dirty="0" err="1"/>
              <a:t>SamzaContainer</a:t>
            </a:r>
            <a:r>
              <a:rPr lang="en-US" dirty="0"/>
              <a:t> to determine how to execute </a:t>
            </a:r>
            <a:r>
              <a:rPr lang="en-US" dirty="0" err="1"/>
              <a:t>Samza</a:t>
            </a:r>
            <a:r>
              <a:rPr lang="en-US" dirty="0"/>
              <a:t> job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1786" y="5644681"/>
            <a:ext cx="5434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JobModel contains a set of </a:t>
            </a:r>
            <a:r>
              <a:rPr lang="en-US" dirty="0" err="1"/>
              <a:t>ContainerModels</a:t>
            </a:r>
            <a:r>
              <a:rPr lang="en-US" dirty="0"/>
              <a:t>, and a </a:t>
            </a:r>
            <a:r>
              <a:rPr lang="en-US" dirty="0" err="1"/>
              <a:t>LocalityMapping</a:t>
            </a:r>
            <a:r>
              <a:rPr lang="en-US" dirty="0"/>
              <a:t> from </a:t>
            </a:r>
            <a:r>
              <a:rPr lang="en-US" dirty="0" err="1"/>
              <a:t>ContainerID</a:t>
            </a:r>
            <a:r>
              <a:rPr lang="en-US" dirty="0"/>
              <a:t> to </a:t>
            </a:r>
            <a:r>
              <a:rPr lang="en-US" dirty="0" err="1"/>
              <a:t>HostKey</a:t>
            </a:r>
            <a:r>
              <a:rPr lang="en-US" dirty="0"/>
              <a:t> for host-affinity.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7148679" y="4493211"/>
            <a:ext cx="4179683" cy="21875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680467" y="4492674"/>
            <a:ext cx="156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JobModel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365167" y="4878376"/>
            <a:ext cx="1842535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336072" y="4913846"/>
            <a:ext cx="190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 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365167" y="5304997"/>
            <a:ext cx="1842535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336073" y="5341538"/>
            <a:ext cx="187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 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365167" y="5711741"/>
            <a:ext cx="1842535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36073" y="5748282"/>
            <a:ext cx="187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 3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365167" y="6135757"/>
            <a:ext cx="1842535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8025599" y="6155026"/>
            <a:ext cx="54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483575" y="5050604"/>
            <a:ext cx="1535570" cy="12777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9674354" y="5248471"/>
            <a:ext cx="1154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Container-to-Host Mapping</a:t>
            </a:r>
          </a:p>
        </p:txBody>
      </p:sp>
    </p:spTree>
    <p:extLst>
      <p:ext uri="{BB962C8B-B14F-4D97-AF65-F5344CB8AC3E}">
        <p14:creationId xmlns:p14="http://schemas.microsoft.com/office/powerpoint/2010/main" val="35487732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03" y="1574308"/>
            <a:ext cx="10515600" cy="1325563"/>
          </a:xfrm>
        </p:spPr>
        <p:txBody>
          <a:bodyPr/>
          <a:lstStyle/>
          <a:p>
            <a:r>
              <a:rPr lang="en-US" dirty="0"/>
              <a:t>Progress ends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03" y="2715205"/>
            <a:ext cx="41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slides need to be re-organized.</a:t>
            </a:r>
          </a:p>
        </p:txBody>
      </p:sp>
    </p:spTree>
    <p:extLst>
      <p:ext uri="{BB962C8B-B14F-4D97-AF65-F5344CB8AC3E}">
        <p14:creationId xmlns:p14="http://schemas.microsoft.com/office/powerpoint/2010/main" val="6134602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19386" cy="382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23556"/>
            <a:ext cx="52959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528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9396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309" y="992038"/>
            <a:ext cx="26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96" y="1196167"/>
            <a:ext cx="60960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96" y="2379632"/>
            <a:ext cx="54483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196" y="3753389"/>
            <a:ext cx="5810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2722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108" y="169068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application: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060020"/>
            <a:ext cx="58769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45" y="2868335"/>
            <a:ext cx="67532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8" y="3562350"/>
            <a:ext cx="10125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34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366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477" y="1468315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container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880790" y="185219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477" y="188595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run-container.sh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5523" y="1468315"/>
            <a:ext cx="5903069" cy="3332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9819" y="145078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Container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57669" y="2048607"/>
            <a:ext cx="780224" cy="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25692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1379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LocalContainerRunner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086454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2141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SamzaContainer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6802571" y="3143277"/>
            <a:ext cx="28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25692" y="2214953"/>
            <a:ext cx="257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</a:t>
            </a:r>
            <a:r>
              <a:rPr lang="en-US" sz="1400" dirty="0" err="1"/>
              <a:t>jobModel</a:t>
            </a:r>
            <a:r>
              <a:rPr lang="en-US" sz="1400" dirty="0"/>
              <a:t> from </a:t>
            </a:r>
            <a:r>
              <a:rPr lang="en-US" sz="1400" dirty="0" err="1"/>
              <a:t>url</a:t>
            </a:r>
            <a:endParaRPr lang="en-US" sz="1400" dirty="0"/>
          </a:p>
          <a:p>
            <a:r>
              <a:rPr lang="en-US" sz="1400" dirty="0"/>
              <a:t>Run </a:t>
            </a:r>
            <a:r>
              <a:rPr lang="en-US" sz="1400" dirty="0" err="1"/>
              <a:t>ContainerHeartbeatMonitor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17022" y="3091273"/>
            <a:ext cx="2411043" cy="1287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62024" y="312503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ContainerHeartbeatMonitor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4488" y="3488043"/>
            <a:ext cx="256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Listen to </a:t>
            </a:r>
            <a:r>
              <a:rPr lang="en-US" sz="1400" dirty="0" err="1"/>
              <a:t>JobCoordinator</a:t>
            </a:r>
            <a:r>
              <a:rPr lang="en-US" sz="1400" dirty="0"/>
              <a:t>(</a:t>
            </a:r>
            <a:r>
              <a:rPr lang="en-US" sz="1400" dirty="0" err="1"/>
              <a:t>sam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r>
              <a:rPr lang="en-US" sz="1400" dirty="0"/>
              <a:t> as </a:t>
            </a:r>
            <a:r>
              <a:rPr lang="en-US" sz="1400" dirty="0" err="1"/>
              <a:t>jobModel</a:t>
            </a:r>
            <a:r>
              <a:rPr lang="en-US" sz="1400" dirty="0"/>
              <a:t>)</a:t>
            </a:r>
          </a:p>
          <a:p>
            <a:r>
              <a:rPr lang="en-US" sz="1400" dirty="0"/>
              <a:t>Stop container if </a:t>
            </a:r>
            <a:r>
              <a:rPr lang="en-US" sz="1400" dirty="0" err="1"/>
              <a:t>JobCoordinator</a:t>
            </a:r>
            <a:endParaRPr lang="en-US" sz="1400" dirty="0"/>
          </a:p>
          <a:p>
            <a:r>
              <a:rPr lang="en-US" sz="1400" dirty="0"/>
              <a:t>given signal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63976" y="2240739"/>
            <a:ext cx="2524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offset for each input partition</a:t>
            </a:r>
          </a:p>
          <a:p>
            <a:endParaRPr lang="en-US" sz="1400" dirty="0"/>
          </a:p>
          <a:p>
            <a:r>
              <a:rPr lang="en-US" sz="1400" dirty="0" err="1"/>
              <a:t>Instantialize</a:t>
            </a:r>
            <a:r>
              <a:rPr lang="en-US" sz="1400" dirty="0"/>
              <a:t> </a:t>
            </a:r>
            <a:r>
              <a:rPr lang="en-US" sz="1400" dirty="0" err="1"/>
              <a:t>StreamTask</a:t>
            </a:r>
            <a:r>
              <a:rPr lang="en-US" sz="1400" dirty="0"/>
              <a:t> for each input partition</a:t>
            </a:r>
          </a:p>
          <a:p>
            <a:endParaRPr lang="en-US" sz="1400" dirty="0"/>
          </a:p>
          <a:p>
            <a:r>
              <a:rPr lang="en-US" sz="1400" dirty="0"/>
              <a:t>Continuously take messages from input stream to </a:t>
            </a:r>
            <a:r>
              <a:rPr lang="en-US" sz="1400" dirty="0" err="1"/>
              <a:t>StreamTasks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72257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/>
              <a:t>ClusterBasedJobCoordinator.java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55885" y="1474055"/>
            <a:ext cx="1714500" cy="428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1823" y="2193053"/>
            <a:ext cx="3402623" cy="2479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2513135" y="1902314"/>
            <a:ext cx="0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518" y="4874602"/>
            <a:ext cx="5020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178" y="5044221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YARN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71396" y="5064370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6027" y="2188879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966" y="2555360"/>
            <a:ext cx="3000374" cy="405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820" y="2566026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8712" y="3055185"/>
            <a:ext cx="3000374" cy="150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7185" y="3104976"/>
            <a:ext cx="30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ContainerProcessManager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28170" y="3749747"/>
            <a:ext cx="1531264" cy="6803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43389" y="3773742"/>
            <a:ext cx="15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ClusterResourceManager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5" idx="3"/>
            <a:endCxn id="45" idx="1"/>
          </p:cNvCxnSpPr>
          <p:nvPr/>
        </p:nvCxnSpPr>
        <p:spPr>
          <a:xfrm flipV="1">
            <a:off x="3989086" y="3474308"/>
            <a:ext cx="1643948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3034" y="3016524"/>
            <a:ext cx="2219325" cy="9155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276" y="3151141"/>
            <a:ext cx="18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ResouceManagerFactory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0926913">
            <a:off x="4372704" y="3293040"/>
            <a:ext cx="897971" cy="286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54" name="Elbow Connector 53"/>
          <p:cNvCxnSpPr>
            <a:stCxn id="45" idx="2"/>
            <a:endCxn id="41" idx="3"/>
          </p:cNvCxnSpPr>
          <p:nvPr/>
        </p:nvCxnSpPr>
        <p:spPr>
          <a:xfrm rot="5400000">
            <a:off x="4930381" y="2284591"/>
            <a:ext cx="164817" cy="345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18" idx="0"/>
          </p:cNvCxnSpPr>
          <p:nvPr/>
        </p:nvCxnSpPr>
        <p:spPr>
          <a:xfrm flipH="1">
            <a:off x="1310055" y="4420073"/>
            <a:ext cx="1203080" cy="62414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" idx="2"/>
            <a:endCxn id="19" idx="0"/>
          </p:cNvCxnSpPr>
          <p:nvPr/>
        </p:nvCxnSpPr>
        <p:spPr>
          <a:xfrm>
            <a:off x="2513135" y="4420073"/>
            <a:ext cx="1137138" cy="64429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JobModelManager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0701" y="2378112"/>
            <a:ext cx="4140444" cy="295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1861" y="2866182"/>
            <a:ext cx="3141785" cy="2294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6987" y="2958405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3924" y="240462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2361" y="3327737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2361" y="3914726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2361" y="4505148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1674" y="3397773"/>
            <a:ext cx="19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9430" y="394744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ChangelogPartitionManager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6929" y="4567149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LocalityManager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4" idx="1"/>
          </p:cNvCxnSpPr>
          <p:nvPr/>
        </p:nvCxnSpPr>
        <p:spPr>
          <a:xfrm>
            <a:off x="3145094" y="4013633"/>
            <a:ext cx="295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4069" y="3367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Coordinator Stream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3507603"/>
            <a:ext cx="2306894" cy="1012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8804" y="3815597"/>
            <a:ext cx="16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8317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4" y="1762980"/>
            <a:ext cx="7181850" cy="105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254" y="149469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WikipediaStatsAggregator</a:t>
            </a:r>
            <a:r>
              <a:rPr lang="en-US" dirty="0"/>
              <a:t> class used in window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318"/>
            <a:ext cx="6029325" cy="225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969"/>
            <a:ext cx="57054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569" y="4105518"/>
            <a:ext cx="5905500" cy="2238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0250" y="3485822"/>
            <a:ext cx="571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FoldLeftFunction</a:t>
            </a:r>
            <a:r>
              <a:rPr lang="en-US" dirty="0"/>
              <a:t> are used to increment values like number of visits </a:t>
            </a:r>
          </a:p>
        </p:txBody>
      </p:sp>
    </p:spTree>
    <p:extLst>
      <p:ext uri="{BB962C8B-B14F-4D97-AF65-F5344CB8AC3E}">
        <p14:creationId xmlns:p14="http://schemas.microsoft.com/office/powerpoint/2010/main" val="1144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62" y="1670348"/>
            <a:ext cx="10515600" cy="4937485"/>
          </a:xfrm>
        </p:spPr>
        <p:txBody>
          <a:bodyPr>
            <a:normAutofit/>
          </a:bodyPr>
          <a:lstStyle/>
          <a:p>
            <a:r>
              <a:rPr lang="en-US" dirty="0"/>
              <a:t>Tasks</a:t>
            </a:r>
          </a:p>
          <a:p>
            <a:pPr marL="0" indent="0">
              <a:buNone/>
            </a:pPr>
            <a:r>
              <a:rPr lang="en-US" sz="2200" dirty="0"/>
              <a:t>A job is scaled by breaking into multiple tasks. Task is the unit of parallelism of the job.</a:t>
            </a:r>
          </a:p>
          <a:p>
            <a:pPr marL="0" indent="0">
              <a:buNone/>
            </a:pPr>
            <a:r>
              <a:rPr lang="en-US" sz="2200" dirty="0"/>
              <a:t>Each task consumes messages from one partition of each input stream.</a:t>
            </a:r>
          </a:p>
          <a:p>
            <a:pPr marL="0" indent="0">
              <a:buNone/>
            </a:pPr>
            <a:r>
              <a:rPr lang="en-US" sz="2200" dirty="0"/>
              <a:t>A task processes messages in the order of message offset. But there is no defined ordering across partitions.</a:t>
            </a:r>
          </a:p>
          <a:p>
            <a:pPr marL="0" indent="0">
              <a:buNone/>
            </a:pPr>
            <a:r>
              <a:rPr lang="en-US" sz="2200" dirty="0"/>
              <a:t>Number of tasks in a job is determined by the number of input partitions. There cannot be more tasks than input partitions or there will be some tasks have no input.</a:t>
            </a:r>
          </a:p>
          <a:p>
            <a:pPr marL="0" indent="0">
              <a:buNone/>
            </a:pPr>
            <a:r>
              <a:rPr lang="en-US" sz="2200" dirty="0"/>
              <a:t>The assignment of partitions to tasks never changes.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5" y="248789"/>
            <a:ext cx="19526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47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6308" y="-29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7" y="687999"/>
            <a:ext cx="69627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1325809"/>
            <a:ext cx="4457700" cy="18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54" y="1515944"/>
            <a:ext cx="5519386" cy="3829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442920"/>
            <a:ext cx="62484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186" y="3270865"/>
            <a:ext cx="6057900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2064793"/>
            <a:ext cx="30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AbstractApplicationRunner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098810"/>
            <a:ext cx="2533652" cy="3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473" y="4475285"/>
            <a:ext cx="5600700" cy="1181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54" y="5354883"/>
            <a:ext cx="5295900" cy="130492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8" idx="1"/>
            <a:endCxn id="5" idx="3"/>
          </p:cNvCxnSpPr>
          <p:nvPr/>
        </p:nvCxnSpPr>
        <p:spPr>
          <a:xfrm flipH="1" flipV="1">
            <a:off x="4711212" y="1416297"/>
            <a:ext cx="1397974" cy="226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6889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2" y="-96437"/>
            <a:ext cx="10515600" cy="1325563"/>
          </a:xfrm>
        </p:spPr>
        <p:txBody>
          <a:bodyPr/>
          <a:lstStyle/>
          <a:p>
            <a:r>
              <a:rPr lang="en-US" dirty="0" err="1"/>
              <a:t>AbstractApplicationRunner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" y="817684"/>
            <a:ext cx="5362575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" y="2189284"/>
            <a:ext cx="4495800" cy="981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763350" y="1424355"/>
            <a:ext cx="3215420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49108" y="1239689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Runs the code in application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062" y="2849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ExecutionPlanner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3740759"/>
            <a:ext cx="568642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53" y="4107470"/>
            <a:ext cx="4962525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779" y="2047875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655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7332"/>
            <a:ext cx="10515600" cy="1325563"/>
          </a:xfrm>
        </p:spPr>
        <p:txBody>
          <a:bodyPr/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47"/>
            <a:ext cx="739140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" y="1603022"/>
            <a:ext cx="33909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" y="2107847"/>
            <a:ext cx="8610600" cy="2238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39" y="4346222"/>
            <a:ext cx="64389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316" y="5288937"/>
            <a:ext cx="6591300" cy="180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316" y="4041162"/>
            <a:ext cx="7038975" cy="12477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02316" y="310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JobGraph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264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2" y="-228600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484" y="727631"/>
            <a:ext cx="30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Scala’s syntax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" y="1096963"/>
            <a:ext cx="52863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9" y="2053194"/>
            <a:ext cx="78105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8" y="3643869"/>
            <a:ext cx="72771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28" y="4281121"/>
            <a:ext cx="6486525" cy="4762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095393" y="4367769"/>
            <a:ext cx="70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01337" y="4005819"/>
            <a:ext cx="345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</a:t>
            </a:r>
            <a:r>
              <a:rPr lang="en-US" altLang="zh-CN" dirty="0" err="1"/>
              <a:t>CoordinatorStream</a:t>
            </a:r>
            <a:r>
              <a:rPr lang="en-US" altLang="zh-CN" dirty="0"/>
              <a:t> Information from </a:t>
            </a:r>
            <a:r>
              <a:rPr lang="en-US" altLang="zh-CN" dirty="0" err="1"/>
              <a:t>configs</a:t>
            </a:r>
            <a:endParaRPr lang="en-US" altLang="zh-CN" dirty="0"/>
          </a:p>
          <a:p>
            <a:r>
              <a:rPr lang="en-US" dirty="0"/>
              <a:t>Using </a:t>
            </a:r>
            <a:r>
              <a:rPr lang="en-US" dirty="0" err="1"/>
              <a:t>KafkaSystemFactory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84" y="4797479"/>
            <a:ext cx="4629150" cy="17621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897315" y="5200175"/>
            <a:ext cx="1415562" cy="2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2876" y="5037965"/>
            <a:ext cx="262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new </a:t>
            </a:r>
            <a:r>
              <a:rPr lang="en-US" dirty="0" err="1"/>
              <a:t>configs</a:t>
            </a:r>
            <a:r>
              <a:rPr lang="en-US" dirty="0"/>
              <a:t> </a:t>
            </a:r>
            <a:r>
              <a:rPr lang="en-US" dirty="0" err="1"/>
              <a:t>coordinatorSystemStream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846" y="6068673"/>
            <a:ext cx="5019675" cy="7715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141418" y="6266175"/>
            <a:ext cx="1606428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4919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3" y="819150"/>
            <a:ext cx="7762875" cy="110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3854" y="1233488"/>
            <a:ext cx="23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old </a:t>
            </a:r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7992208" y="1406769"/>
            <a:ext cx="861646" cy="1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" y="1949450"/>
            <a:ext cx="2971800" cy="3905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215788" y="2132013"/>
            <a:ext cx="2551856" cy="1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7644" y="1949450"/>
            <a:ext cx="276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YARNJobFactory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70" y="3034744"/>
            <a:ext cx="6438900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70" y="4449995"/>
            <a:ext cx="1952625" cy="20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370" y="2574546"/>
            <a:ext cx="45720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89" y="5067465"/>
            <a:ext cx="5248275" cy="10477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38886" y="4622666"/>
            <a:ext cx="394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YarnJob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58300" y="6481928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in next page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82" y="2339975"/>
            <a:ext cx="5686425" cy="1781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7644" y="2233145"/>
            <a:ext cx="4257675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2732" y="4961792"/>
            <a:ext cx="5676900" cy="178117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2799541" y="2632563"/>
            <a:ext cx="2827536" cy="23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07869" y="5266592"/>
            <a:ext cx="190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the </a:t>
            </a:r>
            <a:r>
              <a:rPr lang="en-US" dirty="0" err="1"/>
              <a:t>applicationStatus</a:t>
            </a:r>
            <a:r>
              <a:rPr lang="en-US" dirty="0"/>
              <a:t> every second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19" y="4121150"/>
            <a:ext cx="1514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00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4828"/>
            <a:ext cx="10515600" cy="1325563"/>
          </a:xfrm>
        </p:spPr>
        <p:txBody>
          <a:bodyPr/>
          <a:lstStyle/>
          <a:p>
            <a:r>
              <a:rPr lang="en-US" dirty="0" err="1"/>
              <a:t>YarnJob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860"/>
            <a:ext cx="206692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1560453"/>
            <a:ext cx="414337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4" y="1223780"/>
            <a:ext cx="7010400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4" y="2042930"/>
            <a:ext cx="8505825" cy="2905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050" y="436503"/>
            <a:ext cx="493395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050" y="1731903"/>
            <a:ext cx="4591050" cy="5048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066925" y="517953"/>
            <a:ext cx="5191125" cy="58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53575" y="2221893"/>
            <a:ext cx="238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run-jc.sh is from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010" y="2212182"/>
            <a:ext cx="638175" cy="40957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94593" y="2488223"/>
            <a:ext cx="536330" cy="8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7" y="4948055"/>
            <a:ext cx="4514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8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9484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280"/>
            <a:ext cx="8248650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023"/>
          <a:stretch/>
        </p:blipFill>
        <p:spPr>
          <a:xfrm>
            <a:off x="162292" y="2051049"/>
            <a:ext cx="2314575" cy="185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" y="2236054"/>
            <a:ext cx="9477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52" y="3160528"/>
            <a:ext cx="2695575" cy="18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28" y="3333503"/>
            <a:ext cx="393382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932" y="3226654"/>
            <a:ext cx="3933825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8650" y="4686300"/>
            <a:ext cx="5324475" cy="2171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6932" y="2908819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</a:t>
            </a:r>
            <a:r>
              <a:rPr lang="en-US" altLang="zh-CN" dirty="0"/>
              <a:t> class for interact with YARN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352" y="4171982"/>
            <a:ext cx="6724650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028" y="4972082"/>
            <a:ext cx="6419850" cy="8763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693459" y="2908819"/>
            <a:ext cx="4555191" cy="374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028" y="5772150"/>
            <a:ext cx="367665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1853" y="6872979"/>
            <a:ext cx="6972300" cy="12763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2314940" y="5876957"/>
            <a:ext cx="1966913" cy="144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490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8790"/>
            <a:ext cx="10515600" cy="1325563"/>
          </a:xfrm>
        </p:spPr>
        <p:txBody>
          <a:bodyPr/>
          <a:lstStyle/>
          <a:p>
            <a:r>
              <a:rPr lang="en-US" altLang="zh-CN" dirty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6" y="380634"/>
            <a:ext cx="4791075" cy="5048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464169" y="633047"/>
            <a:ext cx="3339977" cy="19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46984" y="0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YarnClientApplication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46" y="1290177"/>
            <a:ext cx="8020050" cy="4733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6984" y="920845"/>
            <a:ext cx="303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</a:t>
            </a:r>
            <a:r>
              <a:rPr lang="en-US" altLang="zh-CN" dirty="0"/>
              <a:t>Context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94212" y="1030942"/>
            <a:ext cx="1174376" cy="86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1633" r="23203" b="6413"/>
          <a:stretch/>
        </p:blipFill>
        <p:spPr>
          <a:xfrm>
            <a:off x="202912" y="2283768"/>
            <a:ext cx="6290811" cy="304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5139" y="1908267"/>
            <a:ext cx="2983179" cy="37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39" y="5211938"/>
            <a:ext cx="4057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9350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167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578469" y="1178169"/>
            <a:ext cx="2286000" cy="2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69" y="271768"/>
            <a:ext cx="5695950" cy="3152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4469" y="0"/>
            <a:ext cx="19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69" y="3420940"/>
            <a:ext cx="4143375" cy="98107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2932235" y="1382223"/>
            <a:ext cx="730861" cy="60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97" y="1984551"/>
            <a:ext cx="5172075" cy="1390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197" y="1570343"/>
            <a:ext cx="254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LocalResource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94" y="3375201"/>
            <a:ext cx="5591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7944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6131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" y="781829"/>
            <a:ext cx="4486275" cy="195262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2851265" y="1435979"/>
            <a:ext cx="2441346" cy="55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11" y="831141"/>
            <a:ext cx="4895850" cy="1209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3623" y="469618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06336" y="838950"/>
            <a:ext cx="96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6114" y="664237"/>
            <a:ext cx="2546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same as ‘switch’ in C++ and Java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53151" y="373146"/>
            <a:ext cx="3284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 label is a way to group nodes with similar characteristics and applications can specify where to run.</a:t>
            </a:r>
          </a:p>
          <a:p>
            <a:r>
              <a:rPr lang="en-US" sz="1400" dirty="0">
                <a:hlinkClick r:id="rId4"/>
              </a:rPr>
              <a:t>https://hadoop.apache.org/docs/r2.7.3/hadoop-yarn/hadoop-yarn-site/NodeLabel.html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" y="2734454"/>
            <a:ext cx="3886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611" y="2172479"/>
            <a:ext cx="5105400" cy="112395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2186247" y="2734454"/>
            <a:ext cx="3106364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61" y="3893446"/>
            <a:ext cx="5124450" cy="18383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874" y="3902564"/>
            <a:ext cx="4733925" cy="1304925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 flipV="1">
            <a:off x="3300153" y="4314305"/>
            <a:ext cx="2176721" cy="24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76874" y="3507710"/>
            <a:ext cx="1489192" cy="36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FileSystem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174" y="5495837"/>
            <a:ext cx="4619625" cy="32480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6874" y="5198808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DistributedFileSystem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8461" y="5478951"/>
            <a:ext cx="4686300" cy="4181475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 flipV="1">
            <a:off x="8095383" y="5198808"/>
            <a:ext cx="4436228" cy="2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100773" y="6004811"/>
            <a:ext cx="4695825" cy="118110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35" idx="0"/>
          </p:cNvCxnSpPr>
          <p:nvPr/>
        </p:nvCxnSpPr>
        <p:spPr>
          <a:xfrm flipV="1">
            <a:off x="247140" y="4647292"/>
            <a:ext cx="1875780" cy="135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4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31521</TotalTime>
  <Words>7085</Words>
  <Application>Microsoft Office PowerPoint</Application>
  <PresentationFormat>宽屏</PresentationFormat>
  <Paragraphs>1468</Paragraphs>
  <Slides>116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116</vt:i4>
      </vt:variant>
    </vt:vector>
  </HeadingPairs>
  <TitlesOfParts>
    <vt:vector size="124" baseType="lpstr">
      <vt:lpstr>游ゴシック</vt:lpstr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  <vt:lpstr>Index</vt:lpstr>
      <vt:lpstr>YARN</vt:lpstr>
      <vt:lpstr>PowerPoint 演示文稿</vt:lpstr>
      <vt:lpstr>PowerPoint 演示文稿</vt:lpstr>
      <vt:lpstr>PowerPoint 演示文稿</vt:lpstr>
      <vt:lpstr>Concepts</vt:lpstr>
      <vt:lpstr>Concepts</vt:lpstr>
      <vt:lpstr>Concepts</vt:lpstr>
      <vt:lpstr>Concepts</vt:lpstr>
      <vt:lpstr>Architecture</vt:lpstr>
      <vt:lpstr>Architecture</vt:lpstr>
      <vt:lpstr>Architecture</vt:lpstr>
      <vt:lpstr>Wikipedia Application</vt:lpstr>
      <vt:lpstr>Wikipedia Application</vt:lpstr>
      <vt:lpstr>Wikipedia Application</vt:lpstr>
      <vt:lpstr>Deployment and example</vt:lpstr>
      <vt:lpstr>Complete Abstract</vt:lpstr>
      <vt:lpstr>Submit Application</vt:lpstr>
      <vt:lpstr>Configuration file example</vt:lpstr>
      <vt:lpstr>ApplicationRunnerMain</vt:lpstr>
      <vt:lpstr>ApplicationRunnerMain</vt:lpstr>
      <vt:lpstr>RemoteApplicationRunner</vt:lpstr>
      <vt:lpstr>RemoteApplicationRunner</vt:lpstr>
      <vt:lpstr>StreamManager</vt:lpstr>
      <vt:lpstr>Build StreamGraph</vt:lpstr>
      <vt:lpstr>StreamGraph</vt:lpstr>
      <vt:lpstr>StreamGraph</vt:lpstr>
      <vt:lpstr>StreamGraph</vt:lpstr>
      <vt:lpstr>StreamGraph</vt:lpstr>
      <vt:lpstr>StreamGraph</vt:lpstr>
      <vt:lpstr>RemoteApplicationRunner</vt:lpstr>
      <vt:lpstr>Build StreamGraph</vt:lpstr>
      <vt:lpstr>StreamGraph to JobGraph</vt:lpstr>
      <vt:lpstr>Build StreamGraph</vt:lpstr>
      <vt:lpstr>StreamGraph to JobGraph</vt:lpstr>
      <vt:lpstr>StreamGraph to JobGraph</vt:lpstr>
      <vt:lpstr>JobGraph</vt:lpstr>
      <vt:lpstr>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StreamGraph to JobGraph</vt:lpstr>
      <vt:lpstr>StreamGraph to JobGraph</vt:lpstr>
      <vt:lpstr>StreamGraph to JobGraph</vt:lpstr>
      <vt:lpstr>RemoteApplicationRunner</vt:lpstr>
      <vt:lpstr>RemoteApplicationRunner</vt:lpstr>
      <vt:lpstr>Divide JobGraph into Jobs </vt:lpstr>
      <vt:lpstr>JobRunner</vt:lpstr>
      <vt:lpstr>Configs to CoordinatorStream</vt:lpstr>
      <vt:lpstr>Configs to CoordinatorStream</vt:lpstr>
      <vt:lpstr>Create YarnJob</vt:lpstr>
      <vt:lpstr>Create YarnJob</vt:lpstr>
      <vt:lpstr>Submit Job to Cluster</vt:lpstr>
      <vt:lpstr>Submit Job to Cluster</vt:lpstr>
      <vt:lpstr>ContainerLaunchContext and ApplicationSubmissionContext</vt:lpstr>
      <vt:lpstr>In YARN cluster</vt:lpstr>
      <vt:lpstr>Create ClusterBasedJobCoordinator</vt:lpstr>
      <vt:lpstr>Create ClusterBasedJobCoordinator</vt:lpstr>
      <vt:lpstr>Read JobModel</vt:lpstr>
      <vt:lpstr>Read JobModel</vt:lpstr>
      <vt:lpstr>StreamMetadataCache</vt:lpstr>
      <vt:lpstr>ContainerGroup</vt:lpstr>
      <vt:lpstr>TaskModel</vt:lpstr>
      <vt:lpstr>Progress ends here</vt:lpstr>
      <vt:lpstr>PowerPoint 演示文稿</vt:lpstr>
      <vt:lpstr>RemoteApplicationRunner</vt:lpstr>
      <vt:lpstr>Application example</vt:lpstr>
      <vt:lpstr>PowerPoint 演示文稿</vt:lpstr>
      <vt:lpstr>Complete Abstract</vt:lpstr>
      <vt:lpstr>ClusterBasedJobCoordinator.java</vt:lpstr>
      <vt:lpstr>JobModelManager</vt:lpstr>
      <vt:lpstr>Application example</vt:lpstr>
      <vt:lpstr>PowerPoint 演示文稿</vt:lpstr>
      <vt:lpstr>AbstractApplicationRunner</vt:lpstr>
      <vt:lpstr>ExecutionPlanner</vt:lpstr>
      <vt:lpstr>JobRunner</vt:lpstr>
      <vt:lpstr>JobRunner</vt:lpstr>
      <vt:lpstr>YarnJob</vt:lpstr>
      <vt:lpstr>ClientHelper</vt:lpstr>
      <vt:lpstr>ClientHelper</vt:lpstr>
      <vt:lpstr>ClientHelper</vt:lpstr>
      <vt:lpstr>ClientHelper</vt:lpstr>
      <vt:lpstr>ClientHelper</vt:lpstr>
      <vt:lpstr>PowerPoint 演示文稿</vt:lpstr>
      <vt:lpstr>PowerPoint 演示文稿</vt:lpstr>
      <vt:lpstr>Stand alone model with Zookeeper</vt:lpstr>
      <vt:lpstr>Samza Container</vt:lpstr>
      <vt:lpstr>Task</vt:lpstr>
      <vt:lpstr>WikipediaFeed</vt:lpstr>
      <vt:lpstr>Definition</vt:lpstr>
      <vt:lpstr>Run a job</vt:lpstr>
      <vt:lpstr>Run a job</vt:lpstr>
      <vt:lpstr>Run a job</vt:lpstr>
      <vt:lpstr>YarnClient.java</vt:lpstr>
      <vt:lpstr>Submit a task</vt:lpstr>
      <vt:lpstr>Factory</vt:lpstr>
      <vt:lpstr>ProcessJob</vt:lpstr>
      <vt:lpstr>Run-app.sh</vt:lpstr>
      <vt:lpstr>ApplicationRunner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She Zhaochen</cp:lastModifiedBy>
  <cp:revision>2086</cp:revision>
  <dcterms:created xsi:type="dcterms:W3CDTF">2017-09-19T08:35:57Z</dcterms:created>
  <dcterms:modified xsi:type="dcterms:W3CDTF">2018-03-19T02:20:26Z</dcterms:modified>
</cp:coreProperties>
</file>