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287296-3506-4D5A-9D89-EE67DD142481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15B0E7-EDFD-4900-8640-F796F7968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28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5B0E7-EDFD-4900-8640-F796F796899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64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5B0E7-EDFD-4900-8640-F796F796899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52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5B0E7-EDFD-4900-8640-F796F796899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935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5B0E7-EDFD-4900-8640-F796F796899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52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59C6-E8B2-4D26-BD99-BAC2171A788C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89AC-2E93-47F2-B429-933AB5687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47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59C6-E8B2-4D26-BD99-BAC2171A788C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89AC-2E93-47F2-B429-933AB5687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59C6-E8B2-4D26-BD99-BAC2171A788C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89AC-2E93-47F2-B429-933AB5687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770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59C6-E8B2-4D26-BD99-BAC2171A788C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89AC-2E93-47F2-B429-933AB5687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39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59C6-E8B2-4D26-BD99-BAC2171A788C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89AC-2E93-47F2-B429-933AB5687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35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59C6-E8B2-4D26-BD99-BAC2171A788C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89AC-2E93-47F2-B429-933AB5687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93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59C6-E8B2-4D26-BD99-BAC2171A788C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89AC-2E93-47F2-B429-933AB5687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261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59C6-E8B2-4D26-BD99-BAC2171A788C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89AC-2E93-47F2-B429-933AB5687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58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59C6-E8B2-4D26-BD99-BAC2171A788C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89AC-2E93-47F2-B429-933AB5687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663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59C6-E8B2-4D26-BD99-BAC2171A788C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89AC-2E93-47F2-B429-933AB5687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30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59C6-E8B2-4D26-BD99-BAC2171A788C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89AC-2E93-47F2-B429-933AB5687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43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959C6-E8B2-4D26-BD99-BAC2171A788C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D89AC-2E93-47F2-B429-933AB5687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21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Comic Sans MS" panose="030F0702030302020204" pitchFamily="66" charset="0"/>
              </a:rPr>
              <a:t>Hadoop YARN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She </a:t>
            </a:r>
            <a:r>
              <a:rPr lang="en-US" dirty="0" err="1" smtClean="0">
                <a:latin typeface="Comic Sans MS" panose="030F0702030302020204" pitchFamily="66" charset="0"/>
              </a:rPr>
              <a:t>Zhaochen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25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13CBCC-6A62-4A9E-B0FA-4B9095CB9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YARN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F90BBE-3593-4015-98DC-553CADB91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223" y="1834590"/>
            <a:ext cx="10944910" cy="4351338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YARN is the cluster resource manager in HADOOP</a:t>
            </a:r>
          </a:p>
          <a:p>
            <a:endParaRPr lang="en-US" altLang="zh-CN" dirty="0" smtClean="0">
              <a:latin typeface="Comic Sans MS" panose="030F0702030302020204" pitchFamily="66" charset="0"/>
            </a:endParaRPr>
          </a:p>
          <a:p>
            <a:r>
              <a:rPr lang="en-US" altLang="zh-CN" dirty="0" smtClean="0">
                <a:latin typeface="Comic Sans MS" panose="030F0702030302020204" pitchFamily="66" charset="0"/>
              </a:rPr>
              <a:t>YARN: Yet Another Resource Negotiator</a:t>
            </a:r>
            <a:endParaRPr lang="en-US" altLang="zh-CN" dirty="0">
              <a:latin typeface="Comic Sans MS" panose="030F0702030302020204" pitchFamily="66" charset="0"/>
            </a:endParaRPr>
          </a:p>
          <a:p>
            <a:endParaRPr lang="en-US" altLang="zh-CN" dirty="0" smtClean="0">
              <a:latin typeface="Comic Sans MS" panose="030F0702030302020204" pitchFamily="66" charset="0"/>
            </a:endParaRPr>
          </a:p>
          <a:p>
            <a:r>
              <a:rPr lang="en-US" altLang="zh-CN" dirty="0" smtClean="0">
                <a:latin typeface="Comic Sans MS" panose="030F0702030302020204" pitchFamily="66" charset="0"/>
              </a:rPr>
              <a:t>Allocate </a:t>
            </a:r>
            <a:r>
              <a:rPr lang="en-US" altLang="zh-CN" dirty="0">
                <a:latin typeface="Comic Sans MS" panose="030F0702030302020204" pitchFamily="66" charset="0"/>
              </a:rPr>
              <a:t>containers(computing resources) to applications</a:t>
            </a:r>
          </a:p>
          <a:p>
            <a:endParaRPr lang="en-US" altLang="zh-CN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19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409592" y="2365131"/>
            <a:ext cx="2391508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Before YARN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272" y="1769512"/>
            <a:ext cx="3281728" cy="4351338"/>
          </a:xfrm>
        </p:spPr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Hadoop v1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Job Tracker</a:t>
            </a:r>
            <a:endParaRPr lang="en-US" dirty="0">
              <a:latin typeface="Comic Sans MS" panose="030F0702030302020204" pitchFamily="66" charset="0"/>
            </a:endParaRPr>
          </a:p>
          <a:p>
            <a:r>
              <a:rPr lang="en-US" sz="2000" dirty="0" smtClean="0">
                <a:latin typeface="Comic Sans MS" panose="030F0702030302020204" pitchFamily="66" charset="0"/>
              </a:rPr>
              <a:t>Manage resources</a:t>
            </a:r>
          </a:p>
          <a:p>
            <a:r>
              <a:rPr lang="en-US" sz="2000" dirty="0" smtClean="0">
                <a:latin typeface="Comic Sans MS" panose="030F0702030302020204" pitchFamily="66" charset="0"/>
              </a:rPr>
              <a:t>Job scheduling</a:t>
            </a:r>
          </a:p>
          <a:p>
            <a:pPr marL="0" indent="0">
              <a:buNone/>
            </a:pPr>
            <a:endParaRPr lang="en-US" sz="20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Task Tracker</a:t>
            </a:r>
            <a:endParaRPr lang="en-US" dirty="0">
              <a:latin typeface="Comic Sans MS" panose="030F0702030302020204" pitchFamily="66" charset="0"/>
            </a:endParaRPr>
          </a:p>
          <a:p>
            <a:r>
              <a:rPr lang="en-US" sz="2000" dirty="0" smtClean="0">
                <a:latin typeface="Comic Sans MS" panose="030F0702030302020204" pitchFamily="66" charset="0"/>
              </a:rPr>
              <a:t>Per-node agent</a:t>
            </a:r>
            <a:endParaRPr lang="en-US" sz="2000" dirty="0">
              <a:latin typeface="Comic Sans MS" panose="030F0702030302020204" pitchFamily="66" charset="0"/>
            </a:endParaRPr>
          </a:p>
          <a:p>
            <a:r>
              <a:rPr lang="en-US" sz="2000" dirty="0" smtClean="0">
                <a:latin typeface="Comic Sans MS" panose="030F0702030302020204" pitchFamily="66" charset="0"/>
              </a:rPr>
              <a:t>Manage tasks</a:t>
            </a:r>
          </a:p>
          <a:p>
            <a:endParaRPr lang="en-US" sz="2000" dirty="0" smtClean="0">
              <a:latin typeface="Comic Sans MS" panose="030F0702030302020204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910753" y="2901462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03071" y="2969553"/>
            <a:ext cx="1103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Job 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Tracker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366738" y="365125"/>
            <a:ext cx="2391508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9390184" y="2453054"/>
            <a:ext cx="2391508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9390184" y="4627685"/>
            <a:ext cx="2391508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300169" y="2266218"/>
            <a:ext cx="1477108" cy="677007"/>
          </a:xfrm>
          <a:prstGeom prst="ellipse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19622" y="2420055"/>
            <a:ext cx="9056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Client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300169" y="3606677"/>
            <a:ext cx="1477108" cy="677007"/>
          </a:xfrm>
          <a:prstGeom prst="ellips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619622" y="3760514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Client</a:t>
            </a:r>
            <a:endParaRPr lang="en-US" dirty="0">
              <a:latin typeface="Comic Sans MS" panose="030F0702030302020204" pitchFamily="66" charset="0"/>
            </a:endParaRPr>
          </a:p>
        </p:txBody>
      </p:sp>
      <p:cxnSp>
        <p:nvCxnSpPr>
          <p:cNvPr id="15" name="Straight Arrow Connector 14"/>
          <p:cNvCxnSpPr>
            <a:stCxn id="10" idx="6"/>
            <a:endCxn id="4" idx="1"/>
          </p:cNvCxnSpPr>
          <p:nvPr/>
        </p:nvCxnSpPr>
        <p:spPr>
          <a:xfrm>
            <a:off x="5777277" y="2604722"/>
            <a:ext cx="1133476" cy="666017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6"/>
            <a:endCxn id="4" idx="1"/>
          </p:cNvCxnSpPr>
          <p:nvPr/>
        </p:nvCxnSpPr>
        <p:spPr>
          <a:xfrm flipV="1">
            <a:off x="5777277" y="3270739"/>
            <a:ext cx="1133476" cy="674442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9881088" y="589356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0049607" y="635466"/>
            <a:ext cx="1072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Task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Tracker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881088" y="2685440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0049607" y="2731550"/>
            <a:ext cx="1072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Task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Tracker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881088" y="4816109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0049607" y="4862219"/>
            <a:ext cx="1072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Task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Tracker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9500821" y="1601251"/>
            <a:ext cx="997194" cy="507280"/>
          </a:xfrm>
          <a:prstGeom prst="ellipse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9645527" y="1665749"/>
            <a:ext cx="70778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Task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9500821" y="3651645"/>
            <a:ext cx="997194" cy="507280"/>
          </a:xfrm>
          <a:prstGeom prst="ellipse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9645527" y="3716143"/>
            <a:ext cx="70778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Task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9500821" y="5773918"/>
            <a:ext cx="997194" cy="507280"/>
          </a:xfrm>
          <a:prstGeom prst="ellips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9645527" y="5838416"/>
            <a:ext cx="70778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Task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10641256" y="5779742"/>
            <a:ext cx="997194" cy="507280"/>
          </a:xfrm>
          <a:prstGeom prst="ellips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0785962" y="5844240"/>
            <a:ext cx="70778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Task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10642721" y="3645593"/>
            <a:ext cx="997194" cy="507280"/>
          </a:xfrm>
          <a:prstGeom prst="ellips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10787427" y="3710091"/>
            <a:ext cx="70778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Task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10629533" y="1601105"/>
            <a:ext cx="997194" cy="507280"/>
          </a:xfrm>
          <a:prstGeom prst="ellips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10774239" y="1665603"/>
            <a:ext cx="70778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Task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4" name="Freeform 53"/>
          <p:cNvSpPr/>
          <p:nvPr/>
        </p:nvSpPr>
        <p:spPr>
          <a:xfrm>
            <a:off x="8273562" y="975946"/>
            <a:ext cx="1591407" cy="2180492"/>
          </a:xfrm>
          <a:custGeom>
            <a:avLst/>
            <a:gdLst>
              <a:gd name="connsiteX0" fmla="*/ 1591407 w 1591407"/>
              <a:gd name="connsiteY0" fmla="*/ 0 h 2180492"/>
              <a:gd name="connsiteX1" fmla="*/ 1063869 w 1591407"/>
              <a:gd name="connsiteY1" fmla="*/ 281354 h 2180492"/>
              <a:gd name="connsiteX2" fmla="*/ 756138 w 1591407"/>
              <a:gd name="connsiteY2" fmla="*/ 747346 h 2180492"/>
              <a:gd name="connsiteX3" fmla="*/ 228600 w 1591407"/>
              <a:gd name="connsiteY3" fmla="*/ 1890346 h 2180492"/>
              <a:gd name="connsiteX4" fmla="*/ 0 w 1591407"/>
              <a:gd name="connsiteY4" fmla="*/ 2180492 h 218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407" h="2180492">
                <a:moveTo>
                  <a:pt x="1591407" y="0"/>
                </a:moveTo>
                <a:cubicBezTo>
                  <a:pt x="1397243" y="78398"/>
                  <a:pt x="1203080" y="156796"/>
                  <a:pt x="1063869" y="281354"/>
                </a:cubicBezTo>
                <a:cubicBezTo>
                  <a:pt x="924658" y="405912"/>
                  <a:pt x="895349" y="479181"/>
                  <a:pt x="756138" y="747346"/>
                </a:cubicBezTo>
                <a:cubicBezTo>
                  <a:pt x="616926" y="1015511"/>
                  <a:pt x="354623" y="1651488"/>
                  <a:pt x="228600" y="1890346"/>
                </a:cubicBezTo>
                <a:cubicBezTo>
                  <a:pt x="102577" y="2129204"/>
                  <a:pt x="51288" y="2154848"/>
                  <a:pt x="0" y="2180492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>
            <a:stCxn id="38" idx="0"/>
            <a:endCxn id="26" idx="2"/>
          </p:cNvCxnSpPr>
          <p:nvPr/>
        </p:nvCxnSpPr>
        <p:spPr>
          <a:xfrm flipV="1">
            <a:off x="9999418" y="1327909"/>
            <a:ext cx="563074" cy="2733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8" idx="0"/>
            <a:endCxn id="26" idx="2"/>
          </p:cNvCxnSpPr>
          <p:nvPr/>
        </p:nvCxnSpPr>
        <p:spPr>
          <a:xfrm flipH="1" flipV="1">
            <a:off x="10562492" y="1327909"/>
            <a:ext cx="565638" cy="2731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0" idx="0"/>
            <a:endCxn id="34" idx="2"/>
          </p:cNvCxnSpPr>
          <p:nvPr/>
        </p:nvCxnSpPr>
        <p:spPr>
          <a:xfrm flipV="1">
            <a:off x="9999418" y="3423993"/>
            <a:ext cx="563074" cy="2276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6" idx="0"/>
            <a:endCxn id="34" idx="2"/>
          </p:cNvCxnSpPr>
          <p:nvPr/>
        </p:nvCxnSpPr>
        <p:spPr>
          <a:xfrm flipH="1" flipV="1">
            <a:off x="10562492" y="3423993"/>
            <a:ext cx="578826" cy="221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2" idx="0"/>
            <a:endCxn id="36" idx="2"/>
          </p:cNvCxnSpPr>
          <p:nvPr/>
        </p:nvCxnSpPr>
        <p:spPr>
          <a:xfrm flipV="1">
            <a:off x="9999418" y="5554662"/>
            <a:ext cx="563074" cy="2192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4" idx="0"/>
            <a:endCxn id="36" idx="2"/>
          </p:cNvCxnSpPr>
          <p:nvPr/>
        </p:nvCxnSpPr>
        <p:spPr>
          <a:xfrm flipH="1" flipV="1">
            <a:off x="10562492" y="5554662"/>
            <a:ext cx="577361" cy="2250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reeform 68"/>
          <p:cNvSpPr/>
          <p:nvPr/>
        </p:nvSpPr>
        <p:spPr>
          <a:xfrm>
            <a:off x="8282354" y="3059723"/>
            <a:ext cx="1600200" cy="221468"/>
          </a:xfrm>
          <a:custGeom>
            <a:avLst/>
            <a:gdLst>
              <a:gd name="connsiteX0" fmla="*/ 1600200 w 1600200"/>
              <a:gd name="connsiteY0" fmla="*/ 0 h 221468"/>
              <a:gd name="connsiteX1" fmla="*/ 1160584 w 1600200"/>
              <a:gd name="connsiteY1" fmla="*/ 140677 h 221468"/>
              <a:gd name="connsiteX2" fmla="*/ 492369 w 1600200"/>
              <a:gd name="connsiteY2" fmla="*/ 211015 h 221468"/>
              <a:gd name="connsiteX3" fmla="*/ 0 w 1600200"/>
              <a:gd name="connsiteY3" fmla="*/ 219808 h 221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0200" h="221468">
                <a:moveTo>
                  <a:pt x="1600200" y="0"/>
                </a:moveTo>
                <a:cubicBezTo>
                  <a:pt x="1472711" y="52754"/>
                  <a:pt x="1345222" y="105508"/>
                  <a:pt x="1160584" y="140677"/>
                </a:cubicBezTo>
                <a:cubicBezTo>
                  <a:pt x="975945" y="175846"/>
                  <a:pt x="685799" y="197827"/>
                  <a:pt x="492369" y="211015"/>
                </a:cubicBezTo>
                <a:cubicBezTo>
                  <a:pt x="298939" y="224203"/>
                  <a:pt x="149469" y="222005"/>
                  <a:pt x="0" y="219808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>
            <a:off x="8273562" y="3443188"/>
            <a:ext cx="1591407" cy="1744274"/>
          </a:xfrm>
          <a:custGeom>
            <a:avLst/>
            <a:gdLst>
              <a:gd name="connsiteX0" fmla="*/ 1591407 w 1591407"/>
              <a:gd name="connsiteY0" fmla="*/ 1744274 h 1744274"/>
              <a:gd name="connsiteX1" fmla="*/ 949569 w 1591407"/>
              <a:gd name="connsiteY1" fmla="*/ 1533258 h 1744274"/>
              <a:gd name="connsiteX2" fmla="*/ 597876 w 1591407"/>
              <a:gd name="connsiteY2" fmla="*/ 777120 h 1744274"/>
              <a:gd name="connsiteX3" fmla="*/ 254976 w 1591407"/>
              <a:gd name="connsiteY3" fmla="*/ 117697 h 1744274"/>
              <a:gd name="connsiteX4" fmla="*/ 0 w 1591407"/>
              <a:gd name="connsiteY4" fmla="*/ 3397 h 1744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407" h="1744274">
                <a:moveTo>
                  <a:pt x="1591407" y="1744274"/>
                </a:moveTo>
                <a:cubicBezTo>
                  <a:pt x="1353282" y="1719362"/>
                  <a:pt x="1115157" y="1694450"/>
                  <a:pt x="949569" y="1533258"/>
                </a:cubicBezTo>
                <a:cubicBezTo>
                  <a:pt x="783980" y="1372066"/>
                  <a:pt x="713641" y="1013047"/>
                  <a:pt x="597876" y="777120"/>
                </a:cubicBezTo>
                <a:cubicBezTo>
                  <a:pt x="482110" y="541193"/>
                  <a:pt x="354622" y="246651"/>
                  <a:pt x="254976" y="117697"/>
                </a:cubicBezTo>
                <a:cubicBezTo>
                  <a:pt x="155330" y="-11257"/>
                  <a:pt x="77665" y="-3930"/>
                  <a:pt x="0" y="3397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31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409592" y="2365131"/>
            <a:ext cx="2391508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Before YARN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272" y="1769512"/>
            <a:ext cx="3281728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Issues</a:t>
            </a:r>
            <a:endParaRPr lang="en-US" sz="20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mic Sans MS" panose="030F0702030302020204" pitchFamily="66" charset="0"/>
              </a:rPr>
              <a:t>One </a:t>
            </a:r>
            <a:r>
              <a:rPr lang="en-US" sz="2000" dirty="0" err="1" smtClean="0">
                <a:latin typeface="Comic Sans MS" panose="030F0702030302020204" pitchFamily="66" charset="0"/>
              </a:rPr>
              <a:t>JobTracker</a:t>
            </a:r>
            <a:r>
              <a:rPr lang="en-US" sz="2000" dirty="0" smtClean="0">
                <a:latin typeface="Comic Sans MS" panose="030F0702030302020204" pitchFamily="66" charset="0"/>
              </a:rPr>
              <a:t> per cluster - only 4000 nodes per cluster</a:t>
            </a:r>
          </a:p>
          <a:p>
            <a:pPr marL="0" indent="0">
              <a:buNone/>
            </a:pPr>
            <a:endParaRPr lang="en-US" sz="20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mic Sans MS" panose="030F0702030302020204" pitchFamily="66" charset="0"/>
              </a:rPr>
              <a:t>Inflexible slots: Map or Reduce, not both</a:t>
            </a:r>
          </a:p>
          <a:p>
            <a:pPr marL="0" indent="0">
              <a:buNone/>
            </a:pPr>
            <a:endParaRPr lang="en-US" sz="20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mic Sans MS" panose="030F0702030302020204" pitchFamily="66" charset="0"/>
              </a:rPr>
              <a:t>Can’t share resource with other applications in the cluster</a:t>
            </a:r>
          </a:p>
          <a:p>
            <a:pPr marL="0" indent="0">
              <a:buNone/>
            </a:pPr>
            <a:endParaRPr lang="en-US" sz="20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mic Sans MS" panose="030F0702030302020204" pitchFamily="66" charset="0"/>
              </a:rPr>
              <a:t>Job Tracker is SPOF</a:t>
            </a:r>
          </a:p>
          <a:p>
            <a:pPr marL="0" indent="0">
              <a:buNone/>
            </a:pPr>
            <a:endParaRPr lang="en-US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dirty="0" smtClean="0">
              <a:latin typeface="Comic Sans MS" panose="030F0702030302020204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910753" y="2901462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03071" y="2969553"/>
            <a:ext cx="1103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Job 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Tracker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366738" y="365125"/>
            <a:ext cx="2391508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9390184" y="2453054"/>
            <a:ext cx="2391508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9390184" y="4627685"/>
            <a:ext cx="2391508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300169" y="2266218"/>
            <a:ext cx="1477108" cy="677007"/>
          </a:xfrm>
          <a:prstGeom prst="ellipse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19622" y="2420055"/>
            <a:ext cx="9056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Client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300169" y="3606677"/>
            <a:ext cx="1477108" cy="677007"/>
          </a:xfrm>
          <a:prstGeom prst="ellips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619622" y="3760514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Client</a:t>
            </a:r>
            <a:endParaRPr lang="en-US" dirty="0">
              <a:latin typeface="Comic Sans MS" panose="030F0702030302020204" pitchFamily="66" charset="0"/>
            </a:endParaRPr>
          </a:p>
        </p:txBody>
      </p:sp>
      <p:cxnSp>
        <p:nvCxnSpPr>
          <p:cNvPr id="15" name="Straight Arrow Connector 14"/>
          <p:cNvCxnSpPr>
            <a:stCxn id="10" idx="6"/>
            <a:endCxn id="4" idx="1"/>
          </p:cNvCxnSpPr>
          <p:nvPr/>
        </p:nvCxnSpPr>
        <p:spPr>
          <a:xfrm>
            <a:off x="5777277" y="2604722"/>
            <a:ext cx="1133476" cy="666017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6"/>
            <a:endCxn id="4" idx="1"/>
          </p:cNvCxnSpPr>
          <p:nvPr/>
        </p:nvCxnSpPr>
        <p:spPr>
          <a:xfrm flipV="1">
            <a:off x="5777277" y="3270739"/>
            <a:ext cx="1133476" cy="674442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9881088" y="589356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0049607" y="635466"/>
            <a:ext cx="1072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Task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Tracker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881088" y="2685440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0049607" y="2731550"/>
            <a:ext cx="1072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Task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Tracker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881088" y="4816109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0049607" y="4862219"/>
            <a:ext cx="1072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Task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Tracker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9500821" y="1601251"/>
            <a:ext cx="997194" cy="507280"/>
          </a:xfrm>
          <a:prstGeom prst="ellipse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9645527" y="1665749"/>
            <a:ext cx="70778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Task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9500821" y="3651645"/>
            <a:ext cx="997194" cy="507280"/>
          </a:xfrm>
          <a:prstGeom prst="ellipse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9645527" y="3716143"/>
            <a:ext cx="70778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Task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9500821" y="5773918"/>
            <a:ext cx="997194" cy="507280"/>
          </a:xfrm>
          <a:prstGeom prst="ellips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9645527" y="5838416"/>
            <a:ext cx="70778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Task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10641256" y="5779742"/>
            <a:ext cx="997194" cy="507280"/>
          </a:xfrm>
          <a:prstGeom prst="ellips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0785962" y="5844240"/>
            <a:ext cx="70778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Task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10642721" y="3645593"/>
            <a:ext cx="997194" cy="507280"/>
          </a:xfrm>
          <a:prstGeom prst="ellips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10787427" y="3710091"/>
            <a:ext cx="70778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Task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10629533" y="1601105"/>
            <a:ext cx="997194" cy="507280"/>
          </a:xfrm>
          <a:prstGeom prst="ellips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10774239" y="1665603"/>
            <a:ext cx="70778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Task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4" name="Freeform 53"/>
          <p:cNvSpPr/>
          <p:nvPr/>
        </p:nvSpPr>
        <p:spPr>
          <a:xfrm>
            <a:off x="8273562" y="975946"/>
            <a:ext cx="1591407" cy="2180492"/>
          </a:xfrm>
          <a:custGeom>
            <a:avLst/>
            <a:gdLst>
              <a:gd name="connsiteX0" fmla="*/ 1591407 w 1591407"/>
              <a:gd name="connsiteY0" fmla="*/ 0 h 2180492"/>
              <a:gd name="connsiteX1" fmla="*/ 1063869 w 1591407"/>
              <a:gd name="connsiteY1" fmla="*/ 281354 h 2180492"/>
              <a:gd name="connsiteX2" fmla="*/ 756138 w 1591407"/>
              <a:gd name="connsiteY2" fmla="*/ 747346 h 2180492"/>
              <a:gd name="connsiteX3" fmla="*/ 228600 w 1591407"/>
              <a:gd name="connsiteY3" fmla="*/ 1890346 h 2180492"/>
              <a:gd name="connsiteX4" fmla="*/ 0 w 1591407"/>
              <a:gd name="connsiteY4" fmla="*/ 2180492 h 218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407" h="2180492">
                <a:moveTo>
                  <a:pt x="1591407" y="0"/>
                </a:moveTo>
                <a:cubicBezTo>
                  <a:pt x="1397243" y="78398"/>
                  <a:pt x="1203080" y="156796"/>
                  <a:pt x="1063869" y="281354"/>
                </a:cubicBezTo>
                <a:cubicBezTo>
                  <a:pt x="924658" y="405912"/>
                  <a:pt x="895349" y="479181"/>
                  <a:pt x="756138" y="747346"/>
                </a:cubicBezTo>
                <a:cubicBezTo>
                  <a:pt x="616926" y="1015511"/>
                  <a:pt x="354623" y="1651488"/>
                  <a:pt x="228600" y="1890346"/>
                </a:cubicBezTo>
                <a:cubicBezTo>
                  <a:pt x="102577" y="2129204"/>
                  <a:pt x="51288" y="2154848"/>
                  <a:pt x="0" y="2180492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>
            <a:stCxn id="38" idx="0"/>
            <a:endCxn id="26" idx="2"/>
          </p:cNvCxnSpPr>
          <p:nvPr/>
        </p:nvCxnSpPr>
        <p:spPr>
          <a:xfrm flipV="1">
            <a:off x="9999418" y="1327909"/>
            <a:ext cx="563074" cy="2733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8" idx="0"/>
            <a:endCxn id="26" idx="2"/>
          </p:cNvCxnSpPr>
          <p:nvPr/>
        </p:nvCxnSpPr>
        <p:spPr>
          <a:xfrm flipH="1" flipV="1">
            <a:off x="10562492" y="1327909"/>
            <a:ext cx="565638" cy="2731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0" idx="0"/>
            <a:endCxn id="34" idx="2"/>
          </p:cNvCxnSpPr>
          <p:nvPr/>
        </p:nvCxnSpPr>
        <p:spPr>
          <a:xfrm flipV="1">
            <a:off x="9999418" y="3423993"/>
            <a:ext cx="563074" cy="2276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6" idx="0"/>
            <a:endCxn id="34" idx="2"/>
          </p:cNvCxnSpPr>
          <p:nvPr/>
        </p:nvCxnSpPr>
        <p:spPr>
          <a:xfrm flipH="1" flipV="1">
            <a:off x="10562492" y="3423993"/>
            <a:ext cx="578826" cy="221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2" idx="0"/>
            <a:endCxn id="36" idx="2"/>
          </p:cNvCxnSpPr>
          <p:nvPr/>
        </p:nvCxnSpPr>
        <p:spPr>
          <a:xfrm flipV="1">
            <a:off x="9999418" y="5554662"/>
            <a:ext cx="563074" cy="2192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4" idx="0"/>
            <a:endCxn id="36" idx="2"/>
          </p:cNvCxnSpPr>
          <p:nvPr/>
        </p:nvCxnSpPr>
        <p:spPr>
          <a:xfrm flipH="1" flipV="1">
            <a:off x="10562492" y="5554662"/>
            <a:ext cx="577361" cy="2250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reeform 68"/>
          <p:cNvSpPr/>
          <p:nvPr/>
        </p:nvSpPr>
        <p:spPr>
          <a:xfrm>
            <a:off x="8282354" y="3059723"/>
            <a:ext cx="1600200" cy="221468"/>
          </a:xfrm>
          <a:custGeom>
            <a:avLst/>
            <a:gdLst>
              <a:gd name="connsiteX0" fmla="*/ 1600200 w 1600200"/>
              <a:gd name="connsiteY0" fmla="*/ 0 h 221468"/>
              <a:gd name="connsiteX1" fmla="*/ 1160584 w 1600200"/>
              <a:gd name="connsiteY1" fmla="*/ 140677 h 221468"/>
              <a:gd name="connsiteX2" fmla="*/ 492369 w 1600200"/>
              <a:gd name="connsiteY2" fmla="*/ 211015 h 221468"/>
              <a:gd name="connsiteX3" fmla="*/ 0 w 1600200"/>
              <a:gd name="connsiteY3" fmla="*/ 219808 h 221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0200" h="221468">
                <a:moveTo>
                  <a:pt x="1600200" y="0"/>
                </a:moveTo>
                <a:cubicBezTo>
                  <a:pt x="1472711" y="52754"/>
                  <a:pt x="1345222" y="105508"/>
                  <a:pt x="1160584" y="140677"/>
                </a:cubicBezTo>
                <a:cubicBezTo>
                  <a:pt x="975945" y="175846"/>
                  <a:pt x="685799" y="197827"/>
                  <a:pt x="492369" y="211015"/>
                </a:cubicBezTo>
                <a:cubicBezTo>
                  <a:pt x="298939" y="224203"/>
                  <a:pt x="149469" y="222005"/>
                  <a:pt x="0" y="219808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>
            <a:off x="8273562" y="3443188"/>
            <a:ext cx="1591407" cy="1744274"/>
          </a:xfrm>
          <a:custGeom>
            <a:avLst/>
            <a:gdLst>
              <a:gd name="connsiteX0" fmla="*/ 1591407 w 1591407"/>
              <a:gd name="connsiteY0" fmla="*/ 1744274 h 1744274"/>
              <a:gd name="connsiteX1" fmla="*/ 949569 w 1591407"/>
              <a:gd name="connsiteY1" fmla="*/ 1533258 h 1744274"/>
              <a:gd name="connsiteX2" fmla="*/ 597876 w 1591407"/>
              <a:gd name="connsiteY2" fmla="*/ 777120 h 1744274"/>
              <a:gd name="connsiteX3" fmla="*/ 254976 w 1591407"/>
              <a:gd name="connsiteY3" fmla="*/ 117697 h 1744274"/>
              <a:gd name="connsiteX4" fmla="*/ 0 w 1591407"/>
              <a:gd name="connsiteY4" fmla="*/ 3397 h 1744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407" h="1744274">
                <a:moveTo>
                  <a:pt x="1591407" y="1744274"/>
                </a:moveTo>
                <a:cubicBezTo>
                  <a:pt x="1353282" y="1719362"/>
                  <a:pt x="1115157" y="1694450"/>
                  <a:pt x="949569" y="1533258"/>
                </a:cubicBezTo>
                <a:cubicBezTo>
                  <a:pt x="783980" y="1372066"/>
                  <a:pt x="713641" y="1013047"/>
                  <a:pt x="597876" y="777120"/>
                </a:cubicBezTo>
                <a:cubicBezTo>
                  <a:pt x="482110" y="541193"/>
                  <a:pt x="354622" y="246651"/>
                  <a:pt x="254976" y="117697"/>
                </a:cubicBezTo>
                <a:cubicBezTo>
                  <a:pt x="155330" y="-11257"/>
                  <a:pt x="77665" y="-3930"/>
                  <a:pt x="0" y="3397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97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YARN solutions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272" y="1769512"/>
            <a:ext cx="402248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mic Sans MS" panose="030F0702030302020204" pitchFamily="66" charset="0"/>
              </a:rPr>
              <a:t>Move Job Tracker functionality to Application Master – one cluster can have many Application Master</a:t>
            </a:r>
          </a:p>
          <a:p>
            <a:pPr marL="0" indent="0">
              <a:buNone/>
            </a:pPr>
            <a:endParaRPr lang="en-US" sz="20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mic Sans MS" panose="030F0702030302020204" pitchFamily="66" charset="0"/>
              </a:rPr>
              <a:t>Replace slot with Container which can run any tasks</a:t>
            </a:r>
          </a:p>
          <a:p>
            <a:pPr marL="0" indent="0">
              <a:buNone/>
            </a:pPr>
            <a:endParaRPr lang="en-US" sz="20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mic Sans MS" panose="030F0702030302020204" pitchFamily="66" charset="0"/>
              </a:rPr>
              <a:t>Both </a:t>
            </a:r>
            <a:r>
              <a:rPr lang="en-US" sz="2000" dirty="0" err="1" smtClean="0">
                <a:latin typeface="Comic Sans MS" panose="030F0702030302020204" pitchFamily="66" charset="0"/>
              </a:rPr>
              <a:t>MapReduce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smtClean="0">
                <a:latin typeface="Comic Sans MS" panose="030F0702030302020204" pitchFamily="66" charset="0"/>
              </a:rPr>
              <a:t>and non-</a:t>
            </a:r>
            <a:r>
              <a:rPr lang="en-US" sz="2000" dirty="0" err="1" smtClean="0">
                <a:latin typeface="Comic Sans MS" panose="030F0702030302020204" pitchFamily="66" charset="0"/>
              </a:rPr>
              <a:t>MapReduce</a:t>
            </a:r>
            <a:r>
              <a:rPr lang="en-US" sz="2000" dirty="0" smtClean="0">
                <a:latin typeface="Comic Sans MS" panose="030F0702030302020204" pitchFamily="66" charset="0"/>
              </a:rPr>
              <a:t> applications can running together</a:t>
            </a:r>
          </a:p>
          <a:p>
            <a:pPr marL="0" indent="0">
              <a:buNone/>
            </a:pPr>
            <a:endParaRPr lang="en-US" sz="20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2000" dirty="0" smtClean="0">
              <a:latin typeface="Comic Sans MS" panose="030F0702030302020204" pitchFamily="66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454892" y="3736731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623411" y="3782841"/>
            <a:ext cx="1072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Task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Tracker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454892" y="2105869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547210" y="2173960"/>
            <a:ext cx="1103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Job 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Tracker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5515522" y="4984213"/>
            <a:ext cx="1251803" cy="507280"/>
          </a:xfrm>
          <a:prstGeom prst="ellipse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5603077" y="5053187"/>
            <a:ext cx="110709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Map slot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7263176" y="2321247"/>
            <a:ext cx="1055077" cy="25486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371365" y="1235485"/>
            <a:ext cx="1529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mic Sans MS" panose="030F0702030302020204" pitchFamily="66" charset="0"/>
              </a:rPr>
              <a:t>MapReduce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688996" y="1235485"/>
            <a:ext cx="1529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YARN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8605469" y="1955247"/>
            <a:ext cx="2464046" cy="47931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8651627" y="2001330"/>
            <a:ext cx="2417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Resource Manager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8605469" y="2596457"/>
            <a:ext cx="2464046" cy="47931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8651627" y="2642540"/>
            <a:ext cx="235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Application Master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567001" y="3919630"/>
            <a:ext cx="2525593" cy="437482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8888288" y="3937429"/>
            <a:ext cx="211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Node Manager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71" name="Right Arrow 70"/>
          <p:cNvSpPr/>
          <p:nvPr/>
        </p:nvSpPr>
        <p:spPr>
          <a:xfrm>
            <a:off x="7263175" y="3967630"/>
            <a:ext cx="1055077" cy="25486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8667015" y="2670242"/>
            <a:ext cx="2464046" cy="47931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8713173" y="2716325"/>
            <a:ext cx="235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Application Master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8728561" y="2745699"/>
            <a:ext cx="2464046" cy="47931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8774719" y="2791782"/>
            <a:ext cx="235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Application Master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5516258" y="5546162"/>
            <a:ext cx="1251803" cy="507280"/>
          </a:xfrm>
          <a:prstGeom prst="ellipse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5454892" y="5615136"/>
            <a:ext cx="144633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Reduce slot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78" name="Right Arrow 77"/>
          <p:cNvSpPr/>
          <p:nvPr/>
        </p:nvSpPr>
        <p:spPr>
          <a:xfrm>
            <a:off x="7263174" y="5359147"/>
            <a:ext cx="1055077" cy="25486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8605469" y="5240815"/>
            <a:ext cx="1962885" cy="74365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967053" y="5301914"/>
            <a:ext cx="145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Container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14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409592" y="2365131"/>
            <a:ext cx="2391508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YARN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286" y="1725857"/>
            <a:ext cx="3372252" cy="5193996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Resource Manager</a:t>
            </a:r>
          </a:p>
          <a:p>
            <a:pPr marL="0" indent="0">
              <a:buNone/>
            </a:pPr>
            <a:r>
              <a:rPr lang="en-US" sz="1800" dirty="0" smtClean="0">
                <a:latin typeface="Comic Sans MS" panose="030F0702030302020204" pitchFamily="66" charset="0"/>
              </a:rPr>
              <a:t>Run on master node</a:t>
            </a:r>
          </a:p>
          <a:p>
            <a:pPr marL="0" indent="0">
              <a:buNone/>
            </a:pPr>
            <a:r>
              <a:rPr lang="en-US" sz="1800" dirty="0" smtClean="0">
                <a:latin typeface="Comic Sans MS" panose="030F0702030302020204" pitchFamily="66" charset="0"/>
              </a:rPr>
              <a:t>Global resource scheduler</a:t>
            </a:r>
          </a:p>
          <a:p>
            <a:pPr marL="0" indent="0">
              <a:buNone/>
            </a:pPr>
            <a:r>
              <a:rPr lang="en-US" sz="1800" dirty="0" smtClean="0">
                <a:latin typeface="Comic Sans MS" panose="030F0702030302020204" pitchFamily="66" charset="0"/>
              </a:rPr>
              <a:t>Arbitrates cluster resource(CPU, memory) between applications</a:t>
            </a:r>
          </a:p>
          <a:p>
            <a:r>
              <a:rPr lang="en-US" sz="2000" dirty="0" smtClean="0">
                <a:latin typeface="Comic Sans MS" panose="030F0702030302020204" pitchFamily="66" charset="0"/>
              </a:rPr>
              <a:t>Node </a:t>
            </a:r>
            <a:r>
              <a:rPr lang="en-US" sz="2000" dirty="0" err="1" smtClean="0">
                <a:latin typeface="Comic Sans MS" panose="030F0702030302020204" pitchFamily="66" charset="0"/>
              </a:rPr>
              <a:t>Mangaer</a:t>
            </a:r>
            <a:endParaRPr lang="en-US" sz="20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mic Sans MS" panose="030F0702030302020204" pitchFamily="66" charset="0"/>
              </a:rPr>
              <a:t>Run on slave nodes</a:t>
            </a:r>
          </a:p>
          <a:p>
            <a:pPr marL="0" indent="0">
              <a:buNone/>
            </a:pPr>
            <a:r>
              <a:rPr lang="en-US" sz="1800" dirty="0" smtClean="0">
                <a:latin typeface="Comic Sans MS" panose="030F0702030302020204" pitchFamily="66" charset="0"/>
              </a:rPr>
              <a:t>Manage life-cycle of containers</a:t>
            </a:r>
          </a:p>
          <a:p>
            <a:pPr marL="0" indent="0">
              <a:buNone/>
            </a:pPr>
            <a:r>
              <a:rPr lang="en-US" sz="1800" dirty="0" smtClean="0">
                <a:latin typeface="Comic Sans MS" panose="030F0702030302020204" pitchFamily="66" charset="0"/>
              </a:rPr>
              <a:t>Monitors resources</a:t>
            </a:r>
            <a:endParaRPr lang="en-US" sz="1800" dirty="0">
              <a:latin typeface="Comic Sans MS" panose="030F0702030302020204" pitchFamily="66" charset="0"/>
            </a:endParaRPr>
          </a:p>
          <a:p>
            <a:r>
              <a:rPr lang="en-US" sz="2000" dirty="0" smtClean="0">
                <a:latin typeface="Comic Sans MS" panose="030F0702030302020204" pitchFamily="66" charset="0"/>
              </a:rPr>
              <a:t>Application Master</a:t>
            </a:r>
          </a:p>
          <a:p>
            <a:pPr marL="0" indent="0">
              <a:buNone/>
            </a:pPr>
            <a:r>
              <a:rPr lang="en-US" sz="2000" dirty="0" smtClean="0">
                <a:latin typeface="Comic Sans MS" panose="030F0702030302020204" pitchFamily="66" charset="0"/>
              </a:rPr>
              <a:t>Per-application</a:t>
            </a:r>
          </a:p>
          <a:p>
            <a:pPr marL="0" indent="0">
              <a:buNone/>
            </a:pPr>
            <a:r>
              <a:rPr lang="en-US" sz="2000" dirty="0" smtClean="0">
                <a:latin typeface="Comic Sans MS" panose="030F0702030302020204" pitchFamily="66" charset="0"/>
              </a:rPr>
              <a:t>Manage application</a:t>
            </a:r>
          </a:p>
          <a:p>
            <a:pPr marL="0" indent="0">
              <a:buNone/>
            </a:pPr>
            <a:endParaRPr lang="en-US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dirty="0" smtClean="0">
              <a:latin typeface="Comic Sans MS" panose="030F0702030302020204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910753" y="2901462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941523" y="2941515"/>
            <a:ext cx="1238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mic Sans MS" panose="030F0702030302020204" pitchFamily="66" charset="0"/>
              </a:rPr>
              <a:t>ResourceManager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117623" y="365125"/>
            <a:ext cx="2640623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9117623" y="2453054"/>
            <a:ext cx="2664069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9117623" y="4627685"/>
            <a:ext cx="2664069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669447" y="2382716"/>
            <a:ext cx="1477108" cy="677007"/>
          </a:xfrm>
          <a:prstGeom prst="ellipse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88900" y="2536553"/>
            <a:ext cx="9056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Client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637942" y="3429001"/>
            <a:ext cx="1477108" cy="677007"/>
          </a:xfrm>
          <a:prstGeom prst="ellips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957395" y="3582838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Client</a:t>
            </a:r>
            <a:endParaRPr lang="en-US" dirty="0">
              <a:latin typeface="Comic Sans MS" panose="030F0702030302020204" pitchFamily="66" charset="0"/>
            </a:endParaRPr>
          </a:p>
        </p:txBody>
      </p:sp>
      <p:cxnSp>
        <p:nvCxnSpPr>
          <p:cNvPr id="15" name="Straight Arrow Connector 14"/>
          <p:cNvCxnSpPr>
            <a:stCxn id="10" idx="6"/>
            <a:endCxn id="4" idx="1"/>
          </p:cNvCxnSpPr>
          <p:nvPr/>
        </p:nvCxnSpPr>
        <p:spPr>
          <a:xfrm>
            <a:off x="6146555" y="2721220"/>
            <a:ext cx="764198" cy="549519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6"/>
            <a:endCxn id="4" idx="1"/>
          </p:cNvCxnSpPr>
          <p:nvPr/>
        </p:nvCxnSpPr>
        <p:spPr>
          <a:xfrm flipV="1">
            <a:off x="6115050" y="3270739"/>
            <a:ext cx="795703" cy="496766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9881088" y="589356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9929447" y="635466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Manager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881088" y="2685440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9881088" y="4816109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8273562" y="975946"/>
            <a:ext cx="1591407" cy="2180492"/>
          </a:xfrm>
          <a:custGeom>
            <a:avLst/>
            <a:gdLst>
              <a:gd name="connsiteX0" fmla="*/ 1591407 w 1591407"/>
              <a:gd name="connsiteY0" fmla="*/ 0 h 2180492"/>
              <a:gd name="connsiteX1" fmla="*/ 1063869 w 1591407"/>
              <a:gd name="connsiteY1" fmla="*/ 281354 h 2180492"/>
              <a:gd name="connsiteX2" fmla="*/ 756138 w 1591407"/>
              <a:gd name="connsiteY2" fmla="*/ 747346 h 2180492"/>
              <a:gd name="connsiteX3" fmla="*/ 228600 w 1591407"/>
              <a:gd name="connsiteY3" fmla="*/ 1890346 h 2180492"/>
              <a:gd name="connsiteX4" fmla="*/ 0 w 1591407"/>
              <a:gd name="connsiteY4" fmla="*/ 2180492 h 218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407" h="2180492">
                <a:moveTo>
                  <a:pt x="1591407" y="0"/>
                </a:moveTo>
                <a:cubicBezTo>
                  <a:pt x="1397243" y="78398"/>
                  <a:pt x="1203080" y="156796"/>
                  <a:pt x="1063869" y="281354"/>
                </a:cubicBezTo>
                <a:cubicBezTo>
                  <a:pt x="924658" y="405912"/>
                  <a:pt x="895349" y="479181"/>
                  <a:pt x="756138" y="747346"/>
                </a:cubicBezTo>
                <a:cubicBezTo>
                  <a:pt x="616926" y="1015511"/>
                  <a:pt x="354623" y="1651488"/>
                  <a:pt x="228600" y="1890346"/>
                </a:cubicBezTo>
                <a:cubicBezTo>
                  <a:pt x="102577" y="2129204"/>
                  <a:pt x="51288" y="2154848"/>
                  <a:pt x="0" y="2180492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/>
          <p:cNvSpPr/>
          <p:nvPr/>
        </p:nvSpPr>
        <p:spPr>
          <a:xfrm>
            <a:off x="8282354" y="3059723"/>
            <a:ext cx="1600200" cy="221468"/>
          </a:xfrm>
          <a:custGeom>
            <a:avLst/>
            <a:gdLst>
              <a:gd name="connsiteX0" fmla="*/ 1600200 w 1600200"/>
              <a:gd name="connsiteY0" fmla="*/ 0 h 221468"/>
              <a:gd name="connsiteX1" fmla="*/ 1160584 w 1600200"/>
              <a:gd name="connsiteY1" fmla="*/ 140677 h 221468"/>
              <a:gd name="connsiteX2" fmla="*/ 492369 w 1600200"/>
              <a:gd name="connsiteY2" fmla="*/ 211015 h 221468"/>
              <a:gd name="connsiteX3" fmla="*/ 0 w 1600200"/>
              <a:gd name="connsiteY3" fmla="*/ 219808 h 221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0200" h="221468">
                <a:moveTo>
                  <a:pt x="1600200" y="0"/>
                </a:moveTo>
                <a:cubicBezTo>
                  <a:pt x="1472711" y="52754"/>
                  <a:pt x="1345222" y="105508"/>
                  <a:pt x="1160584" y="140677"/>
                </a:cubicBezTo>
                <a:cubicBezTo>
                  <a:pt x="975945" y="175846"/>
                  <a:pt x="685799" y="197827"/>
                  <a:pt x="492369" y="211015"/>
                </a:cubicBezTo>
                <a:cubicBezTo>
                  <a:pt x="298939" y="224203"/>
                  <a:pt x="149469" y="222005"/>
                  <a:pt x="0" y="219808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>
            <a:off x="8273562" y="3443188"/>
            <a:ext cx="1591407" cy="1744274"/>
          </a:xfrm>
          <a:custGeom>
            <a:avLst/>
            <a:gdLst>
              <a:gd name="connsiteX0" fmla="*/ 1591407 w 1591407"/>
              <a:gd name="connsiteY0" fmla="*/ 1744274 h 1744274"/>
              <a:gd name="connsiteX1" fmla="*/ 949569 w 1591407"/>
              <a:gd name="connsiteY1" fmla="*/ 1533258 h 1744274"/>
              <a:gd name="connsiteX2" fmla="*/ 597876 w 1591407"/>
              <a:gd name="connsiteY2" fmla="*/ 777120 h 1744274"/>
              <a:gd name="connsiteX3" fmla="*/ 254976 w 1591407"/>
              <a:gd name="connsiteY3" fmla="*/ 117697 h 1744274"/>
              <a:gd name="connsiteX4" fmla="*/ 0 w 1591407"/>
              <a:gd name="connsiteY4" fmla="*/ 3397 h 1744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407" h="1744274">
                <a:moveTo>
                  <a:pt x="1591407" y="1744274"/>
                </a:moveTo>
                <a:cubicBezTo>
                  <a:pt x="1353282" y="1719362"/>
                  <a:pt x="1115157" y="1694450"/>
                  <a:pt x="949569" y="1533258"/>
                </a:cubicBezTo>
                <a:cubicBezTo>
                  <a:pt x="783980" y="1372066"/>
                  <a:pt x="713641" y="1013047"/>
                  <a:pt x="597876" y="777120"/>
                </a:cubicBezTo>
                <a:cubicBezTo>
                  <a:pt x="482110" y="541193"/>
                  <a:pt x="354622" y="246651"/>
                  <a:pt x="254976" y="117697"/>
                </a:cubicBezTo>
                <a:cubicBezTo>
                  <a:pt x="155330" y="-11257"/>
                  <a:pt x="77665" y="-3930"/>
                  <a:pt x="0" y="3397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9949228" y="2712086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Manager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999418" y="4862219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Manager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302262" y="1601105"/>
            <a:ext cx="1086399" cy="421126"/>
          </a:xfrm>
          <a:prstGeom prst="round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555683" y="1634771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AM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9302263" y="3661374"/>
            <a:ext cx="1086398" cy="421126"/>
          </a:xfrm>
          <a:prstGeom prst="round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9274237" y="3687462"/>
            <a:ext cx="131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Container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9302263" y="5801916"/>
            <a:ext cx="1086398" cy="421126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9274237" y="5828004"/>
            <a:ext cx="131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Container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10601327" y="5805149"/>
            <a:ext cx="1086398" cy="421126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10573301" y="5831237"/>
            <a:ext cx="131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Container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10594182" y="1615936"/>
            <a:ext cx="1086398" cy="421126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10566156" y="1642024"/>
            <a:ext cx="131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Container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10596653" y="3679590"/>
            <a:ext cx="1086399" cy="421126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10850074" y="3713256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AM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8308731" y="1811215"/>
            <a:ext cx="1002323" cy="1389185"/>
          </a:xfrm>
          <a:custGeom>
            <a:avLst/>
            <a:gdLst>
              <a:gd name="connsiteX0" fmla="*/ 1002323 w 1002323"/>
              <a:gd name="connsiteY0" fmla="*/ 0 h 1389185"/>
              <a:gd name="connsiteX1" fmla="*/ 685800 w 1002323"/>
              <a:gd name="connsiteY1" fmla="*/ 545123 h 1389185"/>
              <a:gd name="connsiteX2" fmla="*/ 307731 w 1002323"/>
              <a:gd name="connsiteY2" fmla="*/ 1204547 h 1389185"/>
              <a:gd name="connsiteX3" fmla="*/ 0 w 1002323"/>
              <a:gd name="connsiteY3" fmla="*/ 1389185 h 1389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2323" h="1389185">
                <a:moveTo>
                  <a:pt x="1002323" y="0"/>
                </a:moveTo>
                <a:lnTo>
                  <a:pt x="685800" y="545123"/>
                </a:lnTo>
                <a:cubicBezTo>
                  <a:pt x="570035" y="745881"/>
                  <a:pt x="422031" y="1063870"/>
                  <a:pt x="307731" y="1204547"/>
                </a:cubicBezTo>
                <a:cubicBezTo>
                  <a:pt x="193431" y="1345224"/>
                  <a:pt x="93785" y="1362808"/>
                  <a:pt x="0" y="1389185"/>
                </a:cubicBezTo>
              </a:path>
            </a:pathLst>
          </a:custGeom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8335108" y="3376246"/>
            <a:ext cx="2242038" cy="875714"/>
          </a:xfrm>
          <a:custGeom>
            <a:avLst/>
            <a:gdLst>
              <a:gd name="connsiteX0" fmla="*/ 2242038 w 2242038"/>
              <a:gd name="connsiteY0" fmla="*/ 509954 h 875714"/>
              <a:gd name="connsiteX1" fmla="*/ 1890346 w 2242038"/>
              <a:gd name="connsiteY1" fmla="*/ 817685 h 875714"/>
              <a:gd name="connsiteX2" fmla="*/ 1055077 w 2242038"/>
              <a:gd name="connsiteY2" fmla="*/ 835269 h 875714"/>
              <a:gd name="connsiteX3" fmla="*/ 536330 w 2242038"/>
              <a:gd name="connsiteY3" fmla="*/ 386862 h 875714"/>
              <a:gd name="connsiteX4" fmla="*/ 0 w 2242038"/>
              <a:gd name="connsiteY4" fmla="*/ 0 h 875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2038" h="875714">
                <a:moveTo>
                  <a:pt x="2242038" y="509954"/>
                </a:moveTo>
                <a:cubicBezTo>
                  <a:pt x="2165105" y="636710"/>
                  <a:pt x="2088173" y="763466"/>
                  <a:pt x="1890346" y="817685"/>
                </a:cubicBezTo>
                <a:cubicBezTo>
                  <a:pt x="1692519" y="871904"/>
                  <a:pt x="1280746" y="907073"/>
                  <a:pt x="1055077" y="835269"/>
                </a:cubicBezTo>
                <a:cubicBezTo>
                  <a:pt x="829408" y="763465"/>
                  <a:pt x="712176" y="526073"/>
                  <a:pt x="536330" y="386862"/>
                </a:cubicBezTo>
                <a:cubicBezTo>
                  <a:pt x="360484" y="247651"/>
                  <a:pt x="70338" y="82062"/>
                  <a:pt x="0" y="0"/>
                </a:cubicBezTo>
              </a:path>
            </a:pathLst>
          </a:custGeom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9821008" y="4097215"/>
            <a:ext cx="1670600" cy="1688123"/>
          </a:xfrm>
          <a:custGeom>
            <a:avLst/>
            <a:gdLst>
              <a:gd name="connsiteX0" fmla="*/ 0 w 1670600"/>
              <a:gd name="connsiteY0" fmla="*/ 1688123 h 1688123"/>
              <a:gd name="connsiteX1" fmla="*/ 1477107 w 1670600"/>
              <a:gd name="connsiteY1" fmla="*/ 1521070 h 1688123"/>
              <a:gd name="connsiteX2" fmla="*/ 1635369 w 1670600"/>
              <a:gd name="connsiteY2" fmla="*/ 791308 h 1688123"/>
              <a:gd name="connsiteX3" fmla="*/ 1310054 w 1670600"/>
              <a:gd name="connsiteY3" fmla="*/ 0 h 168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0600" h="1688123">
                <a:moveTo>
                  <a:pt x="0" y="1688123"/>
                </a:moveTo>
                <a:cubicBezTo>
                  <a:pt x="602273" y="1679331"/>
                  <a:pt x="1204546" y="1670539"/>
                  <a:pt x="1477107" y="1521070"/>
                </a:cubicBezTo>
                <a:cubicBezTo>
                  <a:pt x="1749668" y="1371601"/>
                  <a:pt x="1663211" y="1044820"/>
                  <a:pt x="1635369" y="791308"/>
                </a:cubicBezTo>
                <a:cubicBezTo>
                  <a:pt x="1607527" y="537796"/>
                  <a:pt x="1458790" y="268898"/>
                  <a:pt x="1310054" y="0"/>
                </a:cubicBezTo>
              </a:path>
            </a:pathLst>
          </a:cu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11166231" y="4106008"/>
            <a:ext cx="651022" cy="1705707"/>
          </a:xfrm>
          <a:custGeom>
            <a:avLst/>
            <a:gdLst>
              <a:gd name="connsiteX0" fmla="*/ 0 w 651022"/>
              <a:gd name="connsiteY0" fmla="*/ 1705707 h 1705707"/>
              <a:gd name="connsiteX1" fmla="*/ 650631 w 651022"/>
              <a:gd name="connsiteY1" fmla="*/ 1327638 h 1705707"/>
              <a:gd name="connsiteX2" fmla="*/ 96715 w 651022"/>
              <a:gd name="connsiteY2" fmla="*/ 0 h 1705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1022" h="1705707">
                <a:moveTo>
                  <a:pt x="0" y="1705707"/>
                </a:moveTo>
                <a:cubicBezTo>
                  <a:pt x="317256" y="1658814"/>
                  <a:pt x="634512" y="1611922"/>
                  <a:pt x="650631" y="1327638"/>
                </a:cubicBezTo>
                <a:cubicBezTo>
                  <a:pt x="666750" y="1043354"/>
                  <a:pt x="180242" y="211015"/>
                  <a:pt x="96715" y="0"/>
                </a:cubicBezTo>
              </a:path>
            </a:pathLst>
          </a:cu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11148646" y="2048608"/>
            <a:ext cx="246310" cy="1644161"/>
          </a:xfrm>
          <a:custGeom>
            <a:avLst/>
            <a:gdLst>
              <a:gd name="connsiteX0" fmla="*/ 0 w 246310"/>
              <a:gd name="connsiteY0" fmla="*/ 0 h 1644161"/>
              <a:gd name="connsiteX1" fmla="*/ 246185 w 246310"/>
              <a:gd name="connsiteY1" fmla="*/ 685800 h 1644161"/>
              <a:gd name="connsiteX2" fmla="*/ 26377 w 246310"/>
              <a:gd name="connsiteY2" fmla="*/ 1644161 h 164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310" h="1644161">
                <a:moveTo>
                  <a:pt x="0" y="0"/>
                </a:moveTo>
                <a:cubicBezTo>
                  <a:pt x="120894" y="205886"/>
                  <a:pt x="241789" y="411773"/>
                  <a:pt x="246185" y="685800"/>
                </a:cubicBezTo>
                <a:cubicBezTo>
                  <a:pt x="250581" y="959827"/>
                  <a:pt x="138479" y="1301994"/>
                  <a:pt x="26377" y="1644161"/>
                </a:cubicBezTo>
              </a:path>
            </a:pathLst>
          </a:cu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9557202" y="2013438"/>
            <a:ext cx="272598" cy="1635370"/>
          </a:xfrm>
          <a:custGeom>
            <a:avLst/>
            <a:gdLst>
              <a:gd name="connsiteX0" fmla="*/ 272598 w 272598"/>
              <a:gd name="connsiteY0" fmla="*/ 1635370 h 1635370"/>
              <a:gd name="connsiteX1" fmla="*/ 36 w 272598"/>
              <a:gd name="connsiteY1" fmla="*/ 1072662 h 1635370"/>
              <a:gd name="connsiteX2" fmla="*/ 255013 w 272598"/>
              <a:gd name="connsiteY2" fmla="*/ 0 h 1635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598" h="1635370">
                <a:moveTo>
                  <a:pt x="272598" y="1635370"/>
                </a:moveTo>
                <a:cubicBezTo>
                  <a:pt x="137782" y="1490297"/>
                  <a:pt x="2967" y="1345224"/>
                  <a:pt x="36" y="1072662"/>
                </a:cubicBezTo>
                <a:cubicBezTo>
                  <a:pt x="-2895" y="800100"/>
                  <a:pt x="171486" y="150935"/>
                  <a:pt x="255013" y="0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7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409592" y="2365131"/>
            <a:ext cx="2391508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YARN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286" y="1725857"/>
            <a:ext cx="3372252" cy="5193996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Resource Manager</a:t>
            </a:r>
          </a:p>
          <a:p>
            <a:pPr marL="0" indent="0">
              <a:buNone/>
            </a:pPr>
            <a:r>
              <a:rPr lang="en-US" sz="1800" dirty="0" smtClean="0">
                <a:latin typeface="Comic Sans MS" panose="030F0702030302020204" pitchFamily="66" charset="0"/>
              </a:rPr>
              <a:t>Run on master node</a:t>
            </a:r>
          </a:p>
          <a:p>
            <a:pPr marL="0" indent="0">
              <a:buNone/>
            </a:pPr>
            <a:r>
              <a:rPr lang="en-US" sz="1800" dirty="0" smtClean="0">
                <a:latin typeface="Comic Sans MS" panose="030F0702030302020204" pitchFamily="66" charset="0"/>
              </a:rPr>
              <a:t>Global resource scheduler</a:t>
            </a:r>
          </a:p>
          <a:p>
            <a:pPr marL="0" indent="0">
              <a:buNone/>
            </a:pPr>
            <a:r>
              <a:rPr lang="en-US" sz="1800" dirty="0" smtClean="0">
                <a:latin typeface="Comic Sans MS" panose="030F0702030302020204" pitchFamily="66" charset="0"/>
              </a:rPr>
              <a:t>Arbitrates cluster resource(CPU, memory) between applications</a:t>
            </a:r>
          </a:p>
          <a:p>
            <a:r>
              <a:rPr lang="en-US" sz="2000" dirty="0" smtClean="0">
                <a:latin typeface="Comic Sans MS" panose="030F0702030302020204" pitchFamily="66" charset="0"/>
              </a:rPr>
              <a:t>Node </a:t>
            </a:r>
            <a:r>
              <a:rPr lang="en-US" sz="2000" dirty="0" err="1" smtClean="0">
                <a:latin typeface="Comic Sans MS" panose="030F0702030302020204" pitchFamily="66" charset="0"/>
              </a:rPr>
              <a:t>Mangaer</a:t>
            </a:r>
            <a:endParaRPr lang="en-US" sz="20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mic Sans MS" panose="030F0702030302020204" pitchFamily="66" charset="0"/>
              </a:rPr>
              <a:t>Run on slave nodes</a:t>
            </a:r>
          </a:p>
          <a:p>
            <a:pPr marL="0" indent="0">
              <a:buNone/>
            </a:pPr>
            <a:r>
              <a:rPr lang="en-US" sz="1800" dirty="0" smtClean="0">
                <a:latin typeface="Comic Sans MS" panose="030F0702030302020204" pitchFamily="66" charset="0"/>
              </a:rPr>
              <a:t>Manage life-cycle of containers</a:t>
            </a:r>
          </a:p>
          <a:p>
            <a:pPr marL="0" indent="0">
              <a:buNone/>
            </a:pPr>
            <a:r>
              <a:rPr lang="en-US" sz="1800" dirty="0" smtClean="0">
                <a:latin typeface="Comic Sans MS" panose="030F0702030302020204" pitchFamily="66" charset="0"/>
              </a:rPr>
              <a:t>Monitors resources</a:t>
            </a:r>
            <a:endParaRPr lang="en-US" sz="1800" dirty="0">
              <a:latin typeface="Comic Sans MS" panose="030F0702030302020204" pitchFamily="66" charset="0"/>
            </a:endParaRPr>
          </a:p>
          <a:p>
            <a:r>
              <a:rPr lang="en-US" sz="2000" dirty="0" smtClean="0">
                <a:latin typeface="Comic Sans MS" panose="030F0702030302020204" pitchFamily="66" charset="0"/>
              </a:rPr>
              <a:t>Application Master</a:t>
            </a:r>
          </a:p>
          <a:p>
            <a:pPr marL="0" indent="0">
              <a:buNone/>
            </a:pPr>
            <a:r>
              <a:rPr lang="en-US" sz="2000" dirty="0" smtClean="0">
                <a:latin typeface="Comic Sans MS" panose="030F0702030302020204" pitchFamily="66" charset="0"/>
              </a:rPr>
              <a:t>Per-application</a:t>
            </a:r>
          </a:p>
          <a:p>
            <a:pPr marL="0" indent="0">
              <a:buNone/>
            </a:pPr>
            <a:r>
              <a:rPr lang="en-US" sz="2000" dirty="0" smtClean="0">
                <a:latin typeface="Comic Sans MS" panose="030F0702030302020204" pitchFamily="66" charset="0"/>
              </a:rPr>
              <a:t>Manage application</a:t>
            </a:r>
          </a:p>
          <a:p>
            <a:pPr marL="0" indent="0">
              <a:buNone/>
            </a:pPr>
            <a:endParaRPr lang="en-US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dirty="0" smtClean="0">
              <a:latin typeface="Comic Sans MS" panose="030F0702030302020204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910753" y="2901462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941523" y="2941515"/>
            <a:ext cx="1238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mic Sans MS" panose="030F0702030302020204" pitchFamily="66" charset="0"/>
              </a:rPr>
              <a:t>ResourceManager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117623" y="365125"/>
            <a:ext cx="2640623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9117623" y="2453054"/>
            <a:ext cx="2664069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9117623" y="4627685"/>
            <a:ext cx="2664069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669447" y="2382716"/>
            <a:ext cx="1477108" cy="677007"/>
          </a:xfrm>
          <a:prstGeom prst="ellipse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88900" y="2536553"/>
            <a:ext cx="9056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Client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637942" y="3429001"/>
            <a:ext cx="1477108" cy="677007"/>
          </a:xfrm>
          <a:prstGeom prst="ellips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957395" y="3582838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Client</a:t>
            </a:r>
            <a:endParaRPr lang="en-US" dirty="0">
              <a:latin typeface="Comic Sans MS" panose="030F0702030302020204" pitchFamily="66" charset="0"/>
            </a:endParaRPr>
          </a:p>
        </p:txBody>
      </p:sp>
      <p:cxnSp>
        <p:nvCxnSpPr>
          <p:cNvPr id="15" name="Straight Arrow Connector 14"/>
          <p:cNvCxnSpPr>
            <a:stCxn id="10" idx="6"/>
            <a:endCxn id="4" idx="1"/>
          </p:cNvCxnSpPr>
          <p:nvPr/>
        </p:nvCxnSpPr>
        <p:spPr>
          <a:xfrm>
            <a:off x="6146555" y="2721220"/>
            <a:ext cx="764198" cy="549519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6"/>
            <a:endCxn id="4" idx="1"/>
          </p:cNvCxnSpPr>
          <p:nvPr/>
        </p:nvCxnSpPr>
        <p:spPr>
          <a:xfrm flipV="1">
            <a:off x="6115050" y="3270739"/>
            <a:ext cx="795703" cy="496766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9881088" y="589356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9929447" y="635466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Manager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881088" y="2685440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9881088" y="4816109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8273562" y="975946"/>
            <a:ext cx="1591407" cy="2180492"/>
          </a:xfrm>
          <a:custGeom>
            <a:avLst/>
            <a:gdLst>
              <a:gd name="connsiteX0" fmla="*/ 1591407 w 1591407"/>
              <a:gd name="connsiteY0" fmla="*/ 0 h 2180492"/>
              <a:gd name="connsiteX1" fmla="*/ 1063869 w 1591407"/>
              <a:gd name="connsiteY1" fmla="*/ 281354 h 2180492"/>
              <a:gd name="connsiteX2" fmla="*/ 756138 w 1591407"/>
              <a:gd name="connsiteY2" fmla="*/ 747346 h 2180492"/>
              <a:gd name="connsiteX3" fmla="*/ 228600 w 1591407"/>
              <a:gd name="connsiteY3" fmla="*/ 1890346 h 2180492"/>
              <a:gd name="connsiteX4" fmla="*/ 0 w 1591407"/>
              <a:gd name="connsiteY4" fmla="*/ 2180492 h 218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407" h="2180492">
                <a:moveTo>
                  <a:pt x="1591407" y="0"/>
                </a:moveTo>
                <a:cubicBezTo>
                  <a:pt x="1397243" y="78398"/>
                  <a:pt x="1203080" y="156796"/>
                  <a:pt x="1063869" y="281354"/>
                </a:cubicBezTo>
                <a:cubicBezTo>
                  <a:pt x="924658" y="405912"/>
                  <a:pt x="895349" y="479181"/>
                  <a:pt x="756138" y="747346"/>
                </a:cubicBezTo>
                <a:cubicBezTo>
                  <a:pt x="616926" y="1015511"/>
                  <a:pt x="354623" y="1651488"/>
                  <a:pt x="228600" y="1890346"/>
                </a:cubicBezTo>
                <a:cubicBezTo>
                  <a:pt x="102577" y="2129204"/>
                  <a:pt x="51288" y="2154848"/>
                  <a:pt x="0" y="2180492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/>
          <p:cNvSpPr/>
          <p:nvPr/>
        </p:nvSpPr>
        <p:spPr>
          <a:xfrm>
            <a:off x="8282354" y="3059723"/>
            <a:ext cx="1600200" cy="221468"/>
          </a:xfrm>
          <a:custGeom>
            <a:avLst/>
            <a:gdLst>
              <a:gd name="connsiteX0" fmla="*/ 1600200 w 1600200"/>
              <a:gd name="connsiteY0" fmla="*/ 0 h 221468"/>
              <a:gd name="connsiteX1" fmla="*/ 1160584 w 1600200"/>
              <a:gd name="connsiteY1" fmla="*/ 140677 h 221468"/>
              <a:gd name="connsiteX2" fmla="*/ 492369 w 1600200"/>
              <a:gd name="connsiteY2" fmla="*/ 211015 h 221468"/>
              <a:gd name="connsiteX3" fmla="*/ 0 w 1600200"/>
              <a:gd name="connsiteY3" fmla="*/ 219808 h 221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0200" h="221468">
                <a:moveTo>
                  <a:pt x="1600200" y="0"/>
                </a:moveTo>
                <a:cubicBezTo>
                  <a:pt x="1472711" y="52754"/>
                  <a:pt x="1345222" y="105508"/>
                  <a:pt x="1160584" y="140677"/>
                </a:cubicBezTo>
                <a:cubicBezTo>
                  <a:pt x="975945" y="175846"/>
                  <a:pt x="685799" y="197827"/>
                  <a:pt x="492369" y="211015"/>
                </a:cubicBezTo>
                <a:cubicBezTo>
                  <a:pt x="298939" y="224203"/>
                  <a:pt x="149469" y="222005"/>
                  <a:pt x="0" y="219808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>
            <a:off x="8273562" y="3443188"/>
            <a:ext cx="1591407" cy="1744274"/>
          </a:xfrm>
          <a:custGeom>
            <a:avLst/>
            <a:gdLst>
              <a:gd name="connsiteX0" fmla="*/ 1591407 w 1591407"/>
              <a:gd name="connsiteY0" fmla="*/ 1744274 h 1744274"/>
              <a:gd name="connsiteX1" fmla="*/ 949569 w 1591407"/>
              <a:gd name="connsiteY1" fmla="*/ 1533258 h 1744274"/>
              <a:gd name="connsiteX2" fmla="*/ 597876 w 1591407"/>
              <a:gd name="connsiteY2" fmla="*/ 777120 h 1744274"/>
              <a:gd name="connsiteX3" fmla="*/ 254976 w 1591407"/>
              <a:gd name="connsiteY3" fmla="*/ 117697 h 1744274"/>
              <a:gd name="connsiteX4" fmla="*/ 0 w 1591407"/>
              <a:gd name="connsiteY4" fmla="*/ 3397 h 1744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407" h="1744274">
                <a:moveTo>
                  <a:pt x="1591407" y="1744274"/>
                </a:moveTo>
                <a:cubicBezTo>
                  <a:pt x="1353282" y="1719362"/>
                  <a:pt x="1115157" y="1694450"/>
                  <a:pt x="949569" y="1533258"/>
                </a:cubicBezTo>
                <a:cubicBezTo>
                  <a:pt x="783980" y="1372066"/>
                  <a:pt x="713641" y="1013047"/>
                  <a:pt x="597876" y="777120"/>
                </a:cubicBezTo>
                <a:cubicBezTo>
                  <a:pt x="482110" y="541193"/>
                  <a:pt x="354622" y="246651"/>
                  <a:pt x="254976" y="117697"/>
                </a:cubicBezTo>
                <a:cubicBezTo>
                  <a:pt x="155330" y="-11257"/>
                  <a:pt x="77665" y="-3930"/>
                  <a:pt x="0" y="3397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9949228" y="2712086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Manager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999418" y="4862219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Manager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302262" y="1601105"/>
            <a:ext cx="1086399" cy="421126"/>
          </a:xfrm>
          <a:prstGeom prst="round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555683" y="1634771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AM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9302263" y="3661374"/>
            <a:ext cx="1086398" cy="421126"/>
          </a:xfrm>
          <a:prstGeom prst="round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9274237" y="3687462"/>
            <a:ext cx="131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Container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9302263" y="5801916"/>
            <a:ext cx="1086398" cy="421126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9274237" y="5828004"/>
            <a:ext cx="131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Container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10601327" y="5805149"/>
            <a:ext cx="1086398" cy="421126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10573301" y="5831237"/>
            <a:ext cx="131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Container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10594182" y="1615936"/>
            <a:ext cx="1086398" cy="421126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10566156" y="1642024"/>
            <a:ext cx="131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Container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10596653" y="3679590"/>
            <a:ext cx="1086399" cy="421126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10850074" y="3713256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AM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8308731" y="1811215"/>
            <a:ext cx="1002323" cy="1389185"/>
          </a:xfrm>
          <a:custGeom>
            <a:avLst/>
            <a:gdLst>
              <a:gd name="connsiteX0" fmla="*/ 1002323 w 1002323"/>
              <a:gd name="connsiteY0" fmla="*/ 0 h 1389185"/>
              <a:gd name="connsiteX1" fmla="*/ 685800 w 1002323"/>
              <a:gd name="connsiteY1" fmla="*/ 545123 h 1389185"/>
              <a:gd name="connsiteX2" fmla="*/ 307731 w 1002323"/>
              <a:gd name="connsiteY2" fmla="*/ 1204547 h 1389185"/>
              <a:gd name="connsiteX3" fmla="*/ 0 w 1002323"/>
              <a:gd name="connsiteY3" fmla="*/ 1389185 h 1389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2323" h="1389185">
                <a:moveTo>
                  <a:pt x="1002323" y="0"/>
                </a:moveTo>
                <a:lnTo>
                  <a:pt x="685800" y="545123"/>
                </a:lnTo>
                <a:cubicBezTo>
                  <a:pt x="570035" y="745881"/>
                  <a:pt x="422031" y="1063870"/>
                  <a:pt x="307731" y="1204547"/>
                </a:cubicBezTo>
                <a:cubicBezTo>
                  <a:pt x="193431" y="1345224"/>
                  <a:pt x="93785" y="1362808"/>
                  <a:pt x="0" y="1389185"/>
                </a:cubicBezTo>
              </a:path>
            </a:pathLst>
          </a:custGeom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8335108" y="3376246"/>
            <a:ext cx="2242038" cy="875714"/>
          </a:xfrm>
          <a:custGeom>
            <a:avLst/>
            <a:gdLst>
              <a:gd name="connsiteX0" fmla="*/ 2242038 w 2242038"/>
              <a:gd name="connsiteY0" fmla="*/ 509954 h 875714"/>
              <a:gd name="connsiteX1" fmla="*/ 1890346 w 2242038"/>
              <a:gd name="connsiteY1" fmla="*/ 817685 h 875714"/>
              <a:gd name="connsiteX2" fmla="*/ 1055077 w 2242038"/>
              <a:gd name="connsiteY2" fmla="*/ 835269 h 875714"/>
              <a:gd name="connsiteX3" fmla="*/ 536330 w 2242038"/>
              <a:gd name="connsiteY3" fmla="*/ 386862 h 875714"/>
              <a:gd name="connsiteX4" fmla="*/ 0 w 2242038"/>
              <a:gd name="connsiteY4" fmla="*/ 0 h 875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2038" h="875714">
                <a:moveTo>
                  <a:pt x="2242038" y="509954"/>
                </a:moveTo>
                <a:cubicBezTo>
                  <a:pt x="2165105" y="636710"/>
                  <a:pt x="2088173" y="763466"/>
                  <a:pt x="1890346" y="817685"/>
                </a:cubicBezTo>
                <a:cubicBezTo>
                  <a:pt x="1692519" y="871904"/>
                  <a:pt x="1280746" y="907073"/>
                  <a:pt x="1055077" y="835269"/>
                </a:cubicBezTo>
                <a:cubicBezTo>
                  <a:pt x="829408" y="763465"/>
                  <a:pt x="712176" y="526073"/>
                  <a:pt x="536330" y="386862"/>
                </a:cubicBezTo>
                <a:cubicBezTo>
                  <a:pt x="360484" y="247651"/>
                  <a:pt x="70338" y="82062"/>
                  <a:pt x="0" y="0"/>
                </a:cubicBezTo>
              </a:path>
            </a:pathLst>
          </a:custGeom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9821008" y="4097215"/>
            <a:ext cx="1670600" cy="1688123"/>
          </a:xfrm>
          <a:custGeom>
            <a:avLst/>
            <a:gdLst>
              <a:gd name="connsiteX0" fmla="*/ 0 w 1670600"/>
              <a:gd name="connsiteY0" fmla="*/ 1688123 h 1688123"/>
              <a:gd name="connsiteX1" fmla="*/ 1477107 w 1670600"/>
              <a:gd name="connsiteY1" fmla="*/ 1521070 h 1688123"/>
              <a:gd name="connsiteX2" fmla="*/ 1635369 w 1670600"/>
              <a:gd name="connsiteY2" fmla="*/ 791308 h 1688123"/>
              <a:gd name="connsiteX3" fmla="*/ 1310054 w 1670600"/>
              <a:gd name="connsiteY3" fmla="*/ 0 h 168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0600" h="1688123">
                <a:moveTo>
                  <a:pt x="0" y="1688123"/>
                </a:moveTo>
                <a:cubicBezTo>
                  <a:pt x="602273" y="1679331"/>
                  <a:pt x="1204546" y="1670539"/>
                  <a:pt x="1477107" y="1521070"/>
                </a:cubicBezTo>
                <a:cubicBezTo>
                  <a:pt x="1749668" y="1371601"/>
                  <a:pt x="1663211" y="1044820"/>
                  <a:pt x="1635369" y="791308"/>
                </a:cubicBezTo>
                <a:cubicBezTo>
                  <a:pt x="1607527" y="537796"/>
                  <a:pt x="1458790" y="268898"/>
                  <a:pt x="1310054" y="0"/>
                </a:cubicBezTo>
              </a:path>
            </a:pathLst>
          </a:cu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11166231" y="4106008"/>
            <a:ext cx="651022" cy="1705707"/>
          </a:xfrm>
          <a:custGeom>
            <a:avLst/>
            <a:gdLst>
              <a:gd name="connsiteX0" fmla="*/ 0 w 651022"/>
              <a:gd name="connsiteY0" fmla="*/ 1705707 h 1705707"/>
              <a:gd name="connsiteX1" fmla="*/ 650631 w 651022"/>
              <a:gd name="connsiteY1" fmla="*/ 1327638 h 1705707"/>
              <a:gd name="connsiteX2" fmla="*/ 96715 w 651022"/>
              <a:gd name="connsiteY2" fmla="*/ 0 h 1705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1022" h="1705707">
                <a:moveTo>
                  <a:pt x="0" y="1705707"/>
                </a:moveTo>
                <a:cubicBezTo>
                  <a:pt x="317256" y="1658814"/>
                  <a:pt x="634512" y="1611922"/>
                  <a:pt x="650631" y="1327638"/>
                </a:cubicBezTo>
                <a:cubicBezTo>
                  <a:pt x="666750" y="1043354"/>
                  <a:pt x="180242" y="211015"/>
                  <a:pt x="96715" y="0"/>
                </a:cubicBezTo>
              </a:path>
            </a:pathLst>
          </a:cu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11148646" y="2048608"/>
            <a:ext cx="246310" cy="1644161"/>
          </a:xfrm>
          <a:custGeom>
            <a:avLst/>
            <a:gdLst>
              <a:gd name="connsiteX0" fmla="*/ 0 w 246310"/>
              <a:gd name="connsiteY0" fmla="*/ 0 h 1644161"/>
              <a:gd name="connsiteX1" fmla="*/ 246185 w 246310"/>
              <a:gd name="connsiteY1" fmla="*/ 685800 h 1644161"/>
              <a:gd name="connsiteX2" fmla="*/ 26377 w 246310"/>
              <a:gd name="connsiteY2" fmla="*/ 1644161 h 164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310" h="1644161">
                <a:moveTo>
                  <a:pt x="0" y="0"/>
                </a:moveTo>
                <a:cubicBezTo>
                  <a:pt x="120894" y="205886"/>
                  <a:pt x="241789" y="411773"/>
                  <a:pt x="246185" y="685800"/>
                </a:cubicBezTo>
                <a:cubicBezTo>
                  <a:pt x="250581" y="959827"/>
                  <a:pt x="138479" y="1301994"/>
                  <a:pt x="26377" y="1644161"/>
                </a:cubicBezTo>
              </a:path>
            </a:pathLst>
          </a:cu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9557202" y="2013438"/>
            <a:ext cx="272598" cy="1635370"/>
          </a:xfrm>
          <a:custGeom>
            <a:avLst/>
            <a:gdLst>
              <a:gd name="connsiteX0" fmla="*/ 272598 w 272598"/>
              <a:gd name="connsiteY0" fmla="*/ 1635370 h 1635370"/>
              <a:gd name="connsiteX1" fmla="*/ 36 w 272598"/>
              <a:gd name="connsiteY1" fmla="*/ 1072662 h 1635370"/>
              <a:gd name="connsiteX2" fmla="*/ 255013 w 272598"/>
              <a:gd name="connsiteY2" fmla="*/ 0 h 1635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598" h="1635370">
                <a:moveTo>
                  <a:pt x="272598" y="1635370"/>
                </a:moveTo>
                <a:cubicBezTo>
                  <a:pt x="137782" y="1490297"/>
                  <a:pt x="2967" y="1345224"/>
                  <a:pt x="36" y="1072662"/>
                </a:cubicBezTo>
                <a:cubicBezTo>
                  <a:pt x="-2895" y="800100"/>
                  <a:pt x="171486" y="150935"/>
                  <a:pt x="255013" y="0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0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33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341</TotalTime>
  <Words>267</Words>
  <Application>Microsoft Office PowerPoint</Application>
  <PresentationFormat>Widescreen</PresentationFormat>
  <Paragraphs>137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等线</vt:lpstr>
      <vt:lpstr>等线 Light</vt:lpstr>
      <vt:lpstr>Arial</vt:lpstr>
      <vt:lpstr>Calibri</vt:lpstr>
      <vt:lpstr>Calibri Light</vt:lpstr>
      <vt:lpstr>Comic Sans MS</vt:lpstr>
      <vt:lpstr>Office Theme</vt:lpstr>
      <vt:lpstr>Hadoop YARN</vt:lpstr>
      <vt:lpstr>YARN</vt:lpstr>
      <vt:lpstr>Before YARN</vt:lpstr>
      <vt:lpstr>Before YARN</vt:lpstr>
      <vt:lpstr>YARN solutions</vt:lpstr>
      <vt:lpstr>YARN</vt:lpstr>
      <vt:lpstr>YARN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 YARN</dc:title>
  <dc:creator>workshop</dc:creator>
  <cp:lastModifiedBy>workshop</cp:lastModifiedBy>
  <cp:revision>59</cp:revision>
  <dcterms:created xsi:type="dcterms:W3CDTF">2018-03-30T06:16:24Z</dcterms:created>
  <dcterms:modified xsi:type="dcterms:W3CDTF">2018-03-30T11:58:34Z</dcterms:modified>
</cp:coreProperties>
</file>