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62" r:id="rId27"/>
    <p:sldId id="334" r:id="rId28"/>
    <p:sldId id="335" r:id="rId29"/>
    <p:sldId id="318" r:id="rId30"/>
    <p:sldId id="310" r:id="rId31"/>
    <p:sldId id="319" r:id="rId32"/>
    <p:sldId id="327" r:id="rId33"/>
    <p:sldId id="323" r:id="rId34"/>
    <p:sldId id="333" r:id="rId35"/>
    <p:sldId id="338" r:id="rId36"/>
    <p:sldId id="324" r:id="rId37"/>
    <p:sldId id="312" r:id="rId38"/>
    <p:sldId id="325" r:id="rId39"/>
    <p:sldId id="336" r:id="rId40"/>
    <p:sldId id="342" r:id="rId41"/>
    <p:sldId id="339" r:id="rId42"/>
    <p:sldId id="340" r:id="rId43"/>
    <p:sldId id="341" r:id="rId44"/>
    <p:sldId id="313" r:id="rId45"/>
    <p:sldId id="326" r:id="rId46"/>
    <p:sldId id="343" r:id="rId47"/>
    <p:sldId id="344" r:id="rId48"/>
    <p:sldId id="345" r:id="rId49"/>
    <p:sldId id="314" r:id="rId50"/>
    <p:sldId id="346" r:id="rId51"/>
    <p:sldId id="347" r:id="rId52"/>
    <p:sldId id="348" r:id="rId53"/>
    <p:sldId id="352" r:id="rId54"/>
    <p:sldId id="353" r:id="rId55"/>
    <p:sldId id="354" r:id="rId56"/>
    <p:sldId id="355" r:id="rId57"/>
    <p:sldId id="356" r:id="rId58"/>
    <p:sldId id="358" r:id="rId59"/>
    <p:sldId id="359" r:id="rId60"/>
    <p:sldId id="316" r:id="rId61"/>
    <p:sldId id="315" r:id="rId62"/>
    <p:sldId id="317" r:id="rId63"/>
    <p:sldId id="361" r:id="rId64"/>
    <p:sldId id="337" r:id="rId65"/>
    <p:sldId id="360" r:id="rId66"/>
    <p:sldId id="363" r:id="rId67"/>
    <p:sldId id="311" r:id="rId68"/>
    <p:sldId id="308" r:id="rId69"/>
    <p:sldId id="309" r:id="rId70"/>
    <p:sldId id="275" r:id="rId71"/>
    <p:sldId id="303" r:id="rId72"/>
    <p:sldId id="274" r:id="rId73"/>
    <p:sldId id="268" r:id="rId74"/>
    <p:sldId id="272" r:id="rId75"/>
    <p:sldId id="277" r:id="rId76"/>
    <p:sldId id="280" r:id="rId77"/>
    <p:sldId id="281" r:id="rId78"/>
    <p:sldId id="282" r:id="rId79"/>
    <p:sldId id="283" r:id="rId80"/>
    <p:sldId id="284" r:id="rId81"/>
    <p:sldId id="285" r:id="rId82"/>
    <p:sldId id="286" r:id="rId83"/>
    <p:sldId id="287" r:id="rId84"/>
    <p:sldId id="288" r:id="rId85"/>
    <p:sldId id="289" r:id="rId86"/>
    <p:sldId id="290" r:id="rId87"/>
    <p:sldId id="291" r:id="rId88"/>
    <p:sldId id="292" r:id="rId89"/>
    <p:sldId id="269" r:id="rId90"/>
    <p:sldId id="271" r:id="rId91"/>
    <p:sldId id="263" r:id="rId92"/>
    <p:sldId id="265" r:id="rId93"/>
    <p:sldId id="259" r:id="rId94"/>
    <p:sldId id="262" r:id="rId95"/>
    <p:sldId id="257" r:id="rId96"/>
    <p:sldId id="270" r:id="rId97"/>
    <p:sldId id="258" r:id="rId98"/>
    <p:sldId id="264" r:id="rId99"/>
    <p:sldId id="266" r:id="rId100"/>
    <p:sldId id="267" r:id="rId101"/>
    <p:sldId id="276" r:id="rId102"/>
    <p:sldId id="279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62"/>
            <p14:sldId id="334"/>
            <p14:sldId id="335"/>
            <p14:sldId id="318"/>
            <p14:sldId id="310"/>
            <p14:sldId id="319"/>
            <p14:sldId id="327"/>
            <p14:sldId id="323"/>
            <p14:sldId id="333"/>
            <p14:sldId id="338"/>
            <p14:sldId id="324"/>
            <p14:sldId id="312"/>
            <p14:sldId id="325"/>
            <p14:sldId id="336"/>
            <p14:sldId id="342"/>
            <p14:sldId id="339"/>
            <p14:sldId id="340"/>
            <p14:sldId id="341"/>
            <p14:sldId id="313"/>
            <p14:sldId id="326"/>
            <p14:sldId id="343"/>
            <p14:sldId id="344"/>
            <p14:sldId id="345"/>
            <p14:sldId id="314"/>
            <p14:sldId id="346"/>
            <p14:sldId id="347"/>
            <p14:sldId id="348"/>
            <p14:sldId id="352"/>
            <p14:sldId id="353"/>
            <p14:sldId id="354"/>
            <p14:sldId id="355"/>
            <p14:sldId id="356"/>
            <p14:sldId id="358"/>
            <p14:sldId id="359"/>
            <p14:sldId id="316"/>
            <p14:sldId id="315"/>
            <p14:sldId id="317"/>
            <p14:sldId id="361"/>
            <p14:sldId id="337"/>
            <p14:sldId id="360"/>
            <p14:sldId id="363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76" d="100"/>
          <a:sy n="76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4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1.png"/><Relationship Id="rId7" Type="http://schemas.openxmlformats.org/officeDocument/2006/relationships/image" Target="../media/image15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56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9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Dataflow Graphs</a:t>
            </a:r>
          </a:p>
          <a:p>
            <a:pPr marL="0" indent="0">
              <a:buNone/>
            </a:pPr>
            <a:r>
              <a:rPr lang="en-US" sz="2200" dirty="0"/>
              <a:t>Compose </a:t>
            </a:r>
            <a:r>
              <a:rPr lang="en-US" sz="2200" dirty="0" err="1"/>
              <a:t>mutiple</a:t>
            </a:r>
            <a:r>
              <a:rPr lang="en-US" sz="2200" dirty="0"/>
              <a:t> jobs to a dataflow graphs</a:t>
            </a:r>
          </a:p>
          <a:p>
            <a:pPr marL="0" indent="0">
              <a:buNone/>
            </a:pPr>
            <a:r>
              <a:rPr lang="en-US" sz="2200" dirty="0"/>
              <a:t>Edges are stream, nodes are jobs.</a:t>
            </a:r>
          </a:p>
          <a:p>
            <a:pPr marL="0" indent="0">
              <a:buNone/>
            </a:pPr>
            <a:r>
              <a:rPr lang="en-US" sz="2200" dirty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/>
              <a:t>The dataflow model: a practical approach to balancing correctness, latency, and cost in massive-scale, unbounded, out-of-order data processing, </a:t>
            </a:r>
            <a:r>
              <a:rPr lang="en-US" sz="2200" dirty="0"/>
              <a:t>VLDB2015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</a:t>
            </a:r>
            <a:r>
              <a:rPr lang="en-US" dirty="0"/>
              <a:t>???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./run-app.sh </a:t>
            </a:r>
            <a:r>
              <a:rPr lang="en-US" dirty="0" err="1"/>
              <a:t>wikipedia.application.WikipediaApplication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en-US" dirty="0"/>
              <a:t> we use </a:t>
            </a:r>
            <a:r>
              <a:rPr lang="en-US" dirty="0" err="1"/>
              <a:t>RemoteApplicationRunner</a:t>
            </a:r>
            <a:r>
              <a:rPr lang="en-US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is made up of three parts:</a:t>
            </a:r>
          </a:p>
          <a:p>
            <a:pPr marL="0" indent="0">
              <a:buNone/>
            </a:pPr>
            <a:r>
              <a:rPr lang="en-US" sz="2000" dirty="0"/>
              <a:t>Streaming layer: messages delivery</a:t>
            </a:r>
          </a:p>
          <a:p>
            <a:pPr marL="0" indent="0">
              <a:buNone/>
            </a:pPr>
            <a:r>
              <a:rPr lang="en-US" sz="2000" dirty="0"/>
              <a:t>Execution layer: </a:t>
            </a:r>
            <a:r>
              <a:rPr lang="en-US" altLang="zh-CN" sz="2000" dirty="0"/>
              <a:t>cluster computing resources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Processing layer: providing stream processing API  to users</a:t>
            </a:r>
          </a:p>
          <a:p>
            <a:endParaRPr lang="en-US" dirty="0"/>
          </a:p>
          <a:p>
            <a:r>
              <a:rPr lang="en-US" dirty="0"/>
              <a:t>Usually we have:</a:t>
            </a:r>
          </a:p>
          <a:p>
            <a:pPr marL="0" indent="0">
              <a:buNone/>
            </a:pPr>
            <a:r>
              <a:rPr lang="en-US" sz="2000" dirty="0"/>
              <a:t>Kafka for streaming layer</a:t>
            </a:r>
          </a:p>
          <a:p>
            <a:pPr marL="0" indent="0">
              <a:buNone/>
            </a:pPr>
            <a:r>
              <a:rPr lang="en-US" sz="2000" dirty="0"/>
              <a:t>YARN for execution layer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API for processing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(Others)</a:t>
            </a:r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</a:t>
            </a:r>
            <a:r>
              <a:rPr lang="en-US" dirty="0" err="1"/>
              <a:t>Samza</a:t>
            </a:r>
            <a:r>
              <a:rPr lang="en-US" dirty="0"/>
              <a:t> and YARN integrated: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prepared a YARN </a:t>
            </a:r>
            <a:r>
              <a:rPr lang="en-US" sz="2000" dirty="0" err="1"/>
              <a:t>ApplicationMaster</a:t>
            </a:r>
            <a:r>
              <a:rPr lang="en-US" sz="2000" dirty="0"/>
              <a:t>(AM) and a YARN </a:t>
            </a:r>
            <a:r>
              <a:rPr lang="en-US" sz="2000" dirty="0" err="1"/>
              <a:t>JobRunner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Samza</a:t>
            </a:r>
            <a:r>
              <a:rPr lang="en-US" sz="2000" dirty="0"/>
              <a:t> wants to start a new application(or job), it talks to YARN </a:t>
            </a:r>
            <a:r>
              <a:rPr lang="en-US" sz="2000" dirty="0" err="1"/>
              <a:t>ResourceManager</a:t>
            </a:r>
            <a:r>
              <a:rPr lang="en-US" sz="2000" dirty="0"/>
              <a:t>(RM). </a:t>
            </a:r>
          </a:p>
          <a:p>
            <a:pPr marL="0" indent="0">
              <a:buNone/>
            </a:pPr>
            <a:r>
              <a:rPr lang="en-US" sz="2000" dirty="0"/>
              <a:t>RM will talks to a YARN </a:t>
            </a:r>
            <a:r>
              <a:rPr lang="en-US" sz="2000" dirty="0" err="1"/>
              <a:t>NodeManager</a:t>
            </a:r>
            <a:r>
              <a:rPr lang="en-US" sz="2000" dirty="0"/>
              <a:t>(NM) to allocate space (one container) for </a:t>
            </a:r>
            <a:r>
              <a:rPr lang="en-US" sz="2000" dirty="0" err="1"/>
              <a:t>Samza</a:t>
            </a:r>
            <a:r>
              <a:rPr lang="en-US" sz="2000" dirty="0"/>
              <a:t> AM on the cluster.</a:t>
            </a:r>
          </a:p>
          <a:p>
            <a:pPr marL="0" indent="0">
              <a:buNone/>
            </a:pPr>
            <a:r>
              <a:rPr lang="en-US" sz="2000" dirty="0"/>
              <a:t>After allocating, NM starts the AM. The AM then asks RM for one or more YARN containers to run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RM works with NMs to allocate required containers. NMs then start the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JobRunner</a:t>
            </a:r>
            <a:r>
              <a:rPr lang="en-US" sz="2000" dirty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colors indicate different host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high-level API (Since 0.13.0) provides the libraries for user to define their applications’ logic. Users implement applications’ logic in StreamApplication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r>
              <a:rPr lang="en-US" dirty="0"/>
              <a:t> use </a:t>
            </a:r>
            <a:r>
              <a:rPr lang="en-US" dirty="0" err="1"/>
              <a:t>ApplicationRunner</a:t>
            </a:r>
            <a:r>
              <a:rPr lang="en-US" dirty="0"/>
              <a:t> to run a StreamApplication:</a:t>
            </a:r>
          </a:p>
          <a:p>
            <a:r>
              <a:rPr lang="en-US" sz="1600" dirty="0"/>
              <a:t>Remote Runner for running on the cluster (Cluster mode)</a:t>
            </a:r>
          </a:p>
          <a:p>
            <a:r>
              <a:rPr lang="en-US" sz="1600" dirty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execution layer, </a:t>
            </a:r>
            <a:r>
              <a:rPr lang="en-US" altLang="zh-CN" dirty="0"/>
              <a:t>there are two kinds of execution models:</a:t>
            </a:r>
          </a:p>
          <a:p>
            <a:r>
              <a:rPr lang="en-US" sz="1600" dirty="0"/>
              <a:t>Cluster-based </a:t>
            </a:r>
            <a:r>
              <a:rPr lang="en-US" sz="1600" dirty="0" err="1"/>
              <a:t>execution:YARN</a:t>
            </a:r>
            <a:r>
              <a:rPr lang="en-US" sz="1600" dirty="0"/>
              <a:t>, </a:t>
            </a:r>
            <a:r>
              <a:rPr lang="en-US" sz="1600" dirty="0" err="1"/>
              <a:t>Mesos</a:t>
            </a:r>
            <a:endParaRPr lang="en-US" sz="1600" dirty="0"/>
          </a:p>
          <a:p>
            <a:r>
              <a:rPr lang="en-US" sz="1600" dirty="0"/>
              <a:t>Embedded execution: </a:t>
            </a:r>
            <a:r>
              <a:rPr lang="en-US" sz="1600" dirty="0" err="1"/>
              <a:t>ZooKeeper</a:t>
            </a:r>
            <a:r>
              <a:rPr lang="en-US" sz="1600" dirty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r>
              <a:rPr lang="en-US" dirty="0"/>
              <a:t> is the smallest execution unit of a StreamApplication. It reads </a:t>
            </a:r>
            <a:r>
              <a:rPr lang="en-US" dirty="0" err="1"/>
              <a:t>configs</a:t>
            </a:r>
            <a:r>
              <a:rPr lang="en-US" dirty="0"/>
              <a:t> from </a:t>
            </a:r>
            <a:r>
              <a:rPr lang="en-US" dirty="0" err="1"/>
              <a:t>ApplicationRunner</a:t>
            </a:r>
            <a:r>
              <a:rPr lang="en-US" dirty="0"/>
              <a:t> and processes input partitions. </a:t>
            </a:r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Hello-</a:t>
            </a:r>
            <a:r>
              <a:rPr lang="en-US" dirty="0" err="1"/>
              <a:t>Samza</a:t>
            </a:r>
            <a:r>
              <a:rPr lang="en-US" dirty="0"/>
              <a:t> project’s example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read </a:t>
            </a:r>
            <a:r>
              <a:rPr lang="en-US" dirty="0" err="1"/>
              <a:t>realtime</a:t>
            </a:r>
            <a:r>
              <a:rPr lang="en-US" dirty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wiki-stats topic</a:t>
            </a:r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stats(total number of certain word, number of modification, </a:t>
            </a:r>
            <a:r>
              <a:rPr lang="en-US" sz="2000" dirty="0" err="1"/>
              <a:t>etc</a:t>
            </a:r>
            <a:r>
              <a:rPr lang="en-US" sz="2000" dirty="0"/>
              <a:t>) 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Kafka topic named ‘</a:t>
            </a:r>
            <a:r>
              <a:rPr lang="en-US" sz="2000" dirty="0" err="1"/>
              <a:t>wikipedia</a:t>
            </a:r>
            <a:r>
              <a:rPr lang="en-US" sz="2000" dirty="0"/>
              <a:t>-stats’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/>
              <a:t>The application’s logic is mainly contained </a:t>
            </a:r>
            <a:r>
              <a:rPr lang="en-US" altLang="zh-CN" dirty="0"/>
              <a:t>in the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input Streams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output Streams</a:t>
            </a:r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three input streams</a:t>
            </a:r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the stats </a:t>
            </a:r>
            <a:r>
              <a:rPr lang="en-US" dirty="0" err="1"/>
              <a:t>informtion</a:t>
            </a:r>
            <a:r>
              <a:rPr lang="en-US" dirty="0"/>
              <a:t> in the time window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window’s output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output Kafka topic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/>
              <a:t>Deployment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out the </a:t>
            </a:r>
            <a:r>
              <a:rPr lang="en-US" i="1" dirty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run-app.sh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application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old </a:t>
            </a:r>
            <a:r>
              <a:rPr lang="en-US" sz="1400" dirty="0" err="1"/>
              <a:t>configs</a:t>
            </a:r>
            <a:endParaRPr lang="en-US" sz="1400" dirty="0"/>
          </a:p>
          <a:p>
            <a:r>
              <a:rPr lang="en-US" sz="1400" dirty="0"/>
              <a:t>Write  </a:t>
            </a:r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</a:t>
            </a:r>
            <a:r>
              <a:rPr lang="en-US" altLang="zh-CN" sz="1600" dirty="0" err="1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</a:t>
            </a:r>
            <a:r>
              <a:rPr lang="en-US" sz="1400" dirty="0" err="1"/>
              <a:t>JavaEnv</a:t>
            </a:r>
            <a:r>
              <a:rPr lang="en-US" sz="1400" dirty="0"/>
              <a:t>, commands,</a:t>
            </a:r>
          </a:p>
          <a:p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run-jc.sh</a:t>
            </a:r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container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configs</a:t>
            </a:r>
            <a:r>
              <a:rPr lang="en-US" sz="1400" dirty="0"/>
              <a:t> to get </a:t>
            </a:r>
            <a:r>
              <a:rPr lang="en-US" sz="1400" dirty="0" err="1"/>
              <a:t>jobmodel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</a:t>
            </a:r>
            <a:r>
              <a:rPr lang="en-US" sz="1400" dirty="0" err="1"/>
              <a:t>jobModel</a:t>
            </a:r>
            <a:r>
              <a:rPr lang="en-US" sz="1400" dirty="0"/>
              <a:t>, start a HTTP server for others to read it</a:t>
            </a:r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 new thread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commands and </a:t>
            </a:r>
            <a:r>
              <a:rPr lang="en-US" sz="1400" dirty="0" err="1"/>
              <a:t>configs</a:t>
            </a:r>
            <a:r>
              <a:rPr lang="en-US" sz="1400" dirty="0"/>
              <a:t> from </a:t>
            </a:r>
            <a:r>
              <a:rPr lang="en-US" sz="1400" dirty="0" err="1"/>
              <a:t>jobModel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run-container.sh</a:t>
            </a:r>
          </a:p>
          <a:p>
            <a:r>
              <a:rPr lang="en-US" sz="1400" dirty="0" err="1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/>
          </a:p>
          <a:p>
            <a:r>
              <a:rPr lang="en-US" dirty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/>
              <a:t>Submit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Hello-</a:t>
            </a:r>
            <a:r>
              <a:rPr lang="en-US" dirty="0" err="1"/>
              <a:t>Samza</a:t>
            </a:r>
            <a:r>
              <a:rPr lang="en-US" dirty="0"/>
              <a:t> Application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Clients submit application package to </a:t>
            </a:r>
            <a:r>
              <a:rPr lang="en-US" dirty="0" err="1"/>
              <a:t>FileSystem</a:t>
            </a:r>
            <a:r>
              <a:rPr lang="en-US" dirty="0"/>
              <a:t>(HDFS for now)</a:t>
            </a:r>
          </a:p>
          <a:p>
            <a:r>
              <a:rPr lang="en-US" dirty="0"/>
              <a:t>Application package contains the application’s code and all dependencies(including </a:t>
            </a:r>
            <a:r>
              <a:rPr lang="en-US" dirty="0" err="1"/>
              <a:t>Samza</a:t>
            </a:r>
            <a:r>
              <a:rPr lang="en-US" dirty="0"/>
              <a:t> environment). Packaging usually done by Maven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Clients run the </a:t>
            </a:r>
            <a:r>
              <a:rPr lang="en-US" i="1" dirty="0"/>
              <a:t>run-app.sh</a:t>
            </a:r>
            <a:r>
              <a:rPr lang="en-US" dirty="0"/>
              <a:t> with </a:t>
            </a:r>
            <a:r>
              <a:rPr lang="en-US" altLang="zh-CN" dirty="0"/>
              <a:t>configuration file(</a:t>
            </a:r>
            <a:r>
              <a:rPr lang="en-US" altLang="zh-CN" i="1" dirty="0" err="1"/>
              <a:t>WikipediaApplication.properties</a:t>
            </a:r>
            <a:r>
              <a:rPr lang="en-US" altLang="zh-CN" dirty="0"/>
              <a:t>)</a:t>
            </a:r>
            <a:r>
              <a:rPr lang="en-US" dirty="0"/>
              <a:t> as parameters </a:t>
            </a:r>
            <a:r>
              <a:rPr lang="en-US" u="sng" dirty="0"/>
              <a:t>on local machine </a:t>
            </a:r>
            <a:r>
              <a:rPr lang="en-US" dirty="0"/>
              <a:t>to start the application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run-app.sh</a:t>
            </a:r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n-US" i="1" dirty="0"/>
              <a:t>run-app.sh</a:t>
            </a:r>
            <a:r>
              <a:rPr lang="en-US" dirty="0"/>
              <a:t> runs </a:t>
            </a:r>
            <a:r>
              <a:rPr lang="en-US" i="1" dirty="0"/>
              <a:t>ApplicationRunnerMain.java</a:t>
            </a:r>
            <a:r>
              <a:rPr lang="en-US" dirty="0"/>
              <a:t> class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./run-app.sh </a:t>
            </a:r>
            <a:r>
              <a:rPr lang="en-US" sz="1200" i="1" dirty="0" err="1"/>
              <a:t>wikipedia.application.WikipediaApplication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-factory=</a:t>
            </a:r>
            <a:r>
              <a:rPr lang="en-US" sz="1200" i="1" dirty="0" err="1"/>
              <a:t>org.apache.samza.config.factories.PropertiesConfigFactory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-path=</a:t>
            </a:r>
            <a:r>
              <a:rPr lang="en-US" sz="1200" i="1" dirty="0" err="1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client</a:t>
            </a:r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/>
              <a:t>Configuration file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file: 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format</a:t>
            </a:r>
          </a:p>
          <a:p>
            <a:endParaRPr lang="en-US" dirty="0"/>
          </a:p>
          <a:p>
            <a:r>
              <a:rPr lang="en-US" dirty="0"/>
              <a:t>Defines which class will be sent to YARN clusters as application, which cluster client are using, which stream system are using, etc.</a:t>
            </a:r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StreamApplication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5.ApplicationRunnerMain builds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r>
              <a:rPr lang="en-US" dirty="0"/>
              <a:t> (store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(2)Setup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52379" y="4194940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47727" y="4264259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518106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19933" y="4587425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4837" y="3560750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19658" y="3555966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19" idx="0"/>
          </p:cNvCxnSpPr>
          <p:nvPr/>
        </p:nvCxnSpPr>
        <p:spPr>
          <a:xfrm flipH="1">
            <a:off x="8431168" y="3955777"/>
            <a:ext cx="8" cy="56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</p:cNvCxnSpPr>
          <p:nvPr/>
        </p:nvCxnSpPr>
        <p:spPr>
          <a:xfrm flipH="1">
            <a:off x="7165543" y="3936874"/>
            <a:ext cx="1288468" cy="65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3"/>
            <a:endCxn id="19" idx="1"/>
          </p:cNvCxnSpPr>
          <p:nvPr/>
        </p:nvCxnSpPr>
        <p:spPr>
          <a:xfrm>
            <a:off x="7165544" y="4607000"/>
            <a:ext cx="55904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>
                <a:hlinkClick r:id="rId3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5.Build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(2)Setup StreamManager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r>
              <a:rPr lang="en-US" dirty="0"/>
              <a:t> can create </a:t>
            </a:r>
            <a:r>
              <a:rPr lang="en-US" dirty="0" err="1"/>
              <a:t>ChangelogStream</a:t>
            </a:r>
            <a:r>
              <a:rPr lang="en-US" dirty="0"/>
              <a:t>, </a:t>
            </a:r>
            <a:r>
              <a:rPr lang="en-US" dirty="0" err="1"/>
              <a:t>CoordinatorStream</a:t>
            </a:r>
            <a:r>
              <a:rPr lang="en-US" dirty="0"/>
              <a:t>, Stream, etc.</a:t>
            </a:r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1316"/>
            <a:ext cx="10515600" cy="1155469"/>
          </a:xfrm>
        </p:spPr>
        <p:txBody>
          <a:bodyPr/>
          <a:lstStyle/>
          <a:p>
            <a:r>
              <a:rPr lang="en-US" dirty="0"/>
              <a:t>StreamManager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631" y="1014153"/>
            <a:ext cx="684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is used to manage the Stream’s </a:t>
            </a:r>
            <a:r>
              <a:rPr lang="en-US" dirty="0" err="1"/>
              <a:t>informatin</a:t>
            </a:r>
            <a:r>
              <a:rPr lang="en-US" dirty="0"/>
              <a:t> for </a:t>
            </a:r>
            <a:r>
              <a:rPr lang="en-US" dirty="0" err="1"/>
              <a:t>ApplicationRunner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884" y="1986742"/>
            <a:ext cx="60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stores the mapping from Stream name(Kafka, Kestrel, etc.) string to the Streams’ interfaces which called </a:t>
            </a:r>
            <a:r>
              <a:rPr lang="en-US" dirty="0" err="1"/>
              <a:t>SystemAdmin</a:t>
            </a:r>
            <a:r>
              <a:rPr lang="en-US" dirty="0"/>
              <a:t>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8" y="3465195"/>
            <a:ext cx="540067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" y="2688128"/>
            <a:ext cx="5715000" cy="628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3814" y="4472247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create a list of streams on specified systems like Kafka by using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13" y="5627716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obtain the stream partition count information from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6" y="5061679"/>
            <a:ext cx="3619500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6" y="6237819"/>
            <a:ext cx="6229350" cy="209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47708" y="1767039"/>
            <a:ext cx="3782292" cy="154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57704" y="1711983"/>
            <a:ext cx="18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6823" y="2081315"/>
            <a:ext cx="3451861" cy="116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07086" y="1943181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sysAdmins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30341" y="231251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7089" y="236496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57804" y="230677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24552" y="235922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20844" y="2559080"/>
            <a:ext cx="38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99317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47708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System</a:t>
            </a:r>
          </a:p>
        </p:txBody>
      </p:sp>
      <p:cxnSp>
        <p:nvCxnSpPr>
          <p:cNvPr id="27" name="Straight Arrow Connector 26"/>
          <p:cNvCxnSpPr>
            <a:stCxn id="19" idx="2"/>
            <a:endCxn id="24" idx="0"/>
          </p:cNvCxnSpPr>
          <p:nvPr/>
        </p:nvCxnSpPr>
        <p:spPr>
          <a:xfrm flipH="1">
            <a:off x="8129848" y="3183774"/>
            <a:ext cx="507075" cy="748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653848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02239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</a:t>
            </a:r>
          </a:p>
          <a:p>
            <a:r>
              <a:rPr lang="en-US" dirty="0"/>
              <a:t>System</a:t>
            </a:r>
          </a:p>
        </p:txBody>
      </p: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>
            <a:off x="10164386" y="3178034"/>
            <a:ext cx="619993" cy="7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0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831540"/>
            <a:ext cx="5436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</a:t>
            </a:r>
            <a:r>
              <a:rPr lang="en-US" altLang="zh-CN" dirty="0"/>
              <a:t>b</a:t>
            </a:r>
            <a:r>
              <a:rPr lang="en-US" dirty="0"/>
              <a:t>uilds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 from the </a:t>
            </a:r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8" y="1477871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3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30917" y="59882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0491" y="2583981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Get the partition count of source and sink streams from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491" y="1552870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(1)Building the </a:t>
            </a:r>
            <a:r>
              <a:rPr lang="en-US" dirty="0" err="1"/>
              <a:t>ExecutionPlan</a:t>
            </a:r>
            <a:r>
              <a:rPr lang="en-US" dirty="0"/>
              <a:t>(JobGraph) from StreamGraph for actual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0491" y="4000918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</a:t>
            </a:r>
            <a:r>
              <a:rPr lang="en-US" altLang="zh-CN" dirty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6774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7.RemoteApplicationRunner build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 from StreamGraph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33037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822951" y="1407402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803270" y="3170953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840221" y="498570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5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YARN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Concepts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Deployment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Application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</a:t>
            </a:r>
          </a:p>
          <a:p>
            <a:pPr marL="0" indent="0">
              <a:buNone/>
            </a:pPr>
            <a:r>
              <a:rPr lang="en-US" sz="2000" dirty="0">
                <a:hlinkClick r:id="rId7" action="ppaction://hlinksldjump"/>
              </a:rPr>
              <a:t>Run a application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8" action="ppaction://hlinksldjump"/>
              </a:rPr>
              <a:t>Run a job</a:t>
            </a:r>
            <a:r>
              <a:rPr lang="en-US" sz="2000" dirty="0"/>
              <a:t> (Run application actually use the same </a:t>
            </a:r>
            <a:r>
              <a:rPr lang="en-US" sz="2000" dirty="0" err="1"/>
              <a:t>JobRunner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70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79571" y="1346662"/>
            <a:ext cx="1670858" cy="23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030640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new StreamGraph(implemented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857105" y="2752877"/>
            <a:ext cx="2502131" cy="1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6838" y="2778037"/>
            <a:ext cx="2539147" cy="32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3" y="4066747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58" y="4409426"/>
            <a:ext cx="1945178" cy="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459303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Application’s logic defined by user’s code</a:t>
            </a:r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StreamApplication, the computation logic is </a:t>
            </a:r>
            <a:r>
              <a:rPr lang="en-US" altLang="zh-CN" sz="2400" dirty="0"/>
              <a:t>expressed in a dataflow graph called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(in </a:t>
            </a:r>
            <a:r>
              <a:rPr lang="en-US" altLang="zh-CN" sz="2400" dirty="0" err="1"/>
              <a:t>Samza</a:t>
            </a:r>
            <a:r>
              <a:rPr lang="en-US" altLang="zh-CN" sz="2400" dirty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components </a:t>
            </a:r>
          </a:p>
          <a:p>
            <a:endParaRPr lang="en-US" sz="2000" dirty="0"/>
          </a:p>
          <a:p>
            <a:r>
              <a:rPr lang="en-US" sz="2000" dirty="0" err="1"/>
              <a:t>Messag</a:t>
            </a:r>
            <a:r>
              <a:rPr lang="en-US" altLang="zh-CN" sz="2000" dirty="0" err="1"/>
              <a:t>eStreams</a:t>
            </a:r>
            <a:r>
              <a:rPr lang="en-US" altLang="zh-CN" sz="2000" dirty="0"/>
              <a:t>: Stream of messages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OperatorSpecs</a:t>
            </a:r>
            <a:r>
              <a:rPr lang="en-US" altLang="zh-CN" sz="2000" dirty="0"/>
              <a:t>: Operators like map, window, </a:t>
            </a:r>
            <a:r>
              <a:rPr lang="en-US" altLang="zh-CN" sz="2000" dirty="0" err="1"/>
              <a:t>partitionBy</a:t>
            </a:r>
            <a:r>
              <a:rPr lang="en-US" altLang="zh-CN" sz="2000" dirty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operator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operator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operator</a:t>
            </a:r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operator</a:t>
            </a:r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defines the logic in the form of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</a:t>
            </a:r>
            <a:r>
              <a:rPr lang="en-US" altLang="zh-CN" dirty="0" err="1"/>
              <a:t>MessageStream</a:t>
            </a:r>
            <a:r>
              <a:rPr lang="en-US" altLang="zh-CN" dirty="0"/>
              <a:t> is associated with the one </a:t>
            </a:r>
            <a:r>
              <a:rPr lang="en-US" altLang="zh-CN" dirty="0" err="1"/>
              <a:t>OperatorSpec</a:t>
            </a:r>
            <a:r>
              <a:rPr lang="en-US" altLang="zh-CN" dirty="0"/>
              <a:t> where it comes from and records all </a:t>
            </a:r>
            <a:r>
              <a:rPr lang="en-US" altLang="zh-CN" dirty="0" err="1"/>
              <a:t>OperatorSpecs</a:t>
            </a:r>
            <a:r>
              <a:rPr lang="en-US" altLang="zh-CN" dirty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MessageStream</a:t>
            </a:r>
            <a:r>
              <a:rPr lang="en-US" altLang="zh-CN" dirty="0"/>
              <a:t> and </a:t>
            </a:r>
            <a:r>
              <a:rPr lang="en-US" altLang="zh-CN" dirty="0" err="1"/>
              <a:t>OperatorSpec</a:t>
            </a:r>
            <a:r>
              <a:rPr lang="en-US" altLang="zh-CN" dirty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</a:t>
            </a:r>
            <a:r>
              <a:rPr lang="en-US" dirty="0" err="1"/>
              <a:t>OperatorSpec</a:t>
            </a:r>
            <a:r>
              <a:rPr lang="en-US" dirty="0"/>
              <a:t> will run application-defined functions (map,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example </a:t>
            </a:r>
            <a:r>
              <a:rPr lang="en-US" dirty="0" err="1">
                <a:hlinkClick r:id="rId2" action="ppaction://hlinksldjump"/>
              </a:rPr>
              <a:t>aplication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similar to map. </a:t>
            </a:r>
          </a:p>
          <a:p>
            <a:r>
              <a:rPr lang="en-US" dirty="0"/>
              <a:t>Map is the simplest operator: for each input message, use the transform function to transform it and generate zero or more messages, then output these messages</a:t>
            </a:r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.map(parse)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“World”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type of </a:t>
            </a:r>
            <a:r>
              <a:rPr lang="en-US" dirty="0" err="1"/>
              <a:t>OperatorSpecs</a:t>
            </a:r>
            <a:r>
              <a:rPr lang="en-US" dirty="0"/>
              <a:t> are like Window: window operator is a </a:t>
            </a:r>
            <a:r>
              <a:rPr lang="en-US" dirty="0" err="1"/>
              <a:t>stateful</a:t>
            </a:r>
            <a:r>
              <a:rPr lang="en-US" dirty="0"/>
              <a:t> operator since it need to aggregate the input messages come in a certain amount of time</a:t>
            </a:r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window(3s,count)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“Alice”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00:01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00:05</a:t>
            </a:r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several </a:t>
            </a:r>
            <a:r>
              <a:rPr lang="en-US" altLang="zh-CN" dirty="0" err="1"/>
              <a:t>OperatorSpec</a:t>
            </a:r>
            <a:r>
              <a:rPr lang="en-US" altLang="zh-CN" dirty="0"/>
              <a:t>:</a:t>
            </a:r>
          </a:p>
          <a:p>
            <a:r>
              <a:rPr lang="en-US" altLang="zh-CN" i="1" dirty="0"/>
              <a:t>input, map, </a:t>
            </a:r>
            <a:r>
              <a:rPr lang="en-US" altLang="zh-CN" i="1" dirty="0" err="1"/>
              <a:t>flat_map</a:t>
            </a:r>
            <a:r>
              <a:rPr lang="en-US" altLang="zh-CN" i="1" dirty="0"/>
              <a:t>, filter, sink, </a:t>
            </a:r>
            <a:r>
              <a:rPr lang="en-US" altLang="zh-CN" i="1" dirty="0" err="1"/>
              <a:t>send_to</a:t>
            </a:r>
            <a:r>
              <a:rPr lang="en-US" altLang="zh-CN" i="1" dirty="0"/>
              <a:t>, join, window, merge, </a:t>
            </a:r>
            <a:r>
              <a:rPr lang="en-US" altLang="zh-CN" i="1" dirty="0" err="1"/>
              <a:t>partition_by</a:t>
            </a:r>
            <a:r>
              <a:rPr lang="en-US" altLang="zh-CN" i="1" dirty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general they can be divided into two types: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streaming since once it received messages, it will do the transformation immediately.</a:t>
            </a:r>
          </a:p>
          <a:p>
            <a:r>
              <a:rPr lang="en-US" dirty="0"/>
              <a:t>The second type </a:t>
            </a:r>
            <a:r>
              <a:rPr lang="en-US" dirty="0" err="1"/>
              <a:t>OperatorSpecs</a:t>
            </a:r>
            <a:r>
              <a:rPr lang="en-US" dirty="0"/>
              <a:t> are batching:</a:t>
            </a:r>
            <a:r>
              <a:rPr lang="zh-CN" altLang="en-US" dirty="0"/>
              <a:t> </a:t>
            </a:r>
            <a:r>
              <a:rPr lang="en-US" dirty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special </a:t>
            </a:r>
            <a:r>
              <a:rPr lang="en-US" dirty="0" err="1"/>
              <a:t>OperatorSpec</a:t>
            </a:r>
            <a:r>
              <a:rPr lang="en-US" dirty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sz="1600" dirty="0"/>
              <a:t>Join operator will join two message streams using user provided </a:t>
            </a:r>
            <a:r>
              <a:rPr lang="en-US" altLang="zh-CN" sz="1600" dirty="0" err="1"/>
              <a:t>JoinFunction</a:t>
            </a:r>
            <a:r>
              <a:rPr lang="en-US" altLang="zh-CN" sz="1600" dirty="0"/>
              <a:t>.</a:t>
            </a:r>
          </a:p>
          <a:p>
            <a:r>
              <a:rPr lang="en-US" sz="1600" dirty="0"/>
              <a:t>These two message stream need to have same number of partitions and should be partitioned by the join key.</a:t>
            </a:r>
          </a:p>
          <a:p>
            <a:r>
              <a:rPr lang="en-US" sz="1600" dirty="0"/>
              <a:t>There is time duration limit in parameters.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PartitionBy</a:t>
            </a:r>
          </a:p>
          <a:p>
            <a:r>
              <a:rPr lang="en-US" altLang="zh-CN" sz="1600" dirty="0"/>
              <a:t>PartitionBy operator will do repartition on the input message stream with user given key.</a:t>
            </a:r>
          </a:p>
          <a:p>
            <a:r>
              <a:rPr lang="en-US" sz="1600" dirty="0"/>
              <a:t>This </a:t>
            </a:r>
            <a:r>
              <a:rPr lang="en-US" sz="1600" dirty="0" err="1"/>
              <a:t>operatorSpec</a:t>
            </a:r>
            <a:r>
              <a:rPr lang="en-US" sz="1600" dirty="0"/>
              <a:t> will create intermediate stream in </a:t>
            </a:r>
            <a:r>
              <a:rPr lang="en-US" sz="1600" dirty="0" err="1"/>
              <a:t>JobGraph</a:t>
            </a:r>
            <a:r>
              <a:rPr lang="en-US" sz="1600" dirty="0"/>
              <a:t> since the repartition will done by the intermediate stream.</a:t>
            </a:r>
          </a:p>
          <a:p>
            <a:r>
              <a:rPr lang="en-US" sz="1600" dirty="0"/>
              <a:t>The number of partitions are equal to the joined stream if there is Join operator after PartitionBy. Otherwise, equal to the </a:t>
            </a:r>
            <a:r>
              <a:rPr lang="en-US" sz="1600" i="1" dirty="0" err="1"/>
              <a:t>job.intermediate.stream.partitions</a:t>
            </a:r>
            <a:r>
              <a:rPr lang="en-US" sz="1600" dirty="0"/>
              <a:t> in conf. If not exist, set to the max number of partitions in all input and output streams.</a:t>
            </a:r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Join(Key = Level)</a:t>
            </a:r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95</a:t>
            </a:r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87</a:t>
            </a:r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‘Tom’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‘Bob’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‘A’, ‘Tom’,95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‘B’, ‘Bob’,87</a:t>
            </a:r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PartitionBy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Rewrite map function to </a:t>
            </a:r>
            <a:r>
              <a:rPr lang="en-US" dirty="0" err="1"/>
              <a:t>flatmap</a:t>
            </a:r>
            <a:r>
              <a:rPr lang="en-US" dirty="0"/>
              <a:t> function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OperatorSpec</a:t>
            </a:r>
            <a:r>
              <a:rPr lang="en-US" altLang="zh-CN" dirty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</a:t>
            </a:r>
            <a:r>
              <a:rPr lang="en-US" dirty="0" err="1"/>
              <a:t>MessageStream</a:t>
            </a:r>
            <a:r>
              <a:rPr lang="en-US" dirty="0"/>
              <a:t> with this </a:t>
            </a:r>
            <a:r>
              <a:rPr lang="en-US" dirty="0" err="1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1" y="3099585"/>
            <a:ext cx="437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</a:t>
            </a:r>
            <a:r>
              <a:rPr lang="en-US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OutputStream</a:t>
            </a:r>
            <a:r>
              <a:rPr lang="en-US" dirty="0"/>
              <a:t>, the intermediate transformations of </a:t>
            </a:r>
            <a:r>
              <a:rPr lang="en-US" dirty="0" err="1"/>
              <a:t>MessageStreams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2" y="777561"/>
            <a:ext cx="5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0" y="2019042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(2)Building the JobGraph from StreamGraph for actual running </a:t>
            </a:r>
          </a:p>
        </p:txBody>
      </p:sp>
      <p:cxnSp>
        <p:nvCxnSpPr>
          <p:cNvPr id="10" name="Straight Arrow Connector 9"/>
          <p:cNvCxnSpPr>
            <a:endCxn id="15" idx="0"/>
          </p:cNvCxnSpPr>
          <p:nvPr/>
        </p:nvCxnSpPr>
        <p:spPr>
          <a:xfrm>
            <a:off x="8775305" y="182880"/>
            <a:ext cx="0" cy="80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1413" y="5285128"/>
            <a:ext cx="4998099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06414" y="5225525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721901" y="5355583"/>
            <a:ext cx="1568828" cy="292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721901" y="531058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8721901" y="5724915"/>
            <a:ext cx="1568828" cy="329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787992" y="570259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18770" y="6191255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1609" y="6266527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03464" y="558198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12159" y="5648038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224074" y="581031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204188" y="5878159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844515" y="6071931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846990" y="5873835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28867" y="5637065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 is used to divide the application into </a:t>
            </a:r>
            <a:r>
              <a:rPr lang="en-US" dirty="0" err="1"/>
              <a:t>Samza</a:t>
            </a:r>
            <a:r>
              <a:rPr lang="en-US" dirty="0"/>
              <a:t> Jobs for running and build the real message streams between them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421056" y="4910675"/>
            <a:ext cx="474842" cy="36418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737372" y="6160782"/>
            <a:ext cx="1581515" cy="55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904319" y="6086520"/>
            <a:ext cx="137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/>
              <a:t>JobGraph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 </a:t>
            </a:r>
            <a:r>
              <a:rPr lang="en-US" altLang="zh-CN" dirty="0"/>
              <a:t>is the physical execution graph of </a:t>
            </a:r>
            <a:r>
              <a:rPr lang="en-US" altLang="zh-CN" dirty="0" err="1"/>
              <a:t>Samza</a:t>
            </a:r>
            <a:r>
              <a:rPr lang="en-US" altLang="zh-CN" dirty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 the topology of jobs connected with streams(source streams, sink streams and intermediate streams)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 level APIs (StreamGraph) will be transformed into JobGraph for planning, validation and execution.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now, JobGraph only have one job node which contains the whole application’s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  <a:p>
            <a:r>
              <a:rPr lang="en-US" dirty="0"/>
              <a:t>(StreamGraph)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 Streams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Streams</a:t>
            </a:r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/>
              <a:t>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/>
              <a:t>JobGraph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" y="1191925"/>
            <a:ext cx="8888854" cy="3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95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streams(created by PartitionBy and Broadcast, see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3197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69550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5009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124902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24902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Output</a:t>
            </a:r>
            <a:r>
              <a:rPr lang="en-US" dirty="0" err="1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67602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58707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MessageStreams</a:t>
            </a:r>
            <a:r>
              <a:rPr lang="en-US" dirty="0"/>
              <a:t> and Operators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51506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50897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00730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72055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272225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355770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98849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50879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6042632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042633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8446500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11001895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4802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46944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89209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519927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8779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700777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44490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7473861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589934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798475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8261829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1144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(2b)</a:t>
            </a:r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4720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 using </a:t>
            </a:r>
            <a:r>
              <a:rPr lang="en-US" dirty="0" err="1"/>
              <a:t>JobId</a:t>
            </a:r>
            <a:r>
              <a:rPr lang="en-US" dirty="0"/>
              <a:t> and </a:t>
            </a:r>
            <a:r>
              <a:rPr lang="en-US" dirty="0" err="1"/>
              <a:t>JobName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60592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(2c)</a:t>
            </a:r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9597042" y="3051363"/>
            <a:ext cx="351801" cy="122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0" y="663419"/>
            <a:ext cx="49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02639" y="1797401"/>
            <a:ext cx="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(2d)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94489" y="4505536"/>
            <a:ext cx="5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(2e)</a:t>
            </a:r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4" y="1018630"/>
            <a:ext cx="492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375" y="1753389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33156" y="1139586"/>
            <a:ext cx="3339474" cy="100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4390167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75" y="2706743"/>
            <a:ext cx="6015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streams: the streams created by PartitionBy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49329"/>
          <a:stretch/>
        </p:blipFill>
        <p:spPr>
          <a:xfrm>
            <a:off x="6671734" y="3290475"/>
            <a:ext cx="4728104" cy="18800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473931" y="3732974"/>
            <a:ext cx="1197803" cy="49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3847" y="4294443"/>
            <a:ext cx="928783" cy="7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14800" y="1737363"/>
            <a:ext cx="2718262" cy="10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93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3656" y="2143303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93" y="1507807"/>
            <a:ext cx="5095875" cy="733425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541222" y="2128058"/>
            <a:ext cx="1970116" cy="12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8" y="2573737"/>
            <a:ext cx="5819775" cy="245745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7506393" y="2128058"/>
            <a:ext cx="2493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3" y="5031187"/>
            <a:ext cx="7077075" cy="247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33062" y="3848789"/>
            <a:ext cx="1101368" cy="12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" y="3739782"/>
            <a:ext cx="5023342" cy="28272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07229" y="4289367"/>
            <a:ext cx="2826327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6" y="843820"/>
            <a:ext cx="509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383" y="1755713"/>
            <a:ext cx="4444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11" y="298100"/>
            <a:ext cx="4689850" cy="11745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22124" y="886828"/>
            <a:ext cx="1843892" cy="203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52" y="1490151"/>
            <a:ext cx="3886200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2" y="3381375"/>
            <a:ext cx="34385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52" y="4472499"/>
            <a:ext cx="5172075" cy="1390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21" y="4721629"/>
            <a:ext cx="4115147" cy="152983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rot="10800000" flipV="1">
            <a:off x="7290263" y="448887"/>
            <a:ext cx="2751513" cy="1911928"/>
          </a:xfrm>
          <a:prstGeom prst="curvedConnector3">
            <a:avLst>
              <a:gd name="adj1" fmla="val -6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290264" y="448885"/>
            <a:ext cx="2851267" cy="2851017"/>
          </a:xfrm>
          <a:prstGeom prst="curvedConnector3">
            <a:avLst>
              <a:gd name="adj1" fmla="val -5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883050" y="1960358"/>
            <a:ext cx="3077297" cy="1946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0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7502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56" y="843820"/>
            <a:ext cx="499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8" y="979194"/>
            <a:ext cx="14763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88" y="1236369"/>
            <a:ext cx="5254250" cy="139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88" y="2566311"/>
            <a:ext cx="4747174" cy="1609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345297" y="1107783"/>
            <a:ext cx="750405" cy="142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88" y="4175841"/>
            <a:ext cx="6265025" cy="1857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5" y="4175841"/>
            <a:ext cx="4088216" cy="26260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43847" y="2115104"/>
            <a:ext cx="62208" cy="83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36" y="2460775"/>
            <a:ext cx="667028" cy="22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80160" y="4630189"/>
            <a:ext cx="3815542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0791" y="1490151"/>
            <a:ext cx="4333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2)Building the </a:t>
            </a:r>
            <a:r>
              <a:rPr lang="en-US" dirty="0" err="1"/>
              <a:t>JobGraph</a:t>
            </a:r>
            <a:r>
              <a:rPr lang="en-US" dirty="0"/>
              <a:t>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4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2252" y="3992677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8109" y="405095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5532" y="4485889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9873" y="5160209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36078" y="4485889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6404" y="4424150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8686" y="480454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18686" y="5228784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8685" y="566025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320" y="943816"/>
            <a:ext cx="519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663" y="1824767"/>
            <a:ext cx="38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SystemStreams</a:t>
            </a:r>
            <a:r>
              <a:rPr lang="en-US" dirty="0"/>
              <a:t>’ metadata in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253" y="1868720"/>
            <a:ext cx="5370022" cy="1379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2220" y="1865833"/>
            <a:ext cx="4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6403" y="2235165"/>
            <a:ext cx="3194167" cy="89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2220" y="2236171"/>
            <a:ext cx="2438397" cy="3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SystemAdamins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0"/>
            <a:endCxn id="22" idx="2"/>
          </p:cNvCxnSpPr>
          <p:nvPr/>
        </p:nvCxnSpPr>
        <p:spPr>
          <a:xfrm flipV="1">
            <a:off x="7741919" y="3128873"/>
            <a:ext cx="1131568" cy="1675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22" idx="2"/>
          </p:cNvCxnSpPr>
          <p:nvPr/>
        </p:nvCxnSpPr>
        <p:spPr>
          <a:xfrm flipV="1">
            <a:off x="7741919" y="3128873"/>
            <a:ext cx="1131568" cy="2099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54164" y="3466088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39891" y="2666638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75923" y="2645030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85846" y="2670216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21878" y="2648608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43209" y="2590964"/>
            <a:ext cx="7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727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501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/>
              <a:t>ResourceManager</a:t>
            </a:r>
            <a:r>
              <a:rPr lang="en-US" dirty="0"/>
              <a:t> (RM)</a:t>
            </a:r>
          </a:p>
          <a:p>
            <a:pPr marL="0" indent="0">
              <a:buNone/>
            </a:pPr>
            <a:r>
              <a:rPr lang="en-US" sz="2200" dirty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/>
              <a:t>Two main components: Scheduler and Application Manager(</a:t>
            </a:r>
            <a:r>
              <a:rPr lang="en-US" sz="2200" u="sng" dirty="0"/>
              <a:t>not Application Master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ApplicationMaster</a:t>
            </a:r>
            <a:r>
              <a:rPr lang="en-US" dirty="0"/>
              <a:t> (AM)</a:t>
            </a:r>
          </a:p>
          <a:p>
            <a:pPr marL="0" indent="0">
              <a:buNone/>
            </a:pPr>
            <a:r>
              <a:rPr lang="en-US" sz="2200" i="1" dirty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/>
              <a:t>Responsible for negotiating resources from RM and working with </a:t>
            </a:r>
            <a:r>
              <a:rPr lang="en-US" sz="2200" dirty="0" err="1"/>
              <a:t>NodeManagers</a:t>
            </a:r>
            <a:r>
              <a:rPr lang="en-US" sz="2200" dirty="0"/>
              <a:t> to execute and monitor the containers and resources consumption.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887" y="-16689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95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95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607" y="2014096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6464" y="207237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87" y="2507308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8228" y="3181628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54433" y="2507308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4759" y="2445569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7041" y="282596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37041" y="3250203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37040" y="3681676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3132" y="365430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16745" y="4469894"/>
            <a:ext cx="7297745" cy="2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6831553" y="4037078"/>
            <a:ext cx="399011" cy="7341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7444" y="3428033"/>
            <a:ext cx="346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4225281"/>
            <a:ext cx="32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6A7A4-3288-481D-B56F-ABF62779C95E}"/>
              </a:ext>
            </a:extLst>
          </p:cNvPr>
          <p:cNvSpPr/>
          <p:nvPr/>
        </p:nvSpPr>
        <p:spPr>
          <a:xfrm>
            <a:off x="5707889" y="4774213"/>
            <a:ext cx="2997071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3DC04-F19F-4AC3-87DD-1853E67A70A2}"/>
              </a:ext>
            </a:extLst>
          </p:cNvPr>
          <p:cNvSpPr txBox="1"/>
          <p:nvPr/>
        </p:nvSpPr>
        <p:spPr>
          <a:xfrm>
            <a:off x="5936488" y="4816976"/>
            <a:ext cx="253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(4a) Input stream of Join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ACB7D4D-8733-49A1-B992-F85B38D8EDE6}"/>
              </a:ext>
            </a:extLst>
          </p:cNvPr>
          <p:cNvSpPr/>
          <p:nvPr/>
        </p:nvSpPr>
        <p:spPr>
          <a:xfrm>
            <a:off x="5707889" y="5220496"/>
            <a:ext cx="2997072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682524-4DD2-4308-9418-DBB82CF73604}"/>
              </a:ext>
            </a:extLst>
          </p:cNvPr>
          <p:cNvSpPr txBox="1"/>
          <p:nvPr/>
        </p:nvSpPr>
        <p:spPr>
          <a:xfrm>
            <a:off x="5633927" y="5254684"/>
            <a:ext cx="328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(4b) Other </a:t>
            </a:r>
            <a:r>
              <a:rPr lang="en-US" altLang="zh-CN" dirty="0" err="1"/>
              <a:t>Intemediate</a:t>
            </a:r>
            <a:r>
              <a:rPr lang="en-US" altLang="zh-CN" dirty="0"/>
              <a:t> Streams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06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69EA-9211-4D39-BE5A-2A0B06FD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2363-D688-4B23-BF49-104A7567B59D}"/>
              </a:ext>
            </a:extLst>
          </p:cNvPr>
          <p:cNvSpPr txBox="1"/>
          <p:nvPr/>
        </p:nvSpPr>
        <p:spPr>
          <a:xfrm>
            <a:off x="0" y="775099"/>
            <a:ext cx="49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4CA01-9220-452D-9657-49C3E4E2CD7A}"/>
              </a:ext>
            </a:extLst>
          </p:cNvPr>
          <p:cNvSpPr txBox="1"/>
          <p:nvPr/>
        </p:nvSpPr>
        <p:spPr>
          <a:xfrm>
            <a:off x="311880" y="2067761"/>
            <a:ext cx="392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6BA2B97F-B565-49E6-B1E2-EE158B7FCBA9}"/>
              </a:ext>
            </a:extLst>
          </p:cNvPr>
          <p:cNvSpPr txBox="1"/>
          <p:nvPr/>
        </p:nvSpPr>
        <p:spPr>
          <a:xfrm>
            <a:off x="734443" y="2667554"/>
            <a:ext cx="34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4B34A-918D-4A40-AD9A-F7033F534EA4}"/>
              </a:ext>
            </a:extLst>
          </p:cNvPr>
          <p:cNvSpPr txBox="1"/>
          <p:nvPr/>
        </p:nvSpPr>
        <p:spPr>
          <a:xfrm>
            <a:off x="1066797" y="3036886"/>
            <a:ext cx="4292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through all input </a:t>
            </a:r>
            <a:r>
              <a:rPr lang="en-US" altLang="zh-CN" dirty="0" err="1"/>
              <a:t>StreamEdges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Traverse the StreamGraph to find all joins reachable from each input </a:t>
            </a:r>
            <a:r>
              <a:rPr lang="en-US" altLang="zh-CN" dirty="0" err="1"/>
              <a:t>StreamEdge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Record all visited Join which has at least one input </a:t>
            </a:r>
            <a:r>
              <a:rPr lang="en-US" altLang="zh-CN" dirty="0" err="1"/>
              <a:t>StreamEdge’s</a:t>
            </a:r>
            <a:r>
              <a:rPr lang="en-US" altLang="zh-CN" dirty="0"/>
              <a:t> partition number is known. Start a BFS from these Joins and update partition number joins’ intermediate streams one by one.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6366932" y="1141049"/>
            <a:ext cx="5777727" cy="2246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CBE93-57D8-4426-8DED-F9868C3AB814}"/>
              </a:ext>
            </a:extLst>
          </p:cNvPr>
          <p:cNvSpPr txBox="1"/>
          <p:nvPr/>
        </p:nvSpPr>
        <p:spPr>
          <a:xfrm>
            <a:off x="7760273" y="725922"/>
            <a:ext cx="22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6822573" y="133227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6940571" y="133227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6822573" y="1847257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6940571" y="1847257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6822573" y="2346358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6940571" y="2346358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6822573" y="2828741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6940571" y="2828741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8488706" y="1589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>
            <a:off x="7957106" y="1510555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15" idx="3"/>
            <a:endCxn id="32" idx="2"/>
          </p:cNvCxnSpPr>
          <p:nvPr/>
        </p:nvCxnSpPr>
        <p:spPr>
          <a:xfrm flipV="1">
            <a:off x="7957106" y="1767593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17" idx="3"/>
            <a:endCxn id="51" idx="2"/>
          </p:cNvCxnSpPr>
          <p:nvPr/>
        </p:nvCxnSpPr>
        <p:spPr>
          <a:xfrm>
            <a:off x="7957106" y="2524643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9" idx="3"/>
            <a:endCxn id="51" idx="2"/>
          </p:cNvCxnSpPr>
          <p:nvPr/>
        </p:nvCxnSpPr>
        <p:spPr>
          <a:xfrm flipV="1">
            <a:off x="7957106" y="2765846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8488706" y="258730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8332504" y="2955144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32" idx="6"/>
            <a:endCxn id="64" idx="2"/>
          </p:cNvCxnSpPr>
          <p:nvPr/>
        </p:nvCxnSpPr>
        <p:spPr>
          <a:xfrm>
            <a:off x="8845782" y="1767593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9378425" y="159416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9439223" y="2388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51" idx="6"/>
            <a:endCxn id="67" idx="2"/>
          </p:cNvCxnSpPr>
          <p:nvPr/>
        </p:nvCxnSpPr>
        <p:spPr>
          <a:xfrm flipV="1">
            <a:off x="8845782" y="2566593"/>
            <a:ext cx="593441" cy="1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8306220" y="1879945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9735501" y="1772704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10385101" y="1721644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 flipV="1">
            <a:off x="9796299" y="1900182"/>
            <a:ext cx="588802" cy="6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10202105" y="2020480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90" idx="6"/>
            <a:endCxn id="97" idx="2"/>
          </p:cNvCxnSpPr>
          <p:nvPr/>
        </p:nvCxnSpPr>
        <p:spPr>
          <a:xfrm flipV="1">
            <a:off x="10742177" y="1895353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11280786" y="171681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28640"/>
              </p:ext>
            </p:extLst>
          </p:nvPr>
        </p:nvGraphicFramePr>
        <p:xfrm>
          <a:off x="8129955" y="3743292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6441747" y="3886826"/>
            <a:ext cx="15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Reachable Join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77943" y="5991925"/>
            <a:ext cx="45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Question:</a:t>
            </a:r>
            <a:r>
              <a:rPr lang="en-US" dirty="0" err="1"/>
              <a:t>BFS</a:t>
            </a:r>
            <a:r>
              <a:rPr lang="en-US" dirty="0"/>
              <a:t> is not needed since all joins can be found in the first traverse?)</a:t>
            </a:r>
          </a:p>
        </p:txBody>
      </p:sp>
    </p:spTree>
    <p:extLst>
      <p:ext uri="{BB962C8B-B14F-4D97-AF65-F5344CB8AC3E}">
        <p14:creationId xmlns:p14="http://schemas.microsoft.com/office/powerpoint/2010/main" val="1875953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76219"/>
              </p:ext>
            </p:extLst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34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5868" y="4864357"/>
            <a:ext cx="40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JoinOperator’s</a:t>
            </a:r>
            <a:r>
              <a:rPr lang="en-US" dirty="0"/>
              <a:t> partition equal to the known input </a:t>
            </a:r>
            <a:r>
              <a:rPr lang="en-US" dirty="0" err="1"/>
              <a:t>StreamEdge’s</a:t>
            </a:r>
            <a:r>
              <a:rPr lang="en-US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1964893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5868" y="4864357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this join operator’s other </a:t>
            </a:r>
            <a:r>
              <a:rPr lang="en-US" dirty="0" err="1"/>
              <a:t>StreamEdges</a:t>
            </a:r>
            <a:r>
              <a:rPr lang="en-US" dirty="0"/>
              <a:t>’ partition equal to the join’s partition</a:t>
            </a:r>
          </a:p>
        </p:txBody>
      </p:sp>
    </p:spTree>
    <p:extLst>
      <p:ext uri="{BB962C8B-B14F-4D97-AF65-F5344CB8AC3E}">
        <p14:creationId xmlns:p14="http://schemas.microsoft.com/office/powerpoint/2010/main" val="158115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2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32662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42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259091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11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50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3399091"/>
            <a:ext cx="32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824" y="3722256"/>
            <a:ext cx="3983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Intermediate Streams created by PartitionBy, will be the default value in </a:t>
            </a:r>
            <a:r>
              <a:rPr lang="en-US" altLang="zh-CN" dirty="0" err="1"/>
              <a:t>Config</a:t>
            </a:r>
            <a:r>
              <a:rPr lang="en-US" altLang="zh-CN" dirty="0"/>
              <a:t>, otherwise will be the max of sources and sinks’ partitions.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PartitionBy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8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72" y="1922482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823" y="4270775"/>
            <a:ext cx="3765875" cy="10546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280" y="5443075"/>
            <a:ext cx="3424960" cy="12324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371" y="3010296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input </a:t>
            </a:r>
            <a:r>
              <a:rPr lang="en-US" sz="1600" dirty="0" err="1"/>
              <a:t>StreamEdge</a:t>
            </a:r>
            <a:r>
              <a:rPr lang="en-US" sz="1600" dirty="0"/>
              <a:t>, </a:t>
            </a:r>
            <a:r>
              <a:rPr lang="en-US" altLang="zh-CN" sz="1600" dirty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747" y="2867687"/>
            <a:ext cx="692592" cy="4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371" y="3568338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all these joins, update their partitions(equal to input partitions) and extend downstream unvisited joins(BFS)</a:t>
            </a:r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939698" y="3302684"/>
            <a:ext cx="675049" cy="1495410"/>
          </a:xfrm>
          <a:prstGeom prst="bentConnector3">
            <a:avLst>
              <a:gd name="adj1" fmla="val -3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84665" y="3593709"/>
            <a:ext cx="517027" cy="2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0276" y="2489260"/>
            <a:ext cx="508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Calculate partitions of join operators’ input streams:</a:t>
            </a:r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4" y="1268012"/>
            <a:ext cx="527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99" y="2271826"/>
            <a:ext cx="37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1"/>
            <a:ext cx="3333054" cy="86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134202" y="3699164"/>
            <a:ext cx="2261639" cy="23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295" y="3399747"/>
            <a:ext cx="361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b)</a:t>
            </a:r>
            <a:r>
              <a:rPr lang="en-US" dirty="0" err="1"/>
              <a:t>IntermediateStreams</a:t>
            </a:r>
            <a:r>
              <a:rPr lang="en-US" dirty="0"/>
              <a:t>’ partitions can be obtain from Input and Output Streams’ partitions.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865" y="4670952"/>
            <a:ext cx="31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c)Check if there is any stream doesn’t assigned partitions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21311" y="4155045"/>
            <a:ext cx="2674530" cy="8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70" y="5967827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2808875" y="4221084"/>
            <a:ext cx="3586966" cy="1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4" y="1426291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04" y="2424027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by using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</a:t>
            </a:r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</a:t>
            </a:r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useful for now since there is only one JobNode in JobGraph)</a:t>
            </a:r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65" y="1166986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64" y="2492549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and store them in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3" y="5476193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8" y="1166986"/>
            <a:ext cx="5657850" cy="31146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976850" y="1351652"/>
            <a:ext cx="648394" cy="53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52160" y="2394845"/>
            <a:ext cx="798022" cy="36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71438" y="3236584"/>
            <a:ext cx="1578249" cy="2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3406595"/>
            <a:ext cx="4185890" cy="155740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559963" y="2433455"/>
            <a:ext cx="2214910" cy="175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4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56364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722" y="2039391"/>
            <a:ext cx="3697790" cy="1463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6889" y="2004535"/>
            <a:ext cx="12552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10" idx="2"/>
            <a:endCxn id="60" idx="0"/>
          </p:cNvCxnSpPr>
          <p:nvPr/>
        </p:nvCxnSpPr>
        <p:spPr>
          <a:xfrm flipH="1">
            <a:off x="8884212" y="891607"/>
            <a:ext cx="18721" cy="187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75369" y="176713"/>
            <a:ext cx="4655127" cy="714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6889" y="304484"/>
            <a:ext cx="386541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1296" y="912162"/>
            <a:ext cx="1945178" cy="950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84422" y="939250"/>
            <a:ext cx="180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</a:t>
            </a:r>
            <a:r>
              <a:rPr lang="en-US" dirty="0" err="1"/>
              <a:t>Config</a:t>
            </a:r>
            <a:endParaRPr lang="en-US" dirty="0"/>
          </a:p>
          <a:p>
            <a:r>
              <a:rPr lang="en-US" dirty="0"/>
              <a:t>(from </a:t>
            </a:r>
            <a:r>
              <a:rPr lang="en-US" dirty="0" err="1"/>
              <a:t>JobGraph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file)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4568" y="1216248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For each job, </a:t>
            </a:r>
            <a:r>
              <a:rPr lang="en-US" dirty="0" err="1"/>
              <a:t>RemoteApplicationRunner</a:t>
            </a:r>
            <a:r>
              <a:rPr lang="en-US" dirty="0"/>
              <a:t> create </a:t>
            </a:r>
            <a:r>
              <a:rPr lang="en-US" dirty="0" err="1"/>
              <a:t>JobRunner</a:t>
            </a:r>
            <a:r>
              <a:rPr lang="en-US" dirty="0"/>
              <a:t> using the job </a:t>
            </a:r>
            <a:r>
              <a:rPr lang="en-US" dirty="0" err="1"/>
              <a:t>config</a:t>
            </a:r>
            <a:r>
              <a:rPr lang="en-US" dirty="0"/>
              <a:t> get from </a:t>
            </a:r>
            <a:r>
              <a:rPr lang="en-US" dirty="0" err="1"/>
              <a:t>JobGraph</a:t>
            </a:r>
            <a:r>
              <a:rPr 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568" y="2223337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46474" y="1325563"/>
            <a:ext cx="69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</a:t>
            </a:r>
          </a:p>
        </p:txBody>
      </p:sp>
      <p:cxnSp>
        <p:nvCxnSpPr>
          <p:cNvPr id="24" name="Straight Arrow Connector 23"/>
          <p:cNvCxnSpPr>
            <a:stCxn id="4" idx="1"/>
            <a:endCxn id="36" idx="0"/>
          </p:cNvCxnSpPr>
          <p:nvPr/>
        </p:nvCxnSpPr>
        <p:spPr>
          <a:xfrm flipH="1">
            <a:off x="6172200" y="2771022"/>
            <a:ext cx="882522" cy="44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66083" y="5487585"/>
            <a:ext cx="52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386647" y="3217826"/>
            <a:ext cx="1571106" cy="109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19898" y="3440305"/>
            <a:ext cx="150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06222" y="2829325"/>
            <a:ext cx="7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4568" y="3179487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 </a:t>
            </a:r>
            <a:r>
              <a:rPr lang="en-US" dirty="0" err="1"/>
              <a:t>JobRunner</a:t>
            </a:r>
            <a:r>
              <a:rPr lang="en-US" dirty="0"/>
              <a:t> create the actual YARN job using job </a:t>
            </a:r>
            <a:r>
              <a:rPr lang="en-US" dirty="0" err="1"/>
              <a:t>config</a:t>
            </a:r>
            <a:r>
              <a:rPr lang="en-US" dirty="0"/>
              <a:t> and job factory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4568" y="4304073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 </a:t>
            </a:r>
            <a:r>
              <a:rPr lang="en-US" dirty="0" err="1"/>
              <a:t>JobRunner</a:t>
            </a:r>
            <a:r>
              <a:rPr lang="en-US" dirty="0"/>
              <a:t> submit the YARN job to YARN cluster using </a:t>
            </a:r>
            <a:r>
              <a:rPr lang="en-US" dirty="0" err="1"/>
              <a:t>ClientHelper</a:t>
            </a:r>
            <a:r>
              <a:rPr lang="en-US" dirty="0"/>
              <a:t>. Then return the submit result.</a:t>
            </a:r>
          </a:p>
        </p:txBody>
      </p:sp>
      <p:sp>
        <p:nvSpPr>
          <p:cNvPr id="47" name="Rectangle 46"/>
          <p:cNvSpPr/>
          <p:nvPr/>
        </p:nvSpPr>
        <p:spPr>
          <a:xfrm rot="20186161">
            <a:off x="5929186" y="2607452"/>
            <a:ext cx="1092920" cy="307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JobConfig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745368" y="2771022"/>
            <a:ext cx="2277688" cy="637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431851" y="2421096"/>
            <a:ext cx="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</a:t>
            </a:r>
          </a:p>
        </p:txBody>
      </p:sp>
      <p:cxnSp>
        <p:nvCxnSpPr>
          <p:cNvPr id="67" name="Straight Arrow Connector 66"/>
          <p:cNvCxnSpPr>
            <a:stCxn id="60" idx="2"/>
            <a:endCxn id="68" idx="0"/>
          </p:cNvCxnSpPr>
          <p:nvPr/>
        </p:nvCxnSpPr>
        <p:spPr>
          <a:xfrm>
            <a:off x="8884212" y="3408792"/>
            <a:ext cx="9360" cy="41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763040" y="3825818"/>
            <a:ext cx="2261063" cy="5569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146474" y="3918806"/>
            <a:ext cx="206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ClientHelper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5469775" y="4792133"/>
            <a:ext cx="6789958" cy="8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</p:cNvCxnSpPr>
          <p:nvPr/>
        </p:nvCxnSpPr>
        <p:spPr>
          <a:xfrm flipH="1">
            <a:off x="8893571" y="4382770"/>
            <a:ext cx="1" cy="80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8902932" y="4462194"/>
            <a:ext cx="1056856" cy="2959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408323" y="3499712"/>
            <a:ext cx="75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508782" y="4798336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08782" y="4472608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4568" y="5851985"/>
            <a:ext cx="47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ClientHelper</a:t>
            </a:r>
            <a:r>
              <a:rPr lang="en-US" dirty="0"/>
              <a:t> is the last station on local machine.</a:t>
            </a:r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644975" y="4769853"/>
            <a:ext cx="3399905" cy="1747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0264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1639" y="4712355"/>
            <a:ext cx="27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  <a:p>
            <a:r>
              <a:rPr lang="en-US" dirty="0"/>
              <a:t>(Using Kafka System)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3573" y="5313753"/>
            <a:ext cx="2942706" cy="1028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96286" y="524265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8163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5230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1707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8774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44215" y="5625032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4880" y="5638081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33938" y="5665846"/>
            <a:ext cx="32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11426" y="996389"/>
            <a:ext cx="4497185" cy="1655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3823" y="996389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61611" y="1398315"/>
            <a:ext cx="1924388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94867" y="1547729"/>
            <a:ext cx="19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CoordinatorSreamSystemConsumer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84740" y="1400138"/>
            <a:ext cx="1845426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09682" y="1548165"/>
            <a:ext cx="193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CoordinatorSreamSystemProducer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0" idx="2"/>
          </p:cNvCxnSpPr>
          <p:nvPr/>
        </p:nvCxnSpPr>
        <p:spPr>
          <a:xfrm>
            <a:off x="7107453" y="2432282"/>
            <a:ext cx="91369" cy="2313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8" idx="2"/>
          </p:cNvCxnSpPr>
          <p:nvPr/>
        </p:nvCxnSpPr>
        <p:spPr>
          <a:xfrm flipV="1">
            <a:off x="9274012" y="2430459"/>
            <a:ext cx="49793" cy="231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21094" y="1676822"/>
            <a:ext cx="51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125029" y="2874776"/>
            <a:ext cx="2003240" cy="102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25028" y="2934232"/>
            <a:ext cx="22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KafkaSystemFactory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4" idx="3"/>
            <a:endCxn id="49" idx="0"/>
          </p:cNvCxnSpPr>
          <p:nvPr/>
        </p:nvCxnSpPr>
        <p:spPr>
          <a:xfrm>
            <a:off x="10408611" y="1824075"/>
            <a:ext cx="718038" cy="10507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1" idx="2"/>
            <a:endCxn id="13" idx="3"/>
          </p:cNvCxnSpPr>
          <p:nvPr/>
        </p:nvCxnSpPr>
        <p:spPr>
          <a:xfrm flipH="1">
            <a:off x="10044880" y="3740788"/>
            <a:ext cx="1080045" cy="1902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70991" y="2364678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408611" y="3965133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80411" y="4182716"/>
            <a:ext cx="46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9" name="Rectangle 68"/>
          <p:cNvSpPr/>
          <p:nvPr/>
        </p:nvSpPr>
        <p:spPr>
          <a:xfrm rot="16200000">
            <a:off x="6217796" y="3321947"/>
            <a:ext cx="1267186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150217" y="3314963"/>
            <a:ext cx="141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8452539" y="3237267"/>
            <a:ext cx="1215462" cy="412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434716" y="3241649"/>
            <a:ext cx="13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93566" y="4089726"/>
            <a:ext cx="45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13021" y="3303564"/>
            <a:ext cx="1823808" cy="437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408611" y="3312725"/>
            <a:ext cx="15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449707" y="2430459"/>
            <a:ext cx="56686" cy="233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7049107" y="3279910"/>
            <a:ext cx="1389293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6908396" y="3199793"/>
            <a:ext cx="16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485058" y="4216375"/>
            <a:ext cx="4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4976" y="6236334"/>
            <a:ext cx="39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reset flag is false, </a:t>
            </a:r>
            <a:r>
              <a:rPr lang="en-US" dirty="0" err="1">
                <a:solidFill>
                  <a:srgbClr val="FF0000"/>
                </a:solidFill>
              </a:rPr>
              <a:t>configs</a:t>
            </a:r>
            <a:r>
              <a:rPr lang="en-US" dirty="0">
                <a:solidFill>
                  <a:srgbClr val="FF0000"/>
                </a:solidFill>
              </a:rPr>
              <a:t> will not be written to the coordinator stream?</a:t>
            </a:r>
          </a:p>
        </p:txBody>
      </p:sp>
    </p:spTree>
    <p:extLst>
      <p:ext uri="{BB962C8B-B14F-4D97-AF65-F5344CB8AC3E}">
        <p14:creationId xmlns:p14="http://schemas.microsoft.com/office/powerpoint/2010/main" val="24359012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899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sCoordinatorSystemStream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90268"/>
            <a:ext cx="6772275" cy="90487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3EB352-0FF4-4B44-A51B-EF8DFF4CB0BA}"/>
              </a:ext>
            </a:extLst>
          </p:cNvPr>
          <p:cNvCxnSpPr>
            <a:cxnSpLocks/>
          </p:cNvCxnSpPr>
          <p:nvPr/>
        </p:nvCxnSpPr>
        <p:spPr>
          <a:xfrm flipV="1">
            <a:off x="4851400" y="1191569"/>
            <a:ext cx="548637" cy="58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A3E8D22-F80C-4ACA-B4C9-8095E95F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51" y="2890475"/>
            <a:ext cx="6420924" cy="115323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EDC323-90EF-4308-BEA4-21411F06285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124121" y="2698888"/>
            <a:ext cx="485030" cy="76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B20042C-3001-4979-879A-D6B0D7EF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5143"/>
            <a:ext cx="4975987" cy="13918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AC985E8-D118-4B70-A427-3A7ED91F0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151" y="4080135"/>
            <a:ext cx="5038095" cy="971429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2B0457-AA44-4C15-BDA8-43F95CCA2384}"/>
              </a:ext>
            </a:extLst>
          </p:cNvPr>
          <p:cNvCxnSpPr>
            <a:cxnSpLocks/>
          </p:cNvCxnSpPr>
          <p:nvPr/>
        </p:nvCxnSpPr>
        <p:spPr>
          <a:xfrm>
            <a:off x="4851400" y="3710961"/>
            <a:ext cx="757751" cy="75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A03BDF0D-1044-4D3A-93E8-8C8BF6441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51" y="5356322"/>
            <a:ext cx="3047619" cy="61904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8896E2-370D-40A2-BE42-DE90A995826C}"/>
              </a:ext>
            </a:extLst>
          </p:cNvPr>
          <p:cNvCxnSpPr>
            <a:endCxn id="27" idx="1"/>
          </p:cNvCxnSpPr>
          <p:nvPr/>
        </p:nvCxnSpPr>
        <p:spPr>
          <a:xfrm>
            <a:off x="4673600" y="4708166"/>
            <a:ext cx="935551" cy="9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7E2A188B-2C91-46CB-9ECC-91CFC716C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553" y="6004926"/>
            <a:ext cx="7178119" cy="853074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4BADAE-CE0F-49EE-8406-A3E507E4E912}"/>
              </a:ext>
            </a:extLst>
          </p:cNvPr>
          <p:cNvCxnSpPr>
            <a:endCxn id="30" idx="1"/>
          </p:cNvCxnSpPr>
          <p:nvPr/>
        </p:nvCxnSpPr>
        <p:spPr>
          <a:xfrm>
            <a:off x="4851400" y="5909714"/>
            <a:ext cx="379153" cy="52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397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/>
              <a:t>Progress ends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slides need to be re-organized.</a:t>
            </a:r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run-container.sh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jobModel</a:t>
            </a:r>
            <a:r>
              <a:rPr lang="en-US" sz="1400" dirty="0"/>
              <a:t> from </a:t>
            </a:r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Run </a:t>
            </a:r>
            <a:r>
              <a:rPr lang="en-US" sz="1400" dirty="0" err="1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 to </a:t>
            </a:r>
            <a:r>
              <a:rPr lang="en-US" sz="1400" dirty="0" err="1"/>
              <a:t>JobCoordinator</a:t>
            </a:r>
            <a:r>
              <a:rPr lang="en-US" sz="1400" dirty="0"/>
              <a:t>(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r>
              <a:rPr lang="en-US" sz="1400" dirty="0"/>
              <a:t> as </a:t>
            </a:r>
            <a:r>
              <a:rPr lang="en-US" sz="1400" dirty="0" err="1"/>
              <a:t>jobModel</a:t>
            </a:r>
            <a:r>
              <a:rPr lang="en-US" sz="1400" dirty="0"/>
              <a:t>)</a:t>
            </a:r>
          </a:p>
          <a:p>
            <a:r>
              <a:rPr lang="en-US" sz="1400" dirty="0"/>
              <a:t>Stop container if </a:t>
            </a:r>
            <a:r>
              <a:rPr lang="en-US" sz="1400" dirty="0" err="1"/>
              <a:t>JobCoordinator</a:t>
            </a:r>
            <a:endParaRPr lang="en-US" sz="1400" dirty="0"/>
          </a:p>
          <a:p>
            <a:r>
              <a:rPr lang="en-US" sz="1400" dirty="0"/>
              <a:t>given signal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offset for each input partition</a:t>
            </a:r>
          </a:p>
          <a:p>
            <a:endParaRPr lang="en-US" sz="1400" dirty="0"/>
          </a:p>
          <a:p>
            <a:r>
              <a:rPr lang="en-US" sz="1400" dirty="0" err="1"/>
              <a:t>Instantialize</a:t>
            </a:r>
            <a:r>
              <a:rPr lang="en-US" sz="1400" dirty="0"/>
              <a:t> </a:t>
            </a:r>
            <a:r>
              <a:rPr lang="en-US" sz="1400" dirty="0" err="1"/>
              <a:t>StreamTask</a:t>
            </a:r>
            <a:r>
              <a:rPr lang="en-US" sz="1400" dirty="0"/>
              <a:t> for each input partition</a:t>
            </a:r>
          </a:p>
          <a:p>
            <a:endParaRPr lang="en-US" sz="1400" dirty="0"/>
          </a:p>
          <a:p>
            <a:r>
              <a:rPr lang="en-US" sz="1400" dirty="0"/>
              <a:t>Continuously take messages from input stream to </a:t>
            </a:r>
            <a:r>
              <a:rPr lang="en-US" sz="1400" dirty="0" err="1"/>
              <a:t>StreamTasks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/>
              <a:t>ClusterBasedJobCoordinator.java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 Stream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WikipediaStatsAggregator</a:t>
            </a:r>
            <a:r>
              <a:rPr lang="en-US" dirty="0"/>
              <a:t> class used in window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FoldLeftFunction</a:t>
            </a:r>
            <a:r>
              <a:rPr lang="en-US" dirty="0"/>
              <a:t> are used to increment values like number of visits </a:t>
            </a:r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code in application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Scala’s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dirty="0" err="1"/>
              <a:t>CoordinatorStream</a:t>
            </a:r>
            <a:r>
              <a:rPr lang="en-US" altLang="zh-CN" dirty="0"/>
              <a:t> Information from </a:t>
            </a:r>
            <a:r>
              <a:rPr lang="en-US" altLang="zh-CN" dirty="0" err="1"/>
              <a:t>configs</a:t>
            </a:r>
            <a:endParaRPr lang="en-US" altLang="zh-CN" dirty="0"/>
          </a:p>
          <a:p>
            <a:r>
              <a:rPr lang="en-US" dirty="0"/>
              <a:t>Using </a:t>
            </a:r>
            <a:r>
              <a:rPr lang="en-US" dirty="0" err="1"/>
              <a:t>KafkaSystemFactory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new </a:t>
            </a:r>
            <a:r>
              <a:rPr lang="en-US" dirty="0" err="1"/>
              <a:t>configs</a:t>
            </a:r>
            <a:r>
              <a:rPr lang="en-US" dirty="0"/>
              <a:t> </a:t>
            </a:r>
            <a:r>
              <a:rPr lang="en-US" dirty="0" err="1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Streams</a:t>
            </a:r>
          </a:p>
          <a:p>
            <a:pPr marL="0" indent="0">
              <a:buNone/>
            </a:pPr>
            <a:r>
              <a:rPr lang="en-US" sz="2000" i="1" dirty="0"/>
              <a:t>A stream is composed of immutable messages </a:t>
            </a:r>
            <a:r>
              <a:rPr lang="en-US" sz="2000" dirty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/>
              <a:t>A stream can have any number of </a:t>
            </a:r>
            <a:r>
              <a:rPr lang="en-US" sz="2000" i="1" dirty="0"/>
              <a:t>consumers. </a:t>
            </a:r>
            <a:r>
              <a:rPr lang="en-US" sz="2000" dirty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supports pluggable system which implements the Streams: Kafka</a:t>
            </a:r>
          </a:p>
          <a:p>
            <a:r>
              <a:rPr lang="en-US" dirty="0"/>
              <a:t>Jobs</a:t>
            </a:r>
          </a:p>
          <a:p>
            <a:pPr marL="0" indent="0">
              <a:buNone/>
            </a:pPr>
            <a:r>
              <a:rPr lang="en-US" sz="2000" dirty="0"/>
              <a:t>A job is code that performs logical transformation on input streams and append these messages to output streams</a:t>
            </a:r>
          </a:p>
          <a:p>
            <a:r>
              <a:rPr lang="en-US" dirty="0"/>
              <a:t>Partitions</a:t>
            </a:r>
          </a:p>
          <a:p>
            <a:pPr marL="0" indent="0">
              <a:buNone/>
            </a:pPr>
            <a:r>
              <a:rPr lang="en-US" sz="2000" dirty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/>
              <a:t>Each stream is broken into one or more partitions. </a:t>
            </a:r>
          </a:p>
          <a:p>
            <a:pPr marL="0" indent="0">
              <a:buNone/>
            </a:pPr>
            <a:r>
              <a:rPr lang="en-US" sz="2000" dirty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/>
              <a:t>Each message in a partition has a identifier called </a:t>
            </a:r>
            <a:r>
              <a:rPr lang="en-US" sz="2000" i="1" dirty="0"/>
              <a:t>offset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https://samza.apache.org/learn/documentation/0.14/introduction/concepts.html</a:t>
            </a:r>
            <a:endParaRPr lang="en-US" dirty="0"/>
          </a:p>
          <a:p>
            <a:r>
              <a:rPr lang="en-US" dirty="0"/>
              <a:t>PS: Some of documents are deprecated in the official 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old </a:t>
            </a:r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YARNJobFactory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 next page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</a:t>
            </a:r>
            <a:r>
              <a:rPr lang="en-US" dirty="0" err="1"/>
              <a:t>applicationStatus</a:t>
            </a:r>
            <a:r>
              <a:rPr lang="en-US" dirty="0"/>
              <a:t> every second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r>
              <a:rPr lang="en-US" altLang="zh-CN" dirty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</a:t>
            </a:r>
            <a:r>
              <a:rPr lang="en-US" altLang="zh-CN" dirty="0" err="1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as ‘switch’ in C++ and 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ContainerLaunchContext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the security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ContainerLaunchContext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/>
              <a:t>Stand alone model with Zookeeper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LocalApplicationRunner.java</a:t>
              </a:r>
            </a:p>
            <a:p>
              <a:r>
                <a:rPr lang="en-US" dirty="0"/>
                <a:t>run(</a:t>
              </a:r>
              <a:r>
                <a:rPr lang="en-US" dirty="0" err="1"/>
                <a:t>StreamApplication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AbstractApplicationRunner.java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StreamManager.java</a:t>
            </a:r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ExecutionPlanner.java</a:t>
            </a:r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/>
              <a:t>The assignment of partitions to tasks never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Wikipedia-raw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r>
              <a:rPr lang="en-US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Hadoop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names end with ???</a:t>
            </a:r>
          </a:p>
          <a:p>
            <a:pPr algn="ctr"/>
            <a:r>
              <a:rPr lang="en-US" dirty="0"/>
              <a:t>Classes need to be analyze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own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./run-job.sh –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–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wikipedia-feed.properties</a:t>
            </a:r>
            <a:endParaRPr lang="en-US" dirty="0"/>
          </a:p>
          <a:p>
            <a:pPr algn="ctr"/>
            <a:r>
              <a:rPr lang="en-US" dirty="0" err="1"/>
              <a:t>job.factory.class</a:t>
            </a:r>
            <a:endParaRPr lang="en-US" dirty="0"/>
          </a:p>
          <a:p>
            <a:pPr algn="ctr"/>
            <a:r>
              <a:rPr lang="en-US" dirty="0"/>
              <a:t>job.name</a:t>
            </a:r>
          </a:p>
          <a:p>
            <a:pPr algn="ctr"/>
            <a:r>
              <a:rPr lang="en-US" dirty="0" err="1"/>
              <a:t>yarn.package.path</a:t>
            </a:r>
            <a:endParaRPr lang="en-US" dirty="0"/>
          </a:p>
          <a:p>
            <a:pPr algn="ctr"/>
            <a:r>
              <a:rPr lang="en-US" dirty="0" err="1"/>
              <a:t>task.class</a:t>
            </a:r>
            <a:endParaRPr lang="en-US" dirty="0"/>
          </a:p>
          <a:p>
            <a:pPr algn="ctr"/>
            <a:r>
              <a:rPr lang="en-US" dirty="0" err="1"/>
              <a:t>task.inputs</a:t>
            </a:r>
            <a:endParaRPr lang="en-US" dirty="0"/>
          </a:p>
          <a:p>
            <a:pPr algn="ctr"/>
            <a:r>
              <a:rPr lang="en-US" dirty="0" err="1"/>
              <a:t>serializer.registry.json.class</a:t>
            </a:r>
            <a:endParaRPr lang="en-US" dirty="0"/>
          </a:p>
          <a:p>
            <a:pPr algn="ctr"/>
            <a:r>
              <a:rPr lang="en-US" dirty="0" err="1"/>
              <a:t>systems.kafka.samza.factory</a:t>
            </a:r>
            <a:endParaRPr lang="en-US" dirty="0"/>
          </a:p>
          <a:p>
            <a:pPr algn="ctr"/>
            <a:r>
              <a:rPr lang="en-US" dirty="0" err="1"/>
              <a:t>systems.kafka.samza.msg.serde</a:t>
            </a:r>
            <a:endParaRPr lang="en-US" dirty="0"/>
          </a:p>
          <a:p>
            <a:pPr algn="ctr"/>
            <a:r>
              <a:rPr lang="en-US" dirty="0" err="1"/>
              <a:t>systems.kafka.consumer.zookeeper.connect</a:t>
            </a:r>
            <a:endParaRPr lang="en-US" dirty="0"/>
          </a:p>
          <a:p>
            <a:pPr algn="ctr"/>
            <a:r>
              <a:rPr lang="en-US" dirty="0" err="1"/>
              <a:t>systems.kafka.producer.bootstrap.servers</a:t>
            </a:r>
            <a:endParaRPr lang="en-US" dirty="0"/>
          </a:p>
          <a:p>
            <a:pPr algn="ctr"/>
            <a:r>
              <a:rPr lang="en-US" dirty="0" err="1"/>
              <a:t>job.coordinator.system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StreamJob.java</a:t>
            </a:r>
          </a:p>
          <a:p>
            <a:pPr algn="ctr"/>
            <a:r>
              <a:rPr lang="en-US" dirty="0"/>
              <a:t>submit</a:t>
            </a:r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ApplicationRunnerMain.java</a:t>
            </a:r>
            <a:r>
              <a:rPr lang="en-US" dirty="0">
                <a:solidFill>
                  <a:schemeClr val="dk1"/>
                </a:solidFill>
              </a:rPr>
              <a:t>???</a:t>
            </a: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CoordinatorSreamSystemConsumer.java</a:t>
            </a:r>
            <a:r>
              <a:rPr lang="en-US" dirty="0"/>
              <a:t>???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CoordinatorSreamSystemProducer.java</a:t>
            </a:r>
            <a:r>
              <a:rPr lang="en-US" dirty="0"/>
              <a:t>???</a:t>
            </a:r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job start and exit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YarnJobFactory.scala</a:t>
            </a:r>
            <a:endParaRPr lang="en-US" altLang="zh-CN" b="1" dirty="0"/>
          </a:p>
          <a:p>
            <a:pPr algn="ctr"/>
            <a:r>
              <a:rPr lang="en-US" dirty="0" err="1"/>
              <a:t>getJob</a:t>
            </a:r>
            <a:endParaRPr lang="en-US" dirty="0"/>
          </a:p>
          <a:p>
            <a:pPr algn="ctr"/>
            <a:r>
              <a:rPr lang="en-US" dirty="0"/>
              <a:t>new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ClientHelper.scala</a:t>
            </a:r>
            <a:endParaRPr lang="en-US" b="1" dirty="0"/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YarnJobUtil.scala</a:t>
            </a:r>
            <a:endParaRPr lang="en-US" b="1" dirty="0"/>
          </a:p>
          <a:p>
            <a:pPr algn="ctr"/>
            <a:r>
              <a:rPr lang="en-US" dirty="0" err="1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package</a:t>
            </a:r>
          </a:p>
          <a:p>
            <a:pPr algn="ctr"/>
            <a:r>
              <a:rPr lang="en-US" dirty="0" err="1"/>
              <a:t>fs.getFileStatus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LocalizerResourceMapper.java</a:t>
            </a:r>
            <a:r>
              <a:rPr lang="en-US" dirty="0"/>
              <a:t>???</a:t>
            </a:r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setupSecurityToken</a:t>
            </a:r>
            <a:endParaRPr lang="en-US" dirty="0"/>
          </a:p>
          <a:p>
            <a:pPr algn="ctr"/>
            <a:r>
              <a:rPr lang="en-US" dirty="0"/>
              <a:t>Interact with </a:t>
            </a:r>
            <a:r>
              <a:rPr lang="en-US" b="1" dirty="0" err="1"/>
              <a:t>Hadoop.security</a:t>
            </a:r>
            <a:r>
              <a:rPr lang="en-US" dirty="0"/>
              <a:t>???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createApplication</a:t>
            </a:r>
            <a:r>
              <a:rPr lang="en-US" dirty="0"/>
              <a:t>???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FileSystemImplConfig.java</a:t>
            </a:r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Samza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into Hadoop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Start Application Manager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job’s meta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Path.java</a:t>
            </a:r>
          </a:p>
          <a:p>
            <a:pPr algn="ctr"/>
            <a:r>
              <a:rPr lang="en-US" dirty="0" err="1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Resource.java</a:t>
            </a:r>
          </a:p>
          <a:p>
            <a:pPr algn="ctr"/>
            <a:r>
              <a:rPr lang="en-US" dirty="0" err="1"/>
              <a:t>setMemory</a:t>
            </a:r>
            <a:endParaRPr lang="en-US" dirty="0"/>
          </a:p>
          <a:p>
            <a:pPr algn="ctr"/>
            <a:r>
              <a:rPr lang="en-US" dirty="0"/>
              <a:t>…???</a:t>
            </a:r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LocalResource.java</a:t>
            </a:r>
            <a:r>
              <a:rPr lang="en-US" dirty="0"/>
              <a:t>???</a:t>
            </a:r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used by Container Launch Context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 on cluster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Resouce</a:t>
            </a:r>
            <a:r>
              <a:rPr lang="en-US" dirty="0"/>
              <a:t> required by container</a:t>
            </a:r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for node manager.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configuration file</a:t>
            </a:r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run-jc.sh</a:t>
            </a:r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</a:t>
            </a:r>
            <a:r>
              <a:rPr lang="en-US" altLang="zh-CN" dirty="0" err="1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not normal </a:t>
            </a:r>
            <a:r>
              <a:rPr lang="en-US" dirty="0" err="1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containers, handle failures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</a:t>
            </a:r>
            <a:r>
              <a:rPr lang="en-US" dirty="0" err="1"/>
              <a:t>cmds</a:t>
            </a:r>
            <a:r>
              <a:rPr lang="en-US" dirty="0"/>
              <a:t> as a parameter</a:t>
            </a:r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requests for physical resources,</a:t>
            </a:r>
          </a:p>
          <a:p>
            <a:r>
              <a:rPr lang="en-US" dirty="0"/>
              <a:t>run a container on resources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Node Manager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ClientHelper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 everything and submit to YARN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in context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and how to run the </a:t>
            </a:r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/>
              <a:t>YarnClient.java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SubmitApplicationRequest.java???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addTimelineDelegationToken</a:t>
            </a:r>
            <a:endParaRPr lang="en-US" i="1" dirty="0"/>
          </a:p>
          <a:p>
            <a:pPr algn="ctr"/>
            <a:r>
              <a:rPr lang="en-US" dirty="0"/>
              <a:t>When security enabled</a:t>
            </a:r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ApplicationClientProtocol.java???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Protocol between clients and </a:t>
            </a:r>
            <a:r>
              <a:rPr lang="en-US" dirty="0" err="1"/>
              <a:t>ResourceManager</a:t>
            </a:r>
            <a:endParaRPr lang="en-US" dirty="0"/>
          </a:p>
          <a:p>
            <a:pPr algn="ctr"/>
            <a:r>
              <a:rPr lang="en-US" dirty="0" err="1"/>
              <a:t>ResourceManager</a:t>
            </a:r>
            <a:r>
              <a:rPr lang="en-US" dirty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YarnApplicationState.java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Proto\ApplicationClientProtocol.java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 Properties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factory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path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class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inputs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Job Coordinator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Kafka’s property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Servers address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system’s property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Factory implement both consumer and producer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Container use Consumer to read message and pass them to </a:t>
            </a:r>
            <a:r>
              <a:rPr lang="en-US" altLang="zh-CN" sz="2400" dirty="0" err="1"/>
              <a:t>StreamTask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Producer </a:t>
            </a:r>
            <a:r>
              <a:rPr lang="en-US" altLang="zh-CN" sz="2400" dirty="0"/>
              <a:t>writes messages from </a:t>
            </a:r>
            <a:r>
              <a:rPr lang="en-US" altLang="zh-CN" sz="2400" dirty="0" err="1"/>
              <a:t>StreamTask</a:t>
            </a:r>
            <a:r>
              <a:rPr lang="en-US" altLang="zh-CN" sz="2400" dirty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27977</TotalTime>
  <Words>5777</Words>
  <Application>Microsoft Office PowerPoint</Application>
  <PresentationFormat>宽屏</PresentationFormat>
  <Paragraphs>1216</Paragraphs>
  <Slides>102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08" baseType="lpstr">
      <vt:lpstr>等线</vt:lpstr>
      <vt:lpstr>等线 Light</vt:lpstr>
      <vt:lpstr>Arial</vt:lpstr>
      <vt:lpstr>Calibri</vt:lpstr>
      <vt:lpstr>Calibri Light</vt:lpstr>
      <vt:lpstr>Office Theme</vt:lpstr>
      <vt:lpstr>PowerPoint 演示文稿</vt:lpstr>
      <vt:lpstr>PowerPoint 演示文稿</vt:lpstr>
      <vt:lpstr>Index</vt:lpstr>
      <vt:lpstr>YARN</vt:lpstr>
      <vt:lpstr>PowerPoint 演示文稿</vt:lpstr>
      <vt:lpstr>PowerPoint 演示文稿</vt:lpstr>
      <vt:lpstr>PowerPoint 演示文稿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StreamManager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StreamGraph</vt:lpstr>
      <vt:lpstr>StreamGraph</vt:lpstr>
      <vt:lpstr>StreamGraph</vt:lpstr>
      <vt:lpstr>StreamGraph</vt:lpstr>
      <vt:lpstr>StreamGraph</vt:lpstr>
      <vt:lpstr>RemoteApplicationRunner</vt:lpstr>
      <vt:lpstr>RemoteApplicationRunner</vt:lpstr>
      <vt:lpstr>JobGraph</vt:lpstr>
      <vt:lpstr>JobGraph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JobRunner</vt:lpstr>
      <vt:lpstr>JobRunner</vt:lpstr>
      <vt:lpstr>JobRunner</vt:lpstr>
      <vt:lpstr>Progress ends here</vt:lpstr>
      <vt:lpstr>PowerPoint 演示文稿</vt:lpstr>
      <vt:lpstr>RemoteApplicationRunner</vt:lpstr>
      <vt:lpstr>Application example</vt:lpstr>
      <vt:lpstr>PowerPoint 演示文稿</vt:lpstr>
      <vt:lpstr>Complete Abstract</vt:lpstr>
      <vt:lpstr>ClusterBasedJobCoordinator.java</vt:lpstr>
      <vt:lpstr>JobModelManager</vt:lpstr>
      <vt:lpstr>Application example</vt:lpstr>
      <vt:lpstr>PowerPoint 演示文稿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演示文稿</vt:lpstr>
      <vt:lpstr>PowerPoint 演示文稿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She Zhaochen</cp:lastModifiedBy>
  <cp:revision>1573</cp:revision>
  <dcterms:created xsi:type="dcterms:W3CDTF">2017-09-19T08:35:57Z</dcterms:created>
  <dcterms:modified xsi:type="dcterms:W3CDTF">2018-03-04T13:07:44Z</dcterms:modified>
</cp:coreProperties>
</file>