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34" r:id="rId27"/>
    <p:sldId id="335" r:id="rId28"/>
    <p:sldId id="318" r:id="rId29"/>
    <p:sldId id="310" r:id="rId30"/>
    <p:sldId id="319" r:id="rId31"/>
    <p:sldId id="327" r:id="rId32"/>
    <p:sldId id="323" r:id="rId33"/>
    <p:sldId id="333" r:id="rId34"/>
    <p:sldId id="324" r:id="rId35"/>
    <p:sldId id="312" r:id="rId36"/>
    <p:sldId id="325" r:id="rId37"/>
    <p:sldId id="336" r:id="rId38"/>
    <p:sldId id="313" r:id="rId39"/>
    <p:sldId id="326" r:id="rId40"/>
    <p:sldId id="314" r:id="rId41"/>
    <p:sldId id="315" r:id="rId42"/>
    <p:sldId id="316" r:id="rId43"/>
    <p:sldId id="317" r:id="rId44"/>
    <p:sldId id="337" r:id="rId45"/>
    <p:sldId id="311" r:id="rId46"/>
    <p:sldId id="308" r:id="rId47"/>
    <p:sldId id="309" r:id="rId48"/>
    <p:sldId id="275" r:id="rId49"/>
    <p:sldId id="303" r:id="rId50"/>
    <p:sldId id="274" r:id="rId51"/>
    <p:sldId id="268" r:id="rId52"/>
    <p:sldId id="272" r:id="rId53"/>
    <p:sldId id="277" r:id="rId54"/>
    <p:sldId id="280" r:id="rId55"/>
    <p:sldId id="281" r:id="rId56"/>
    <p:sldId id="282" r:id="rId57"/>
    <p:sldId id="283" r:id="rId58"/>
    <p:sldId id="284" r:id="rId59"/>
    <p:sldId id="285" r:id="rId60"/>
    <p:sldId id="286" r:id="rId61"/>
    <p:sldId id="287" r:id="rId62"/>
    <p:sldId id="288" r:id="rId63"/>
    <p:sldId id="289" r:id="rId64"/>
    <p:sldId id="290" r:id="rId65"/>
    <p:sldId id="291" r:id="rId66"/>
    <p:sldId id="292" r:id="rId67"/>
    <p:sldId id="269" r:id="rId68"/>
    <p:sldId id="271" r:id="rId69"/>
    <p:sldId id="263" r:id="rId70"/>
    <p:sldId id="265" r:id="rId71"/>
    <p:sldId id="259" r:id="rId72"/>
    <p:sldId id="262" r:id="rId73"/>
    <p:sldId id="257" r:id="rId74"/>
    <p:sldId id="270" r:id="rId75"/>
    <p:sldId id="258" r:id="rId76"/>
    <p:sldId id="264" r:id="rId77"/>
    <p:sldId id="266" r:id="rId78"/>
    <p:sldId id="267" r:id="rId79"/>
    <p:sldId id="276" r:id="rId80"/>
    <p:sldId id="279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34"/>
            <p14:sldId id="335"/>
            <p14:sldId id="318"/>
            <p14:sldId id="310"/>
            <p14:sldId id="319"/>
            <p14:sldId id="327"/>
            <p14:sldId id="323"/>
            <p14:sldId id="333"/>
            <p14:sldId id="324"/>
            <p14:sldId id="312"/>
            <p14:sldId id="325"/>
            <p14:sldId id="336"/>
            <p14:sldId id="313"/>
            <p14:sldId id="326"/>
            <p14:sldId id="314"/>
            <p14:sldId id="315"/>
            <p14:sldId id="316"/>
            <p14:sldId id="317"/>
            <p14:sldId id="337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5.png"/><Relationship Id="rId7" Type="http://schemas.openxmlformats.org/officeDocument/2006/relationships/image" Target="../media/image128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3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Dataflow Graphs</a:t>
            </a:r>
          </a:p>
          <a:p>
            <a:pPr marL="0" indent="0">
              <a:buNone/>
            </a:pPr>
            <a:r>
              <a:rPr lang="en-US" sz="2200" dirty="0" smtClean="0"/>
              <a:t>Compose </a:t>
            </a:r>
            <a:r>
              <a:rPr lang="en-US" sz="2200" dirty="0" err="1" smtClean="0"/>
              <a:t>mutiple</a:t>
            </a:r>
            <a:r>
              <a:rPr lang="en-US" sz="2200" dirty="0" smtClean="0"/>
              <a:t> jobs to a dataflow graphs</a:t>
            </a:r>
          </a:p>
          <a:p>
            <a:pPr marL="0" indent="0">
              <a:buNone/>
            </a:pPr>
            <a:r>
              <a:rPr lang="en-US" sz="2200" dirty="0" smtClean="0"/>
              <a:t>Edges are stream, nodes are jobs.</a:t>
            </a:r>
          </a:p>
          <a:p>
            <a:pPr marL="0" indent="0">
              <a:buNone/>
            </a:pPr>
            <a:r>
              <a:rPr lang="en-US" sz="2200" dirty="0" smtClean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 smtClean="0"/>
              <a:t>The </a:t>
            </a:r>
            <a:r>
              <a:rPr lang="en-US" sz="2200" i="1" dirty="0"/>
              <a:t>dataflow model: a practical approach to balancing correctness, latency, and cost in massive-scale, unbounded, out-of-order data </a:t>
            </a:r>
            <a:r>
              <a:rPr lang="en-US" sz="2200" i="1" dirty="0" smtClean="0"/>
              <a:t>processing, </a:t>
            </a:r>
            <a:r>
              <a:rPr lang="en-US" sz="2200" dirty="0" smtClean="0"/>
              <a:t>VLDB2015</a:t>
            </a:r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 smtClean="0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 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 B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is made up of three parts:</a:t>
            </a:r>
          </a:p>
          <a:p>
            <a:pPr marL="0" indent="0">
              <a:buNone/>
            </a:pPr>
            <a:r>
              <a:rPr lang="en-US" sz="2000" dirty="0" smtClean="0"/>
              <a:t>Streaming layer: messages delivery</a:t>
            </a:r>
          </a:p>
          <a:p>
            <a:pPr marL="0" indent="0">
              <a:buNone/>
            </a:pPr>
            <a:r>
              <a:rPr lang="en-US" sz="2000" dirty="0" smtClean="0"/>
              <a:t>Execution layer: </a:t>
            </a:r>
            <a:r>
              <a:rPr lang="en-US" altLang="zh-CN" sz="2000" dirty="0" smtClean="0"/>
              <a:t>cluster computing resources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Processing layer: providing stream processing API  to users</a:t>
            </a:r>
            <a:endParaRPr lang="en-US" sz="2000" dirty="0"/>
          </a:p>
          <a:p>
            <a:endParaRPr lang="en-US" dirty="0" smtClean="0"/>
          </a:p>
          <a:p>
            <a:r>
              <a:rPr lang="en-US" dirty="0" smtClean="0"/>
              <a:t>Usually we have:</a:t>
            </a:r>
          </a:p>
          <a:p>
            <a:pPr marL="0" indent="0">
              <a:buNone/>
            </a:pPr>
            <a:r>
              <a:rPr lang="en-US" sz="2000" dirty="0" smtClean="0"/>
              <a:t>Kafka for streaming layer</a:t>
            </a:r>
          </a:p>
          <a:p>
            <a:pPr marL="0" indent="0">
              <a:buNone/>
            </a:pPr>
            <a:r>
              <a:rPr lang="en-US" sz="2000" dirty="0" smtClean="0"/>
              <a:t>YARN for execution layer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 smtClean="0"/>
              <a:t> API for processing layer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Samza</a:t>
            </a:r>
            <a:r>
              <a:rPr lang="en-US" altLang="zh-CN" dirty="0" smtClean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(Others)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Samza</a:t>
            </a:r>
            <a:r>
              <a:rPr lang="en-US" dirty="0" smtClean="0"/>
              <a:t> and YARN integrated: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/>
              <a:t> </a:t>
            </a:r>
            <a:r>
              <a:rPr lang="en-US" sz="2000" dirty="0" smtClean="0"/>
              <a:t>prepared a YARN </a:t>
            </a:r>
            <a:r>
              <a:rPr lang="en-US" sz="2000" dirty="0" err="1" smtClean="0"/>
              <a:t>ApplicationMaster</a:t>
            </a:r>
            <a:r>
              <a:rPr lang="en-US" sz="2000" dirty="0" smtClean="0"/>
              <a:t>(AM) and a YARN </a:t>
            </a:r>
            <a:r>
              <a:rPr lang="en-US" sz="2000" dirty="0" err="1" smtClean="0"/>
              <a:t>JobRunner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When </a:t>
            </a:r>
            <a:r>
              <a:rPr lang="en-US" sz="2000" dirty="0" err="1" smtClean="0"/>
              <a:t>Samza</a:t>
            </a:r>
            <a:r>
              <a:rPr lang="en-US" sz="2000" dirty="0" smtClean="0"/>
              <a:t> wants to start a new application(or job), it talks to YARN </a:t>
            </a:r>
            <a:r>
              <a:rPr lang="en-US" sz="2000" dirty="0" err="1" smtClean="0"/>
              <a:t>ResourceManager</a:t>
            </a:r>
            <a:r>
              <a:rPr lang="en-US" sz="2000" dirty="0" smtClean="0"/>
              <a:t>(RM). </a:t>
            </a:r>
          </a:p>
          <a:p>
            <a:pPr marL="0" indent="0">
              <a:buNone/>
            </a:pPr>
            <a:r>
              <a:rPr lang="en-US" sz="2000" dirty="0" smtClean="0"/>
              <a:t>RM will talks to a YARN </a:t>
            </a:r>
            <a:r>
              <a:rPr lang="en-US" sz="2000" dirty="0" err="1" smtClean="0"/>
              <a:t>NodeManager</a:t>
            </a:r>
            <a:r>
              <a:rPr lang="en-US" sz="2000" dirty="0" smtClean="0"/>
              <a:t>(NM) to allocate space (one container) for </a:t>
            </a:r>
            <a:r>
              <a:rPr lang="en-US" sz="2000" dirty="0" err="1" smtClean="0"/>
              <a:t>Samza</a:t>
            </a:r>
            <a:r>
              <a:rPr lang="en-US" sz="2000" dirty="0" smtClean="0"/>
              <a:t> AM on the cluster.</a:t>
            </a:r>
          </a:p>
          <a:p>
            <a:pPr marL="0" indent="0">
              <a:buNone/>
            </a:pPr>
            <a:r>
              <a:rPr lang="en-US" sz="2000" dirty="0" smtClean="0"/>
              <a:t>After allocating, NM starts the AM. The AM then asks RM for one or more YARN containers to run </a:t>
            </a:r>
            <a:r>
              <a:rPr lang="en-US" sz="2000" dirty="0" err="1" smtClean="0"/>
              <a:t>SamzaContainers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RM works with NMs to allocate required containers. NMs then start the </a:t>
            </a:r>
            <a:r>
              <a:rPr lang="en-US" sz="2000" dirty="0" err="1" smtClean="0"/>
              <a:t>SamzaContainers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JobRunner</a:t>
            </a:r>
            <a:r>
              <a:rPr lang="en-US" sz="2000" dirty="0" smtClean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colors indicate different host machine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high-level API (Since 0.13.0) provides the libraries for user to define their applications’ logic. Users implement applications’ logic in StreamApplication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</a:t>
            </a:r>
            <a:r>
              <a:rPr lang="en-US" dirty="0"/>
              <a:t> </a:t>
            </a:r>
            <a:r>
              <a:rPr lang="en-US" dirty="0" smtClean="0"/>
              <a:t>use </a:t>
            </a:r>
            <a:r>
              <a:rPr lang="en-US" dirty="0" err="1" smtClean="0"/>
              <a:t>ApplicationRunner</a:t>
            </a:r>
            <a:r>
              <a:rPr lang="en-US" dirty="0" smtClean="0"/>
              <a:t> to run a StreamApplication:</a:t>
            </a:r>
          </a:p>
          <a:p>
            <a:r>
              <a:rPr lang="en-US" sz="1600" dirty="0" smtClean="0"/>
              <a:t>Remote Runner for running on the cluster (Cluster mode)</a:t>
            </a:r>
          </a:p>
          <a:p>
            <a:r>
              <a:rPr lang="en-US" sz="1600" dirty="0" smtClean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execution layer, </a:t>
            </a:r>
            <a:r>
              <a:rPr lang="en-US" altLang="zh-CN" dirty="0" smtClean="0"/>
              <a:t>there are two kinds of execution models:</a:t>
            </a:r>
          </a:p>
          <a:p>
            <a:r>
              <a:rPr lang="en-US" sz="1600" dirty="0" smtClean="0"/>
              <a:t>Cluster-based </a:t>
            </a:r>
            <a:r>
              <a:rPr lang="en-US" sz="1600" dirty="0" err="1" smtClean="0"/>
              <a:t>execution:YARN</a:t>
            </a:r>
            <a:r>
              <a:rPr lang="en-US" sz="1600" dirty="0" smtClean="0"/>
              <a:t>, </a:t>
            </a:r>
            <a:r>
              <a:rPr lang="en-US" sz="1600" dirty="0" err="1" smtClean="0"/>
              <a:t>Mesos</a:t>
            </a:r>
            <a:endParaRPr lang="en-US" sz="1600" dirty="0" smtClean="0"/>
          </a:p>
          <a:p>
            <a:r>
              <a:rPr lang="en-US" sz="1600" dirty="0" smtClean="0"/>
              <a:t>Embedded execution: </a:t>
            </a:r>
            <a:r>
              <a:rPr lang="en-US" sz="1600" dirty="0" err="1" smtClean="0"/>
              <a:t>ZooKeeper</a:t>
            </a:r>
            <a:r>
              <a:rPr lang="en-US" sz="1600" dirty="0" smtClean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StreamProcessor</a:t>
            </a:r>
            <a:r>
              <a:rPr lang="en-US" dirty="0" smtClean="0"/>
              <a:t> is the smallest execution unit of a StreamApplication. It reads </a:t>
            </a:r>
            <a:r>
              <a:rPr lang="en-US" dirty="0" err="1" smtClean="0"/>
              <a:t>configs</a:t>
            </a:r>
            <a:r>
              <a:rPr lang="en-US" dirty="0" smtClean="0"/>
              <a:t> from </a:t>
            </a:r>
            <a:r>
              <a:rPr lang="en-US" dirty="0" err="1" smtClean="0"/>
              <a:t>ApplicationRunner</a:t>
            </a:r>
            <a:r>
              <a:rPr lang="en-US" dirty="0" smtClean="0"/>
              <a:t> and processes input partitions.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the Hello-</a:t>
            </a:r>
            <a:r>
              <a:rPr lang="en-US" dirty="0" err="1" smtClean="0"/>
              <a:t>Samza</a:t>
            </a:r>
            <a:r>
              <a:rPr lang="en-US" dirty="0" smtClean="0"/>
              <a:t> project’s example application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application read </a:t>
            </a:r>
            <a:r>
              <a:rPr lang="en-US" dirty="0" err="1" smtClean="0"/>
              <a:t>realtime</a:t>
            </a:r>
            <a:r>
              <a:rPr lang="en-US" dirty="0" smtClean="0"/>
              <a:t> events from Wikipedia website, and write the </a:t>
            </a:r>
            <a:r>
              <a:rPr lang="en-US" dirty="0" smtClean="0"/>
              <a:t>statistics </a:t>
            </a:r>
            <a:r>
              <a:rPr lang="en-US" dirty="0" smtClean="0"/>
              <a:t>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wiki-stats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</a:t>
            </a:r>
            <a:r>
              <a:rPr lang="en-US" sz="2000" dirty="0" smtClean="0"/>
              <a:t>stream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</a:t>
            </a:r>
            <a:r>
              <a:rPr lang="en-US" sz="2000" dirty="0" smtClean="0"/>
              <a:t>stats(total number of certain word, number of modification, </a:t>
            </a:r>
            <a:r>
              <a:rPr lang="en-US" sz="2000" dirty="0" err="1" smtClean="0"/>
              <a:t>etc</a:t>
            </a:r>
            <a:r>
              <a:rPr lang="en-US" sz="2000" dirty="0" smtClean="0"/>
              <a:t>) </a:t>
            </a:r>
            <a:r>
              <a:rPr lang="en-US" sz="2000" dirty="0"/>
              <a:t>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</a:t>
            </a:r>
            <a:r>
              <a:rPr lang="en-US" sz="2000" dirty="0" smtClean="0"/>
              <a:t>Kafka topic named ‘</a:t>
            </a:r>
            <a:r>
              <a:rPr lang="en-US" sz="2000" dirty="0" err="1" smtClean="0"/>
              <a:t>wikipedia</a:t>
            </a:r>
            <a:r>
              <a:rPr lang="en-US" sz="2000" dirty="0" smtClean="0"/>
              <a:t>-stats’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 smtClean="0"/>
              <a:t>The application’s logic is mainly contained </a:t>
            </a:r>
            <a:r>
              <a:rPr lang="en-US" altLang="zh-CN" dirty="0" smtClean="0"/>
              <a:t>in the </a:t>
            </a:r>
            <a:r>
              <a:rPr lang="en-US" altLang="zh-CN" i="1" dirty="0" err="1" smtClean="0"/>
              <a:t>init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up input Streams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up output Streams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three input streams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Aggregate the stats </a:t>
            </a:r>
            <a:r>
              <a:rPr lang="en-US" dirty="0" err="1" smtClean="0"/>
              <a:t>informtion</a:t>
            </a:r>
            <a:r>
              <a:rPr lang="en-US" dirty="0" smtClean="0"/>
              <a:t> in the time window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Format window’s output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to output Kafka topic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 smtClean="0"/>
              <a:t>Deployment and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</a:t>
            </a:r>
            <a:r>
              <a:rPr lang="en-US" dirty="0"/>
              <a:t>check out the </a:t>
            </a:r>
            <a:r>
              <a:rPr lang="en-US" i="1" dirty="0" smtClean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run-app.sh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application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old </a:t>
            </a:r>
            <a:r>
              <a:rPr lang="en-US" sz="1400" dirty="0" err="1" smtClean="0"/>
              <a:t>configs</a:t>
            </a:r>
            <a:endParaRPr lang="en-US" sz="1400" dirty="0" smtClean="0"/>
          </a:p>
          <a:p>
            <a:r>
              <a:rPr lang="en-US" sz="1400" dirty="0" smtClean="0"/>
              <a:t>Write  </a:t>
            </a:r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</a:t>
            </a:r>
            <a:r>
              <a:rPr lang="en-US" altLang="zh-CN" sz="1600" dirty="0" err="1" smtClean="0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</a:t>
            </a:r>
            <a:r>
              <a:rPr lang="en-US" sz="1400" dirty="0" err="1" smtClean="0"/>
              <a:t>JavaEnv</a:t>
            </a:r>
            <a:r>
              <a:rPr lang="en-US" sz="1400" dirty="0" smtClean="0"/>
              <a:t>, commands,</a:t>
            </a:r>
          </a:p>
          <a:p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</a:t>
            </a:r>
            <a:endParaRPr lang="en-US" sz="1400" dirty="0"/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 container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to get </a:t>
            </a:r>
            <a:r>
              <a:rPr lang="en-US" sz="1400" dirty="0" err="1" smtClean="0"/>
              <a:t>jobmodel</a:t>
            </a:r>
            <a:endParaRPr lang="en-US" sz="1400" dirty="0" smtClean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, start a HTTP server for others to read it</a:t>
            </a:r>
            <a:endParaRPr lang="en-US" sz="1400" dirty="0"/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 a new thread</a:t>
            </a:r>
            <a:endParaRPr lang="en-US" sz="1400" dirty="0"/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Read commands and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from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run-container.sh</a:t>
            </a:r>
          </a:p>
          <a:p>
            <a:r>
              <a:rPr lang="en-US" sz="1400" dirty="0" err="1" smtClean="0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 smtClean="0"/>
          </a:p>
          <a:p>
            <a:r>
              <a:rPr lang="en-US" dirty="0" smtClean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 smtClean="0"/>
              <a:t>Submit 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Hello-</a:t>
            </a:r>
            <a:r>
              <a:rPr lang="en-US" dirty="0" err="1" smtClean="0"/>
              <a:t>Samza</a:t>
            </a:r>
            <a:r>
              <a:rPr lang="en-US" dirty="0" smtClean="0"/>
              <a:t> Application Package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Clients submit application package to </a:t>
            </a:r>
            <a:r>
              <a:rPr lang="en-US" dirty="0" err="1" smtClean="0"/>
              <a:t>FileSystem</a:t>
            </a:r>
            <a:r>
              <a:rPr lang="en-US" dirty="0" smtClean="0"/>
              <a:t>(HDFS for now)</a:t>
            </a:r>
          </a:p>
          <a:p>
            <a:r>
              <a:rPr lang="en-US" dirty="0" smtClean="0"/>
              <a:t>Application package contains the application’s code and all dependencies(including </a:t>
            </a:r>
            <a:r>
              <a:rPr lang="en-US" dirty="0" err="1" smtClean="0"/>
              <a:t>Samza</a:t>
            </a:r>
            <a:r>
              <a:rPr lang="en-US" dirty="0" smtClean="0"/>
              <a:t> environment). Packaging usually done by Maven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Clients run the </a:t>
            </a:r>
            <a:r>
              <a:rPr lang="en-US" i="1" dirty="0" smtClean="0"/>
              <a:t>run-app.sh</a:t>
            </a:r>
            <a:r>
              <a:rPr lang="en-US" dirty="0" smtClean="0"/>
              <a:t> with </a:t>
            </a:r>
            <a:r>
              <a:rPr lang="en-US" altLang="zh-CN" dirty="0" smtClean="0"/>
              <a:t>configuration file(</a:t>
            </a:r>
            <a:r>
              <a:rPr lang="en-US" altLang="zh-CN" i="1" dirty="0" err="1" smtClean="0"/>
              <a:t>WikipediaApplication.properties</a:t>
            </a:r>
            <a:r>
              <a:rPr lang="en-US" altLang="zh-CN" dirty="0" smtClean="0"/>
              <a:t>)</a:t>
            </a:r>
            <a:r>
              <a:rPr lang="en-US" dirty="0" smtClean="0"/>
              <a:t> as parameters </a:t>
            </a:r>
            <a:r>
              <a:rPr lang="en-US" u="sng" dirty="0" smtClean="0"/>
              <a:t>on local machine </a:t>
            </a:r>
            <a:r>
              <a:rPr lang="en-US" dirty="0" smtClean="0"/>
              <a:t>to start the application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run-app.sh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r>
              <a:rPr lang="en-US" i="1" dirty="0" smtClean="0"/>
              <a:t>run-app.sh</a:t>
            </a:r>
            <a:r>
              <a:rPr lang="en-US" dirty="0" smtClean="0"/>
              <a:t> runs </a:t>
            </a:r>
            <a:r>
              <a:rPr lang="en-US" i="1" dirty="0" smtClean="0"/>
              <a:t>ApplicationRunnerMain.java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./run-app.sh </a:t>
            </a:r>
            <a:r>
              <a:rPr lang="en-US" sz="1200" i="1" dirty="0" err="1" smtClean="0"/>
              <a:t>wikipedia.application.WikipediaApplication</a:t>
            </a:r>
            <a:r>
              <a:rPr lang="en-US" sz="1200" i="1" dirty="0"/>
              <a:t> </a:t>
            </a:r>
            <a:r>
              <a:rPr lang="en-US" sz="1200" i="1" dirty="0" smtClean="0"/>
              <a:t>--</a:t>
            </a:r>
            <a:r>
              <a:rPr lang="en-US" sz="1200" i="1" dirty="0" err="1" smtClean="0"/>
              <a:t>config</a:t>
            </a:r>
            <a:r>
              <a:rPr lang="en-US" sz="1200" i="1" dirty="0" smtClean="0"/>
              <a:t>-factory=</a:t>
            </a:r>
            <a:r>
              <a:rPr lang="en-US" sz="1200" i="1" dirty="0" err="1" smtClean="0"/>
              <a:t>org.apache.samza.config.factories.PropertiesConfigFactory</a:t>
            </a:r>
            <a:r>
              <a:rPr lang="en-US" sz="1200" i="1" dirty="0" smtClean="0"/>
              <a:t> --</a:t>
            </a:r>
            <a:r>
              <a:rPr lang="en-US" sz="1200" i="1" dirty="0" err="1" smtClean="0"/>
              <a:t>config</a:t>
            </a:r>
            <a:r>
              <a:rPr lang="en-US" sz="1200" i="1" dirty="0" smtClean="0"/>
              <a:t>-path=</a:t>
            </a:r>
            <a:r>
              <a:rPr lang="en-US" sz="1200" i="1" dirty="0" err="1" smtClean="0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Samza</a:t>
            </a:r>
            <a:r>
              <a:rPr lang="en-US" altLang="zh-CN" dirty="0" smtClean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Hadoop client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 smtClean="0"/>
              <a:t>Configuration file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file: 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 format</a:t>
            </a:r>
          </a:p>
          <a:p>
            <a:endParaRPr lang="en-US" dirty="0" smtClean="0"/>
          </a:p>
          <a:p>
            <a:r>
              <a:rPr lang="en-US" dirty="0" smtClean="0"/>
              <a:t>Defines which class will be sent to YARN clusters as application, which cluster client are using, which stream system are using,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Run </a:t>
            </a:r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 based on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(1)Parse input parameters to get the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(2)Create </a:t>
            </a:r>
            <a:r>
              <a:rPr lang="en-US" dirty="0" err="1" smtClean="0"/>
              <a:t>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configs</a:t>
            </a:r>
            <a:r>
              <a:rPr lang="en-US" dirty="0" smtClean="0"/>
              <a:t>(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dirty="0" err="1" smtClean="0"/>
              <a:t>ApplicationRunner</a:t>
            </a:r>
            <a:r>
              <a:rPr lang="en-US" dirty="0" smtClean="0"/>
              <a:t> run StreamApplication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(5)If submit </a:t>
            </a:r>
            <a:r>
              <a:rPr lang="en-US" dirty="0" err="1" smtClean="0"/>
              <a:t>config</a:t>
            </a:r>
            <a:r>
              <a:rPr lang="en-US" dirty="0" smtClean="0"/>
              <a:t> is a job not  a application, then use </a:t>
            </a:r>
            <a:r>
              <a:rPr lang="en-US" dirty="0" err="1" smtClean="0"/>
              <a:t>JobRunner</a:t>
            </a:r>
            <a:r>
              <a:rPr lang="en-US" dirty="0" smtClean="0"/>
              <a:t> directly (same as run-job.sh)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StreamApplication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smtClean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Run </a:t>
            </a:r>
            <a:r>
              <a:rPr lang="en-US" dirty="0" err="1" smtClean="0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 based on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(1)Parse input parameters to get the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(2)Create </a:t>
            </a:r>
            <a:r>
              <a:rPr lang="en-US" dirty="0" err="1" smtClean="0"/>
              <a:t>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configs</a:t>
            </a:r>
            <a:r>
              <a:rPr lang="en-US" dirty="0" smtClean="0"/>
              <a:t>(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dirty="0" err="1" smtClean="0"/>
              <a:t>ApplicationRunner</a:t>
            </a:r>
            <a:r>
              <a:rPr lang="en-US" dirty="0" smtClean="0"/>
              <a:t> run StreamApplication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(5)If submit </a:t>
            </a:r>
            <a:r>
              <a:rPr lang="en-US" dirty="0" err="1" smtClean="0"/>
              <a:t>config</a:t>
            </a:r>
            <a:r>
              <a:rPr lang="en-US" dirty="0" smtClean="0"/>
              <a:t> is a job not  a application, then use </a:t>
            </a:r>
            <a:r>
              <a:rPr lang="en-US" dirty="0" err="1" smtClean="0"/>
              <a:t>JobRunner</a:t>
            </a:r>
            <a:r>
              <a:rPr lang="en-US" dirty="0" smtClean="0"/>
              <a:t> directly (same as run-job.sh)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5.ApplicationRunnerMain builds </a:t>
            </a:r>
            <a:r>
              <a:rPr lang="en-US" dirty="0" err="1" smtClean="0"/>
              <a:t>RemoteApplicationRunner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(1)Setup </a:t>
            </a:r>
            <a:r>
              <a:rPr lang="en-US" dirty="0" err="1" smtClean="0"/>
              <a:t>RemoteApplicationRunner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</a:t>
            </a:r>
            <a:r>
              <a:rPr lang="en-US" dirty="0" smtClean="0"/>
              <a:t> (store </a:t>
            </a:r>
            <a:r>
              <a:rPr lang="en-US" dirty="0" err="1" smtClean="0"/>
              <a:t>config</a:t>
            </a:r>
            <a:r>
              <a:rPr lang="en-US" dirty="0" smtClean="0"/>
              <a:t> in 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(2)Setup </a:t>
            </a:r>
            <a:r>
              <a:rPr lang="en-US" dirty="0" err="1" smtClean="0"/>
              <a:t>StreamManager</a:t>
            </a:r>
            <a:r>
              <a:rPr lang="en-US" dirty="0" smtClean="0"/>
              <a:t> and </a:t>
            </a:r>
            <a:r>
              <a:rPr lang="en-US" dirty="0" err="1" smtClean="0"/>
              <a:t>ExecutionPlanner</a:t>
            </a:r>
            <a:r>
              <a:rPr lang="en-US" dirty="0"/>
              <a:t> </a:t>
            </a:r>
            <a:r>
              <a:rPr lang="en-US" dirty="0" smtClean="0"/>
              <a:t>(will be explained late)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52379" y="4194940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47727" y="4264259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518106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19933" y="4587425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784837" y="3560750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19658" y="3555966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19" idx="0"/>
          </p:cNvCxnSpPr>
          <p:nvPr/>
        </p:nvCxnSpPr>
        <p:spPr>
          <a:xfrm flipH="1">
            <a:off x="8431168" y="3955777"/>
            <a:ext cx="8" cy="56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</p:cNvCxnSpPr>
          <p:nvPr/>
        </p:nvCxnSpPr>
        <p:spPr>
          <a:xfrm flipH="1">
            <a:off x="7165543" y="3936874"/>
            <a:ext cx="1288468" cy="65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3"/>
            <a:endCxn id="19" idx="1"/>
          </p:cNvCxnSpPr>
          <p:nvPr/>
        </p:nvCxnSpPr>
        <p:spPr>
          <a:xfrm>
            <a:off x="7165544" y="4607000"/>
            <a:ext cx="55904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>
                <a:hlinkClick r:id="rId2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5.Build </a:t>
            </a:r>
            <a:r>
              <a:rPr lang="en-US" dirty="0" err="1" smtClean="0"/>
              <a:t>RemoteApplicationRunner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(1)Setup </a:t>
            </a:r>
            <a:r>
              <a:rPr lang="en-US" dirty="0" err="1" smtClean="0"/>
              <a:t>RemoteApplicationRunner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(2)Setup </a:t>
            </a:r>
            <a:r>
              <a:rPr lang="en-US" dirty="0" err="1" smtClean="0"/>
              <a:t>StreamManager</a:t>
            </a:r>
            <a:r>
              <a:rPr lang="en-US" dirty="0" smtClean="0"/>
              <a:t> and </a:t>
            </a:r>
            <a:r>
              <a:rPr lang="en-US" dirty="0" err="1" smtClean="0"/>
              <a:t>ExecutionPlanner</a:t>
            </a:r>
            <a:r>
              <a:rPr lang="en-US" dirty="0"/>
              <a:t> </a:t>
            </a:r>
            <a:r>
              <a:rPr lang="en-US" dirty="0" smtClean="0"/>
              <a:t>(will be explained late)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SystemAdmin</a:t>
            </a:r>
            <a:r>
              <a:rPr lang="en-US" dirty="0" smtClean="0"/>
              <a:t> can create </a:t>
            </a:r>
            <a:r>
              <a:rPr lang="en-US" dirty="0" err="1" smtClean="0"/>
              <a:t>ChangelogStream</a:t>
            </a:r>
            <a:r>
              <a:rPr lang="en-US" dirty="0" smtClean="0"/>
              <a:t>, </a:t>
            </a:r>
            <a:r>
              <a:rPr lang="en-US" dirty="0" err="1" smtClean="0"/>
              <a:t>CoordinatorStream</a:t>
            </a:r>
            <a:r>
              <a:rPr lang="en-US" dirty="0" smtClean="0"/>
              <a:t>, Stream,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831540"/>
            <a:ext cx="5371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0531" y="1074711"/>
            <a:ext cx="6065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(</a:t>
            </a:r>
            <a:r>
              <a:rPr lang="en-US" dirty="0" err="1" smtClean="0"/>
              <a:t>JobGraph</a:t>
            </a:r>
            <a:r>
              <a:rPr lang="en-US" dirty="0" smtClean="0"/>
              <a:t>) from the StreamApplication: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9" y="1321607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a)Create a </a:t>
            </a:r>
            <a:r>
              <a:rPr lang="en-US" dirty="0" smtClean="0"/>
              <a:t>empty </a:t>
            </a:r>
            <a:r>
              <a:rPr lang="en-US" dirty="0" err="1" smtClean="0"/>
              <a:t>StreamGraph</a:t>
            </a:r>
            <a:r>
              <a:rPr lang="en-US" dirty="0" smtClean="0"/>
              <a:t>(implemented </a:t>
            </a:r>
            <a:r>
              <a:rPr lang="en-US" dirty="0" smtClean="0"/>
              <a:t>by </a:t>
            </a:r>
            <a:r>
              <a:rPr lang="en-US" dirty="0" err="1" smtClean="0"/>
              <a:t>StreamGraphImpl</a:t>
            </a:r>
            <a:r>
              <a:rPr lang="en-US" dirty="0" smtClean="0"/>
              <a:t>) based on </a:t>
            </a:r>
            <a:r>
              <a:rPr lang="en-US" dirty="0" err="1" smtClean="0"/>
              <a:t>ApplicationRunner</a:t>
            </a:r>
            <a:r>
              <a:rPr lang="en-US" dirty="0" smtClean="0"/>
              <a:t> and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StreamGraph and </a:t>
            </a:r>
            <a:r>
              <a:rPr lang="en-US" dirty="0" err="1" smtClean="0"/>
              <a:t>Configs</a:t>
            </a:r>
            <a:r>
              <a:rPr lang="en-US" dirty="0" smtClean="0"/>
              <a:t> to StreamApplication(</a:t>
            </a:r>
            <a:r>
              <a:rPr lang="en-US" dirty="0" err="1" smtClean="0"/>
              <a:t>wikipediaApplication</a:t>
            </a:r>
            <a:r>
              <a:rPr lang="en-US" dirty="0" smtClean="0"/>
              <a:t>). StreamApplication will fill the StreamGraph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 smtClean="0"/>
              <a:t>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r>
              <a:rPr lang="en-US" altLang="zh-CN" dirty="0" smtClean="0"/>
              <a:t>In </a:t>
            </a:r>
            <a:r>
              <a:rPr lang="en-US" dirty="0" smtClean="0"/>
              <a:t>StreamApplication, </a:t>
            </a:r>
            <a:r>
              <a:rPr lang="en-US" dirty="0" smtClean="0"/>
              <a:t>set </a:t>
            </a:r>
            <a:r>
              <a:rPr lang="en-US" dirty="0" smtClean="0"/>
              <a:t>up the application logic in StreamGraph</a:t>
            </a:r>
            <a:r>
              <a:rPr lang="en-US" dirty="0"/>
              <a:t> </a:t>
            </a:r>
            <a:r>
              <a:rPr lang="en-US" dirty="0" smtClean="0"/>
              <a:t>(see </a:t>
            </a:r>
            <a:r>
              <a:rPr lang="en-US" dirty="0" smtClean="0">
                <a:hlinkClick r:id="rId2" action="ppaction://hlinksldjump"/>
              </a:rPr>
              <a:t>StreamApplication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258" y="5146738"/>
            <a:ext cx="418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d)Pass the StreamGraph built by StreamApplication to </a:t>
            </a:r>
            <a:r>
              <a:rPr lang="en-US" dirty="0" err="1" smtClean="0"/>
              <a:t>ExecutionPlanner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StreamGraph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1a)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Application’s logic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1c)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22072" y="5966321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0491" y="2583981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f) Get the partition </a:t>
            </a:r>
            <a:r>
              <a:rPr lang="en-US" dirty="0" smtClean="0"/>
              <a:t>count of </a:t>
            </a:r>
            <a:r>
              <a:rPr lang="en-US" dirty="0" smtClean="0"/>
              <a:t>source and sink streams from </a:t>
            </a:r>
            <a:r>
              <a:rPr lang="en-US" dirty="0" err="1" smtClean="0"/>
              <a:t>StreamManager</a:t>
            </a:r>
            <a:r>
              <a:rPr lang="en-US" dirty="0" smtClean="0"/>
              <a:t>(</a:t>
            </a:r>
            <a:r>
              <a:rPr lang="en-US" dirty="0" err="1" smtClean="0"/>
              <a:t>SystemAdmins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0491" y="1552870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</a:t>
            </a:r>
            <a:r>
              <a:rPr lang="en-US" dirty="0" err="1" smtClean="0"/>
              <a:t>ExecutionPlan</a:t>
            </a:r>
            <a:r>
              <a:rPr lang="en-US" dirty="0" smtClean="0"/>
              <a:t>(</a:t>
            </a:r>
            <a:r>
              <a:rPr lang="en-US" dirty="0" smtClean="0"/>
              <a:t>JobGraph) </a:t>
            </a:r>
            <a:r>
              <a:rPr lang="en-US" dirty="0" smtClean="0"/>
              <a:t>from StreamGraph for actual </a:t>
            </a:r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0491" y="4000918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 </a:t>
            </a:r>
            <a:r>
              <a:rPr lang="en-US" altLang="zh-CN" dirty="0" smtClean="0"/>
              <a:t>If there are Intermediate Streams, calculate the partitions for </a:t>
            </a:r>
            <a:r>
              <a:rPr lang="en-US" altLang="zh-CN" dirty="0" smtClean="0"/>
              <a:t>them</a:t>
            </a:r>
            <a:endParaRPr lang="en-US" altLang="zh-CN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0531" y="1074711"/>
            <a:ext cx="6058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(</a:t>
            </a:r>
            <a:r>
              <a:rPr lang="en-US" dirty="0" smtClean="0">
                <a:hlinkClick r:id="rId2" action="ppaction://hlinksldjump"/>
              </a:rPr>
              <a:t>JobGraph</a:t>
            </a:r>
            <a:r>
              <a:rPr lang="en-US" dirty="0"/>
              <a:t>)</a:t>
            </a:r>
            <a:r>
              <a:rPr lang="en-US" dirty="0" smtClean="0"/>
              <a:t> from the StreamApplication: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1d)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822951" y="1407402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1e)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803270" y="3170953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1f)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840221" y="498570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1g)</a:t>
            </a:r>
            <a:endParaRPr lang="en-US" dirty="0"/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smtClean="0">
                <a:hlinkClick r:id="rId3" action="ppaction://hlinksldjump"/>
              </a:rPr>
              <a:t>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650" y="1511175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a)Create a </a:t>
            </a:r>
            <a:r>
              <a:rPr lang="en-US" dirty="0" smtClean="0"/>
              <a:t>empty </a:t>
            </a:r>
            <a:r>
              <a:rPr lang="en-US" dirty="0" smtClean="0">
                <a:hlinkClick r:id="rId2" action="ppaction://hlinksldjump"/>
              </a:rPr>
              <a:t>StreamGraph</a:t>
            </a:r>
            <a:r>
              <a:rPr lang="en-US" dirty="0" smtClean="0"/>
              <a:t>(implemented by </a:t>
            </a:r>
            <a:r>
              <a:rPr lang="en-US" dirty="0" err="1" smtClean="0"/>
              <a:t>StreamGraphImpl</a:t>
            </a:r>
            <a:r>
              <a:rPr lang="en-US" dirty="0" smtClean="0"/>
              <a:t>) based on </a:t>
            </a:r>
            <a:r>
              <a:rPr lang="en-US" dirty="0" err="1" smtClean="0"/>
              <a:t>ApplicationRunner</a:t>
            </a:r>
            <a:r>
              <a:rPr lang="en-US" dirty="0" smtClean="0"/>
              <a:t> and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StreamGraph and </a:t>
            </a:r>
            <a:r>
              <a:rPr lang="en-US" dirty="0" err="1" smtClean="0"/>
              <a:t>Configs</a:t>
            </a:r>
            <a:r>
              <a:rPr lang="en-US" dirty="0" smtClean="0"/>
              <a:t> to StreamApplication(</a:t>
            </a:r>
            <a:r>
              <a:rPr lang="en-US" dirty="0" err="1" smtClean="0"/>
              <a:t>wikipediaApplication</a:t>
            </a:r>
            <a:r>
              <a:rPr lang="en-US" dirty="0" smtClean="0"/>
              <a:t>). StreamApplication will fill the StreamGraph</a:t>
            </a:r>
            <a:r>
              <a:rPr lang="en-US" dirty="0"/>
              <a:t> </a:t>
            </a:r>
            <a:r>
              <a:rPr lang="en-US" dirty="0" smtClean="0"/>
              <a:t>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StreamGraph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1a)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16036" y="1346662"/>
            <a:ext cx="2934393" cy="85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435512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a)Create a new </a:t>
            </a:r>
            <a:r>
              <a:rPr lang="en-US" dirty="0" err="1" smtClean="0"/>
              <a:t>StreamGraph</a:t>
            </a:r>
            <a:r>
              <a:rPr lang="en-US" dirty="0" smtClean="0"/>
              <a:t>(implemented by </a:t>
            </a:r>
            <a:r>
              <a:rPr lang="en-US" dirty="0" err="1" smtClean="0"/>
              <a:t>StreamGraphImpl</a:t>
            </a:r>
            <a:r>
              <a:rPr lang="en-US" dirty="0" smtClean="0"/>
              <a:t>) based on </a:t>
            </a:r>
            <a:r>
              <a:rPr lang="en-US" dirty="0" err="1" smtClean="0"/>
              <a:t>ApplicationRunner</a:t>
            </a:r>
            <a:r>
              <a:rPr lang="en-US" dirty="0" smtClean="0"/>
              <a:t> and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4380122" y="3055511"/>
            <a:ext cx="1979114" cy="117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28340" y="3055511"/>
            <a:ext cx="1997645" cy="298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2" y="3334404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StreamGraph and </a:t>
            </a:r>
            <a:r>
              <a:rPr lang="en-US" dirty="0" err="1" smtClean="0"/>
              <a:t>Configs</a:t>
            </a:r>
            <a:r>
              <a:rPr lang="en-US" dirty="0" smtClean="0"/>
              <a:t> to StreamApplication(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88873" y="3707476"/>
            <a:ext cx="1870363" cy="72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YARN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Concepts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Deployment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 smtClean="0">
                <a:hlinkClick r:id="rId6" action="ppaction://hlinksldjump"/>
              </a:rPr>
              <a:t>Application Example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Detail</a:t>
            </a:r>
          </a:p>
          <a:p>
            <a:pPr marL="0" indent="0">
              <a:buNone/>
            </a:pPr>
            <a:r>
              <a:rPr lang="en-US" sz="2000" dirty="0" smtClean="0">
                <a:hlinkClick r:id="rId7" action="ppaction://hlinksldjump"/>
              </a:rPr>
              <a:t>Run a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235" y="161924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StreamGraph and </a:t>
            </a:r>
            <a:r>
              <a:rPr lang="en-US" dirty="0" err="1" smtClean="0"/>
              <a:t>Configs</a:t>
            </a:r>
            <a:r>
              <a:rPr lang="en-US" dirty="0" smtClean="0"/>
              <a:t> to StreamApplication(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325420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r>
              <a:rPr lang="en-US" altLang="zh-CN" dirty="0" smtClean="0"/>
              <a:t>In </a:t>
            </a:r>
            <a:r>
              <a:rPr lang="en-US" dirty="0" smtClean="0"/>
              <a:t>StreamApplication, </a:t>
            </a:r>
            <a:r>
              <a:rPr lang="en-US" dirty="0" smtClean="0"/>
              <a:t>set </a:t>
            </a:r>
            <a:r>
              <a:rPr lang="en-US" dirty="0" smtClean="0"/>
              <a:t>up the application logic in StreamGraph</a:t>
            </a:r>
            <a:r>
              <a:rPr lang="en-US" dirty="0"/>
              <a:t> </a:t>
            </a:r>
            <a:r>
              <a:rPr lang="en-US" dirty="0" smtClean="0"/>
              <a:t>(see </a:t>
            </a:r>
            <a:r>
              <a:rPr lang="en-US" dirty="0" smtClean="0">
                <a:hlinkClick r:id="rId2" action="ppaction://hlinksldjump"/>
              </a:rPr>
              <a:t>StreamApplication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StreamGraph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1a)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1c)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Application’s logic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Application’s logic defined by user’s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StreamApplication, the computation logic is </a:t>
            </a:r>
            <a:r>
              <a:rPr lang="en-US" altLang="zh-CN" sz="2400" dirty="0" smtClean="0"/>
              <a:t>expressed in a dataflow graph called </a:t>
            </a:r>
            <a:r>
              <a:rPr lang="en-US" altLang="zh-CN" sz="2400" dirty="0" err="1" smtClean="0"/>
              <a:t>StreamGraph</a:t>
            </a:r>
            <a:r>
              <a:rPr lang="en-US" altLang="zh-CN" sz="2400" dirty="0" smtClean="0"/>
              <a:t>(in </a:t>
            </a:r>
            <a:r>
              <a:rPr lang="en-US" altLang="zh-CN" sz="2400" dirty="0" err="1" smtClean="0"/>
              <a:t>Samza</a:t>
            </a:r>
            <a:r>
              <a:rPr lang="en-US" altLang="zh-CN" sz="2400" dirty="0" smtClean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</a:t>
            </a:r>
            <a:r>
              <a:rPr lang="en-US" sz="2400" dirty="0" smtClean="0"/>
              <a:t>components </a:t>
            </a:r>
          </a:p>
          <a:p>
            <a:endParaRPr lang="en-US" sz="2000" dirty="0"/>
          </a:p>
          <a:p>
            <a:r>
              <a:rPr lang="en-US" sz="2000" dirty="0" err="1" smtClean="0"/>
              <a:t>Messag</a:t>
            </a:r>
            <a:r>
              <a:rPr lang="en-US" altLang="zh-CN" sz="2000" dirty="0" err="1" smtClean="0"/>
              <a:t>eStreams</a:t>
            </a:r>
            <a:r>
              <a:rPr lang="en-US" altLang="zh-CN" sz="2000" dirty="0" smtClean="0"/>
              <a:t>: Stream of messages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OperatorSpecs</a:t>
            </a:r>
            <a:r>
              <a:rPr lang="en-US" altLang="zh-CN" sz="2000" dirty="0" smtClean="0"/>
              <a:t>: Operators like map, window, </a:t>
            </a:r>
            <a:r>
              <a:rPr lang="en-US" altLang="zh-CN" sz="2000" dirty="0" err="1" smtClean="0"/>
              <a:t>partitionBy</a:t>
            </a:r>
            <a:r>
              <a:rPr lang="en-US" altLang="zh-CN" sz="2000" dirty="0" smtClean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operator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operator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operator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 operator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application defines the logic in the form of </a:t>
            </a:r>
            <a:r>
              <a:rPr lang="en-US" dirty="0" err="1" smtClean="0"/>
              <a:t>MessageStream</a:t>
            </a:r>
            <a:r>
              <a:rPr lang="en-US" dirty="0" err="1"/>
              <a:t>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Each </a:t>
            </a:r>
            <a:r>
              <a:rPr lang="en-US" altLang="zh-CN" dirty="0" err="1" smtClean="0"/>
              <a:t>MessageStream</a:t>
            </a:r>
            <a:r>
              <a:rPr lang="en-US" altLang="zh-CN" dirty="0" smtClean="0"/>
              <a:t> is associated with the one </a:t>
            </a:r>
            <a:r>
              <a:rPr lang="en-US" altLang="zh-CN" dirty="0" err="1" smtClean="0"/>
              <a:t>OperatorSpec</a:t>
            </a:r>
            <a:r>
              <a:rPr lang="en-US" altLang="zh-CN" dirty="0" smtClean="0"/>
              <a:t> where it comes from and records all </a:t>
            </a:r>
            <a:r>
              <a:rPr lang="en-US" altLang="zh-CN" dirty="0" err="1" smtClean="0"/>
              <a:t>OperatorSpecs</a:t>
            </a:r>
            <a:r>
              <a:rPr lang="en-US" altLang="zh-CN" dirty="0" smtClean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 smtClean="0"/>
              <a:t>OperatorSpecs</a:t>
            </a:r>
            <a:r>
              <a:rPr lang="en-US" dirty="0" smtClean="0"/>
              <a:t> </a:t>
            </a:r>
            <a:r>
              <a:rPr lang="en-US" dirty="0"/>
              <a:t>transform </a:t>
            </a:r>
            <a:r>
              <a:rPr lang="en-US" dirty="0" smtClean="0"/>
              <a:t>messages read from input </a:t>
            </a:r>
            <a:r>
              <a:rPr lang="en-US" dirty="0" err="1" smtClean="0"/>
              <a:t>MessageStreams</a:t>
            </a:r>
            <a:r>
              <a:rPr lang="en-US" dirty="0"/>
              <a:t> </a:t>
            </a:r>
            <a:r>
              <a:rPr lang="en-US" dirty="0" smtClean="0"/>
              <a:t>and produce the output </a:t>
            </a:r>
            <a:r>
              <a:rPr lang="en-US" dirty="0" err="1" smtClean="0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MessageStream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OperatorSpec</a:t>
            </a:r>
            <a:r>
              <a:rPr lang="en-US" altLang="zh-CN" dirty="0" smtClean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</a:t>
            </a:r>
            <a:r>
              <a:rPr lang="en-US" dirty="0" err="1" smtClean="0"/>
              <a:t>OperatorSpec</a:t>
            </a:r>
            <a:r>
              <a:rPr lang="en-US" dirty="0" smtClean="0"/>
              <a:t> will run application-defined functions (map, </a:t>
            </a:r>
            <a:r>
              <a:rPr lang="en-US" dirty="0" err="1" smtClean="0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smtClean="0">
                <a:hlinkClick r:id="rId2" action="ppaction://hlinksldjump"/>
              </a:rPr>
              <a:t>example </a:t>
            </a:r>
            <a:r>
              <a:rPr lang="en-US" dirty="0" err="1" smtClean="0">
                <a:hlinkClick r:id="rId2" action="ppaction://hlinksldjump"/>
              </a:rPr>
              <a:t>aplication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type </a:t>
            </a:r>
            <a:r>
              <a:rPr lang="en-US" dirty="0" err="1" smtClean="0"/>
              <a:t>OperatorSpecs</a:t>
            </a:r>
            <a:r>
              <a:rPr lang="en-US" dirty="0" smtClean="0"/>
              <a:t> are similar to </a:t>
            </a:r>
            <a:r>
              <a:rPr lang="en-US" dirty="0" smtClean="0"/>
              <a:t>map. </a:t>
            </a:r>
          </a:p>
          <a:p>
            <a:r>
              <a:rPr lang="en-US" dirty="0" smtClean="0"/>
              <a:t>Map </a:t>
            </a:r>
            <a:r>
              <a:rPr lang="en-US" dirty="0" smtClean="0"/>
              <a:t>is the simplest operator: for each input message, use the transform function to transform it and generate zero or more messages, then output these messages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.map(parse)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“Hello world”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“World”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second type </a:t>
            </a:r>
            <a:r>
              <a:rPr lang="en-US" dirty="0" smtClean="0"/>
              <a:t>of </a:t>
            </a:r>
            <a:r>
              <a:rPr lang="en-US" dirty="0" err="1" smtClean="0"/>
              <a:t>OperatorSpecs</a:t>
            </a:r>
            <a:r>
              <a:rPr lang="en-US" dirty="0" smtClean="0"/>
              <a:t> </a:t>
            </a:r>
            <a:r>
              <a:rPr lang="en-US" dirty="0" smtClean="0"/>
              <a:t>are like Window: window operator is a </a:t>
            </a:r>
            <a:r>
              <a:rPr lang="en-US" dirty="0" err="1" smtClean="0"/>
              <a:t>stateful</a:t>
            </a:r>
            <a:r>
              <a:rPr lang="en-US" dirty="0" smtClean="0"/>
              <a:t> operator since it need to aggregate the input messages come in a certain amount of time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window(3s,count)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“Alice”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00:01</a:t>
            </a:r>
            <a:endParaRPr lang="en-US" dirty="0"/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00:05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“Alice”, 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“Alice”, 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00:03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00:06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There are several </a:t>
            </a:r>
            <a:r>
              <a:rPr lang="en-US" altLang="zh-CN" dirty="0" err="1" smtClean="0"/>
              <a:t>OperatorSpec</a:t>
            </a:r>
            <a:r>
              <a:rPr lang="en-US" altLang="zh-CN" dirty="0" smtClean="0"/>
              <a:t>:</a:t>
            </a:r>
          </a:p>
          <a:p>
            <a:r>
              <a:rPr lang="en-US" altLang="zh-CN" i="1" dirty="0" smtClean="0"/>
              <a:t>input, map, </a:t>
            </a:r>
            <a:r>
              <a:rPr lang="en-US" altLang="zh-CN" i="1" dirty="0" err="1" smtClean="0"/>
              <a:t>flat_map</a:t>
            </a:r>
            <a:r>
              <a:rPr lang="en-US" altLang="zh-CN" i="1" dirty="0" smtClean="0"/>
              <a:t>, filter, sink, </a:t>
            </a:r>
            <a:r>
              <a:rPr lang="en-US" altLang="zh-CN" i="1" dirty="0" err="1" smtClean="0"/>
              <a:t>send_to</a:t>
            </a:r>
            <a:r>
              <a:rPr lang="en-US" altLang="zh-CN" i="1" dirty="0" smtClean="0"/>
              <a:t>, join, window, merge, </a:t>
            </a:r>
            <a:r>
              <a:rPr lang="en-US" altLang="zh-CN" i="1" dirty="0" err="1" smtClean="0"/>
              <a:t>partition_by</a:t>
            </a:r>
            <a:r>
              <a:rPr lang="en-US" altLang="zh-CN" i="1" dirty="0" smtClean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in general they can be divided into two types: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type </a:t>
            </a:r>
            <a:r>
              <a:rPr lang="en-US" dirty="0" err="1" smtClean="0"/>
              <a:t>OperatorSpecs</a:t>
            </a:r>
            <a:r>
              <a:rPr lang="en-US" dirty="0" smtClean="0"/>
              <a:t> are streaming since once it received messages, it will do the transformation immediately.</a:t>
            </a:r>
          </a:p>
          <a:p>
            <a:r>
              <a:rPr lang="en-US" dirty="0" smtClean="0"/>
              <a:t>The second type </a:t>
            </a:r>
            <a:r>
              <a:rPr lang="en-US" dirty="0" err="1" smtClean="0"/>
              <a:t>OperatorSpecs</a:t>
            </a:r>
            <a:r>
              <a:rPr lang="en-US" dirty="0" smtClean="0"/>
              <a:t> are batching</a:t>
            </a:r>
            <a:r>
              <a:rPr lang="en-US" dirty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Rewrite map function to </a:t>
            </a:r>
            <a:r>
              <a:rPr lang="en-US" dirty="0" err="1" smtClean="0"/>
              <a:t>flatmap</a:t>
            </a:r>
            <a:r>
              <a:rPr lang="en-US" dirty="0" smtClean="0"/>
              <a:t> function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OperatorSpec</a:t>
            </a:r>
            <a:r>
              <a:rPr lang="en-US" altLang="zh-CN" dirty="0" smtClean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</a:t>
            </a:r>
            <a:r>
              <a:rPr lang="en-US" dirty="0" err="1" smtClean="0"/>
              <a:t>MessageStream</a:t>
            </a:r>
            <a:r>
              <a:rPr lang="en-US" dirty="0" smtClean="0"/>
              <a:t> with this </a:t>
            </a:r>
            <a:r>
              <a:rPr lang="en-US" dirty="0" err="1" smtClean="0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StreamGraph and </a:t>
            </a:r>
            <a:r>
              <a:rPr lang="en-US" dirty="0" err="1" smtClean="0"/>
              <a:t>Configs</a:t>
            </a:r>
            <a:r>
              <a:rPr lang="en-US" dirty="0" smtClean="0"/>
              <a:t> to StreamApplication(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2" y="3099586"/>
            <a:ext cx="4186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r>
              <a:rPr lang="en-US" altLang="zh-CN" dirty="0" smtClean="0"/>
              <a:t>In </a:t>
            </a:r>
            <a:r>
              <a:rPr lang="en-US" dirty="0" smtClean="0"/>
              <a:t>StreamApplication, set up the application logic in StreamGraph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, </a:t>
            </a:r>
            <a:r>
              <a:rPr lang="en-US" dirty="0" err="1" smtClean="0"/>
              <a:t>OutputStream</a:t>
            </a:r>
            <a:r>
              <a:rPr lang="en-US" dirty="0" smtClean="0"/>
              <a:t>, the intermediate transformations of </a:t>
            </a:r>
            <a:r>
              <a:rPr lang="en-US" dirty="0" err="1" smtClean="0"/>
              <a:t>MessageStreams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3" y="777561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92" y="1423892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1" y="2019042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d)Pass the StreamGraph built by StreamApplication to </a:t>
            </a:r>
            <a:r>
              <a:rPr lang="en-US" dirty="0" err="1" smtClean="0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1)List all source streams, sink streams and intermediate streams: the streams created by </a:t>
            </a:r>
            <a:r>
              <a:rPr lang="en-US" dirty="0" err="1" smtClean="0"/>
              <a:t>PartitionBy</a:t>
            </a:r>
            <a:r>
              <a:rPr lang="en-US" dirty="0" smtClean="0"/>
              <a:t>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2)Set up job names and JobNode based on configurations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15" idx="0"/>
          </p:cNvCxnSpPr>
          <p:nvPr/>
        </p:nvCxnSpPr>
        <p:spPr>
          <a:xfrm flipH="1">
            <a:off x="8775305" y="512933"/>
            <a:ext cx="10086" cy="47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1d)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233006" y="5189199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1e1)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319563" y="5357012"/>
            <a:ext cx="3213152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423443" y="5295247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8986601" y="5603549"/>
            <a:ext cx="1568828" cy="717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986601" y="5765377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SourceStreams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62" idx="2"/>
            <a:endCxn id="83" idx="0"/>
          </p:cNvCxnSpPr>
          <p:nvPr/>
        </p:nvCxnSpPr>
        <p:spPr>
          <a:xfrm>
            <a:off x="6256015" y="4759010"/>
            <a:ext cx="3515000" cy="84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0" idx="2"/>
            <a:endCxn id="83" idx="0"/>
          </p:cNvCxnSpPr>
          <p:nvPr/>
        </p:nvCxnSpPr>
        <p:spPr>
          <a:xfrm>
            <a:off x="6243443" y="4308791"/>
            <a:ext cx="3527572" cy="129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7" idx="2"/>
            <a:endCxn id="83" idx="0"/>
          </p:cNvCxnSpPr>
          <p:nvPr/>
        </p:nvCxnSpPr>
        <p:spPr>
          <a:xfrm>
            <a:off x="6300823" y="3876109"/>
            <a:ext cx="3470192" cy="172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2" idx="2"/>
            <a:endCxn id="103" idx="0"/>
          </p:cNvCxnSpPr>
          <p:nvPr/>
        </p:nvCxnSpPr>
        <p:spPr>
          <a:xfrm flipH="1">
            <a:off x="11293514" y="4526313"/>
            <a:ext cx="474898" cy="108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0668243" y="5607695"/>
            <a:ext cx="1250542" cy="707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0645625" y="575786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566919" y="6263139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114" name="Elbow Connector 113"/>
          <p:cNvCxnSpPr>
            <a:stCxn id="111" idx="2"/>
            <a:endCxn id="110" idx="0"/>
          </p:cNvCxnSpPr>
          <p:nvPr/>
        </p:nvCxnSpPr>
        <p:spPr>
          <a:xfrm rot="16200000" flipH="1">
            <a:off x="4817299" y="4950646"/>
            <a:ext cx="1352464" cy="1272522"/>
          </a:xfrm>
          <a:prstGeom prst="bentConnector3">
            <a:avLst>
              <a:gd name="adj1" fmla="val 942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579758" y="6338411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551613" y="5653866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660308" y="5719922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JobID</a:t>
            </a:r>
            <a:endParaRPr lang="en-US" dirty="0"/>
          </a:p>
        </p:txBody>
      </p:sp>
      <p:cxnSp>
        <p:nvCxnSpPr>
          <p:cNvPr id="125" name="Elbow Connector 124"/>
          <p:cNvCxnSpPr>
            <a:stCxn id="111" idx="2"/>
            <a:endCxn id="121" idx="0"/>
          </p:cNvCxnSpPr>
          <p:nvPr/>
        </p:nvCxnSpPr>
        <p:spPr>
          <a:xfrm rot="16200000" flipH="1">
            <a:off x="5114283" y="4653662"/>
            <a:ext cx="743191" cy="1257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7072223" y="5882196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052337" y="5950043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692664" y="6143815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695139" y="5945719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4824871" y="5621116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1e2)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40325" y="5566239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 is used to divide the application into </a:t>
            </a:r>
            <a:r>
              <a:rPr lang="en-US" dirty="0" err="1" smtClean="0"/>
              <a:t>Samza</a:t>
            </a:r>
            <a:r>
              <a:rPr lang="en-US" dirty="0"/>
              <a:t> </a:t>
            </a:r>
            <a:r>
              <a:rPr lang="en-US" dirty="0" smtClean="0"/>
              <a:t>Jobs for running and build the real message streams between them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1e)</a:t>
            </a:r>
            <a:endParaRPr lang="en-US" dirty="0"/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 </a:t>
            </a:r>
            <a:r>
              <a:rPr lang="en-US" altLang="zh-CN" dirty="0" smtClean="0"/>
              <a:t>is</a:t>
            </a:r>
            <a:r>
              <a:rPr lang="en-US" altLang="zh-CN" dirty="0"/>
              <a:t> </a:t>
            </a:r>
            <a:r>
              <a:rPr lang="en-US" altLang="zh-CN" dirty="0" smtClean="0"/>
              <a:t>the physical execution graph of </a:t>
            </a:r>
            <a:r>
              <a:rPr lang="en-US" altLang="zh-CN" dirty="0" err="1" smtClean="0"/>
              <a:t>Samza</a:t>
            </a:r>
            <a:r>
              <a:rPr lang="en-US" altLang="zh-CN" dirty="0" smtClean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contains the topology of jobs connected with streams(source streams, sink streams and intermediate streams)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high level APIs (StreamGraph) will be transformed into JobGraph for planning, validation and execution.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now, JobGraph only have one job node which contains the whole application’s logic.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Application’s logic</a:t>
            </a:r>
          </a:p>
          <a:p>
            <a:r>
              <a:rPr lang="en-US" dirty="0" smtClean="0"/>
              <a:t>(StreamGraph)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Streams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Sink Streams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Intermediate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5" y="10186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134" y="16649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933" y="2260111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d)Pass the StreamGraph built by StreamApplication to </a:t>
            </a:r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41371" y="1139584"/>
            <a:ext cx="3131259" cy="145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65" y="4499689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1932" y="3183441"/>
            <a:ext cx="6015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1)List all source streams, sink streams and intermediate streams: the streams created by </a:t>
            </a:r>
            <a:r>
              <a:rPr lang="en-US" dirty="0" err="1"/>
              <a:t>PartitionBy</a:t>
            </a:r>
            <a:r>
              <a:rPr lang="en-US" dirty="0"/>
              <a:t>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2)Set up job names and JobNode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734" y="3290475"/>
            <a:ext cx="4728104" cy="3710298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548745" y="3882043"/>
            <a:ext cx="1122989" cy="34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81302" y="4499689"/>
            <a:ext cx="2651760" cy="70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07971" y="1737361"/>
            <a:ext cx="3325091" cy="156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693" y="167880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0490" y="2325134"/>
            <a:ext cx="3622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3) </a:t>
            </a:r>
            <a:r>
              <a:rPr lang="en-US" dirty="0" smtClean="0"/>
              <a:t>For all streams in </a:t>
            </a:r>
            <a:r>
              <a:rPr lang="en-US" dirty="0" err="1" smtClean="0"/>
              <a:t>SourceStreams</a:t>
            </a:r>
            <a:r>
              <a:rPr lang="en-US" dirty="0" smtClean="0"/>
              <a:t>, </a:t>
            </a:r>
            <a:r>
              <a:rPr lang="en-US" dirty="0" err="1" smtClean="0"/>
              <a:t>SinkStreams</a:t>
            </a:r>
            <a:r>
              <a:rPr lang="en-US" dirty="0" smtClean="0"/>
              <a:t>, </a:t>
            </a:r>
            <a:r>
              <a:rPr lang="en-US" dirty="0" err="1" smtClean="0"/>
              <a:t>IntermeidateStreams</a:t>
            </a:r>
            <a:r>
              <a:rPr lang="en-US" dirty="0" smtClean="0"/>
              <a:t>, create corresponding  </a:t>
            </a:r>
            <a:r>
              <a:rPr lang="en-US" dirty="0" err="1" smtClean="0"/>
              <a:t>StreamEdge</a:t>
            </a:r>
            <a:r>
              <a:rPr lang="en-US" dirty="0" smtClean="0"/>
              <a:t> in JobGraph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6086" y="933046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44902" y="84658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64200" y="1511505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6825757" y="1235468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2"/>
          </p:cNvCxnSpPr>
          <p:nvPr/>
        </p:nvCxnSpPr>
        <p:spPr>
          <a:xfrm>
            <a:off x="6732485" y="1700408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3"/>
          </p:cNvCxnSpPr>
          <p:nvPr/>
        </p:nvCxnSpPr>
        <p:spPr>
          <a:xfrm flipV="1">
            <a:off x="6818633" y="1850822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44613" y="103326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44613" y="1033263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6"/>
            <a:endCxn id="21" idx="2"/>
          </p:cNvCxnSpPr>
          <p:nvPr/>
        </p:nvCxnSpPr>
        <p:spPr>
          <a:xfrm flipV="1">
            <a:off x="7561735" y="1705340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17192" y="1187298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21288" y="1465945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52572" y="1450400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33860" y="191616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67644" y="190061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151890" y="15065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6"/>
            <a:endCxn id="24" idx="2"/>
          </p:cNvCxnSpPr>
          <p:nvPr/>
        </p:nvCxnSpPr>
        <p:spPr>
          <a:xfrm>
            <a:off x="8549425" y="1705340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39726" y="1184171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9210650" y="1508740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974055" y="1225869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0268276" y="1517248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4" idx="6"/>
            <a:endCxn id="26" idx="2"/>
          </p:cNvCxnSpPr>
          <p:nvPr/>
        </p:nvCxnSpPr>
        <p:spPr>
          <a:xfrm>
            <a:off x="9613425" y="1710128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089756" y="945972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1197462" y="1373642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171999" y="1398754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6" idx="6"/>
            <a:endCxn id="30" idx="1"/>
          </p:cNvCxnSpPr>
          <p:nvPr/>
        </p:nvCxnSpPr>
        <p:spPr>
          <a:xfrm>
            <a:off x="10671051" y="1718636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82483" y="2687169"/>
            <a:ext cx="3444193" cy="22395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686363" y="2625404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57153" y="3373212"/>
            <a:ext cx="1568828" cy="717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857153" y="3535040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SourceStreams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9" idx="2"/>
            <a:endCxn id="35" idx="0"/>
          </p:cNvCxnSpPr>
          <p:nvPr/>
        </p:nvCxnSpPr>
        <p:spPr>
          <a:xfrm flipH="1">
            <a:off x="5641567" y="2285496"/>
            <a:ext cx="479303" cy="10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35" idx="0"/>
          </p:cNvCxnSpPr>
          <p:nvPr/>
        </p:nvCxnSpPr>
        <p:spPr>
          <a:xfrm flipH="1">
            <a:off x="5641567" y="1835277"/>
            <a:ext cx="466731" cy="153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35" idx="0"/>
          </p:cNvCxnSpPr>
          <p:nvPr/>
        </p:nvCxnSpPr>
        <p:spPr>
          <a:xfrm flipH="1">
            <a:off x="5641567" y="1402595"/>
            <a:ext cx="524111" cy="197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2"/>
            <a:endCxn id="41" idx="0"/>
          </p:cNvCxnSpPr>
          <p:nvPr/>
        </p:nvCxnSpPr>
        <p:spPr>
          <a:xfrm flipH="1">
            <a:off x="10883997" y="2052799"/>
            <a:ext cx="749270" cy="138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258726" y="3435569"/>
            <a:ext cx="1250542" cy="707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236108" y="3585743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SinkStreams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468532" y="2994736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227568" y="933046"/>
            <a:ext cx="989113" cy="1519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28067" y="1481490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Elbow Connector 45"/>
          <p:cNvCxnSpPr>
            <a:stCxn id="44" idx="2"/>
            <a:endCxn id="43" idx="0"/>
          </p:cNvCxnSpPr>
          <p:nvPr/>
        </p:nvCxnSpPr>
        <p:spPr>
          <a:xfrm rot="16200000" flipH="1">
            <a:off x="6605430" y="568761"/>
            <a:ext cx="542670" cy="4309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81371" y="3045362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JobName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814533" y="2984023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923228" y="3050079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JobID</a:t>
            </a:r>
            <a:endParaRPr lang="en-US" dirty="0"/>
          </a:p>
        </p:txBody>
      </p:sp>
      <p:cxnSp>
        <p:nvCxnSpPr>
          <p:cNvPr id="50" name="Elbow Connector 49"/>
          <p:cNvCxnSpPr>
            <a:stCxn id="44" idx="2"/>
            <a:endCxn id="48" idx="0"/>
          </p:cNvCxnSpPr>
          <p:nvPr/>
        </p:nvCxnSpPr>
        <p:spPr>
          <a:xfrm rot="16200000" flipH="1">
            <a:off x="5783787" y="1390403"/>
            <a:ext cx="531957" cy="26552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658695" y="366033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658311" y="3729422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3" idx="2"/>
            <a:endCxn id="51" idx="0"/>
          </p:cNvCxnSpPr>
          <p:nvPr/>
        </p:nvCxnSpPr>
        <p:spPr>
          <a:xfrm flipH="1">
            <a:off x="8193373" y="3490519"/>
            <a:ext cx="838032" cy="16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2"/>
            <a:endCxn id="51" idx="0"/>
          </p:cNvCxnSpPr>
          <p:nvPr/>
        </p:nvCxnSpPr>
        <p:spPr>
          <a:xfrm>
            <a:off x="7377406" y="3479806"/>
            <a:ext cx="815967" cy="18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0258726" y="4280432"/>
            <a:ext cx="1250543" cy="646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endCxn id="80" idx="1"/>
          </p:cNvCxnSpPr>
          <p:nvPr/>
        </p:nvCxnSpPr>
        <p:spPr>
          <a:xfrm>
            <a:off x="6406173" y="3721362"/>
            <a:ext cx="1042706" cy="80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448879" y="4319263"/>
            <a:ext cx="1431931" cy="404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486005" y="4336919"/>
            <a:ext cx="143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StreamEdges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42" idx="1"/>
            <a:endCxn id="81" idx="3"/>
          </p:cNvCxnSpPr>
          <p:nvPr/>
        </p:nvCxnSpPr>
        <p:spPr>
          <a:xfrm flipH="1">
            <a:off x="8924620" y="3770409"/>
            <a:ext cx="1311488" cy="75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239870" y="4305947"/>
            <a:ext cx="130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IntermediateStreams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87" idx="1"/>
            <a:endCxn id="81" idx="3"/>
          </p:cNvCxnSpPr>
          <p:nvPr/>
        </p:nvCxnSpPr>
        <p:spPr>
          <a:xfrm flipH="1" flipV="1">
            <a:off x="8924620" y="4521585"/>
            <a:ext cx="1315250" cy="10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75378" y="4175821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1e3)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925127" y="3895436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1e3)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4538749" y="5070764"/>
            <a:ext cx="7653251" cy="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968195" y="5151395"/>
            <a:ext cx="125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abstract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917192" y="5487443"/>
            <a:ext cx="2677086" cy="1297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605545" y="5418681"/>
            <a:ext cx="13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785389" y="5906830"/>
            <a:ext cx="764036" cy="70149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686363" y="6072912"/>
            <a:ext cx="111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538673" y="5977467"/>
            <a:ext cx="1301053" cy="25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582483" y="6206067"/>
            <a:ext cx="1257243" cy="2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582483" y="6231468"/>
            <a:ext cx="1257243" cy="21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" idx="5"/>
            <a:endCxn id="6" idx="3"/>
          </p:cNvCxnSpPr>
          <p:nvPr/>
        </p:nvCxnSpPr>
        <p:spPr>
          <a:xfrm rot="5400000">
            <a:off x="8167407" y="6235467"/>
            <a:ext cx="12700" cy="540256"/>
          </a:xfrm>
          <a:prstGeom prst="curvedConnector3">
            <a:avLst>
              <a:gd name="adj1" fmla="val 4475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" idx="5"/>
            <a:endCxn id="6" idx="3"/>
          </p:cNvCxnSpPr>
          <p:nvPr/>
        </p:nvCxnSpPr>
        <p:spPr>
          <a:xfrm rot="5400000">
            <a:off x="8167407" y="6235467"/>
            <a:ext cx="12700" cy="540256"/>
          </a:xfrm>
          <a:prstGeom prst="curvedConnector3">
            <a:avLst>
              <a:gd name="adj1" fmla="val 2942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549425" y="5977467"/>
            <a:ext cx="1229575" cy="22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549425" y="6206067"/>
            <a:ext cx="1229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8549425" y="6231468"/>
            <a:ext cx="1229575" cy="21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059581" y="6010099"/>
            <a:ext cx="168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SourceStreams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9828313" y="6021401"/>
            <a:ext cx="168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SinkStreams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184860" y="6836927"/>
            <a:ext cx="216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IntermediateStreams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8979788" y="5072329"/>
            <a:ext cx="150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StreamEdges</a:t>
            </a:r>
            <a:endParaRPr lang="en-US" dirty="0"/>
          </a:p>
        </p:txBody>
      </p:sp>
      <p:cxnSp>
        <p:nvCxnSpPr>
          <p:cNvPr id="104" name="Straight Arrow Connector 103"/>
          <p:cNvCxnSpPr>
            <a:stCxn id="102" idx="2"/>
          </p:cNvCxnSpPr>
          <p:nvPr/>
        </p:nvCxnSpPr>
        <p:spPr>
          <a:xfrm flipH="1">
            <a:off x="9210650" y="5441661"/>
            <a:ext cx="523594" cy="76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2" idx="2"/>
          </p:cNvCxnSpPr>
          <p:nvPr/>
        </p:nvCxnSpPr>
        <p:spPr>
          <a:xfrm flipH="1">
            <a:off x="7119055" y="5441661"/>
            <a:ext cx="2615189" cy="789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2"/>
            <a:endCxn id="95" idx="2"/>
          </p:cNvCxnSpPr>
          <p:nvPr/>
        </p:nvCxnSpPr>
        <p:spPr>
          <a:xfrm flipH="1">
            <a:off x="8255735" y="5441661"/>
            <a:ext cx="1478509" cy="1342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319" y="1590147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f) Get the partition count information of source and sink streams from </a:t>
            </a:r>
            <a:r>
              <a:rPr lang="en-US" dirty="0" err="1" smtClean="0"/>
              <a:t>StreamManager</a:t>
            </a:r>
            <a:r>
              <a:rPr lang="en-US" dirty="0" smtClean="0"/>
              <a:t>(</a:t>
            </a:r>
            <a:r>
              <a:rPr lang="en-US" dirty="0" err="1" smtClean="0"/>
              <a:t>SystemAdmins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44" y="191434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824" y="2560674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 </a:t>
            </a:r>
            <a:r>
              <a:rPr lang="en-US" altLang="zh-CN" dirty="0" smtClean="0"/>
              <a:t>If there are Intermediate Streams, calculate the partitions for them: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0"/>
            <a:ext cx="3333054" cy="111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3931920" y="3558827"/>
            <a:ext cx="2463921" cy="14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7774" y="3150524"/>
            <a:ext cx="3333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IntermediateStreams</a:t>
            </a:r>
            <a:r>
              <a:rPr lang="en-US" dirty="0"/>
              <a:t>’ partitions can be obtain from </a:t>
            </a:r>
            <a:r>
              <a:rPr lang="en-US" dirty="0" smtClean="0"/>
              <a:t>Input and Output Streams’ partitions.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56615" y="4340538"/>
            <a:ext cx="287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if there is any stream doesn’t assigned partitions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</p:cNvCxnSpPr>
          <p:nvPr/>
        </p:nvCxnSpPr>
        <p:spPr>
          <a:xfrm flipV="1">
            <a:off x="3829211" y="4161748"/>
            <a:ext cx="2566630" cy="50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46" y="5541826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1872563" y="4221084"/>
            <a:ext cx="4523278" cy="132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44" y="191434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824" y="2560674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 </a:t>
            </a:r>
            <a:r>
              <a:rPr lang="en-US" altLang="zh-CN" dirty="0" smtClean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803" y="4903242"/>
            <a:ext cx="3300153" cy="9242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181" y="5858307"/>
            <a:ext cx="3001398" cy="10800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543" y="3527489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each input </a:t>
            </a:r>
            <a:r>
              <a:rPr lang="en-US" sz="1600" dirty="0" err="1" smtClean="0"/>
              <a:t>StreamEdge</a:t>
            </a:r>
            <a:r>
              <a:rPr lang="en-US" sz="1600" dirty="0" smtClean="0"/>
              <a:t>, </a:t>
            </a:r>
            <a:r>
              <a:rPr lang="en-US" altLang="zh-CN" sz="1600" dirty="0" smtClean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919" y="2717768"/>
            <a:ext cx="704428" cy="110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543" y="4085531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From all these joins, update their partitions(equal to input partitions) and extend downstream unvisited joins(BFS)</a:t>
            </a:r>
            <a:endParaRPr lang="en-US" sz="1600" dirty="0"/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506956" y="3819877"/>
            <a:ext cx="1107963" cy="1545471"/>
          </a:xfrm>
          <a:prstGeom prst="bentConnector3">
            <a:avLst>
              <a:gd name="adj1" fmla="val -206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48937" y="3624349"/>
            <a:ext cx="552755" cy="67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9293" y="3182355"/>
            <a:ext cx="50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partitions of join operators’ input streams: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5" y="1040509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 Write the </a:t>
            </a:r>
            <a:r>
              <a:rPr lang="en-US" dirty="0" err="1" smtClean="0"/>
              <a:t>ExecutionPlan</a:t>
            </a:r>
            <a:r>
              <a:rPr lang="en-US" dirty="0" smtClean="0"/>
              <a:t>(JobGraph) to a file </a:t>
            </a:r>
            <a:r>
              <a:rPr lang="en-US" dirty="0"/>
              <a:t>in JSON </a:t>
            </a:r>
            <a:r>
              <a:rPr lang="en-US" dirty="0" smtClean="0"/>
              <a:t>form.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504" y="236607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 Create the intermediate streams physically and store them in </a:t>
            </a:r>
            <a:r>
              <a:rPr lang="en-US" dirty="0" err="1" smtClean="0"/>
              <a:t>StreamManager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 According to </a:t>
            </a:r>
            <a:r>
              <a:rPr lang="en-US" dirty="0" err="1" smtClean="0"/>
              <a:t>ExecutionPlan</a:t>
            </a:r>
            <a:r>
              <a:rPr lang="en-US" dirty="0" smtClean="0"/>
              <a:t>(JobGraph), run all jobs(JobNode) one by one using respective </a:t>
            </a:r>
            <a:r>
              <a:rPr lang="en-US" dirty="0" err="1" smtClean="0"/>
              <a:t>JobRunner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 file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</a:t>
            </a:r>
            <a:endParaRPr lang="en-US" dirty="0"/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(Not useful for now since there is only one JobNode in JobGraph)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 smtClean="0"/>
              <a:t>Progress ends 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Following slides need to be re-organized.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StreamManager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 smtClean="0"/>
              <a:t>ResourceManager</a:t>
            </a:r>
            <a:r>
              <a:rPr lang="en-US" dirty="0" smtClean="0"/>
              <a:t> (RM)</a:t>
            </a:r>
          </a:p>
          <a:p>
            <a:pPr marL="0" indent="0">
              <a:buNone/>
            </a:pPr>
            <a:r>
              <a:rPr lang="en-US" sz="2200" dirty="0" smtClean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 smtClean="0"/>
              <a:t>Two main components: Scheduler and Application Manager(</a:t>
            </a:r>
            <a:r>
              <a:rPr lang="en-US" sz="2200" u="sng" dirty="0" smtClean="0"/>
              <a:t>not Application Master</a:t>
            </a:r>
            <a:r>
              <a:rPr lang="en-US" sz="2200" dirty="0" smtClean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 smtClean="0"/>
              <a:t>ApplicationMaster</a:t>
            </a:r>
            <a:r>
              <a:rPr lang="en-US" dirty="0" smtClean="0"/>
              <a:t> (AM)</a:t>
            </a:r>
          </a:p>
          <a:p>
            <a:pPr marL="0" indent="0">
              <a:buNone/>
            </a:pPr>
            <a:r>
              <a:rPr lang="en-US" sz="2200" i="1" dirty="0" smtClean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 smtClean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 smtClean="0"/>
              <a:t>Responsible for negotiating resources from RM and working with </a:t>
            </a:r>
            <a:r>
              <a:rPr lang="en-US" sz="2200" dirty="0" err="1" smtClean="0"/>
              <a:t>NodeManagers</a:t>
            </a:r>
            <a:r>
              <a:rPr lang="en-US" sz="2200" dirty="0" smtClean="0"/>
              <a:t> to execute and monitor the containers and resources consumption. </a:t>
            </a:r>
            <a:endParaRPr lang="en-US" sz="2200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container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run-container.sh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Container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from </a:t>
            </a:r>
            <a:r>
              <a:rPr lang="en-US" sz="1400" dirty="0" err="1" smtClean="0"/>
              <a:t>url</a:t>
            </a:r>
            <a:endParaRPr lang="en-US" sz="1400" dirty="0" smtClean="0"/>
          </a:p>
          <a:p>
            <a:r>
              <a:rPr lang="en-US" sz="1400" dirty="0" smtClean="0"/>
              <a:t>Run </a:t>
            </a:r>
            <a:r>
              <a:rPr lang="en-US" sz="1400" dirty="0" err="1" smtClean="0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Listen to </a:t>
            </a:r>
            <a:r>
              <a:rPr lang="en-US" sz="1400" dirty="0" err="1" smtClean="0"/>
              <a:t>JobCoordinator</a:t>
            </a:r>
            <a:r>
              <a:rPr lang="en-US" sz="1400" dirty="0" smtClean="0"/>
              <a:t>(</a:t>
            </a:r>
            <a:r>
              <a:rPr lang="en-US" sz="1400" dirty="0" err="1" smtClean="0"/>
              <a:t>sam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r>
              <a:rPr lang="en-US" sz="1400" dirty="0" smtClean="0"/>
              <a:t> as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Stop container if </a:t>
            </a:r>
            <a:r>
              <a:rPr lang="en-US" sz="1400" dirty="0" err="1" smtClean="0"/>
              <a:t>JobCoordinator</a:t>
            </a:r>
            <a:endParaRPr lang="en-US" sz="1400" dirty="0" smtClean="0"/>
          </a:p>
          <a:p>
            <a:r>
              <a:rPr lang="en-US" sz="1400" dirty="0" smtClean="0"/>
              <a:t>given signal 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offset for each input partition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Instantialize</a:t>
            </a:r>
            <a:r>
              <a:rPr lang="en-US" sz="1400" dirty="0" smtClean="0"/>
              <a:t> </a:t>
            </a:r>
            <a:r>
              <a:rPr lang="en-US" sz="1400" dirty="0" err="1" smtClean="0"/>
              <a:t>StreamTask</a:t>
            </a:r>
            <a:r>
              <a:rPr lang="en-US" sz="1400" dirty="0" smtClean="0"/>
              <a:t> for each input partition</a:t>
            </a:r>
          </a:p>
          <a:p>
            <a:endParaRPr lang="en-US" sz="1400" dirty="0" smtClean="0"/>
          </a:p>
          <a:p>
            <a:r>
              <a:rPr lang="en-US" sz="1400" dirty="0" smtClean="0"/>
              <a:t>Continuously take messages from input stream to </a:t>
            </a:r>
            <a:r>
              <a:rPr lang="en-US" sz="1400" dirty="0" err="1" smtClean="0"/>
              <a:t>StreamTasks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 smtClean="0"/>
              <a:t>ClusterBasedJobCoordinator.java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Coordinator Stream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WikipediaStatsAggregator</a:t>
            </a:r>
            <a:r>
              <a:rPr lang="en-US" dirty="0" smtClean="0"/>
              <a:t> class used in window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FoldLeftFunction</a:t>
            </a:r>
            <a:r>
              <a:rPr lang="en-US" dirty="0" smtClean="0"/>
              <a:t> are used to increment values like number of visits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 smtClean="0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Runs the code in application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Scala’s syntax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</a:t>
            </a:r>
            <a:r>
              <a:rPr lang="en-US" altLang="zh-CN" dirty="0" err="1" smtClean="0"/>
              <a:t>CoordinatorStream</a:t>
            </a:r>
            <a:r>
              <a:rPr lang="en-US" altLang="zh-CN" dirty="0" smtClean="0"/>
              <a:t> Information from </a:t>
            </a:r>
            <a:r>
              <a:rPr lang="en-US" altLang="zh-CN" dirty="0" err="1" smtClean="0"/>
              <a:t>configs</a:t>
            </a:r>
            <a:endParaRPr lang="en-US" altLang="zh-CN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KafkaSystemFactory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new </a:t>
            </a:r>
            <a:r>
              <a:rPr lang="en-US" dirty="0" err="1" smtClean="0"/>
              <a:t>configs</a:t>
            </a:r>
            <a:r>
              <a:rPr lang="en-US" dirty="0" smtClean="0"/>
              <a:t> </a:t>
            </a:r>
            <a:r>
              <a:rPr lang="en-US" dirty="0" err="1" smtClean="0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old </a:t>
            </a:r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YARNJobFactory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in next page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the </a:t>
            </a:r>
            <a:r>
              <a:rPr lang="en-US" dirty="0" err="1" smtClean="0"/>
              <a:t>applicationStatus</a:t>
            </a:r>
            <a:r>
              <a:rPr lang="en-US" dirty="0" smtClean="0"/>
              <a:t> every second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</a:t>
            </a:r>
            <a:r>
              <a:rPr lang="en-US" sz="2200" dirty="0" smtClean="0"/>
              <a:t>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</a:t>
            </a:r>
            <a:r>
              <a:rPr lang="en-US" altLang="zh-CN" dirty="0" smtClean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</a:t>
            </a:r>
            <a:r>
              <a:rPr lang="en-US" altLang="zh-CN" dirty="0" err="1" smtClean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same as ‘switch’ in C++ and Java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</a:t>
            </a:r>
            <a:r>
              <a:rPr lang="en-US" sz="1400" dirty="0" smtClean="0"/>
              <a:t>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Skip the security part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 smtClean="0"/>
              <a:t>Stand alone model with Zookeeper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LocalApplicationRunner.java</a:t>
              </a:r>
            </a:p>
            <a:p>
              <a:r>
                <a:rPr lang="en-US" dirty="0" smtClean="0"/>
                <a:t>run(</a:t>
              </a:r>
              <a:r>
                <a:rPr lang="en-US" dirty="0" err="1" smtClean="0"/>
                <a:t>StreamApplication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AbstractApplicationRunner.java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StreamManager.java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ExecutionPlanner.java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Wikipedia-raw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 class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own 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./run-job.sh –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wikipedia-feed.properties</a:t>
            </a:r>
            <a:endParaRPr lang="en-US" dirty="0" smtClean="0"/>
          </a:p>
          <a:p>
            <a:pPr algn="ctr"/>
            <a:r>
              <a:rPr lang="en-US" dirty="0" err="1" smtClean="0"/>
              <a:t>job.factory.class</a:t>
            </a:r>
            <a:endParaRPr lang="en-US" dirty="0" smtClean="0"/>
          </a:p>
          <a:p>
            <a:pPr algn="ctr"/>
            <a:r>
              <a:rPr lang="en-US" dirty="0" smtClean="0"/>
              <a:t>job.name</a:t>
            </a:r>
          </a:p>
          <a:p>
            <a:pPr algn="ctr"/>
            <a:r>
              <a:rPr lang="en-US" dirty="0" err="1" smtClean="0"/>
              <a:t>yarn.package.path</a:t>
            </a:r>
            <a:endParaRPr lang="en-US" dirty="0" smtClean="0"/>
          </a:p>
          <a:p>
            <a:pPr algn="ctr"/>
            <a:r>
              <a:rPr lang="en-US" dirty="0" err="1" smtClean="0"/>
              <a:t>task.class</a:t>
            </a:r>
            <a:endParaRPr lang="en-US" dirty="0" smtClean="0"/>
          </a:p>
          <a:p>
            <a:pPr algn="ctr"/>
            <a:r>
              <a:rPr lang="en-US" dirty="0" err="1" smtClean="0"/>
              <a:t>task.inputs</a:t>
            </a:r>
            <a:endParaRPr lang="en-US" dirty="0" smtClean="0"/>
          </a:p>
          <a:p>
            <a:pPr algn="ctr"/>
            <a:r>
              <a:rPr lang="en-US" dirty="0" err="1" smtClean="0"/>
              <a:t>serializer.registry.json.class</a:t>
            </a:r>
            <a:endParaRPr lang="en-US" dirty="0"/>
          </a:p>
          <a:p>
            <a:pPr algn="ctr"/>
            <a:r>
              <a:rPr lang="en-US" dirty="0" err="1" smtClean="0"/>
              <a:t>systems.kafka.samza.factory</a:t>
            </a:r>
            <a:endParaRPr lang="en-US" dirty="0" smtClean="0"/>
          </a:p>
          <a:p>
            <a:pPr algn="ctr"/>
            <a:r>
              <a:rPr lang="en-US" dirty="0" err="1" smtClean="0"/>
              <a:t>systems.kafka.samza.msg.serde</a:t>
            </a:r>
            <a:endParaRPr lang="en-US" dirty="0" smtClean="0"/>
          </a:p>
          <a:p>
            <a:pPr algn="ctr"/>
            <a:r>
              <a:rPr lang="en-US" dirty="0" err="1" smtClean="0"/>
              <a:t>systems.kafka.consumer.zookeeper.connect</a:t>
            </a:r>
            <a:endParaRPr lang="en-US" dirty="0" smtClean="0"/>
          </a:p>
          <a:p>
            <a:pPr algn="ctr"/>
            <a:r>
              <a:rPr lang="en-US" dirty="0" err="1" smtClean="0"/>
              <a:t>systems.kafka.producer.bootstrap.servers</a:t>
            </a:r>
            <a:endParaRPr lang="en-US" dirty="0" smtClean="0"/>
          </a:p>
          <a:p>
            <a:pPr algn="ctr"/>
            <a:r>
              <a:rPr lang="en-US" dirty="0" err="1" smtClean="0"/>
              <a:t>job.coordinator.system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Start 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configuration file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</a:t>
            </a:r>
            <a:r>
              <a:rPr lang="en-US" altLang="zh-CN" dirty="0" err="1" smtClean="0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not normal </a:t>
            </a:r>
            <a:r>
              <a:rPr lang="en-US" dirty="0" err="1" smtClean="0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containers, handle failures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</a:t>
            </a:r>
            <a:r>
              <a:rPr lang="en-US" dirty="0" err="1" smtClean="0"/>
              <a:t>cmds</a:t>
            </a:r>
            <a:r>
              <a:rPr lang="en-US" dirty="0" smtClean="0"/>
              <a:t> as a parameter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requests for physical resources,</a:t>
            </a:r>
          </a:p>
          <a:p>
            <a:r>
              <a:rPr lang="en-US" dirty="0" smtClean="0"/>
              <a:t>run a container on resources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Node Manager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 everything and submit to YARN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in context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 which and how to run the </a:t>
            </a:r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Properties File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factory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class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Job Coordinator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Kafka’s property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Servers address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system’s property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Factory implement both consumer and producer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Container use Consumer to read message and pass them to </a:t>
            </a:r>
            <a:r>
              <a:rPr lang="en-US" altLang="zh-CN" sz="2400" dirty="0" err="1" smtClean="0"/>
              <a:t>StreamTask</a:t>
            </a:r>
            <a:endParaRPr lang="en-US" altLang="zh-CN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Producer </a:t>
            </a:r>
            <a:r>
              <a:rPr lang="en-US" altLang="zh-CN" sz="2400" dirty="0" smtClean="0"/>
              <a:t>writes messages from </a:t>
            </a:r>
            <a:r>
              <a:rPr lang="en-US" altLang="zh-CN" sz="2400" dirty="0" err="1" smtClean="0"/>
              <a:t>StreamTask</a:t>
            </a:r>
            <a:r>
              <a:rPr lang="en-US" altLang="zh-CN" sz="2400" dirty="0" smtClean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./run-app.sh </a:t>
            </a:r>
            <a:r>
              <a:rPr lang="en-US" dirty="0" err="1" smtClean="0"/>
              <a:t>wikipedia.application.WikipediaApplication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--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Streams</a:t>
            </a:r>
          </a:p>
          <a:p>
            <a:pPr marL="0" indent="0">
              <a:buNone/>
            </a:pPr>
            <a:r>
              <a:rPr lang="en-US" sz="2000" i="1" dirty="0" smtClean="0"/>
              <a:t>A stream is composed of immutable messages </a:t>
            </a:r>
            <a:r>
              <a:rPr lang="en-US" sz="2000" dirty="0" smtClean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 smtClean="0"/>
              <a:t>A stream can have any number of </a:t>
            </a:r>
            <a:r>
              <a:rPr lang="en-US" sz="2000" i="1" dirty="0" smtClean="0"/>
              <a:t>consumers. </a:t>
            </a:r>
            <a:r>
              <a:rPr lang="en-US" sz="2000" dirty="0" smtClean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 smtClean="0"/>
              <a:t> supports pluggable system which implements the Streams: Kafka</a:t>
            </a:r>
          </a:p>
          <a:p>
            <a:r>
              <a:rPr lang="en-US" dirty="0" smtClean="0"/>
              <a:t>Jobs</a:t>
            </a:r>
          </a:p>
          <a:p>
            <a:pPr marL="0" indent="0">
              <a:buNone/>
            </a:pPr>
            <a:r>
              <a:rPr lang="en-US" sz="2000" dirty="0" smtClean="0"/>
              <a:t>A job is code that performs logical transformation on input streams and append these messages to output streams</a:t>
            </a:r>
          </a:p>
          <a:p>
            <a:r>
              <a:rPr lang="en-US" dirty="0" smtClean="0"/>
              <a:t>Partitions</a:t>
            </a:r>
          </a:p>
          <a:p>
            <a:pPr marL="0" indent="0">
              <a:buNone/>
            </a:pPr>
            <a:r>
              <a:rPr lang="en-US" sz="2000" dirty="0" smtClean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 smtClean="0"/>
              <a:t>Each stream is broken into one or more partitions.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 smtClean="0"/>
              <a:t>Each message in a partition has a identifier called </a:t>
            </a:r>
            <a:r>
              <a:rPr lang="en-US" sz="2000" i="1" dirty="0" smtClean="0"/>
              <a:t>offset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 smtClean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samza.apache.org/learn/documentation/0.14/introduction/concepts.html</a:t>
            </a:r>
            <a:endParaRPr lang="en-US" dirty="0" smtClean="0"/>
          </a:p>
          <a:p>
            <a:r>
              <a:rPr lang="en-US" dirty="0" smtClean="0"/>
              <a:t>PS: Some of documents are deprecated in the official websites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Here</a:t>
            </a:r>
            <a:r>
              <a:rPr lang="en-US" dirty="0" smtClean="0"/>
              <a:t> we use </a:t>
            </a:r>
            <a:r>
              <a:rPr lang="en-US" dirty="0" err="1" smtClean="0"/>
              <a:t>RemoteApplicationRunner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 smtClean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 smtClean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 smtClean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 smtClean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 smtClean="0"/>
              <a:t>The assignment of partitions to tasks never changes.</a:t>
            </a:r>
            <a:endParaRPr lang="en-US" sz="2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24005</TotalTime>
  <Words>3516</Words>
  <Application>Microsoft Office PowerPoint</Application>
  <PresentationFormat>Widescreen</PresentationFormat>
  <Paragraphs>867</Paragraphs>
  <Slides>80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DengXian</vt:lpstr>
      <vt:lpstr>DengXian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StreamGraph</vt:lpstr>
      <vt:lpstr>StreamGraph</vt:lpstr>
      <vt:lpstr>StreamGraph</vt:lpstr>
      <vt:lpstr>StreamGraph</vt:lpstr>
      <vt:lpstr>RemoteApplicationRunner</vt:lpstr>
      <vt:lpstr>RemoteApplicationRunner</vt:lpstr>
      <vt:lpstr>JobGraph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PowerPoint Presentation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1111</cp:revision>
  <dcterms:created xsi:type="dcterms:W3CDTF">2017-09-19T08:35:57Z</dcterms:created>
  <dcterms:modified xsi:type="dcterms:W3CDTF">2018-02-12T12:54:53Z</dcterms:modified>
</cp:coreProperties>
</file>