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93" r:id="rId3"/>
    <p:sldId id="260" r:id="rId4"/>
    <p:sldId id="295" r:id="rId5"/>
    <p:sldId id="296" r:id="rId6"/>
    <p:sldId id="297" r:id="rId7"/>
    <p:sldId id="298" r:id="rId8"/>
    <p:sldId id="294" r:id="rId9"/>
    <p:sldId id="299" r:id="rId10"/>
    <p:sldId id="300" r:id="rId11"/>
    <p:sldId id="273" r:id="rId12"/>
    <p:sldId id="274" r:id="rId13"/>
    <p:sldId id="268" r:id="rId14"/>
    <p:sldId id="272" r:id="rId15"/>
    <p:sldId id="275" r:id="rId16"/>
    <p:sldId id="277" r:id="rId17"/>
    <p:sldId id="278" r:id="rId18"/>
    <p:sldId id="276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69" r:id="rId34"/>
    <p:sldId id="271" r:id="rId35"/>
    <p:sldId id="263" r:id="rId36"/>
    <p:sldId id="265" r:id="rId37"/>
    <p:sldId id="259" r:id="rId38"/>
    <p:sldId id="262" r:id="rId39"/>
    <p:sldId id="257" r:id="rId40"/>
    <p:sldId id="270" r:id="rId41"/>
    <p:sldId id="258" r:id="rId42"/>
    <p:sldId id="264" r:id="rId43"/>
    <p:sldId id="266" r:id="rId44"/>
    <p:sldId id="26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772D14-3FAD-4F25-BD61-626CDDDCAD6F}">
          <p14:sldIdLst>
            <p14:sldId id="256"/>
            <p14:sldId id="293"/>
            <p14:sldId id="260"/>
            <p14:sldId id="295"/>
          </p14:sldIdLst>
        </p14:section>
        <p14:section name="YARN" id="{1F32C780-461C-4890-A1C4-77C0DB09FF66}">
          <p14:sldIdLst>
            <p14:sldId id="296"/>
            <p14:sldId id="297"/>
            <p14:sldId id="298"/>
          </p14:sldIdLst>
        </p14:section>
        <p14:section name="Concepts" id="{B361D5C6-E35E-49B5-9F52-41A12C92E075}">
          <p14:sldIdLst>
            <p14:sldId id="294"/>
            <p14:sldId id="299"/>
            <p14:sldId id="300"/>
          </p14:sldIdLst>
        </p14:section>
        <p14:section name="Submit job" id="{087780A7-9521-466D-9F4A-82953803DA7D}">
          <p14:sldIdLst>
            <p14:sldId id="273"/>
            <p14:sldId id="274"/>
            <p14:sldId id="268"/>
            <p14:sldId id="272"/>
          </p14:sldIdLst>
        </p14:section>
        <p14:section name="Detailed Abstract" id="{B1A348FB-F787-484B-A125-1217B7FF92DA}">
          <p14:sldIdLst>
            <p14:sldId id="275"/>
            <p14:sldId id="277"/>
            <p14:sldId id="278"/>
            <p14:sldId id="276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Stand alone job" id="{8995E547-06EC-4D59-8961-90CC66602883}">
          <p14:sldIdLst>
            <p14:sldId id="269"/>
            <p14:sldId id="271"/>
          </p14:sldIdLst>
        </p14:section>
        <p14:section name="Task" id="{A6BE1BE1-8715-4861-9F81-EBD747D5600C}">
          <p14:sldIdLst>
            <p14:sldId id="263"/>
            <p14:sldId id="265"/>
          </p14:sldIdLst>
        </p14:section>
        <p14:section name="Deprecated Pages" id="{699857A4-82F1-444C-B83B-753F585E7797}">
          <p14:sldIdLst>
            <p14:sldId id="259"/>
            <p14:sldId id="262"/>
            <p14:sldId id="257"/>
            <p14:sldId id="270"/>
            <p14:sldId id="258"/>
            <p14:sldId id="264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6395" autoAdjust="0"/>
  </p:normalViewPr>
  <p:slideViewPr>
    <p:cSldViewPr snapToGrid="0">
      <p:cViewPr varScale="1">
        <p:scale>
          <a:sx n="111" d="100"/>
          <a:sy n="111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ADF0B-9749-404D-9A56-8E2BD576143D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57081-4441-41AE-98F2-955032B0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57081-4441-41AE-98F2-955032B04A0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97E1-CCCB-4E56-BB56-9CF62DC970F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9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5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4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F18F-DFC6-48DD-A8FE-22636A2E9C7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7.png"/><Relationship Id="rId7" Type="http://schemas.openxmlformats.org/officeDocument/2006/relationships/image" Target="../media/image90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hyperlink" Target="https://hadoop.apache.org/docs/r2.7.3/hadoop-yarn/hadoop-yarn-site/NodeLabel.html" TargetMode="External"/><Relationship Id="rId9" Type="http://schemas.openxmlformats.org/officeDocument/2006/relationships/image" Target="../media/image9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docs/current/hadoop-yarn/hadoop-yarn-site/YAR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ortonworks.com/blog/apache-hadoop-yarn-concepts-and-application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amza.apache.org/learn/documentation/0.14/introduction/concep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5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812" y="889177"/>
            <a:ext cx="3286933" cy="2762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140838"/>
            <a:ext cx="10515600" cy="1325563"/>
          </a:xfrm>
        </p:spPr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07" y="1782492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Dataflow Graphs</a:t>
            </a:r>
          </a:p>
          <a:p>
            <a:pPr marL="0" indent="0">
              <a:buNone/>
            </a:pPr>
            <a:r>
              <a:rPr lang="en-US" sz="2200" dirty="0" smtClean="0"/>
              <a:t>Compose </a:t>
            </a:r>
            <a:r>
              <a:rPr lang="en-US" sz="2200" dirty="0" err="1" smtClean="0"/>
              <a:t>mutiple</a:t>
            </a:r>
            <a:r>
              <a:rPr lang="en-US" sz="2200" dirty="0" smtClean="0"/>
              <a:t> jobs to a dataflow graphs</a:t>
            </a:r>
          </a:p>
          <a:p>
            <a:pPr marL="0" indent="0">
              <a:buNone/>
            </a:pPr>
            <a:r>
              <a:rPr lang="en-US" sz="2200" dirty="0" smtClean="0"/>
              <a:t>Edges are stream, nodes are jobs.</a:t>
            </a:r>
          </a:p>
          <a:p>
            <a:pPr marL="0" indent="0">
              <a:buNone/>
            </a:pPr>
            <a:r>
              <a:rPr lang="en-US" sz="2200" dirty="0" smtClean="0"/>
              <a:t>Graphs are often acyclic, but it is possible to create cyclic graphs.</a:t>
            </a:r>
          </a:p>
          <a:p>
            <a:pPr marL="0" indent="0">
              <a:buNone/>
            </a:pPr>
            <a:r>
              <a:rPr lang="en-US" sz="2200" i="1" dirty="0" smtClean="0"/>
              <a:t>The </a:t>
            </a:r>
            <a:r>
              <a:rPr lang="en-US" sz="2200" i="1" dirty="0"/>
              <a:t>dataflow model: a practical approach to balancing correctness, latency, and cost in massive-scale, unbounded, out-of-order data </a:t>
            </a:r>
            <a:r>
              <a:rPr lang="en-US" sz="2200" i="1" dirty="0" smtClean="0"/>
              <a:t>processing, </a:t>
            </a:r>
            <a:r>
              <a:rPr lang="en-US" sz="2200" dirty="0" smtClean="0"/>
              <a:t>VLDB2015</a:t>
            </a:r>
          </a:p>
          <a:p>
            <a:r>
              <a:rPr lang="en-US" dirty="0" smtClean="0"/>
              <a:t>Containers</a:t>
            </a:r>
          </a:p>
          <a:p>
            <a:pPr marL="0" indent="0">
              <a:buNone/>
            </a:pPr>
            <a:r>
              <a:rPr lang="en-US" sz="2200" dirty="0" smtClean="0"/>
              <a:t>Partitions and tasks are logical units of parallelism. Containers are the unit of physical parallelism.</a:t>
            </a:r>
          </a:p>
          <a:p>
            <a:pPr marL="0" indent="0">
              <a:buNone/>
            </a:pPr>
            <a:r>
              <a:rPr lang="en-US" sz="2200" dirty="0" smtClean="0"/>
              <a:t>A container is a essentially a Unix process(or Linux </a:t>
            </a:r>
            <a:r>
              <a:rPr lang="en-US" sz="2200" dirty="0" err="1" smtClean="0"/>
              <a:t>cgroup</a:t>
            </a:r>
            <a:r>
              <a:rPr lang="en-US" sz="2200" dirty="0" smtClean="0"/>
              <a:t>).</a:t>
            </a:r>
          </a:p>
          <a:p>
            <a:pPr marL="0" indent="0">
              <a:buNone/>
            </a:pPr>
            <a:r>
              <a:rPr lang="en-US" sz="2200" dirty="0" smtClean="0"/>
              <a:t>Each container runs one or more tasks. </a:t>
            </a:r>
          </a:p>
          <a:p>
            <a:pPr marL="0" indent="0">
              <a:buNone/>
            </a:pPr>
            <a:r>
              <a:rPr lang="en-US" sz="2200" dirty="0" smtClean="0"/>
              <a:t>The number of containers is specified by the user at run time and can be changed at any time.</a:t>
            </a: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053" y="5065594"/>
            <a:ext cx="3166834" cy="179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7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Complete Abstract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99567" y="95833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run-app.sh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1171" y="958362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1388" y="993476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925516" y="1037436"/>
            <a:ext cx="483577" cy="24623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11" idx="1"/>
          </p:cNvCxnSpPr>
          <p:nvPr/>
        </p:nvCxnSpPr>
        <p:spPr>
          <a:xfrm>
            <a:off x="3630490" y="1160556"/>
            <a:ext cx="537064" cy="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67554" y="958361"/>
            <a:ext cx="2417884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67554" y="975918"/>
            <a:ext cx="241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903186" y="668175"/>
            <a:ext cx="2686416" cy="984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03186" y="694568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3" idx="3"/>
            <a:endCxn id="26" idx="1"/>
          </p:cNvCxnSpPr>
          <p:nvPr/>
        </p:nvCxnSpPr>
        <p:spPr>
          <a:xfrm flipV="1">
            <a:off x="6585438" y="1160557"/>
            <a:ext cx="1317748" cy="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692046" y="694568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96809" y="707652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363316" y="1169394"/>
            <a:ext cx="182348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63316" y="1186951"/>
            <a:ext cx="182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ExecutionPlanner</a:t>
            </a:r>
            <a:endParaRPr lang="en-US" dirty="0"/>
          </a:p>
        </p:txBody>
      </p:sp>
      <p:cxnSp>
        <p:nvCxnSpPr>
          <p:cNvPr id="64" name="Elbow Connector 63"/>
          <p:cNvCxnSpPr>
            <a:stCxn id="26" idx="2"/>
            <a:endCxn id="71" idx="0"/>
          </p:cNvCxnSpPr>
          <p:nvPr/>
        </p:nvCxnSpPr>
        <p:spPr>
          <a:xfrm rot="5400000">
            <a:off x="6224246" y="-828531"/>
            <a:ext cx="540678" cy="5503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399567" y="2193617"/>
            <a:ext cx="2686416" cy="16837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399567" y="213197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JobRunner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0" y="2356239"/>
            <a:ext cx="1090245" cy="1345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960" y="2571648"/>
            <a:ext cx="1046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CoordinatorSystemStream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71" idx="1"/>
            <a:endCxn id="78" idx="3"/>
          </p:cNvCxnSpPr>
          <p:nvPr/>
        </p:nvCxnSpPr>
        <p:spPr>
          <a:xfrm flipH="1" flipV="1">
            <a:off x="1090245" y="3033313"/>
            <a:ext cx="1309322" cy="2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542683" y="566974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submit application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1059106" y="214957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old </a:t>
            </a:r>
            <a:r>
              <a:rPr lang="en-US" sz="1400" dirty="0" err="1" smtClean="0"/>
              <a:t>configs</a:t>
            </a:r>
            <a:endParaRPr lang="en-US" sz="1400" dirty="0" smtClean="0"/>
          </a:p>
          <a:p>
            <a:r>
              <a:rPr lang="en-US" sz="1400" dirty="0" smtClean="0"/>
              <a:t>Write  </a:t>
            </a:r>
            <a:r>
              <a:rPr lang="en-US" sz="1400" dirty="0" err="1" smtClean="0"/>
              <a:t>configs</a:t>
            </a:r>
            <a:endParaRPr lang="en-US" sz="1400" dirty="0"/>
          </a:p>
        </p:txBody>
      </p:sp>
      <p:sp>
        <p:nvSpPr>
          <p:cNvPr id="95" name="Rectangle 94"/>
          <p:cNvSpPr/>
          <p:nvPr/>
        </p:nvSpPr>
        <p:spPr>
          <a:xfrm>
            <a:off x="2451588" y="24548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451588" y="24723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coordinatorSystemProducer</a:t>
            </a:r>
            <a:endParaRPr lang="en-US" sz="1600" dirty="0"/>
          </a:p>
        </p:txBody>
      </p:sp>
      <p:sp>
        <p:nvSpPr>
          <p:cNvPr id="97" name="Rectangle 96"/>
          <p:cNvSpPr/>
          <p:nvPr/>
        </p:nvSpPr>
        <p:spPr>
          <a:xfrm>
            <a:off x="2451588" y="291855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451588" y="2936108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coordinatorSystem</a:t>
            </a:r>
            <a:r>
              <a:rPr lang="en-US" altLang="zh-CN" sz="1600" dirty="0" err="1" smtClean="0"/>
              <a:t>Consumer</a:t>
            </a:r>
            <a:endParaRPr lang="en-US" sz="1600" dirty="0"/>
          </a:p>
        </p:txBody>
      </p:sp>
      <p:sp>
        <p:nvSpPr>
          <p:cNvPr id="105" name="Rectangle 104"/>
          <p:cNvSpPr/>
          <p:nvPr/>
        </p:nvSpPr>
        <p:spPr>
          <a:xfrm>
            <a:off x="2451588" y="340459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451588" y="342214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YarnJob</a:t>
            </a:r>
            <a:endParaRPr lang="en-US" sz="1600" dirty="0"/>
          </a:p>
        </p:txBody>
      </p:sp>
      <p:cxnSp>
        <p:nvCxnSpPr>
          <p:cNvPr id="108" name="Straight Arrow Connector 107"/>
          <p:cNvCxnSpPr>
            <a:stCxn id="106" idx="3"/>
            <a:endCxn id="113" idx="1"/>
          </p:cNvCxnSpPr>
          <p:nvPr/>
        </p:nvCxnSpPr>
        <p:spPr>
          <a:xfrm flipV="1">
            <a:off x="5028467" y="3012306"/>
            <a:ext cx="1556971" cy="57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585438" y="2410974"/>
            <a:ext cx="2673962" cy="1202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596063" y="236705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ClientHelper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181325" y="2410974"/>
            <a:ext cx="1308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submit </a:t>
            </a:r>
            <a:r>
              <a:rPr lang="en-US" sz="1400" dirty="0" err="1" smtClean="0"/>
              <a:t>JavaEnv</a:t>
            </a:r>
            <a:r>
              <a:rPr lang="en-US" sz="1400" dirty="0" smtClean="0"/>
              <a:t>, commands,</a:t>
            </a:r>
          </a:p>
          <a:p>
            <a:r>
              <a:rPr lang="en-US" sz="1400" dirty="0" err="1" smtClean="0"/>
              <a:t>configs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6640206" y="27101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640206" y="27276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ApplicationContext</a:t>
            </a:r>
            <a:endParaRPr lang="en-US" sz="1600" dirty="0"/>
          </a:p>
        </p:txBody>
      </p:sp>
      <p:sp>
        <p:nvSpPr>
          <p:cNvPr id="119" name="Rectangle 118"/>
          <p:cNvSpPr/>
          <p:nvPr/>
        </p:nvSpPr>
        <p:spPr>
          <a:xfrm>
            <a:off x="6637459" y="313605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637459" y="3153612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YarnClient</a:t>
            </a:r>
            <a:endParaRPr lang="en-US" sz="1600" dirty="0"/>
          </a:p>
        </p:txBody>
      </p:sp>
      <p:cxnSp>
        <p:nvCxnSpPr>
          <p:cNvPr id="123" name="Straight Arrow Connector 122"/>
          <p:cNvCxnSpPr>
            <a:stCxn id="120" idx="3"/>
            <a:endCxn id="124" idx="1"/>
          </p:cNvCxnSpPr>
          <p:nvPr/>
        </p:nvCxnSpPr>
        <p:spPr>
          <a:xfrm flipV="1">
            <a:off x="9214338" y="2887846"/>
            <a:ext cx="972461" cy="43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0186799" y="268562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run-jc.sh</a:t>
            </a:r>
            <a:endParaRPr lang="en-US" dirty="0"/>
          </a:p>
        </p:txBody>
      </p:sp>
      <p:cxnSp>
        <p:nvCxnSpPr>
          <p:cNvPr id="127" name="Elbow Connector 126"/>
          <p:cNvCxnSpPr>
            <a:stCxn id="124" idx="2"/>
            <a:endCxn id="130" idx="0"/>
          </p:cNvCxnSpPr>
          <p:nvPr/>
        </p:nvCxnSpPr>
        <p:spPr>
          <a:xfrm rot="5400000">
            <a:off x="6437713" y="-217127"/>
            <a:ext cx="1057352" cy="7671744"/>
          </a:xfrm>
          <a:prstGeom prst="bentConnector3">
            <a:avLst>
              <a:gd name="adj1" fmla="val 97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751866" y="4165268"/>
            <a:ext cx="2797692" cy="1875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711475" y="4147421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ClusterBasedJobCoordinator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 rot="20382992">
            <a:off x="9321801" y="2688381"/>
            <a:ext cx="856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submit</a:t>
            </a:r>
            <a:endParaRPr lang="en-US" sz="1400" dirty="0"/>
          </a:p>
        </p:txBody>
      </p:sp>
      <p:cxnSp>
        <p:nvCxnSpPr>
          <p:cNvPr id="142" name="Elbow Connector 141"/>
          <p:cNvCxnSpPr/>
          <p:nvPr/>
        </p:nvCxnSpPr>
        <p:spPr>
          <a:xfrm rot="10800000" flipV="1">
            <a:off x="1711476" y="2356238"/>
            <a:ext cx="7705087" cy="1598931"/>
          </a:xfrm>
          <a:prstGeom prst="bentConnector3">
            <a:avLst>
              <a:gd name="adj1" fmla="val 134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685678" y="3653470"/>
            <a:ext cx="74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Local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416563" y="3671250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AM container</a:t>
            </a:r>
            <a:endParaRPr lang="en-US" sz="1400" dirty="0"/>
          </a:p>
        </p:txBody>
      </p:sp>
      <p:cxnSp>
        <p:nvCxnSpPr>
          <p:cNvPr id="153" name="Straight Connector 152"/>
          <p:cNvCxnSpPr/>
          <p:nvPr/>
        </p:nvCxnSpPr>
        <p:spPr>
          <a:xfrm flipV="1">
            <a:off x="9416563" y="2350161"/>
            <a:ext cx="2497014" cy="607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29" idx="1"/>
            <a:endCxn id="78" idx="3"/>
          </p:cNvCxnSpPr>
          <p:nvPr/>
        </p:nvCxnSpPr>
        <p:spPr>
          <a:xfrm flipH="1" flipV="1">
            <a:off x="1090245" y="3033313"/>
            <a:ext cx="661621" cy="206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 rot="4179907">
            <a:off x="617346" y="3995907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</a:t>
            </a:r>
            <a:r>
              <a:rPr lang="en-US" sz="1400" dirty="0" err="1" smtClean="0"/>
              <a:t>configs</a:t>
            </a:r>
            <a:r>
              <a:rPr lang="en-US" sz="1400" dirty="0" smtClean="0"/>
              <a:t> to get </a:t>
            </a:r>
            <a:r>
              <a:rPr lang="en-US" sz="1400" dirty="0" err="1" smtClean="0"/>
              <a:t>jobmodel</a:t>
            </a:r>
            <a:endParaRPr lang="en-US" sz="1400" dirty="0" smtClean="0"/>
          </a:p>
        </p:txBody>
      </p:sp>
      <p:sp>
        <p:nvSpPr>
          <p:cNvPr id="163" name="Rectangle 162"/>
          <p:cNvSpPr/>
          <p:nvPr/>
        </p:nvSpPr>
        <p:spPr>
          <a:xfrm>
            <a:off x="1860352" y="4522169"/>
            <a:ext cx="2576879" cy="947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1860352" y="453972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JobModelManager</a:t>
            </a:r>
            <a:endParaRPr lang="en-US" sz="1600" dirty="0"/>
          </a:p>
        </p:txBody>
      </p:sp>
      <p:sp>
        <p:nvSpPr>
          <p:cNvPr id="165" name="Rectangle 164"/>
          <p:cNvSpPr/>
          <p:nvPr/>
        </p:nvSpPr>
        <p:spPr>
          <a:xfrm>
            <a:off x="1843134" y="5567943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1825915" y="5603089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ContainerProcessManager</a:t>
            </a:r>
            <a:endParaRPr lang="en-US" sz="16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985962" y="4953776"/>
            <a:ext cx="2434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Store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, start a HTTP server for others to read it</a:t>
            </a:r>
            <a:endParaRPr lang="en-US" sz="1400" dirty="0"/>
          </a:p>
        </p:txBody>
      </p:sp>
      <p:cxnSp>
        <p:nvCxnSpPr>
          <p:cNvPr id="171" name="Straight Connector 170"/>
          <p:cNvCxnSpPr>
            <a:stCxn id="166" idx="3"/>
            <a:endCxn id="174" idx="1"/>
          </p:cNvCxnSpPr>
          <p:nvPr/>
        </p:nvCxnSpPr>
        <p:spPr>
          <a:xfrm flipV="1">
            <a:off x="4437231" y="5021726"/>
            <a:ext cx="512471" cy="75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4949702" y="4188244"/>
            <a:ext cx="5952759" cy="1666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4909312" y="4170397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ContainerProcessManager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5078107" y="453810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5023794" y="4571860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YarnClusterResourceManager</a:t>
            </a:r>
            <a:endParaRPr lang="en-US" sz="1600" dirty="0"/>
          </a:p>
        </p:txBody>
      </p:sp>
      <p:sp>
        <p:nvSpPr>
          <p:cNvPr id="179" name="Rectangle 178"/>
          <p:cNvSpPr/>
          <p:nvPr/>
        </p:nvSpPr>
        <p:spPr>
          <a:xfrm>
            <a:off x="8685678" y="4387168"/>
            <a:ext cx="1837592" cy="132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8756564" y="4411775"/>
            <a:ext cx="174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ContainerAllocator</a:t>
            </a:r>
            <a:endParaRPr lang="en-US" sz="1600" dirty="0"/>
          </a:p>
        </p:txBody>
      </p:sp>
      <p:sp>
        <p:nvSpPr>
          <p:cNvPr id="181" name="TextBox 180"/>
          <p:cNvSpPr txBox="1"/>
          <p:nvPr/>
        </p:nvSpPr>
        <p:spPr>
          <a:xfrm>
            <a:off x="8923419" y="4669143"/>
            <a:ext cx="152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On a new thread</a:t>
            </a:r>
            <a:endParaRPr lang="en-US" sz="1400" dirty="0"/>
          </a:p>
        </p:txBody>
      </p:sp>
      <p:cxnSp>
        <p:nvCxnSpPr>
          <p:cNvPr id="189" name="Straight Arrow Connector 188"/>
          <p:cNvCxnSpPr/>
          <p:nvPr/>
        </p:nvCxnSpPr>
        <p:spPr>
          <a:xfrm flipH="1">
            <a:off x="5636008" y="4942545"/>
            <a:ext cx="916" cy="39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5592271" y="4948902"/>
            <a:ext cx="1902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launchStreamProcessor</a:t>
            </a:r>
            <a:endParaRPr lang="en-US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7947038" y="4795013"/>
            <a:ext cx="65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call</a:t>
            </a:r>
            <a:endParaRPr lang="en-US" sz="1400" dirty="0"/>
          </a:p>
        </p:txBody>
      </p:sp>
      <p:sp>
        <p:nvSpPr>
          <p:cNvPr id="194" name="TextBox 193"/>
          <p:cNvSpPr txBox="1"/>
          <p:nvPr/>
        </p:nvSpPr>
        <p:spPr>
          <a:xfrm>
            <a:off x="8781832" y="4999926"/>
            <a:ext cx="1645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Read commands and </a:t>
            </a:r>
            <a:r>
              <a:rPr lang="en-US" sz="1400" dirty="0" err="1" smtClean="0"/>
              <a:t>configs</a:t>
            </a:r>
            <a:r>
              <a:rPr lang="en-US" sz="1400" dirty="0" smtClean="0"/>
              <a:t> from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 </a:t>
            </a:r>
            <a:r>
              <a:rPr lang="en-US" sz="1400" dirty="0" err="1" smtClean="0"/>
              <a:t>url</a:t>
            </a:r>
            <a:endParaRPr lang="en-US" sz="1400" dirty="0"/>
          </a:p>
        </p:txBody>
      </p:sp>
      <p:sp>
        <p:nvSpPr>
          <p:cNvPr id="196" name="Rectangle 195"/>
          <p:cNvSpPr/>
          <p:nvPr/>
        </p:nvSpPr>
        <p:spPr>
          <a:xfrm>
            <a:off x="5100308" y="5341669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5045995" y="5375429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YarnContainerRunner</a:t>
            </a:r>
            <a:endParaRPr lang="en-US" sz="1600" dirty="0"/>
          </a:p>
        </p:txBody>
      </p:sp>
      <p:cxnSp>
        <p:nvCxnSpPr>
          <p:cNvPr id="200" name="Straight Arrow Connector 199"/>
          <p:cNvCxnSpPr>
            <a:endCxn id="191" idx="3"/>
          </p:cNvCxnSpPr>
          <p:nvPr/>
        </p:nvCxnSpPr>
        <p:spPr>
          <a:xfrm flipH="1">
            <a:off x="7494316" y="5021726"/>
            <a:ext cx="1191362" cy="8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5117217" y="6408217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5062904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NMClient</a:t>
            </a:r>
            <a:endParaRPr lang="en-US" sz="1600" dirty="0"/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7677187" y="6604829"/>
            <a:ext cx="12332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8923419" y="6408217"/>
            <a:ext cx="2576879" cy="40444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8869106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NodeManager</a:t>
            </a:r>
            <a:endParaRPr lang="en-US" sz="1600" dirty="0"/>
          </a:p>
        </p:txBody>
      </p:sp>
      <p:cxnSp>
        <p:nvCxnSpPr>
          <p:cNvPr id="213" name="Straight Arrow Connector 212"/>
          <p:cNvCxnSpPr>
            <a:stCxn id="196" idx="2"/>
            <a:endCxn id="203" idx="0"/>
          </p:cNvCxnSpPr>
          <p:nvPr/>
        </p:nvCxnSpPr>
        <p:spPr>
          <a:xfrm>
            <a:off x="6388748" y="5746115"/>
            <a:ext cx="16909" cy="66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6457985" y="5886982"/>
            <a:ext cx="204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run-container.sh</a:t>
            </a:r>
          </a:p>
          <a:p>
            <a:r>
              <a:rPr lang="en-US" sz="1400" dirty="0" err="1" smtClean="0"/>
              <a:t>containerLaunchContext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3299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Complete Abstract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6477" y="1468315"/>
            <a:ext cx="305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container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80790" y="185219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477" y="188595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run-container.sh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3935523" y="1468315"/>
            <a:ext cx="5903069" cy="3332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59819" y="145078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Container</a:t>
            </a: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57669" y="2048607"/>
            <a:ext cx="780224" cy="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25692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1379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LocalContainerRunner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086454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32141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SamzaContainer</a:t>
            </a:r>
            <a:endParaRPr lang="en-US" sz="1600" dirty="0"/>
          </a:p>
        </p:txBody>
      </p:sp>
      <p:cxnSp>
        <p:nvCxnSpPr>
          <p:cNvPr id="28" name="Straight Arrow Connector 27"/>
          <p:cNvCxnSpPr>
            <a:stCxn id="18" idx="3"/>
            <a:endCxn id="20" idx="1"/>
          </p:cNvCxnSpPr>
          <p:nvPr/>
        </p:nvCxnSpPr>
        <p:spPr>
          <a:xfrm>
            <a:off x="6802571" y="3143277"/>
            <a:ext cx="283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25692" y="2214953"/>
            <a:ext cx="2576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 from </a:t>
            </a:r>
            <a:r>
              <a:rPr lang="en-US" sz="1400" dirty="0" err="1" smtClean="0"/>
              <a:t>url</a:t>
            </a:r>
            <a:endParaRPr lang="en-US" sz="1400" dirty="0" smtClean="0"/>
          </a:p>
          <a:p>
            <a:r>
              <a:rPr lang="en-US" sz="1400" dirty="0" smtClean="0"/>
              <a:t>Run </a:t>
            </a:r>
            <a:r>
              <a:rPr lang="en-US" sz="1400" dirty="0" err="1" smtClean="0"/>
              <a:t>ContainerHeartbeatMonitor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317022" y="3091273"/>
            <a:ext cx="2411043" cy="12872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62024" y="312503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ContainerHeartbeatMonitor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264488" y="3488043"/>
            <a:ext cx="2560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Listen to </a:t>
            </a:r>
            <a:r>
              <a:rPr lang="en-US" sz="1400" dirty="0" err="1" smtClean="0"/>
              <a:t>JobCoordinator</a:t>
            </a:r>
            <a:r>
              <a:rPr lang="en-US" sz="1400" dirty="0" smtClean="0"/>
              <a:t>(</a:t>
            </a:r>
            <a:r>
              <a:rPr lang="en-US" sz="1400" dirty="0" err="1" smtClean="0"/>
              <a:t>sam</a:t>
            </a:r>
            <a:r>
              <a:rPr lang="en-US" sz="1400" dirty="0" smtClean="0"/>
              <a:t> </a:t>
            </a:r>
            <a:r>
              <a:rPr lang="en-US" sz="1400" dirty="0" err="1" smtClean="0"/>
              <a:t>url</a:t>
            </a:r>
            <a:r>
              <a:rPr lang="en-US" sz="1400" dirty="0" smtClean="0"/>
              <a:t> as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Stop container if </a:t>
            </a:r>
            <a:r>
              <a:rPr lang="en-US" sz="1400" dirty="0" err="1" smtClean="0"/>
              <a:t>JobCoordinator</a:t>
            </a:r>
            <a:endParaRPr lang="en-US" sz="1400" dirty="0" smtClean="0"/>
          </a:p>
          <a:p>
            <a:r>
              <a:rPr lang="en-US" sz="1400" dirty="0" smtClean="0"/>
              <a:t>given signal 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063976" y="2240739"/>
            <a:ext cx="2524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offset for each input partition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Instantialize</a:t>
            </a:r>
            <a:r>
              <a:rPr lang="en-US" sz="1400" dirty="0" smtClean="0"/>
              <a:t> </a:t>
            </a:r>
            <a:r>
              <a:rPr lang="en-US" sz="1400" dirty="0" err="1" smtClean="0"/>
              <a:t>StreamTask</a:t>
            </a:r>
            <a:r>
              <a:rPr lang="en-US" sz="1400" dirty="0" smtClean="0"/>
              <a:t> for each input partition</a:t>
            </a:r>
          </a:p>
          <a:p>
            <a:endParaRPr lang="en-US" sz="1400" dirty="0" smtClean="0"/>
          </a:p>
          <a:p>
            <a:r>
              <a:rPr lang="en-US" sz="1400" dirty="0" smtClean="0"/>
              <a:t>Continuously take messages from input stream to </a:t>
            </a:r>
            <a:r>
              <a:rPr lang="en-US" sz="1400" dirty="0" err="1" smtClean="0"/>
              <a:t>StreamTasks</a:t>
            </a:r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7225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186"/>
            <a:ext cx="10515600" cy="1325563"/>
          </a:xfrm>
        </p:spPr>
        <p:txBody>
          <a:bodyPr/>
          <a:lstStyle/>
          <a:p>
            <a:r>
              <a:rPr lang="en-US" dirty="0" smtClean="0"/>
              <a:t>ClusterBasedJobCoordinator.java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55885" y="1474055"/>
            <a:ext cx="1714500" cy="4282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1823" y="2193053"/>
            <a:ext cx="3402623" cy="2479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>
            <a:off x="2513135" y="1902314"/>
            <a:ext cx="0" cy="29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4518" y="4874602"/>
            <a:ext cx="50204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1178" y="5044221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YARN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671396" y="5064370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Mesos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36027" y="2188879"/>
            <a:ext cx="32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ClusterBasedJobCoordinator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90966" y="2555360"/>
            <a:ext cx="3000374" cy="405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25820" y="2566026"/>
            <a:ext cx="320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88712" y="3055185"/>
            <a:ext cx="3000374" cy="1507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47185" y="3104976"/>
            <a:ext cx="304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ContainerProcessManager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728170" y="3749747"/>
            <a:ext cx="1531264" cy="68032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43389" y="3773742"/>
            <a:ext cx="153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ClusterResourceManager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25" idx="3"/>
            <a:endCxn id="45" idx="1"/>
          </p:cNvCxnSpPr>
          <p:nvPr/>
        </p:nvCxnSpPr>
        <p:spPr>
          <a:xfrm flipV="1">
            <a:off x="3989086" y="3474308"/>
            <a:ext cx="1643948" cy="33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33034" y="3016524"/>
            <a:ext cx="2219325" cy="91556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06276" y="3151141"/>
            <a:ext cx="180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ResouceManagerFactory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 rot="20926913">
            <a:off x="4372704" y="3293040"/>
            <a:ext cx="897971" cy="286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54" name="Elbow Connector 53"/>
          <p:cNvCxnSpPr>
            <a:stCxn id="45" idx="2"/>
            <a:endCxn id="41" idx="3"/>
          </p:cNvCxnSpPr>
          <p:nvPr/>
        </p:nvCxnSpPr>
        <p:spPr>
          <a:xfrm rot="5400000">
            <a:off x="4930381" y="2284591"/>
            <a:ext cx="164817" cy="3459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1" idx="2"/>
            <a:endCxn id="18" idx="0"/>
          </p:cNvCxnSpPr>
          <p:nvPr/>
        </p:nvCxnSpPr>
        <p:spPr>
          <a:xfrm flipH="1">
            <a:off x="1310055" y="4420073"/>
            <a:ext cx="1203080" cy="62414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1" idx="2"/>
            <a:endCxn id="19" idx="0"/>
          </p:cNvCxnSpPr>
          <p:nvPr/>
        </p:nvCxnSpPr>
        <p:spPr>
          <a:xfrm>
            <a:off x="2513135" y="4420073"/>
            <a:ext cx="1137138" cy="64429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606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JobModelManager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00701" y="2378112"/>
            <a:ext cx="4140444" cy="2954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01861" y="2866182"/>
            <a:ext cx="3141785" cy="22949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46987" y="2958405"/>
            <a:ext cx="234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83924" y="2404627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ClusterBasedJobCoordinator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2361" y="3327737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92361" y="3914726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92361" y="4505148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31674" y="3397773"/>
            <a:ext cx="191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89430" y="3947443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ChangelogPartitionManager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6929" y="4567149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LocalityManager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5" idx="3"/>
            <a:endCxn id="4" idx="1"/>
          </p:cNvCxnSpPr>
          <p:nvPr/>
        </p:nvCxnSpPr>
        <p:spPr>
          <a:xfrm>
            <a:off x="3145094" y="4013633"/>
            <a:ext cx="295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4069" y="3367302"/>
            <a:ext cx="169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Coordinator Stream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8200" y="3507603"/>
            <a:ext cx="2306894" cy="1012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58804" y="3815597"/>
            <a:ext cx="160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83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4108" y="169068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Wikipedia application: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060020"/>
            <a:ext cx="5876925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645" y="2868335"/>
            <a:ext cx="6753225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08" y="3562350"/>
            <a:ext cx="101250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33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54" y="1762980"/>
            <a:ext cx="7181850" cy="1057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4254" y="149469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WikipediaStatsAggregator</a:t>
            </a:r>
            <a:r>
              <a:rPr lang="en-US" dirty="0" smtClean="0"/>
              <a:t> class used in window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2318"/>
            <a:ext cx="6029325" cy="2257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38969"/>
            <a:ext cx="5705475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569" y="4105518"/>
            <a:ext cx="5905500" cy="22383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10250" y="3485822"/>
            <a:ext cx="5717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FoldLeftFunction</a:t>
            </a:r>
            <a:r>
              <a:rPr lang="en-US" dirty="0" smtClean="0"/>
              <a:t> are used to increment values like number of visits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7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" y="0"/>
            <a:ext cx="10515600" cy="1325563"/>
          </a:xfrm>
        </p:spPr>
        <p:txBody>
          <a:bodyPr/>
          <a:lstStyle/>
          <a:p>
            <a:r>
              <a:rPr lang="en-US" dirty="0" smtClean="0"/>
              <a:t>Application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4" y="1158694"/>
            <a:ext cx="4728063" cy="56993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4596" y="1158694"/>
            <a:ext cx="396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configuration file: </a:t>
            </a:r>
            <a:r>
              <a:rPr lang="en-US" dirty="0" err="1" smtClean="0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82154" y="2171700"/>
            <a:ext cx="2980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Defines which class will be sent to YARN clusters as application, which cluster client are using, which stream system are using,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65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54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Run-app.sh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6" y="943341"/>
            <a:ext cx="5819775" cy="276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746" y="1219566"/>
            <a:ext cx="1091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./run-app.sh </a:t>
            </a:r>
            <a:r>
              <a:rPr lang="en-US" dirty="0" err="1" smtClean="0"/>
              <a:t>wikipedia.application.WikipediaApplication</a:t>
            </a:r>
            <a:r>
              <a:rPr lang="en-US" dirty="0"/>
              <a:t> </a:t>
            </a:r>
            <a:r>
              <a:rPr lang="en-US" dirty="0" smtClean="0"/>
              <a:t>--</a:t>
            </a:r>
            <a:r>
              <a:rPr lang="en-US" dirty="0" err="1" smtClean="0"/>
              <a:t>config</a:t>
            </a:r>
            <a:r>
              <a:rPr lang="en-US" dirty="0" smtClean="0"/>
              <a:t>-factory=</a:t>
            </a:r>
            <a:r>
              <a:rPr lang="en-US" dirty="0" err="1" smtClean="0"/>
              <a:t>org.apache.samza.config.factories.PropertiesConfigFactory</a:t>
            </a:r>
            <a:r>
              <a:rPr lang="en-US" dirty="0" smtClean="0"/>
              <a:t> --</a:t>
            </a:r>
            <a:r>
              <a:rPr lang="en-US" dirty="0" err="1" smtClean="0"/>
              <a:t>config</a:t>
            </a:r>
            <a:r>
              <a:rPr lang="en-US" dirty="0" smtClean="0"/>
              <a:t>-path=</a:t>
            </a:r>
            <a:r>
              <a:rPr lang="en-US" dirty="0" err="1" smtClean="0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854" y="1978269"/>
            <a:ext cx="5737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latin typeface="+mj-lt"/>
              </a:rPr>
              <a:t>ApplicationRunnerMain</a:t>
            </a:r>
            <a:endParaRPr lang="en-US" sz="44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4" y="430577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746" y="267286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 configuration from </a:t>
            </a:r>
            <a:r>
              <a:rPr lang="en-US" altLang="zh-CN" dirty="0" err="1" smtClean="0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46" y="302867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60" y="546809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43" y="351520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t="29988" b="20309"/>
          <a:stretch/>
        </p:blipFill>
        <p:spPr>
          <a:xfrm>
            <a:off x="-125290" y="3370348"/>
            <a:ext cx="5486400" cy="1230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57745" y="4428954"/>
            <a:ext cx="3622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Generate the instance of </a:t>
            </a:r>
            <a:r>
              <a:rPr lang="en-US" altLang="zh-CN" dirty="0" err="1" smtClean="0"/>
              <a:t>StreamAppplication</a:t>
            </a:r>
            <a:r>
              <a:rPr lang="en-US" altLang="zh-CN" dirty="0" smtClean="0"/>
              <a:t> class, ‘wikipediaApplication.java’ for example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  <a:endCxn id="6" idx="3"/>
          </p:cNvCxnSpPr>
          <p:nvPr/>
        </p:nvCxnSpPr>
        <p:spPr>
          <a:xfrm flipH="1" flipV="1">
            <a:off x="6910754" y="4872517"/>
            <a:ext cx="846991" cy="15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086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31" y="101356"/>
            <a:ext cx="10515600" cy="1325563"/>
          </a:xfrm>
        </p:spPr>
        <p:txBody>
          <a:bodyPr/>
          <a:lstStyle/>
          <a:p>
            <a:r>
              <a:rPr lang="en-US" dirty="0" err="1" smtClean="0"/>
              <a:t>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8" y="2285024"/>
            <a:ext cx="7248525" cy="2152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0" y="2035786"/>
            <a:ext cx="7019925" cy="314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33845" y="3744247"/>
            <a:ext cx="487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Here</a:t>
            </a:r>
            <a:r>
              <a:rPr lang="en-US" dirty="0" smtClean="0"/>
              <a:t> we use </a:t>
            </a:r>
            <a:r>
              <a:rPr lang="en-US" dirty="0" err="1" smtClean="0"/>
              <a:t>RemoteApplicationRunner</a:t>
            </a:r>
            <a:r>
              <a:rPr lang="en-US" dirty="0" smtClean="0"/>
              <a:t>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5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pages in this slides are deprecated (marked with red ‘deprecated’ in the up-left corner). There could be some mistakes or omissions in the deprecated pages.</a:t>
            </a:r>
          </a:p>
          <a:p>
            <a:endParaRPr lang="en-US" dirty="0" smtClean="0"/>
          </a:p>
          <a:p>
            <a:r>
              <a:rPr lang="en-US" dirty="0" smtClean="0"/>
              <a:t>There are new pages in other place of this slides which can replace the deprecated pages. (But I just want to keep the track of my thoughts so I left them undeleted)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94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6308" y="-2989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7" y="687999"/>
            <a:ext cx="6962775" cy="62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1325809"/>
            <a:ext cx="4457700" cy="180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54" y="1515944"/>
            <a:ext cx="5519386" cy="38297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2442920"/>
            <a:ext cx="6248400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9186" y="3270865"/>
            <a:ext cx="6057900" cy="819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3600" y="2064793"/>
            <a:ext cx="300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AbstractApplicationRunner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4098810"/>
            <a:ext cx="2533652" cy="37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Application</a:t>
            </a:r>
            <a:r>
              <a:rPr lang="en-US" altLang="zh-CN" dirty="0" err="1" smtClean="0"/>
              <a:t>Runner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2473" y="4475285"/>
            <a:ext cx="5600700" cy="1181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454" y="5354883"/>
            <a:ext cx="5295900" cy="1304925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8" idx="1"/>
            <a:endCxn id="5" idx="3"/>
          </p:cNvCxnSpPr>
          <p:nvPr/>
        </p:nvCxnSpPr>
        <p:spPr>
          <a:xfrm flipH="1" flipV="1">
            <a:off x="4711212" y="1416297"/>
            <a:ext cx="1397974" cy="226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68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2" y="-96437"/>
            <a:ext cx="10515600" cy="1325563"/>
          </a:xfrm>
        </p:spPr>
        <p:txBody>
          <a:bodyPr/>
          <a:lstStyle/>
          <a:p>
            <a:r>
              <a:rPr lang="en-US" dirty="0" err="1" smtClean="0"/>
              <a:t>AbstractApplicationRunner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2" y="817684"/>
            <a:ext cx="5362575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3" y="2189284"/>
            <a:ext cx="4495800" cy="9810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763350" y="1424355"/>
            <a:ext cx="3215420" cy="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49108" y="1239689"/>
            <a:ext cx="29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Runs the code in application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062" y="28490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ExecutionPlanner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23" y="3740759"/>
            <a:ext cx="5686425" cy="371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53" y="4107470"/>
            <a:ext cx="4962525" cy="2286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7779" y="2047875"/>
            <a:ext cx="6000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6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7332"/>
            <a:ext cx="10515600" cy="1325563"/>
          </a:xfrm>
        </p:spPr>
        <p:txBody>
          <a:bodyPr/>
          <a:lstStyle/>
          <a:p>
            <a:r>
              <a:rPr lang="en-US" dirty="0" err="1" smtClean="0"/>
              <a:t>ExecutionPlanner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947"/>
            <a:ext cx="7391400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9" y="1603022"/>
            <a:ext cx="3390900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39" y="2107847"/>
            <a:ext cx="8610600" cy="2238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39" y="4346222"/>
            <a:ext cx="6438900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316" y="5288937"/>
            <a:ext cx="6591300" cy="1809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2316" y="4041162"/>
            <a:ext cx="7038975" cy="124777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802316" y="31046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JobGraph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26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92" y="-228600"/>
            <a:ext cx="10515600" cy="1325563"/>
          </a:xfrm>
        </p:spPr>
        <p:txBody>
          <a:bodyPr/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484" y="727631"/>
            <a:ext cx="301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Scala’s syntax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19" y="1096963"/>
            <a:ext cx="5286375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9" y="2053194"/>
            <a:ext cx="7810500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28" y="3643869"/>
            <a:ext cx="7277100" cy="72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28" y="4281121"/>
            <a:ext cx="6486525" cy="4762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7095393" y="4367769"/>
            <a:ext cx="705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01337" y="4005819"/>
            <a:ext cx="3452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 </a:t>
            </a:r>
            <a:r>
              <a:rPr lang="en-US" altLang="zh-CN" dirty="0" err="1" smtClean="0"/>
              <a:t>CoordinatorStream</a:t>
            </a:r>
            <a:r>
              <a:rPr lang="en-US" altLang="zh-CN" dirty="0" smtClean="0"/>
              <a:t> Information from </a:t>
            </a:r>
            <a:r>
              <a:rPr lang="en-US" altLang="zh-CN" dirty="0" err="1" smtClean="0"/>
              <a:t>configs</a:t>
            </a:r>
            <a:endParaRPr lang="en-US" altLang="zh-CN" dirty="0" smtClean="0"/>
          </a:p>
          <a:p>
            <a:r>
              <a:rPr lang="en-US" dirty="0" smtClean="0"/>
              <a:t>Using </a:t>
            </a:r>
            <a:r>
              <a:rPr lang="en-US" dirty="0" err="1" smtClean="0"/>
              <a:t>KafkaSystemFactory</a:t>
            </a:r>
            <a:r>
              <a:rPr lang="en-US" dirty="0" smtClean="0"/>
              <a:t> here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484" y="4797479"/>
            <a:ext cx="4629150" cy="176212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4897315" y="5200175"/>
            <a:ext cx="1415562" cy="2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12876" y="5037965"/>
            <a:ext cx="262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new </a:t>
            </a:r>
            <a:r>
              <a:rPr lang="en-US" dirty="0" err="1" smtClean="0"/>
              <a:t>configs</a:t>
            </a:r>
            <a:r>
              <a:rPr lang="en-US" dirty="0" smtClean="0"/>
              <a:t> </a:t>
            </a:r>
            <a:r>
              <a:rPr lang="en-US" dirty="0" err="1" smtClean="0"/>
              <a:t>coordinatorSystemStream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7846" y="6068673"/>
            <a:ext cx="5019675" cy="77152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3141418" y="6266175"/>
            <a:ext cx="1606428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649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93" y="819150"/>
            <a:ext cx="7762875" cy="1104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3854" y="1233488"/>
            <a:ext cx="232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old </a:t>
            </a:r>
            <a:r>
              <a:rPr lang="en-US" dirty="0" err="1" smtClean="0"/>
              <a:t>configs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7992208" y="1406769"/>
            <a:ext cx="861646" cy="1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3" y="1949450"/>
            <a:ext cx="2971800" cy="3905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215788" y="2132013"/>
            <a:ext cx="2551856" cy="11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67644" y="1949450"/>
            <a:ext cx="276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YARNJobFactory</a:t>
            </a:r>
            <a:r>
              <a:rPr lang="en-US" dirty="0" smtClean="0"/>
              <a:t> here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370" y="3034744"/>
            <a:ext cx="6438900" cy="1466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370" y="4449995"/>
            <a:ext cx="1952625" cy="200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370" y="2574546"/>
            <a:ext cx="4572000" cy="514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89" y="5067465"/>
            <a:ext cx="5248275" cy="10477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38886" y="4622666"/>
            <a:ext cx="3948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YarnJob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9258300" y="6481928"/>
            <a:ext cx="27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in next page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082" y="2339975"/>
            <a:ext cx="5686425" cy="1781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7644" y="2233145"/>
            <a:ext cx="4257675" cy="381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2732" y="4961792"/>
            <a:ext cx="5676900" cy="1781175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 flipV="1">
            <a:off x="2799541" y="2632563"/>
            <a:ext cx="2827536" cy="232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207869" y="5266592"/>
            <a:ext cx="1907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the </a:t>
            </a:r>
            <a:r>
              <a:rPr lang="en-US" dirty="0" err="1" smtClean="0"/>
              <a:t>applicationStatus</a:t>
            </a:r>
            <a:r>
              <a:rPr lang="en-US" dirty="0" smtClean="0"/>
              <a:t> every second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219" y="4121150"/>
            <a:ext cx="15144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4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4828"/>
            <a:ext cx="10515600" cy="1325563"/>
          </a:xfrm>
        </p:spPr>
        <p:txBody>
          <a:bodyPr/>
          <a:lstStyle/>
          <a:p>
            <a:r>
              <a:rPr lang="en-US" dirty="0" err="1" smtClean="0"/>
              <a:t>YarnJob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860"/>
            <a:ext cx="2066925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0" y="1560453"/>
            <a:ext cx="4143375" cy="171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24" y="1223780"/>
            <a:ext cx="7010400" cy="819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4" y="2042930"/>
            <a:ext cx="8505825" cy="2905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050" y="436503"/>
            <a:ext cx="4933950" cy="112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8050" y="1731903"/>
            <a:ext cx="4591050" cy="5048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2066925" y="517953"/>
            <a:ext cx="5191125" cy="58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553575" y="2221893"/>
            <a:ext cx="238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run-jc.sh is from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2010" y="2212182"/>
            <a:ext cx="638175" cy="40957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94593" y="2488223"/>
            <a:ext cx="536330" cy="87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7" y="4948055"/>
            <a:ext cx="45148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9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09484"/>
            <a:ext cx="10515600" cy="1325563"/>
          </a:xfrm>
        </p:spPr>
        <p:txBody>
          <a:bodyPr/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280"/>
            <a:ext cx="8248650" cy="1628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3023"/>
          <a:stretch/>
        </p:blipFill>
        <p:spPr>
          <a:xfrm>
            <a:off x="162292" y="2051049"/>
            <a:ext cx="2314575" cy="185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9" y="2236054"/>
            <a:ext cx="9477375" cy="93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52" y="3160528"/>
            <a:ext cx="2695575" cy="180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028" y="3333503"/>
            <a:ext cx="3933825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6932" y="3226654"/>
            <a:ext cx="3933825" cy="1647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8650" y="4686300"/>
            <a:ext cx="5324475" cy="2171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76932" y="2908819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YarnClient</a:t>
            </a:r>
            <a:r>
              <a:rPr lang="en-US" altLang="zh-CN" dirty="0" smtClean="0"/>
              <a:t> class for interact with YARN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352" y="4171982"/>
            <a:ext cx="6724650" cy="800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028" y="4972082"/>
            <a:ext cx="6419850" cy="8763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3693459" y="2908819"/>
            <a:ext cx="4555191" cy="374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028" y="5772150"/>
            <a:ext cx="3676650" cy="590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81853" y="6872979"/>
            <a:ext cx="6972300" cy="127635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2314940" y="5876957"/>
            <a:ext cx="1966913" cy="144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94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8790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146" y="380634"/>
            <a:ext cx="4791075" cy="50482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464169" y="633047"/>
            <a:ext cx="3339977" cy="19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46984" y="0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YarnClientApplication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146" y="1290177"/>
            <a:ext cx="8020050" cy="4733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46984" y="920845"/>
            <a:ext cx="303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</a:t>
            </a:r>
            <a:r>
              <a:rPr lang="en-US" altLang="zh-CN" dirty="0" err="1" smtClean="0"/>
              <a:t>Context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94212" y="1030942"/>
            <a:ext cx="1174376" cy="86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t="1633" r="23203" b="6413"/>
          <a:stretch/>
        </p:blipFill>
        <p:spPr>
          <a:xfrm>
            <a:off x="202912" y="2283768"/>
            <a:ext cx="6290811" cy="304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5139" y="1908267"/>
            <a:ext cx="2983179" cy="37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ContainerLaunchContext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139" y="5211938"/>
            <a:ext cx="4057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93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5167"/>
            <a:ext cx="10515600" cy="1325563"/>
          </a:xfrm>
        </p:spPr>
        <p:txBody>
          <a:bodyPr/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578469" y="1178169"/>
            <a:ext cx="2286000" cy="20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69" y="271768"/>
            <a:ext cx="5695950" cy="3152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4469" y="0"/>
            <a:ext cx="19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Resource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469" y="3420940"/>
            <a:ext cx="4143375" cy="98107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0"/>
          </p:cNvCxnSpPr>
          <p:nvPr/>
        </p:nvCxnSpPr>
        <p:spPr>
          <a:xfrm flipV="1">
            <a:off x="2932235" y="1382223"/>
            <a:ext cx="730861" cy="60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97" y="1984551"/>
            <a:ext cx="5172075" cy="1390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6197" y="1570343"/>
            <a:ext cx="254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LocalResource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294" y="3375201"/>
            <a:ext cx="55911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79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6131"/>
            <a:ext cx="10515600" cy="1325563"/>
          </a:xfrm>
        </p:spPr>
        <p:txBody>
          <a:bodyPr/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" y="781829"/>
            <a:ext cx="4486275" cy="195262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6" idx="1"/>
          </p:cNvCxnSpPr>
          <p:nvPr/>
        </p:nvCxnSpPr>
        <p:spPr>
          <a:xfrm flipH="1">
            <a:off x="2851265" y="1435979"/>
            <a:ext cx="2441346" cy="55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611" y="831141"/>
            <a:ext cx="4895850" cy="1209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3623" y="469618"/>
            <a:ext cx="320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ApplicationSubmissionContext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06336" y="838950"/>
            <a:ext cx="964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26114" y="664237"/>
            <a:ext cx="2546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same as ‘switch’ in C++ and Java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53151" y="373146"/>
            <a:ext cx="32847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 label is a way to group nodes with similar characteristics and applications can specify where to run</a:t>
            </a:r>
            <a:r>
              <a:rPr lang="en-US" sz="1400" dirty="0" smtClean="0"/>
              <a:t>.</a:t>
            </a:r>
          </a:p>
          <a:p>
            <a:r>
              <a:rPr lang="en-US" sz="1400" dirty="0">
                <a:hlinkClick r:id="rId4"/>
              </a:rPr>
              <a:t>https://hadoop.apache.org/docs/r2.7.3/hadoop-yarn/hadoop-yarn-site/NodeLabel.html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22" y="2734454"/>
            <a:ext cx="3886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611" y="2172479"/>
            <a:ext cx="5105400" cy="112395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2186247" y="2734454"/>
            <a:ext cx="3106364" cy="41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161" y="3893446"/>
            <a:ext cx="5124450" cy="18383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874" y="3902564"/>
            <a:ext cx="4733925" cy="1304925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24" idx="1"/>
          </p:cNvCxnSpPr>
          <p:nvPr/>
        </p:nvCxnSpPr>
        <p:spPr>
          <a:xfrm flipH="1" flipV="1">
            <a:off x="3300153" y="4314305"/>
            <a:ext cx="2176721" cy="24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76874" y="3507710"/>
            <a:ext cx="1489192" cy="36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FileSystem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1174" y="5495837"/>
            <a:ext cx="4619625" cy="324802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76874" y="5198808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DistributedFileSystem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88461" y="5478951"/>
            <a:ext cx="4686300" cy="4181475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32" idx="0"/>
          </p:cNvCxnSpPr>
          <p:nvPr/>
        </p:nvCxnSpPr>
        <p:spPr>
          <a:xfrm flipH="1" flipV="1">
            <a:off x="8095383" y="5198808"/>
            <a:ext cx="4436228" cy="28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100773" y="6004811"/>
            <a:ext cx="4695825" cy="1181100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stCxn id="35" idx="0"/>
          </p:cNvCxnSpPr>
          <p:nvPr/>
        </p:nvCxnSpPr>
        <p:spPr>
          <a:xfrm flipV="1">
            <a:off x="247140" y="4647292"/>
            <a:ext cx="1875780" cy="135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74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YARN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Concepts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Detail</a:t>
            </a:r>
          </a:p>
          <a:p>
            <a:pPr marL="0" indent="0">
              <a:buNone/>
            </a:pPr>
            <a:r>
              <a:rPr lang="en-US" sz="2000" dirty="0" smtClean="0">
                <a:hlinkClick r:id="rId4" action="ppaction://hlinksldjump"/>
              </a:rPr>
              <a:t>Run a application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36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4826" y="0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6" y="934079"/>
            <a:ext cx="4600575" cy="122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77" y="619754"/>
            <a:ext cx="5486400" cy="1543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2777" y="258792"/>
            <a:ext cx="31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ApplicationSubmissionContext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2122098" y="1391279"/>
            <a:ext cx="4140679" cy="25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227" y="2418458"/>
            <a:ext cx="5314950" cy="1285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34227" y="2029797"/>
            <a:ext cx="259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ContainerLaunchContext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699" y="2140436"/>
            <a:ext cx="5734050" cy="314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486" y="4181968"/>
            <a:ext cx="7772400" cy="14859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 flipV="1">
            <a:off x="2674189" y="1811824"/>
            <a:ext cx="3760038" cy="124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0652" y="3767377"/>
            <a:ext cx="7477125" cy="2486025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7901886" y="4642338"/>
            <a:ext cx="338766" cy="3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2089" y="6257925"/>
            <a:ext cx="3667125" cy="600075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 flipV="1">
            <a:off x="3455377" y="4826364"/>
            <a:ext cx="4856712" cy="173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52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76200" y="-1380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ClientHelper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408" y="818208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Skip the security part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89" y="1187540"/>
            <a:ext cx="3009900" cy="171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4733"/>
          <a:stretch/>
        </p:blipFill>
        <p:spPr>
          <a:xfrm>
            <a:off x="260589" y="1358990"/>
            <a:ext cx="3562350" cy="143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89" y="1502374"/>
            <a:ext cx="4981575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955" y="355174"/>
            <a:ext cx="5591175" cy="12954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1"/>
            <a:endCxn id="6" idx="3"/>
          </p:cNvCxnSpPr>
          <p:nvPr/>
        </p:nvCxnSpPr>
        <p:spPr>
          <a:xfrm flipH="1">
            <a:off x="3822939" y="1002874"/>
            <a:ext cx="2269016" cy="42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0249" y="0"/>
            <a:ext cx="25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ContainerLaunchContext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04" y="2654899"/>
            <a:ext cx="4314825" cy="100965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8" idx="1"/>
          </p:cNvCxnSpPr>
          <p:nvPr/>
        </p:nvCxnSpPr>
        <p:spPr>
          <a:xfrm flipH="1" flipV="1">
            <a:off x="3165895" y="1923692"/>
            <a:ext cx="2924354" cy="36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249" y="1603078"/>
            <a:ext cx="5191125" cy="13620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0249" y="3238271"/>
            <a:ext cx="5105400" cy="149542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 flipV="1">
            <a:off x="2898475" y="2777126"/>
            <a:ext cx="3191774" cy="120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0249" y="2902714"/>
            <a:ext cx="306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ApplicationSubmissionContext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817190" y="2744363"/>
            <a:ext cx="905774" cy="12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59836" y="2582423"/>
            <a:ext cx="847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Samza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854679" y="3272049"/>
            <a:ext cx="112145" cy="67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36" y="3914775"/>
            <a:ext cx="5353050" cy="58864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0436" y="3669175"/>
            <a:ext cx="285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15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03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61" y="277201"/>
            <a:ext cx="10515600" cy="1325563"/>
          </a:xfrm>
        </p:spPr>
        <p:txBody>
          <a:bodyPr/>
          <a:lstStyle/>
          <a:p>
            <a:r>
              <a:rPr lang="en-US" dirty="0" smtClean="0"/>
              <a:t>Stand alone model with Zookeeper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54016" y="1602764"/>
            <a:ext cx="2813536" cy="9030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9835" y="1602764"/>
            <a:ext cx="2910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ZkLocalApplication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LocalApplicationRunner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StreamApplication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2"/>
            <a:endCxn id="7" idx="0"/>
          </p:cNvCxnSpPr>
          <p:nvPr/>
        </p:nvCxnSpPr>
        <p:spPr>
          <a:xfrm>
            <a:off x="2760784" y="2505808"/>
            <a:ext cx="0" cy="6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222679" y="3201095"/>
            <a:ext cx="3076209" cy="825417"/>
            <a:chOff x="1354016" y="3329090"/>
            <a:chExt cx="2861893" cy="369332"/>
          </a:xfrm>
        </p:grpSpPr>
        <p:sp>
          <p:nvSpPr>
            <p:cNvPr id="7" name="Rectangle 6"/>
            <p:cNvSpPr/>
            <p:nvPr/>
          </p:nvSpPr>
          <p:spPr>
            <a:xfrm>
              <a:off x="1354016" y="3329090"/>
              <a:ext cx="286189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4016" y="3329090"/>
              <a:ext cx="2826728" cy="26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LocalApplicationRunner.java</a:t>
              </a:r>
            </a:p>
            <a:p>
              <a:r>
                <a:rPr lang="en-US" dirty="0" smtClean="0"/>
                <a:t>run(</a:t>
              </a:r>
              <a:r>
                <a:rPr lang="en-US" dirty="0" err="1" smtClean="0"/>
                <a:t>StreamApplication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429000" y="3429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1" name="Straight Arrow Connector 30"/>
          <p:cNvCxnSpPr>
            <a:stCxn id="36" idx="2"/>
            <a:endCxn id="32" idx="0"/>
          </p:cNvCxnSpPr>
          <p:nvPr/>
        </p:nvCxnSpPr>
        <p:spPr>
          <a:xfrm flipH="1">
            <a:off x="1267557" y="4701513"/>
            <a:ext cx="147432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96360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150750" y="4026512"/>
            <a:ext cx="3182267" cy="6750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AbstractApplicationRunner.java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31528" y="5342264"/>
            <a:ext cx="21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StreamManager.java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6" idx="2"/>
            <a:endCxn id="47" idx="0"/>
          </p:cNvCxnSpPr>
          <p:nvPr/>
        </p:nvCxnSpPr>
        <p:spPr>
          <a:xfrm>
            <a:off x="2741884" y="4701513"/>
            <a:ext cx="87184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42534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02281" y="5342264"/>
            <a:ext cx="222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ExecutionPlanner.java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6752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Samza</a:t>
            </a:r>
            <a:r>
              <a:rPr lang="en-US" dirty="0" smtClean="0"/>
              <a:t> Container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91" y="1847850"/>
            <a:ext cx="80105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45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40034" y="2508069"/>
            <a:ext cx="4310743" cy="3213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80114" y="3435531"/>
            <a:ext cx="3030582" cy="125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1149531" y="4064578"/>
            <a:ext cx="3030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43445" y="3488797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Envolope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57208" y="4064578"/>
            <a:ext cx="2739935" cy="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96640" y="3666668"/>
            <a:ext cx="1260568" cy="795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32366" y="3853543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StreamTask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01147" y="3750055"/>
            <a:ext cx="120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Collector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88674" y="2637682"/>
            <a:ext cx="16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SamzaJob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58889" y="3485816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Envolope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107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972491" y="1463039"/>
            <a:ext cx="8007532" cy="403642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6608" y="2053655"/>
            <a:ext cx="3086102" cy="30016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WikipediaFeed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7285" y="2157122"/>
            <a:ext cx="207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WikipediaFactory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540974">
            <a:off x="1544655" y="3164817"/>
            <a:ext cx="78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Listen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61257" y="1463040"/>
            <a:ext cx="1018903" cy="3931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9875" y="2788603"/>
            <a:ext cx="461665" cy="34038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err="1" smtClean="0"/>
              <a:t>WikiPedia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641417" y="2621610"/>
            <a:ext cx="2220685" cy="2076283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73142" y="3090369"/>
            <a:ext cx="2664822" cy="904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25090" y="3184680"/>
            <a:ext cx="159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WikipediaFeedStreamTask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3"/>
          </p:cNvCxnSpPr>
          <p:nvPr/>
        </p:nvCxnSpPr>
        <p:spPr>
          <a:xfrm flipV="1">
            <a:off x="8737964" y="3538078"/>
            <a:ext cx="2289268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83524" y="3164817"/>
            <a:ext cx="231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Wikipedia-raw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921991" y="3265902"/>
            <a:ext cx="1627070" cy="841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15562" y="3461679"/>
            <a:ext cx="170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6" idx="3"/>
            <a:endCxn id="48" idx="1"/>
          </p:cNvCxnSpPr>
          <p:nvPr/>
        </p:nvCxnSpPr>
        <p:spPr>
          <a:xfrm>
            <a:off x="1280160" y="3429000"/>
            <a:ext cx="1361257" cy="230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8" idx="3"/>
            <a:endCxn id="21" idx="1"/>
          </p:cNvCxnSpPr>
          <p:nvPr/>
        </p:nvCxnSpPr>
        <p:spPr>
          <a:xfrm flipV="1">
            <a:off x="4862102" y="3542824"/>
            <a:ext cx="1211040" cy="11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53144" y="2724287"/>
            <a:ext cx="210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WikipediaConsumer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549061" y="1447924"/>
            <a:ext cx="353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</a:t>
            </a:r>
            <a:r>
              <a:rPr lang="en-US" dirty="0" smtClean="0"/>
              <a:t>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535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5028" y="1690688"/>
            <a:ext cx="1625601" cy="1142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Samza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1829" y="1690688"/>
            <a:ext cx="1669142" cy="10960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 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81829" y="3192916"/>
            <a:ext cx="1669142" cy="109605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Hadoop class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5028" y="3192916"/>
            <a:ext cx="1625601" cy="1096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</a:t>
            </a:r>
            <a:r>
              <a:rPr lang="en-US" dirty="0" err="1" smtClean="0"/>
              <a:t>Samza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54742" y="4649128"/>
            <a:ext cx="2206172" cy="101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Samza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Things actually done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3314" y="4649128"/>
            <a:ext cx="2206172" cy="1016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</a:t>
            </a:r>
          </a:p>
          <a:p>
            <a:pPr algn="ctr"/>
            <a:r>
              <a:rPr lang="en-US" dirty="0" smtClean="0"/>
              <a:t>Things actually done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7179" y="346405"/>
            <a:ext cx="2757714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names end with ???</a:t>
            </a:r>
          </a:p>
          <a:p>
            <a:pPr algn="ctr"/>
            <a:r>
              <a:rPr lang="en-US" dirty="0" smtClean="0"/>
              <a:t>Classes need to be analyze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688344" y="1690687"/>
            <a:ext cx="1669142" cy="1096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Zookeeper class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24521" y="1690686"/>
            <a:ext cx="1669142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own code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8626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7310" y="1488199"/>
            <a:ext cx="12263844" cy="6203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./run-job.sh –</a:t>
            </a:r>
            <a:r>
              <a:rPr lang="en-US" dirty="0" err="1" smtClean="0"/>
              <a:t>config</a:t>
            </a:r>
            <a:r>
              <a:rPr lang="en-US" dirty="0" smtClean="0"/>
              <a:t>-factory=</a:t>
            </a:r>
            <a:r>
              <a:rPr lang="en-US" dirty="0" err="1" smtClean="0"/>
              <a:t>org.apache.samza.config.factories.PropertiesConfigFactory</a:t>
            </a:r>
            <a:r>
              <a:rPr lang="en-US" dirty="0" smtClean="0"/>
              <a:t> –</a:t>
            </a:r>
            <a:r>
              <a:rPr lang="en-US" dirty="0" err="1" smtClean="0"/>
              <a:t>config</a:t>
            </a:r>
            <a:r>
              <a:rPr lang="en-US" dirty="0" smtClean="0"/>
              <a:t>-path=</a:t>
            </a:r>
            <a:r>
              <a:rPr lang="en-US" dirty="0" err="1"/>
              <a:t>wikipedia-feed.properties</a:t>
            </a:r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681572" y="3732238"/>
            <a:ext cx="1861457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JobRunner.scala</a:t>
            </a:r>
            <a:endParaRPr lang="en-US" b="1" dirty="0" smtClean="0"/>
          </a:p>
          <a:p>
            <a:pPr algn="ctr"/>
            <a:r>
              <a:rPr lang="en-US" dirty="0" smtClean="0"/>
              <a:t>Run:</a:t>
            </a:r>
            <a:endParaRPr lang="en-US" dirty="0"/>
          </a:p>
        </p:txBody>
      </p:sp>
      <p:cxnSp>
        <p:nvCxnSpPr>
          <p:cNvPr id="7" name="Straight Arrow Connector 6"/>
          <p:cNvCxnSpPr>
            <a:stCxn id="18" idx="2"/>
            <a:endCxn id="5" idx="0"/>
          </p:cNvCxnSpPr>
          <p:nvPr/>
        </p:nvCxnSpPr>
        <p:spPr>
          <a:xfrm>
            <a:off x="2612301" y="3182602"/>
            <a:ext cx="0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7310" y="2658218"/>
            <a:ext cx="4749982" cy="5243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./run-class.sh </a:t>
            </a:r>
            <a:r>
              <a:rPr lang="en-US" dirty="0" err="1"/>
              <a:t>org.apache.samza.job.JobRunner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2"/>
            <a:endCxn id="18" idx="0"/>
          </p:cNvCxnSpPr>
          <p:nvPr/>
        </p:nvCxnSpPr>
        <p:spPr>
          <a:xfrm flipH="1">
            <a:off x="2612301" y="2108582"/>
            <a:ext cx="3756931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58546" y="2586299"/>
            <a:ext cx="4783183" cy="3534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wikipedia-feed.properties</a:t>
            </a:r>
            <a:endParaRPr lang="en-US" dirty="0" smtClean="0"/>
          </a:p>
          <a:p>
            <a:pPr algn="ctr"/>
            <a:r>
              <a:rPr lang="en-US" dirty="0" err="1" smtClean="0"/>
              <a:t>job.factory.class</a:t>
            </a:r>
            <a:endParaRPr lang="en-US" dirty="0" smtClean="0"/>
          </a:p>
          <a:p>
            <a:pPr algn="ctr"/>
            <a:r>
              <a:rPr lang="en-US" dirty="0" smtClean="0"/>
              <a:t>job.name</a:t>
            </a:r>
          </a:p>
          <a:p>
            <a:pPr algn="ctr"/>
            <a:r>
              <a:rPr lang="en-US" dirty="0" err="1" smtClean="0"/>
              <a:t>yarn.package.path</a:t>
            </a:r>
            <a:endParaRPr lang="en-US" dirty="0" smtClean="0"/>
          </a:p>
          <a:p>
            <a:pPr algn="ctr"/>
            <a:r>
              <a:rPr lang="en-US" dirty="0" err="1" smtClean="0"/>
              <a:t>task.class</a:t>
            </a:r>
            <a:endParaRPr lang="en-US" dirty="0" smtClean="0"/>
          </a:p>
          <a:p>
            <a:pPr algn="ctr"/>
            <a:r>
              <a:rPr lang="en-US" dirty="0" err="1" smtClean="0"/>
              <a:t>task.inputs</a:t>
            </a:r>
            <a:endParaRPr lang="en-US" dirty="0" smtClean="0"/>
          </a:p>
          <a:p>
            <a:pPr algn="ctr"/>
            <a:r>
              <a:rPr lang="en-US" dirty="0" err="1" smtClean="0"/>
              <a:t>serializer.registry.json.class</a:t>
            </a:r>
            <a:endParaRPr lang="en-US" dirty="0"/>
          </a:p>
          <a:p>
            <a:pPr algn="ctr"/>
            <a:r>
              <a:rPr lang="en-US" dirty="0" err="1" smtClean="0"/>
              <a:t>systems.kafka.samza.factory</a:t>
            </a:r>
            <a:endParaRPr lang="en-US" dirty="0" smtClean="0"/>
          </a:p>
          <a:p>
            <a:pPr algn="ctr"/>
            <a:r>
              <a:rPr lang="en-US" dirty="0" err="1" smtClean="0"/>
              <a:t>systems.kafka.samza.msg.serde</a:t>
            </a:r>
            <a:endParaRPr lang="en-US" dirty="0" smtClean="0"/>
          </a:p>
          <a:p>
            <a:pPr algn="ctr"/>
            <a:r>
              <a:rPr lang="en-US" dirty="0" err="1" smtClean="0"/>
              <a:t>systems.kafka.consumer.zookeeper.connect</a:t>
            </a:r>
            <a:endParaRPr lang="en-US" dirty="0" smtClean="0"/>
          </a:p>
          <a:p>
            <a:pPr algn="ctr"/>
            <a:r>
              <a:rPr lang="en-US" dirty="0" err="1" smtClean="0"/>
              <a:t>systems.kafka.producer.bootstrap.servers</a:t>
            </a:r>
            <a:endParaRPr lang="en-US" dirty="0" smtClean="0"/>
          </a:p>
          <a:p>
            <a:pPr algn="ctr"/>
            <a:r>
              <a:rPr lang="en-US" dirty="0" err="1" smtClean="0"/>
              <a:t>job.coordinator.system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9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7903" y="666206"/>
            <a:ext cx="1985553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JobRunner.scala</a:t>
            </a:r>
            <a:endParaRPr lang="en-US" b="1" dirty="0" smtClean="0"/>
          </a:p>
          <a:p>
            <a:pPr algn="ctr"/>
            <a:r>
              <a:rPr lang="en-US" dirty="0" smtClean="0"/>
              <a:t>Run: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4722223" y="104503"/>
            <a:ext cx="1436914" cy="56170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5440680" y="1397726"/>
            <a:ext cx="711200" cy="38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51140" y="1840599"/>
            <a:ext cx="1871023" cy="81860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StreamJob.java</a:t>
            </a:r>
          </a:p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2"/>
            <a:endCxn id="19" idx="0"/>
          </p:cNvCxnSpPr>
          <p:nvPr/>
        </p:nvCxnSpPr>
        <p:spPr>
          <a:xfrm flipH="1">
            <a:off x="1516743" y="1397726"/>
            <a:ext cx="3923937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5086" y="1736635"/>
            <a:ext cx="1843314" cy="783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dk1"/>
                </a:solidFill>
              </a:rPr>
              <a:t>ApplicationRunnerMain.java</a:t>
            </a:r>
            <a:r>
              <a:rPr lang="en-US" dirty="0" smtClean="0">
                <a:solidFill>
                  <a:schemeClr val="dk1"/>
                </a:solidFill>
              </a:rPr>
              <a:t>???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/>
          <p:cNvCxnSpPr>
            <a:stCxn id="4" idx="2"/>
            <a:endCxn id="26" idx="0"/>
          </p:cNvCxnSpPr>
          <p:nvPr/>
        </p:nvCxnSpPr>
        <p:spPr>
          <a:xfrm flipH="1">
            <a:off x="4011021" y="1397726"/>
            <a:ext cx="1429659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68713" y="1736635"/>
            <a:ext cx="2084616" cy="818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CoordinatorStreamSystemFactory.scala</a:t>
            </a:r>
            <a:endParaRPr lang="en-US" b="1" dirty="0"/>
          </a:p>
        </p:txBody>
      </p:sp>
      <p:cxnSp>
        <p:nvCxnSpPr>
          <p:cNvPr id="40" name="Straight Arrow Connector 39"/>
          <p:cNvCxnSpPr>
            <a:stCxn id="26" idx="2"/>
            <a:endCxn id="45" idx="0"/>
          </p:cNvCxnSpPr>
          <p:nvPr/>
        </p:nvCxnSpPr>
        <p:spPr>
          <a:xfrm flipH="1">
            <a:off x="1528127" y="2555241"/>
            <a:ext cx="2482894" cy="16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6215" y="2725127"/>
            <a:ext cx="2283823" cy="607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CoordinatorSreamSystemConsumer.java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888023" y="2718170"/>
            <a:ext cx="2264910" cy="661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CoordinatorSreamSystemProducer.java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26" idx="2"/>
            <a:endCxn id="49" idx="0"/>
          </p:cNvCxnSpPr>
          <p:nvPr/>
        </p:nvCxnSpPr>
        <p:spPr>
          <a:xfrm>
            <a:off x="4011021" y="2555241"/>
            <a:ext cx="9457" cy="16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2"/>
            <a:endCxn id="63" idx="0"/>
          </p:cNvCxnSpPr>
          <p:nvPr/>
        </p:nvCxnSpPr>
        <p:spPr>
          <a:xfrm>
            <a:off x="5440680" y="1397726"/>
            <a:ext cx="5621020" cy="44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9931400" y="1838600"/>
            <a:ext cx="2260600" cy="8186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for job start and exit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5230489" y="2633619"/>
            <a:ext cx="2405337" cy="7464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YarnJobFactory.scala</a:t>
            </a:r>
            <a:endParaRPr lang="en-US" altLang="zh-CN" b="1" dirty="0" smtClean="0"/>
          </a:p>
          <a:p>
            <a:pPr algn="ctr"/>
            <a:r>
              <a:rPr lang="en-US" dirty="0" err="1" smtClean="0"/>
              <a:t>getJob</a:t>
            </a:r>
            <a:endParaRPr lang="en-US" dirty="0" smtClean="0"/>
          </a:p>
          <a:p>
            <a:pPr algn="ctr"/>
            <a:r>
              <a:rPr lang="en-US" dirty="0" smtClean="0"/>
              <a:t>new </a:t>
            </a:r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5640069" y="1785622"/>
            <a:ext cx="1624331" cy="847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StreamJobFactory.class</a:t>
            </a:r>
            <a:endParaRPr lang="en-US" b="1" dirty="0"/>
          </a:p>
        </p:txBody>
      </p:sp>
      <p:cxnSp>
        <p:nvCxnSpPr>
          <p:cNvPr id="92" name="Straight Arrow Connector 91"/>
          <p:cNvCxnSpPr>
            <a:stCxn id="4" idx="2"/>
            <a:endCxn id="8" idx="0"/>
          </p:cNvCxnSpPr>
          <p:nvPr/>
        </p:nvCxnSpPr>
        <p:spPr>
          <a:xfrm>
            <a:off x="5440680" y="1397726"/>
            <a:ext cx="3345972" cy="44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035874" y="2677600"/>
            <a:ext cx="1686290" cy="734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YarnJob.scala</a:t>
            </a:r>
            <a:endParaRPr lang="en-US" b="1" dirty="0" smtClean="0"/>
          </a:p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45080" y="4649814"/>
            <a:ext cx="2321169" cy="89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ClientHelper.scala</a:t>
            </a:r>
            <a:endParaRPr lang="en-US" b="1" dirty="0" smtClean="0"/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2317252" y="6154363"/>
            <a:ext cx="2065255" cy="633056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createApplication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-1284624" y="5546629"/>
            <a:ext cx="4990288" cy="607734"/>
            <a:chOff x="2034026" y="4559017"/>
            <a:chExt cx="3225603" cy="902282"/>
          </a:xfrm>
        </p:grpSpPr>
        <p:cxnSp>
          <p:nvCxnSpPr>
            <p:cNvPr id="15" name="Straight Arrow Connector 14"/>
            <p:cNvCxnSpPr>
              <a:stCxn id="6" idx="2"/>
              <a:endCxn id="16" idx="0"/>
            </p:cNvCxnSpPr>
            <p:nvPr/>
          </p:nvCxnSpPr>
          <p:spPr>
            <a:xfrm flipH="1">
              <a:off x="2034026" y="4559017"/>
              <a:ext cx="3225603" cy="902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028282">
              <a:off x="3084683" y="4628830"/>
              <a:ext cx="61103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new</a:t>
              </a:r>
              <a:endParaRPr lang="en-US" dirty="0"/>
            </a:p>
          </p:txBody>
        </p:sp>
      </p:grpSp>
      <p:cxnSp>
        <p:nvCxnSpPr>
          <p:cNvPr id="43" name="Straight Arrow Connector 42"/>
          <p:cNvCxnSpPr>
            <a:stCxn id="6" idx="2"/>
            <a:endCxn id="44" idx="0"/>
          </p:cNvCxnSpPr>
          <p:nvPr/>
        </p:nvCxnSpPr>
        <p:spPr>
          <a:xfrm flipH="1">
            <a:off x="754152" y="5546629"/>
            <a:ext cx="2951513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-251995" y="6170920"/>
            <a:ext cx="2012294" cy="608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YarnJobUtil.scala</a:t>
            </a:r>
            <a:endParaRPr lang="en-US" b="1" dirty="0" smtClean="0"/>
          </a:p>
          <a:p>
            <a:pPr algn="ctr"/>
            <a:r>
              <a:rPr lang="en-US" dirty="0" err="1" smtClean="0"/>
              <a:t>JobContext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21212366">
            <a:off x="1578212" y="5663183"/>
            <a:ext cx="7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6" idx="2"/>
            <a:endCxn id="74" idx="0"/>
          </p:cNvCxnSpPr>
          <p:nvPr/>
        </p:nvCxnSpPr>
        <p:spPr>
          <a:xfrm>
            <a:off x="3705665" y="5546629"/>
            <a:ext cx="662411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535697" y="6160407"/>
            <a:ext cx="1664758" cy="5988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package</a:t>
            </a:r>
          </a:p>
          <a:p>
            <a:pPr algn="ctr"/>
            <a:r>
              <a:rPr lang="en-US" dirty="0" err="1" smtClean="0"/>
              <a:t>fs.getFileStatus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81" name="Straight Arrow Connector 80"/>
          <p:cNvCxnSpPr>
            <a:stCxn id="6" idx="2"/>
            <a:endCxn id="82" idx="0"/>
          </p:cNvCxnSpPr>
          <p:nvPr/>
        </p:nvCxnSpPr>
        <p:spPr>
          <a:xfrm>
            <a:off x="3705665" y="5546629"/>
            <a:ext cx="5482006" cy="60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350180" y="6149068"/>
            <a:ext cx="1674982" cy="793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LocalizerResourceMapper.java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89" name="Straight Arrow Connector 88"/>
          <p:cNvCxnSpPr>
            <a:stCxn id="6" idx="2"/>
            <a:endCxn id="90" idx="0"/>
          </p:cNvCxnSpPr>
          <p:nvPr/>
        </p:nvCxnSpPr>
        <p:spPr>
          <a:xfrm>
            <a:off x="3705665" y="5546629"/>
            <a:ext cx="11549088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4143771" y="6185740"/>
            <a:ext cx="2221963" cy="590588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cxnSp>
        <p:nvCxnSpPr>
          <p:cNvPr id="108" name="Straight Arrow Connector 107"/>
          <p:cNvCxnSpPr>
            <a:stCxn id="6" idx="2"/>
            <a:endCxn id="126" idx="0"/>
          </p:cNvCxnSpPr>
          <p:nvPr/>
        </p:nvCxnSpPr>
        <p:spPr>
          <a:xfrm>
            <a:off x="3705665" y="5546629"/>
            <a:ext cx="9480282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0044164" y="6149069"/>
            <a:ext cx="2193340" cy="781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setupSecurityToken</a:t>
            </a:r>
            <a:endParaRPr lang="en-US" dirty="0" smtClean="0"/>
          </a:p>
          <a:p>
            <a:pPr algn="ctr"/>
            <a:r>
              <a:rPr lang="en-US" dirty="0" smtClean="0"/>
              <a:t>Interact with </a:t>
            </a:r>
            <a:r>
              <a:rPr lang="en-US" b="1" dirty="0" err="1" smtClean="0"/>
              <a:t>Hadoop.security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12236281" y="6185740"/>
            <a:ext cx="1899332" cy="567102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ContainerLaunchContext.java???</a:t>
            </a:r>
            <a:endParaRPr lang="en-US" b="1" dirty="0"/>
          </a:p>
        </p:txBody>
      </p:sp>
      <p:sp>
        <p:nvSpPr>
          <p:cNvPr id="131" name="Rectangle 130"/>
          <p:cNvSpPr/>
          <p:nvPr/>
        </p:nvSpPr>
        <p:spPr>
          <a:xfrm>
            <a:off x="-2317252" y="6796475"/>
            <a:ext cx="2065255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YarnClientImpl.java</a:t>
            </a:r>
          </a:p>
          <a:p>
            <a:pPr algn="ctr"/>
            <a:r>
              <a:rPr lang="en-US" dirty="0" err="1" smtClean="0"/>
              <a:t>createApplication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14135613" y="6785384"/>
            <a:ext cx="2230121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hlinkClick r:id="rId3" action="ppaction://hlinksldjump"/>
              </a:rPr>
              <a:t>YarnClientImpl.java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68" idx="2"/>
            <a:endCxn id="14" idx="0"/>
          </p:cNvCxnSpPr>
          <p:nvPr/>
        </p:nvCxnSpPr>
        <p:spPr>
          <a:xfrm flipH="1">
            <a:off x="1538136" y="3380020"/>
            <a:ext cx="4895022" cy="34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9658" y="3722693"/>
            <a:ext cx="2756956" cy="5700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FileSystemImplConfig.java</a:t>
            </a:r>
            <a:endParaRPr lang="en-US" b="1" dirty="0"/>
          </a:p>
        </p:txBody>
      </p:sp>
      <p:cxnSp>
        <p:nvCxnSpPr>
          <p:cNvPr id="33" name="Straight Arrow Connector 32"/>
          <p:cNvCxnSpPr>
            <a:stCxn id="68" idx="2"/>
            <a:endCxn id="34" idx="0"/>
          </p:cNvCxnSpPr>
          <p:nvPr/>
        </p:nvCxnSpPr>
        <p:spPr>
          <a:xfrm flipH="1">
            <a:off x="4421076" y="3380020"/>
            <a:ext cx="2012082" cy="35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275988" y="3735549"/>
            <a:ext cx="2290176" cy="5905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</a:t>
            </a:r>
            <a:r>
              <a:rPr lang="en-US" dirty="0" err="1" smtClean="0"/>
              <a:t>Samza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into Hadoop </a:t>
            </a:r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68" idx="2"/>
            <a:endCxn id="47" idx="0"/>
          </p:cNvCxnSpPr>
          <p:nvPr/>
        </p:nvCxnSpPr>
        <p:spPr>
          <a:xfrm>
            <a:off x="6433158" y="3380020"/>
            <a:ext cx="803704" cy="37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hlinkClick r:id="rId4" action="ppaction://hlinksldjump"/>
          </p:cNvPr>
          <p:cNvSpPr/>
          <p:nvPr/>
        </p:nvSpPr>
        <p:spPr>
          <a:xfrm>
            <a:off x="5863771" y="3754573"/>
            <a:ext cx="2746182" cy="587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YarnJob.scala</a:t>
            </a:r>
            <a:endParaRPr lang="en-US" b="1" dirty="0" smtClean="0"/>
          </a:p>
          <a:p>
            <a:pPr algn="ctr"/>
            <a:r>
              <a:rPr lang="en-US" dirty="0" smtClean="0"/>
              <a:t>Start Application Manager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-199152" y="6795719"/>
            <a:ext cx="1959450" cy="494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job’s meta data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1786779" y="6170920"/>
            <a:ext cx="1738695" cy="60824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Path.java</a:t>
            </a:r>
          </a:p>
          <a:p>
            <a:pPr algn="ctr"/>
            <a:r>
              <a:rPr lang="en-US" dirty="0" err="1" smtClean="0"/>
              <a:t>getFileSystem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" idx="2"/>
            <a:endCxn id="65" idx="0"/>
          </p:cNvCxnSpPr>
          <p:nvPr/>
        </p:nvCxnSpPr>
        <p:spPr>
          <a:xfrm flipH="1">
            <a:off x="2656127" y="5546629"/>
            <a:ext cx="1049538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" idx="2"/>
            <a:endCxn id="77" idx="0"/>
          </p:cNvCxnSpPr>
          <p:nvPr/>
        </p:nvCxnSpPr>
        <p:spPr>
          <a:xfrm>
            <a:off x="3705665" y="5546629"/>
            <a:ext cx="2272464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208612" y="6160407"/>
            <a:ext cx="1539033" cy="78179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Resource.java</a:t>
            </a:r>
          </a:p>
          <a:p>
            <a:pPr algn="ctr"/>
            <a:r>
              <a:rPr lang="en-US" dirty="0" err="1" smtClean="0"/>
              <a:t>setMemory</a:t>
            </a:r>
            <a:endParaRPr lang="en-US" dirty="0" smtClean="0"/>
          </a:p>
          <a:p>
            <a:pPr algn="ctr"/>
            <a:r>
              <a:rPr lang="en-US" dirty="0" smtClean="0"/>
              <a:t>…???</a:t>
            </a:r>
            <a:endParaRPr lang="en-US" dirty="0"/>
          </a:p>
        </p:txBody>
      </p:sp>
      <p:cxnSp>
        <p:nvCxnSpPr>
          <p:cNvPr id="105" name="Elbow Connector 104"/>
          <p:cNvCxnSpPr>
            <a:stCxn id="99" idx="2"/>
            <a:endCxn id="6" idx="0"/>
          </p:cNvCxnSpPr>
          <p:nvPr/>
        </p:nvCxnSpPr>
        <p:spPr>
          <a:xfrm rot="5400000">
            <a:off x="5673449" y="1444244"/>
            <a:ext cx="1237786" cy="5173354"/>
          </a:xfrm>
          <a:prstGeom prst="bentConnector3">
            <a:avLst>
              <a:gd name="adj1" fmla="val 8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747645" y="6153198"/>
            <a:ext cx="1583533" cy="582331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LocalResource.java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129" name="Straight Arrow Connector 128"/>
          <p:cNvCxnSpPr>
            <a:stCxn id="6" idx="2"/>
            <a:endCxn id="119" idx="0"/>
          </p:cNvCxnSpPr>
          <p:nvPr/>
        </p:nvCxnSpPr>
        <p:spPr>
          <a:xfrm>
            <a:off x="3705665" y="5546629"/>
            <a:ext cx="3833747" cy="60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8312571" y="6930722"/>
            <a:ext cx="1750200" cy="9421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used by Container Launch Context</a:t>
            </a:r>
            <a:endParaRPr lang="en-US" dirty="0"/>
          </a:p>
        </p:txBody>
      </p:sp>
      <p:sp>
        <p:nvSpPr>
          <p:cNvPr id="132" name="Rounded Rectangle 131"/>
          <p:cNvSpPr/>
          <p:nvPr/>
        </p:nvSpPr>
        <p:spPr>
          <a:xfrm>
            <a:off x="5200454" y="6942202"/>
            <a:ext cx="1555348" cy="73552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Resources on cluster</a:t>
            </a:r>
            <a:endParaRPr lang="en-US" dirty="0"/>
          </a:p>
        </p:txBody>
      </p:sp>
      <p:sp>
        <p:nvSpPr>
          <p:cNvPr id="133" name="Rounded Rectangle 132"/>
          <p:cNvSpPr/>
          <p:nvPr/>
        </p:nvSpPr>
        <p:spPr>
          <a:xfrm>
            <a:off x="6747646" y="6735529"/>
            <a:ext cx="1398410" cy="7564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Resouce</a:t>
            </a:r>
            <a:r>
              <a:rPr lang="en-US" dirty="0" smtClean="0"/>
              <a:t> required by container</a:t>
            </a:r>
            <a:endParaRPr lang="en-US" dirty="0"/>
          </a:p>
        </p:txBody>
      </p:sp>
      <p:cxnSp>
        <p:nvCxnSpPr>
          <p:cNvPr id="135" name="Straight Arrow Connector 134"/>
          <p:cNvCxnSpPr>
            <a:stCxn id="6" idx="2"/>
            <a:endCxn id="110" idx="0"/>
          </p:cNvCxnSpPr>
          <p:nvPr/>
        </p:nvCxnSpPr>
        <p:spPr>
          <a:xfrm>
            <a:off x="3705665" y="5546629"/>
            <a:ext cx="7435169" cy="60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12256505" y="6744122"/>
            <a:ext cx="1879107" cy="7478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for node manager.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31" y="30919"/>
            <a:ext cx="3992947" cy="1325563"/>
          </a:xfrm>
        </p:spPr>
        <p:txBody>
          <a:bodyPr/>
          <a:lstStyle/>
          <a:p>
            <a:r>
              <a:rPr lang="en-US" dirty="0" smtClean="0"/>
              <a:t>Run a job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34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0"/>
            <a:ext cx="10515600" cy="1325563"/>
          </a:xfrm>
        </p:spPr>
        <p:txBody>
          <a:bodyPr/>
          <a:lstStyle/>
          <a:p>
            <a:r>
              <a:rPr lang="en-US" dirty="0" smtClean="0"/>
              <a:t>YARN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205" y="1891461"/>
            <a:ext cx="5395014" cy="43382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597" y="968131"/>
            <a:ext cx="9482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fundamental idea of YARN is to split up the functionalities of resource management and job scheduling/monitoring into separate daemons. The idea is to have a global </a:t>
            </a:r>
            <a:r>
              <a:rPr lang="en-US" i="1" dirty="0" err="1"/>
              <a:t>ResourceManager</a:t>
            </a:r>
            <a:r>
              <a:rPr lang="en-US" i="1" dirty="0"/>
              <a:t> (RM) and per-application </a:t>
            </a:r>
            <a:r>
              <a:rPr lang="en-US" i="1" dirty="0" err="1"/>
              <a:t>ApplicationMaster</a:t>
            </a:r>
            <a:r>
              <a:rPr lang="en-US" i="1" dirty="0"/>
              <a:t> (AM). An application is either a single job or a DAG of jobs.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22" y="6365876"/>
            <a:ext cx="820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http://hadoop.apache.org/docs/current/hadoop-yarn/hadoop-yarn-site/YARN.html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41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85" y="-127244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250" y="1599408"/>
            <a:ext cx="1289539" cy="395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0451" y="1599408"/>
            <a:ext cx="121333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run-job.sh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  <a:endCxn id="7" idx="1"/>
          </p:cNvCxnSpPr>
          <p:nvPr/>
        </p:nvCxnSpPr>
        <p:spPr>
          <a:xfrm>
            <a:off x="1913789" y="1788443"/>
            <a:ext cx="1434438" cy="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348227" y="1553087"/>
            <a:ext cx="1345222" cy="486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53734" y="1643574"/>
            <a:ext cx="12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JobRunner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10" idx="1"/>
          </p:cNvCxnSpPr>
          <p:nvPr/>
        </p:nvCxnSpPr>
        <p:spPr>
          <a:xfrm flipV="1">
            <a:off x="4693449" y="1772945"/>
            <a:ext cx="1138326" cy="2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31775" y="1527313"/>
            <a:ext cx="1354012" cy="491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74296" y="1587014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YarnJob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3" idx="2"/>
            <a:endCxn id="5" idx="0"/>
          </p:cNvCxnSpPr>
          <p:nvPr/>
        </p:nvCxnSpPr>
        <p:spPr>
          <a:xfrm>
            <a:off x="1307120" y="1433561"/>
            <a:ext cx="0" cy="16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5943" y="787230"/>
            <a:ext cx="184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 configuration file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0" idx="3"/>
            <a:endCxn id="51" idx="1"/>
          </p:cNvCxnSpPr>
          <p:nvPr/>
        </p:nvCxnSpPr>
        <p:spPr>
          <a:xfrm>
            <a:off x="7185787" y="1772945"/>
            <a:ext cx="864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089174" y="1513744"/>
            <a:ext cx="1380392" cy="49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65019" y="1596192"/>
            <a:ext cx="120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run-jc.sh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2"/>
            <a:endCxn id="18" idx="0"/>
          </p:cNvCxnSpPr>
          <p:nvPr/>
        </p:nvCxnSpPr>
        <p:spPr>
          <a:xfrm>
            <a:off x="10779370" y="2005008"/>
            <a:ext cx="0" cy="164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782176" y="3646723"/>
            <a:ext cx="1994388" cy="856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12595" y="3772967"/>
            <a:ext cx="172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</a:t>
            </a:r>
            <a:r>
              <a:rPr lang="en-US" altLang="zh-CN" dirty="0" err="1" smtClean="0"/>
              <a:t>BasedJobCoordinator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85507" y="4478160"/>
            <a:ext cx="163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not normal </a:t>
            </a:r>
            <a:r>
              <a:rPr lang="en-US" dirty="0" err="1" smtClean="0"/>
              <a:t>JobCoordinator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1"/>
            <a:endCxn id="22" idx="3"/>
          </p:cNvCxnSpPr>
          <p:nvPr/>
        </p:nvCxnSpPr>
        <p:spPr>
          <a:xfrm flipH="1">
            <a:off x="8950381" y="4074921"/>
            <a:ext cx="831795" cy="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110586" y="3639824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110587" y="3782077"/>
            <a:ext cx="198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ContainerProcessManager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59303" y="2975216"/>
            <a:ext cx="208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containers, handle failures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352354" y="1724944"/>
            <a:ext cx="8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37023" y="1724944"/>
            <a:ext cx="82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47564" y="1938844"/>
            <a:ext cx="189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 </a:t>
            </a:r>
            <a:r>
              <a:rPr lang="en-US" dirty="0" err="1" smtClean="0"/>
              <a:t>cmds</a:t>
            </a:r>
            <a:r>
              <a:rPr lang="en-US" dirty="0" smtClean="0"/>
              <a:t> as a parameter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3" idx="1"/>
            <a:endCxn id="35" idx="3"/>
          </p:cNvCxnSpPr>
          <p:nvPr/>
        </p:nvCxnSpPr>
        <p:spPr>
          <a:xfrm flipH="1" flipV="1">
            <a:off x="6158721" y="4095191"/>
            <a:ext cx="951866" cy="1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8815" y="3633116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418885" y="2168955"/>
            <a:ext cx="360485" cy="37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441526" y="2733932"/>
            <a:ext cx="461665" cy="4643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964853" y="3991032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4322" y="3759360"/>
            <a:ext cx="162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YarnClusterResourceManager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369465" y="2508225"/>
            <a:ext cx="2149741" cy="1236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requests for physical resources,</a:t>
            </a:r>
          </a:p>
          <a:p>
            <a:r>
              <a:rPr lang="en-US" dirty="0" smtClean="0"/>
              <a:t>run a container on resources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318926" y="3637777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27389" y="3772026"/>
            <a:ext cx="116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ContainerAllocator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368049" y="3777768"/>
            <a:ext cx="1950876" cy="4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3123" y="2976843"/>
            <a:ext cx="241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Translate requests for Yarn Resource Manager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30629" y="4035214"/>
            <a:ext cx="88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792913" y="3434444"/>
            <a:ext cx="90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29" idx="2"/>
            <a:endCxn id="43" idx="0"/>
          </p:cNvCxnSpPr>
          <p:nvPr/>
        </p:nvCxnSpPr>
        <p:spPr>
          <a:xfrm>
            <a:off x="1448713" y="4547944"/>
            <a:ext cx="1016641" cy="131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3055379">
            <a:off x="877584" y="4932271"/>
            <a:ext cx="1553837" cy="65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launchStreamProcessor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143511" y="5859738"/>
            <a:ext cx="2643686" cy="6645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09655" y="6007361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YarnContainerRunner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731432" y="4172608"/>
            <a:ext cx="1217511" cy="5510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commandBuilder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2368609" y="4179718"/>
            <a:ext cx="1950316" cy="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3102295">
            <a:off x="1753622" y="4852514"/>
            <a:ext cx="1226377" cy="555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commandBuilder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3" idx="3"/>
            <a:endCxn id="49" idx="1"/>
          </p:cNvCxnSpPr>
          <p:nvPr/>
        </p:nvCxnSpPr>
        <p:spPr>
          <a:xfrm>
            <a:off x="3787197" y="6192027"/>
            <a:ext cx="1399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86786" y="5821530"/>
            <a:ext cx="2285917" cy="74099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95526" y="6007361"/>
            <a:ext cx="229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YARN Node Manager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8050768" y="1547055"/>
            <a:ext cx="1490083" cy="451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131444" y="1588279"/>
            <a:ext cx="141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2" idx="3"/>
            <a:endCxn id="15" idx="1"/>
          </p:cNvCxnSpPr>
          <p:nvPr/>
        </p:nvCxnSpPr>
        <p:spPr>
          <a:xfrm flipV="1">
            <a:off x="9550968" y="1759376"/>
            <a:ext cx="538206" cy="1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782663" y="757535"/>
            <a:ext cx="211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Wrap everything and submit to YARN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9331375" y="1958051"/>
            <a:ext cx="110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 in context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64644" y="4791808"/>
            <a:ext cx="222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tell which and how to run the </a:t>
            </a:r>
            <a:r>
              <a:rPr lang="en-US" dirty="0" err="1" smtClean="0"/>
              <a:t>samza</a:t>
            </a:r>
            <a:r>
              <a:rPr lang="en-US" dirty="0" smtClean="0"/>
              <a:t> container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6003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7473" y="1259794"/>
            <a:ext cx="2032000" cy="6386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YarnClientImpl.java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3131" y="617956"/>
            <a:ext cx="1960684" cy="641838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87756"/>
            <a:ext cx="3541486" cy="1325563"/>
          </a:xfrm>
        </p:spPr>
        <p:txBody>
          <a:bodyPr/>
          <a:lstStyle/>
          <a:p>
            <a:r>
              <a:rPr lang="en-US" dirty="0" smtClean="0"/>
              <a:t>YarnClient.java</a:t>
            </a:r>
            <a:endParaRPr lang="en-US" dirty="0"/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 flipH="1">
            <a:off x="1783444" y="1898422"/>
            <a:ext cx="3470029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0101" y="2311400"/>
            <a:ext cx="1966686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SubmitApplicationRequest.java???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2" idx="2"/>
            <a:endCxn id="12" idx="0"/>
          </p:cNvCxnSpPr>
          <p:nvPr/>
        </p:nvCxnSpPr>
        <p:spPr>
          <a:xfrm flipH="1">
            <a:off x="4415623" y="1898422"/>
            <a:ext cx="8378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82900" y="2311400"/>
            <a:ext cx="3065445" cy="8001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addTimelineDelegationToken</a:t>
            </a:r>
            <a:endParaRPr lang="en-US" i="1" dirty="0" smtClean="0"/>
          </a:p>
          <a:p>
            <a:pPr algn="ctr"/>
            <a:r>
              <a:rPr lang="en-US" dirty="0" smtClean="0"/>
              <a:t>When security enabled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2" idx="2"/>
            <a:endCxn id="18" idx="0"/>
          </p:cNvCxnSpPr>
          <p:nvPr/>
        </p:nvCxnSpPr>
        <p:spPr>
          <a:xfrm>
            <a:off x="5253473" y="1898422"/>
            <a:ext cx="19180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38845" y="2311400"/>
            <a:ext cx="2065355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ApplicationClientProtocol.java???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120860" y="3111500"/>
            <a:ext cx="216088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 between clients and </a:t>
            </a:r>
            <a:r>
              <a:rPr lang="en-US" dirty="0" err="1" smtClean="0"/>
              <a:t>ResourceManager</a:t>
            </a:r>
            <a:endParaRPr lang="en-US" dirty="0" smtClean="0"/>
          </a:p>
          <a:p>
            <a:pPr algn="ctr"/>
            <a:r>
              <a:rPr lang="en-US" dirty="0" err="1" smtClean="0"/>
              <a:t>ResourceManager</a:t>
            </a:r>
            <a:r>
              <a:rPr lang="en-US" dirty="0" smtClean="0"/>
              <a:t> reflect immediately. </a:t>
            </a:r>
          </a:p>
        </p:txBody>
      </p:sp>
      <p:cxnSp>
        <p:nvCxnSpPr>
          <p:cNvPr id="28" name="Straight Arrow Connector 27"/>
          <p:cNvCxnSpPr>
            <a:stCxn id="2" idx="2"/>
            <a:endCxn id="29" idx="0"/>
          </p:cNvCxnSpPr>
          <p:nvPr/>
        </p:nvCxnSpPr>
        <p:spPr>
          <a:xfrm>
            <a:off x="5253473" y="1898422"/>
            <a:ext cx="4400201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580524" y="2311400"/>
            <a:ext cx="214630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YarnApplicationState.java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10962643" y="2311400"/>
            <a:ext cx="226527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ResourceManager</a:t>
            </a:r>
            <a:r>
              <a:rPr lang="en-US" dirty="0"/>
              <a:t> fails before save applications’ state, clients need to re-submit.</a:t>
            </a:r>
          </a:p>
        </p:txBody>
      </p:sp>
      <p:cxnSp>
        <p:nvCxnSpPr>
          <p:cNvPr id="34" name="Straight Arrow Connector 33"/>
          <p:cNvCxnSpPr>
            <a:stCxn id="2" idx="2"/>
          </p:cNvCxnSpPr>
          <p:nvPr/>
        </p:nvCxnSpPr>
        <p:spPr>
          <a:xfrm>
            <a:off x="5253473" y="1898422"/>
            <a:ext cx="6841808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20860" y="4381500"/>
            <a:ext cx="208334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Proto\ApplicationClientProtocol.java</a:t>
            </a:r>
            <a:endParaRPr lang="en-US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6028925" y="5181600"/>
            <a:ext cx="2344755" cy="8509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rpc</a:t>
            </a:r>
            <a:r>
              <a:rPr lang="en-US" dirty="0" smtClean="0"/>
              <a:t> </a:t>
            </a:r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23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a 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7"/>
            <a:ext cx="7313023" cy="45664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5251" y="232519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82042" y="1775226"/>
            <a:ext cx="266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Job Properties File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80160" y="24017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factory class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58392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name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21533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06442" y="2398019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package path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95251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65068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class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8151223" y="3508332"/>
            <a:ext cx="1123406" cy="23797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74629" y="2582685"/>
            <a:ext cx="2325188" cy="2106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PropertyConfigFactory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58392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28209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inputs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721533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extBox 15"/>
          <p:cNvSpPr txBox="1"/>
          <p:nvPr/>
        </p:nvSpPr>
        <p:spPr>
          <a:xfrm>
            <a:off x="5891350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Serializers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95251" y="415114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extBox 15"/>
          <p:cNvSpPr txBox="1"/>
          <p:nvPr/>
        </p:nvSpPr>
        <p:spPr>
          <a:xfrm>
            <a:off x="1365068" y="42305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Job Coordinator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311433" y="3872306"/>
            <a:ext cx="4551794" cy="105239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58393" y="4146595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Factory</a:t>
            </a:r>
            <a:endParaRPr lang="en-US" dirty="0"/>
          </a:p>
        </p:txBody>
      </p:sp>
      <p:sp>
        <p:nvSpPr>
          <p:cNvPr id="30" name="TextBox 15"/>
          <p:cNvSpPr txBox="1"/>
          <p:nvPr/>
        </p:nvSpPr>
        <p:spPr>
          <a:xfrm>
            <a:off x="4606292" y="3793808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Kafka’s property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275194" y="4185024"/>
            <a:ext cx="15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323116" y="4140926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Servers address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999921" y="5319370"/>
            <a:ext cx="6863306" cy="76798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97530" y="5355238"/>
            <a:ext cx="2449287" cy="38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system’s property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099717" y="5009999"/>
            <a:ext cx="615553" cy="2453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4422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Factory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Factory implement both consumer and producer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 smtClean="0"/>
              <a:t>Container use Consumer to read message and pass them to </a:t>
            </a:r>
            <a:r>
              <a:rPr lang="en-US" altLang="zh-CN" sz="2400" dirty="0" err="1" smtClean="0"/>
              <a:t>StreamTask</a:t>
            </a:r>
            <a:endParaRPr lang="en-US" altLang="zh-CN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Producer </a:t>
            </a:r>
            <a:r>
              <a:rPr lang="en-US" altLang="zh-CN" sz="2400" dirty="0" smtClean="0"/>
              <a:t>writes messages from </a:t>
            </a:r>
            <a:r>
              <a:rPr lang="en-US" altLang="zh-CN" sz="2400" dirty="0" err="1" smtClean="0"/>
              <a:t>StreamTask</a:t>
            </a:r>
            <a:r>
              <a:rPr lang="en-US" altLang="zh-CN" sz="2400" dirty="0" smtClean="0"/>
              <a:t> to outside systems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6" y="2229513"/>
            <a:ext cx="10136337" cy="1060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06" y="5091113"/>
            <a:ext cx="7343775" cy="1085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06" y="4269490"/>
            <a:ext cx="10075140" cy="2371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406" y="3905862"/>
            <a:ext cx="6657975" cy="219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7332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ProcessJob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8846" y="2726408"/>
            <a:ext cx="3982916" cy="2698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4354" y="2848707"/>
            <a:ext cx="283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ProcessJobFactory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90446" y="3798278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56389" y="3890964"/>
            <a:ext cx="196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90445" y="4581436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44312" y="4611565"/>
            <a:ext cx="161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JobCoordinator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5301762" y="4075630"/>
            <a:ext cx="694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52392" y="3015762"/>
            <a:ext cx="2523393" cy="20222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3067" y="3171872"/>
            <a:ext cx="15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ProcessJob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7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66" y="1006115"/>
            <a:ext cx="10515600" cy="5851885"/>
          </a:xfrm>
        </p:spPr>
        <p:txBody>
          <a:bodyPr>
            <a:normAutofit/>
          </a:bodyPr>
          <a:lstStyle/>
          <a:p>
            <a:r>
              <a:rPr lang="en-US" dirty="0" err="1" smtClean="0"/>
              <a:t>ResourceManager</a:t>
            </a:r>
            <a:r>
              <a:rPr lang="en-US" dirty="0" smtClean="0"/>
              <a:t> (RM)</a:t>
            </a:r>
          </a:p>
          <a:p>
            <a:pPr marL="0" indent="0">
              <a:buNone/>
            </a:pPr>
            <a:r>
              <a:rPr lang="en-US" sz="2200" dirty="0" smtClean="0"/>
              <a:t>Schedule and arbitrating all resources among all applications.</a:t>
            </a:r>
          </a:p>
          <a:p>
            <a:pPr marL="0" indent="0">
              <a:buNone/>
            </a:pPr>
            <a:r>
              <a:rPr lang="en-US" sz="2200" dirty="0" smtClean="0"/>
              <a:t>Two main components: Scheduler and Application Manager(</a:t>
            </a:r>
            <a:r>
              <a:rPr lang="en-US" sz="2200" u="sng" dirty="0" smtClean="0"/>
              <a:t>not Application Master</a:t>
            </a:r>
            <a:r>
              <a:rPr lang="en-US" sz="2200" dirty="0" smtClean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 smtClean="0"/>
              <a:t>ApplicationMaster</a:t>
            </a:r>
            <a:r>
              <a:rPr lang="en-US" dirty="0" smtClean="0"/>
              <a:t> (AM)</a:t>
            </a:r>
          </a:p>
          <a:p>
            <a:pPr marL="0" indent="0">
              <a:buNone/>
            </a:pPr>
            <a:r>
              <a:rPr lang="en-US" sz="2200" i="1" dirty="0" smtClean="0"/>
              <a:t>A instance of framework-specific library. </a:t>
            </a:r>
          </a:p>
          <a:p>
            <a:pPr marL="0" indent="0">
              <a:buNone/>
            </a:pPr>
            <a:r>
              <a:rPr lang="en-US" sz="2200" dirty="0" smtClean="0"/>
              <a:t>Every application has its own instance of an AM (AM code write by users).</a:t>
            </a:r>
          </a:p>
          <a:p>
            <a:pPr marL="0" indent="0">
              <a:buNone/>
            </a:pPr>
            <a:r>
              <a:rPr lang="en-US" sz="2200" dirty="0" smtClean="0"/>
              <a:t>Responsible for negotiating resources from RM and working with </a:t>
            </a:r>
            <a:r>
              <a:rPr lang="en-US" sz="2200" dirty="0" err="1" smtClean="0"/>
              <a:t>NodeManagers</a:t>
            </a:r>
            <a:r>
              <a:rPr lang="en-US" sz="2200" dirty="0" smtClean="0"/>
              <a:t> to execute and monitor the containers and resources consumption. </a:t>
            </a:r>
            <a:endParaRPr lang="en-US" sz="2200" i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YARN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7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12688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NodeManager</a:t>
            </a:r>
            <a:r>
              <a:rPr lang="en-US" dirty="0"/>
              <a:t> (NM)</a:t>
            </a:r>
          </a:p>
          <a:p>
            <a:pPr marL="0" indent="0">
              <a:buNone/>
            </a:pPr>
            <a:r>
              <a:rPr lang="en-US" sz="2200" dirty="0"/>
              <a:t>Per-machine agent to monitor containers and report to </a:t>
            </a:r>
            <a:r>
              <a:rPr lang="en-US" sz="2200" dirty="0" smtClean="0"/>
              <a:t>RM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ResourceRequest</a:t>
            </a:r>
            <a:r>
              <a:rPr lang="en-US" dirty="0"/>
              <a:t> and Container</a:t>
            </a:r>
          </a:p>
          <a:p>
            <a:pPr marL="0" indent="0">
              <a:buNone/>
            </a:pPr>
            <a:r>
              <a:rPr lang="en-US" sz="2200" dirty="0"/>
              <a:t>An application can make specific </a:t>
            </a:r>
            <a:r>
              <a:rPr lang="en-US" sz="2200" dirty="0" err="1"/>
              <a:t>ResourceRequests</a:t>
            </a:r>
            <a:r>
              <a:rPr lang="en-US" sz="2200" dirty="0"/>
              <a:t> to RM</a:t>
            </a:r>
          </a:p>
          <a:p>
            <a:pPr marL="0" indent="0">
              <a:buNone/>
            </a:pPr>
            <a:r>
              <a:rPr lang="en-US" sz="2200" dirty="0"/>
              <a:t>A </a:t>
            </a:r>
            <a:r>
              <a:rPr lang="en-US" sz="2200" dirty="0" err="1"/>
              <a:t>ResourceRequest</a:t>
            </a:r>
            <a:r>
              <a:rPr lang="en-US" sz="2200" dirty="0"/>
              <a:t> contains resource-name(host name, rack name), priority(intra-application), memory and CPU requirements, number of such containers required.</a:t>
            </a:r>
          </a:p>
          <a:p>
            <a:pPr marL="0" indent="0">
              <a:buNone/>
            </a:pPr>
            <a:r>
              <a:rPr lang="en-US" sz="2200" dirty="0"/>
              <a:t>Container is the resource allocation, which is the successful result of RM granting a specific </a:t>
            </a:r>
            <a:r>
              <a:rPr lang="en-US" sz="2200" dirty="0" err="1"/>
              <a:t>ResourceRequest</a:t>
            </a:r>
            <a:r>
              <a:rPr lang="en-US" sz="2200" dirty="0"/>
              <a:t>. A Container grants an application to use a specific amount of resources on a specific host.</a:t>
            </a:r>
          </a:p>
          <a:p>
            <a:pPr marL="0" indent="0">
              <a:buNone/>
            </a:pPr>
            <a:r>
              <a:rPr lang="en-US" sz="2200" dirty="0"/>
              <a:t>AM needs to present the Container to the NM managing the host which the Container was allocated, to use the resources and launch its tasks.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YARN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52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092380"/>
            <a:ext cx="7598434" cy="57656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A client program </a:t>
            </a:r>
            <a:r>
              <a:rPr lang="en-US" sz="1600" i="1" dirty="0"/>
              <a:t>submits</a:t>
            </a:r>
            <a:r>
              <a:rPr lang="en-US" sz="1600" dirty="0"/>
              <a:t> the application, including the necessary specifications to </a:t>
            </a:r>
            <a:r>
              <a:rPr lang="en-US" sz="1600" i="1" dirty="0"/>
              <a:t>launch the application-specific </a:t>
            </a:r>
            <a:r>
              <a:rPr lang="en-US" sz="1600" i="1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ResourceManager</a:t>
            </a:r>
            <a:r>
              <a:rPr lang="en-US" sz="1600" dirty="0"/>
              <a:t> assumes the responsibility to negotiate a specified container in which to start the </a:t>
            </a:r>
            <a:r>
              <a:rPr lang="en-US" sz="1600" dirty="0" err="1"/>
              <a:t>ApplicationMaster</a:t>
            </a:r>
            <a:r>
              <a:rPr lang="en-US" sz="1600" dirty="0"/>
              <a:t> and then </a:t>
            </a:r>
            <a:r>
              <a:rPr lang="en-US" sz="1600" i="1" dirty="0"/>
              <a:t>launches</a:t>
            </a:r>
            <a:r>
              <a:rPr lang="en-US" sz="1600" dirty="0"/>
              <a:t> the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ApplicationMaster</a:t>
            </a:r>
            <a:r>
              <a:rPr lang="en-US" sz="1600" dirty="0"/>
              <a:t>, on boot-up, </a:t>
            </a:r>
            <a:r>
              <a:rPr lang="en-US" sz="1600" i="1" dirty="0"/>
              <a:t>registers</a:t>
            </a:r>
            <a:r>
              <a:rPr lang="en-US" sz="1600" dirty="0"/>
              <a:t> with the </a:t>
            </a:r>
            <a:r>
              <a:rPr lang="en-US" sz="1600" dirty="0" err="1"/>
              <a:t>ResourceManager</a:t>
            </a:r>
            <a:r>
              <a:rPr lang="en-US" sz="1600" dirty="0"/>
              <a:t> – the registration allows the client program to query the </a:t>
            </a:r>
            <a:r>
              <a:rPr lang="en-US" sz="1600" dirty="0" err="1"/>
              <a:t>ResourceManager</a:t>
            </a:r>
            <a:r>
              <a:rPr lang="en-US" sz="1600" dirty="0"/>
              <a:t> for details, which allow it to  directly communicate with its own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normal operation the </a:t>
            </a:r>
            <a:r>
              <a:rPr lang="en-US" sz="1600" dirty="0" err="1"/>
              <a:t>ApplicationMaster</a:t>
            </a:r>
            <a:r>
              <a:rPr lang="en-US" sz="1600" dirty="0"/>
              <a:t> negotiates appropriate resource containers via the resource-request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 successful container allocations, the </a:t>
            </a:r>
            <a:r>
              <a:rPr lang="en-US" sz="1600" dirty="0" err="1"/>
              <a:t>ApplicationMaster</a:t>
            </a:r>
            <a:r>
              <a:rPr lang="en-US" sz="1600" dirty="0"/>
              <a:t> launches the container by providing the container launch specification to the </a:t>
            </a:r>
            <a:r>
              <a:rPr lang="en-US" sz="1600" dirty="0" err="1"/>
              <a:t>NodeManager</a:t>
            </a:r>
            <a:r>
              <a:rPr lang="en-US" sz="1600" dirty="0"/>
              <a:t>. The launch specification, typically, includes the necessary information to allow the container to communicate with the </a:t>
            </a:r>
            <a:r>
              <a:rPr lang="en-US" sz="1600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application code executing within the container then provides necessary information (progress, status etc.) to its </a:t>
            </a:r>
            <a:r>
              <a:rPr lang="en-US" sz="1600" dirty="0" err="1"/>
              <a:t>ApplicationMaster</a:t>
            </a:r>
            <a:r>
              <a:rPr lang="en-US" sz="1600" dirty="0"/>
              <a:t> via an </a:t>
            </a:r>
            <a:r>
              <a:rPr lang="en-US" sz="1600" i="1" dirty="0"/>
              <a:t>application-specific protocol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the application execution, the client that submitted the program communicates directly with the </a:t>
            </a:r>
            <a:r>
              <a:rPr lang="en-US" sz="1600" dirty="0" err="1"/>
              <a:t>ApplicationMaster</a:t>
            </a:r>
            <a:r>
              <a:rPr lang="en-US" sz="1600" dirty="0"/>
              <a:t> to get status, progress updates etc. via an application-specific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Once the application is complete, and all necessary work has been finished, the </a:t>
            </a:r>
            <a:r>
              <a:rPr lang="en-US" sz="1600" dirty="0" err="1"/>
              <a:t>ApplicationMaster</a:t>
            </a:r>
            <a:r>
              <a:rPr lang="en-US" sz="1600" dirty="0"/>
              <a:t> deregisters with the </a:t>
            </a:r>
            <a:r>
              <a:rPr lang="en-US" sz="1600" dirty="0" err="1"/>
              <a:t>ResourceManager</a:t>
            </a:r>
            <a:r>
              <a:rPr lang="en-US" sz="1600" dirty="0"/>
              <a:t> and shuts down, allowing its own container to be repurposed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YARN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743" y="1325563"/>
            <a:ext cx="4648200" cy="38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54992" y="6003985"/>
            <a:ext cx="427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https://hortonworks.com/blog/apache-hadoop-yarn-concepts-and-applications/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84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121" y="177544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Streams</a:t>
            </a:r>
          </a:p>
          <a:p>
            <a:pPr marL="0" indent="0">
              <a:buNone/>
            </a:pPr>
            <a:r>
              <a:rPr lang="en-US" sz="2000" i="1" dirty="0" smtClean="0"/>
              <a:t>A stream is composed of immutable messages </a:t>
            </a:r>
            <a:r>
              <a:rPr lang="en-US" sz="2000" dirty="0" smtClean="0"/>
              <a:t>(example: all the clicks on a website)</a:t>
            </a:r>
          </a:p>
          <a:p>
            <a:pPr marL="0" indent="0">
              <a:buNone/>
            </a:pPr>
            <a:r>
              <a:rPr lang="en-US" sz="2000" dirty="0" smtClean="0"/>
              <a:t>A stream can have any number of </a:t>
            </a:r>
            <a:r>
              <a:rPr lang="en-US" sz="2000" i="1" dirty="0" smtClean="0"/>
              <a:t>consumers. </a:t>
            </a:r>
            <a:r>
              <a:rPr lang="en-US" sz="2000" dirty="0" smtClean="0"/>
              <a:t>Reading messages doesn’t delete them.</a:t>
            </a:r>
          </a:p>
          <a:p>
            <a:pPr marL="0" indent="0">
              <a:buNone/>
            </a:pPr>
            <a:r>
              <a:rPr lang="en-US" sz="2000" dirty="0" err="1" smtClean="0"/>
              <a:t>Samza</a:t>
            </a:r>
            <a:r>
              <a:rPr lang="en-US" sz="2000" dirty="0" smtClean="0"/>
              <a:t> supports pluggable system which implements the Streams: Kafka</a:t>
            </a:r>
          </a:p>
          <a:p>
            <a:r>
              <a:rPr lang="en-US" dirty="0" smtClean="0"/>
              <a:t>Jobs</a:t>
            </a: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A job is code that performs logical transformation on input streams and append these messages to output streams</a:t>
            </a:r>
          </a:p>
          <a:p>
            <a:r>
              <a:rPr lang="en-US" dirty="0" smtClean="0"/>
              <a:t>Partitions</a:t>
            </a: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This </a:t>
            </a:r>
            <a:r>
              <a:rPr lang="en-US" sz="2000" dirty="0" smtClean="0"/>
              <a:t>definition is coming from Kafka. </a:t>
            </a:r>
          </a:p>
          <a:p>
            <a:pPr marL="0" indent="0">
              <a:buNone/>
            </a:pPr>
            <a:r>
              <a:rPr lang="en-US" sz="2000" dirty="0" smtClean="0"/>
              <a:t>Each stream is broken into one or more partitions.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Each partition is a totally ordered sequence of messages.</a:t>
            </a:r>
          </a:p>
          <a:p>
            <a:pPr marL="0" indent="0">
              <a:buNone/>
            </a:pPr>
            <a:r>
              <a:rPr lang="en-US" sz="2000" dirty="0" smtClean="0"/>
              <a:t>Each message in a partition has a identifier called </a:t>
            </a:r>
            <a:r>
              <a:rPr lang="en-US" sz="2000" i="1" dirty="0" smtClean="0"/>
              <a:t>offset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Each message is only appended to one partition. </a:t>
            </a:r>
          </a:p>
          <a:p>
            <a:pPr marL="0" indent="0">
              <a:buNone/>
            </a:pPr>
            <a:r>
              <a:rPr lang="en-US" sz="2000" dirty="0" smtClean="0"/>
              <a:t>The assignment of messages is done with a key chosen by writer.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085607" y="-91839"/>
            <a:ext cx="4218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samza.apache.org/learn/documentation/0.14/introduction/concepts.html</a:t>
            </a:r>
            <a:endParaRPr lang="en-US" dirty="0" smtClean="0"/>
          </a:p>
          <a:p>
            <a:r>
              <a:rPr lang="en-US" dirty="0" smtClean="0"/>
              <a:t>PS: Some of documents are deprecated in the official websites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084" y="1247925"/>
            <a:ext cx="1171575" cy="191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317" y="4338282"/>
            <a:ext cx="39528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07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362" y="1670348"/>
            <a:ext cx="10515600" cy="4937485"/>
          </a:xfrm>
        </p:spPr>
        <p:txBody>
          <a:bodyPr>
            <a:normAutofit/>
          </a:bodyPr>
          <a:lstStyle/>
          <a:p>
            <a:r>
              <a:rPr lang="en-US" dirty="0"/>
              <a:t>Tasks</a:t>
            </a:r>
          </a:p>
          <a:p>
            <a:pPr marL="0" indent="0">
              <a:buNone/>
            </a:pPr>
            <a:r>
              <a:rPr lang="en-US" sz="2200" dirty="0" smtClean="0"/>
              <a:t>A job is scaled by breaking into multiple tasks. Task is the unit of parallelism of the job.</a:t>
            </a:r>
          </a:p>
          <a:p>
            <a:pPr marL="0" indent="0">
              <a:buNone/>
            </a:pPr>
            <a:r>
              <a:rPr lang="en-US" sz="2200" dirty="0" smtClean="0"/>
              <a:t>Each task consumes messages from one partition of each input stream.</a:t>
            </a:r>
          </a:p>
          <a:p>
            <a:pPr marL="0" indent="0">
              <a:buNone/>
            </a:pPr>
            <a:r>
              <a:rPr lang="en-US" sz="2200" dirty="0" smtClean="0"/>
              <a:t>A task processes messages in the order of message offset. But there is no defined ordering across partitions.</a:t>
            </a:r>
          </a:p>
          <a:p>
            <a:pPr marL="0" indent="0">
              <a:buNone/>
            </a:pPr>
            <a:r>
              <a:rPr lang="en-US" sz="2200" dirty="0" smtClean="0"/>
              <a:t>Number of tasks in a job is determined by the number of input partitions. There cannot be more tasks than input partitions or there will be some tasks have no input.</a:t>
            </a:r>
          </a:p>
          <a:p>
            <a:pPr marL="0" indent="0">
              <a:buNone/>
            </a:pPr>
            <a:r>
              <a:rPr lang="en-US" sz="2200" dirty="0" smtClean="0"/>
              <a:t>The assignment of partitions to tasks never changes.</a:t>
            </a:r>
            <a:endParaRPr lang="en-US" sz="22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5" y="248789"/>
            <a:ext cx="19526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6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11584</TotalTime>
  <Words>1452</Words>
  <Application>Microsoft Office PowerPoint</Application>
  <PresentationFormat>Widescreen</PresentationFormat>
  <Paragraphs>407</Paragraphs>
  <Slides>44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等线</vt:lpstr>
      <vt:lpstr>等线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Index</vt:lpstr>
      <vt:lpstr>YARN</vt:lpstr>
      <vt:lpstr>PowerPoint Presentation</vt:lpstr>
      <vt:lpstr>PowerPoint Presentation</vt:lpstr>
      <vt:lpstr>PowerPoint Presentation</vt:lpstr>
      <vt:lpstr>Concepts</vt:lpstr>
      <vt:lpstr>Concepts</vt:lpstr>
      <vt:lpstr>Concepts</vt:lpstr>
      <vt:lpstr>Complete Abstract</vt:lpstr>
      <vt:lpstr>Complete Abstract</vt:lpstr>
      <vt:lpstr>ClusterBasedJobCoordinator.java</vt:lpstr>
      <vt:lpstr>JobModelManager</vt:lpstr>
      <vt:lpstr>Application example</vt:lpstr>
      <vt:lpstr>Application example</vt:lpstr>
      <vt:lpstr>Application example</vt:lpstr>
      <vt:lpstr>Run-app.sh</vt:lpstr>
      <vt:lpstr>ApplicationRunner</vt:lpstr>
      <vt:lpstr>PowerPoint Presentation</vt:lpstr>
      <vt:lpstr>AbstractApplicationRunner</vt:lpstr>
      <vt:lpstr>ExecutionPlanner</vt:lpstr>
      <vt:lpstr>JobRunner</vt:lpstr>
      <vt:lpstr>JobRunner</vt:lpstr>
      <vt:lpstr>YarnJob</vt:lpstr>
      <vt:lpstr>ClientHelper</vt:lpstr>
      <vt:lpstr>ClientHelper</vt:lpstr>
      <vt:lpstr>ClientHelper</vt:lpstr>
      <vt:lpstr>ClientHelper</vt:lpstr>
      <vt:lpstr>ClientHelper</vt:lpstr>
      <vt:lpstr>PowerPoint Presentation</vt:lpstr>
      <vt:lpstr>PowerPoint Presentation</vt:lpstr>
      <vt:lpstr>Stand alone model with Zookeeper</vt:lpstr>
      <vt:lpstr>Samza Container</vt:lpstr>
      <vt:lpstr>Task</vt:lpstr>
      <vt:lpstr>WikipediaFeed</vt:lpstr>
      <vt:lpstr>Definition</vt:lpstr>
      <vt:lpstr>Run a job</vt:lpstr>
      <vt:lpstr>Run a job</vt:lpstr>
      <vt:lpstr>Run a job</vt:lpstr>
      <vt:lpstr>YarnClient.java</vt:lpstr>
      <vt:lpstr>Submit a task</vt:lpstr>
      <vt:lpstr>Factory</vt:lpstr>
      <vt:lpstr>ProcessJob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workshop</cp:lastModifiedBy>
  <cp:revision>620</cp:revision>
  <dcterms:created xsi:type="dcterms:W3CDTF">2017-09-19T08:35:57Z</dcterms:created>
  <dcterms:modified xsi:type="dcterms:W3CDTF">2018-01-24T12:32:00Z</dcterms:modified>
</cp:coreProperties>
</file>