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4" r:id="rId9"/>
    <p:sldId id="265" r:id="rId10"/>
    <p:sldId id="266" r:id="rId11"/>
    <p:sldId id="267" r:id="rId12"/>
    <p:sldId id="268" r:id="rId13"/>
    <p:sldId id="269" r:id="rId14"/>
    <p:sldId id="261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5116" autoAdjust="0"/>
  </p:normalViewPr>
  <p:slideViewPr>
    <p:cSldViewPr snapToGrid="0">
      <p:cViewPr varScale="1">
        <p:scale>
          <a:sx n="114" d="100"/>
          <a:sy n="114" d="100"/>
        </p:scale>
        <p:origin x="4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C6C6-683A-4A69-9D6A-406DFB3FC926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1646-E63A-4C4F-B8D9-3A436F87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09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C6C6-683A-4A69-9D6A-406DFB3FC926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1646-E63A-4C4F-B8D9-3A436F87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10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C6C6-683A-4A69-9D6A-406DFB3FC926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1646-E63A-4C4F-B8D9-3A436F87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3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C6C6-683A-4A69-9D6A-406DFB3FC926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1646-E63A-4C4F-B8D9-3A436F87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84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C6C6-683A-4A69-9D6A-406DFB3FC926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1646-E63A-4C4F-B8D9-3A436F87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62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C6C6-683A-4A69-9D6A-406DFB3FC926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1646-E63A-4C4F-B8D9-3A436F87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98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C6C6-683A-4A69-9D6A-406DFB3FC926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1646-E63A-4C4F-B8D9-3A436F87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5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C6C6-683A-4A69-9D6A-406DFB3FC926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1646-E63A-4C4F-B8D9-3A436F87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6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C6C6-683A-4A69-9D6A-406DFB3FC926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1646-E63A-4C4F-B8D9-3A436F87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42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C6C6-683A-4A69-9D6A-406DFB3FC926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1646-E63A-4C4F-B8D9-3A436F87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03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C6C6-683A-4A69-9D6A-406DFB3FC926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1646-E63A-4C4F-B8D9-3A436F87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34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FC6C6-683A-4A69-9D6A-406DFB3FC926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A1646-E63A-4C4F-B8D9-3A436F87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06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Samza</a:t>
            </a:r>
            <a:r>
              <a:rPr lang="en-US" dirty="0"/>
              <a:t> Modification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65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YarnJob.scala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622" y="1616686"/>
            <a:ext cx="7781925" cy="3571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600" y="1616686"/>
            <a:ext cx="3244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buildAmCmd</a:t>
            </a:r>
            <a:r>
              <a:rPr lang="en-US" dirty="0"/>
              <a:t>() changed, so that the run-leader.sh script will be run in AM container</a:t>
            </a:r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>
            <a:off x="3472962" y="2078351"/>
            <a:ext cx="1230923" cy="124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</p:cNvCxnSpPr>
          <p:nvPr/>
        </p:nvCxnSpPr>
        <p:spPr>
          <a:xfrm>
            <a:off x="3472962" y="2078351"/>
            <a:ext cx="1318846" cy="1957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703885" y="3253153"/>
            <a:ext cx="3015761" cy="1494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37602" y="3886200"/>
            <a:ext cx="3954706" cy="2198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05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run-leader.sh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dirty="0" err="1"/>
              <a:t>ClusterBasedApplicationMaster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248" y="2364764"/>
            <a:ext cx="661035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414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7202" y="-280827"/>
            <a:ext cx="10515600" cy="1325563"/>
          </a:xfrm>
        </p:spPr>
        <p:txBody>
          <a:bodyPr/>
          <a:lstStyle/>
          <a:p>
            <a:r>
              <a:rPr lang="en-US" altLang="zh-CN" dirty="0" err="1"/>
              <a:t>LeaderJobCoordinator</a:t>
            </a: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C03DD5-F62C-42E0-BE3B-0A3B08E753B8}"/>
              </a:ext>
            </a:extLst>
          </p:cNvPr>
          <p:cNvSpPr txBox="1"/>
          <p:nvPr/>
        </p:nvSpPr>
        <p:spPr>
          <a:xfrm>
            <a:off x="201335" y="796955"/>
            <a:ext cx="4949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LeaderJobCoordinator</a:t>
            </a:r>
            <a:r>
              <a:rPr lang="en-US" altLang="zh-CN" dirty="0"/>
              <a:t> implements </a:t>
            </a:r>
            <a:r>
              <a:rPr lang="en-US" altLang="zh-CN" dirty="0" err="1"/>
              <a:t>JobCoordinator</a:t>
            </a:r>
            <a:r>
              <a:rPr lang="en-US" altLang="zh-CN" dirty="0"/>
              <a:t> interface and </a:t>
            </a:r>
            <a:r>
              <a:rPr lang="en-US" altLang="zh-CN" dirty="0" err="1"/>
              <a:t>ZkControllerListener</a:t>
            </a:r>
            <a:r>
              <a:rPr lang="en-US" altLang="zh-CN" dirty="0"/>
              <a:t> interface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635EB4E-8338-4695-B1DA-C0CAE4245CA7}"/>
              </a:ext>
            </a:extLst>
          </p:cNvPr>
          <p:cNvSpPr txBox="1"/>
          <p:nvPr/>
        </p:nvSpPr>
        <p:spPr>
          <a:xfrm>
            <a:off x="167778" y="2185296"/>
            <a:ext cx="5903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 </a:t>
            </a:r>
            <a:r>
              <a:rPr lang="en-US" altLang="zh-CN" dirty="0" err="1"/>
              <a:t>LeaderJobCoordinator</a:t>
            </a:r>
            <a:r>
              <a:rPr lang="en-US" altLang="zh-CN" dirty="0"/>
              <a:t>, we store the list of current processors. Because the </a:t>
            </a:r>
            <a:r>
              <a:rPr lang="en-US" altLang="zh-CN" dirty="0" err="1"/>
              <a:t>doOnProcessorChange</a:t>
            </a:r>
            <a:r>
              <a:rPr lang="en-US" altLang="zh-CN" dirty="0"/>
              <a:t>() method need the list of processors as parameter to publish </a:t>
            </a:r>
            <a:r>
              <a:rPr lang="en-US" altLang="zh-CN" dirty="0" err="1"/>
              <a:t>JobModel</a:t>
            </a:r>
            <a:r>
              <a:rPr lang="en-US" altLang="zh-CN" dirty="0"/>
              <a:t> to </a:t>
            </a:r>
            <a:r>
              <a:rPr lang="en-US" altLang="zh-CN" dirty="0" err="1"/>
              <a:t>ZooKeeper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8EAFCA2-634B-43F2-A00D-F023C124CE29}"/>
              </a:ext>
            </a:extLst>
          </p:cNvPr>
          <p:cNvSpPr txBox="1"/>
          <p:nvPr/>
        </p:nvSpPr>
        <p:spPr>
          <a:xfrm>
            <a:off x="167778" y="1519061"/>
            <a:ext cx="5903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 use </a:t>
            </a:r>
            <a:r>
              <a:rPr lang="en-US" altLang="zh-CN" dirty="0" err="1"/>
              <a:t>LeaderFollowerControllerImpl</a:t>
            </a:r>
            <a:r>
              <a:rPr lang="en-US" altLang="zh-CN" dirty="0"/>
              <a:t> as the API to register with </a:t>
            </a:r>
            <a:r>
              <a:rPr lang="en-US" altLang="zh-CN" dirty="0" err="1"/>
              <a:t>ZooKeeper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44C6E78-2775-4007-9F40-EB51905BE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430" y="3834634"/>
            <a:ext cx="4580964" cy="17741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73D4C93-26C1-4F7E-9B12-402565797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430" y="3266481"/>
            <a:ext cx="3026834" cy="56111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7712451-6E18-463A-BB2E-AFA46FB743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9798" y="1692562"/>
            <a:ext cx="3076190" cy="82857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A48BB93-7C42-4EF6-B72E-0CFDB23D2BEB}"/>
              </a:ext>
            </a:extLst>
          </p:cNvPr>
          <p:cNvSpPr txBox="1"/>
          <p:nvPr/>
        </p:nvSpPr>
        <p:spPr>
          <a:xfrm>
            <a:off x="167778" y="3534959"/>
            <a:ext cx="57380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</a:t>
            </a:r>
            <a:r>
              <a:rPr lang="en-US" altLang="zh-CN" dirty="0" err="1"/>
              <a:t>JobModel</a:t>
            </a:r>
            <a:r>
              <a:rPr lang="en-US" altLang="zh-CN" dirty="0"/>
              <a:t> passed to </a:t>
            </a:r>
            <a:r>
              <a:rPr lang="en-US" altLang="zh-CN" dirty="0" err="1"/>
              <a:t>LeaderJobCoordinator</a:t>
            </a:r>
            <a:r>
              <a:rPr lang="en-US" altLang="zh-CN" dirty="0"/>
              <a:t> may not contain correct </a:t>
            </a:r>
            <a:r>
              <a:rPr lang="en-US" altLang="zh-CN" dirty="0" err="1"/>
              <a:t>StreamProcessorId</a:t>
            </a:r>
            <a:r>
              <a:rPr lang="en-US" altLang="zh-CN" dirty="0"/>
              <a:t>. This is because the </a:t>
            </a:r>
            <a:r>
              <a:rPr lang="en-US" altLang="zh-CN" dirty="0" err="1"/>
              <a:t>ClusterBasedApplicationMaster</a:t>
            </a:r>
            <a:r>
              <a:rPr lang="en-US" altLang="zh-CN" dirty="0"/>
              <a:t> which generates </a:t>
            </a:r>
            <a:r>
              <a:rPr lang="en-US" altLang="zh-CN" dirty="0" err="1"/>
              <a:t>JobModel</a:t>
            </a:r>
            <a:r>
              <a:rPr lang="en-US" altLang="zh-CN" dirty="0"/>
              <a:t> does not know the </a:t>
            </a:r>
            <a:r>
              <a:rPr lang="en-US" altLang="zh-CN" dirty="0" err="1"/>
              <a:t>StreamProcessorId</a:t>
            </a:r>
            <a:r>
              <a:rPr lang="en-US" altLang="zh-CN" dirty="0"/>
              <a:t> information. So it has to be a mapping from </a:t>
            </a:r>
            <a:r>
              <a:rPr lang="en-US" altLang="zh-CN" dirty="0" err="1"/>
              <a:t>containerId</a:t>
            </a:r>
            <a:r>
              <a:rPr lang="en-US" altLang="zh-CN" dirty="0"/>
              <a:t> to </a:t>
            </a:r>
            <a:r>
              <a:rPr lang="en-US" altLang="zh-CN" dirty="0" err="1"/>
              <a:t>StreamProcessorId</a:t>
            </a:r>
            <a:r>
              <a:rPr lang="en-US" altLang="zh-CN" dirty="0"/>
              <a:t> on </a:t>
            </a:r>
            <a:r>
              <a:rPr lang="en-US" altLang="zh-CN" dirty="0" err="1"/>
              <a:t>JobModel</a:t>
            </a:r>
            <a:r>
              <a:rPr lang="en-US" altLang="zh-CN" dirty="0"/>
              <a:t> before publishing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BE1A63E-B394-4D12-89D3-EDD604EEE6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5434" y="4328499"/>
            <a:ext cx="3732964" cy="252950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55B0BB5-9087-4DA6-8225-3984BE9B9A4E}"/>
              </a:ext>
            </a:extLst>
          </p:cNvPr>
          <p:cNvSpPr txBox="1"/>
          <p:nvPr/>
        </p:nvSpPr>
        <p:spPr>
          <a:xfrm>
            <a:off x="167778" y="5351572"/>
            <a:ext cx="60820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</a:t>
            </a:r>
            <a:r>
              <a:rPr lang="en-US" altLang="zh-CN" dirty="0" err="1"/>
              <a:t>containerToProcessorMap</a:t>
            </a:r>
            <a:r>
              <a:rPr lang="en-US" altLang="zh-CN" dirty="0"/>
              <a:t> maintains the previous mapping from </a:t>
            </a:r>
            <a:r>
              <a:rPr lang="en-US" altLang="zh-CN" dirty="0" err="1"/>
              <a:t>containerId</a:t>
            </a:r>
            <a:r>
              <a:rPr lang="en-US" altLang="zh-CN" dirty="0"/>
              <a:t> to </a:t>
            </a:r>
            <a:r>
              <a:rPr lang="en-US" altLang="zh-CN" dirty="0" err="1"/>
              <a:t>StreamProcessorId</a:t>
            </a:r>
            <a:r>
              <a:rPr lang="en-US" altLang="zh-CN" dirty="0"/>
              <a:t>. So that the same container will be mapping to the same </a:t>
            </a:r>
            <a:r>
              <a:rPr lang="en-US" altLang="zh-CN" dirty="0" err="1"/>
              <a:t>StreamProcessor</a:t>
            </a:r>
            <a:r>
              <a:rPr lang="en-US" altLang="zh-CN" dirty="0"/>
              <a:t> next time and thus save migration time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7066AAF-506E-4EAE-AE6D-18AB4630CDA2}"/>
              </a:ext>
            </a:extLst>
          </p:cNvPr>
          <p:cNvCxnSpPr/>
          <p:nvPr/>
        </p:nvCxnSpPr>
        <p:spPr>
          <a:xfrm flipV="1">
            <a:off x="6104388" y="4689446"/>
            <a:ext cx="850085" cy="1241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BFEEFB6-1931-41F6-A558-0D8D408983F4}"/>
              </a:ext>
            </a:extLst>
          </p:cNvPr>
          <p:cNvCxnSpPr>
            <a:stCxn id="10" idx="3"/>
          </p:cNvCxnSpPr>
          <p:nvPr/>
        </p:nvCxnSpPr>
        <p:spPr>
          <a:xfrm flipV="1">
            <a:off x="5905847" y="4387442"/>
            <a:ext cx="713067" cy="24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DC62128-4BB0-49BA-8240-ED2B649001F1}"/>
              </a:ext>
            </a:extLst>
          </p:cNvPr>
          <p:cNvCxnSpPr>
            <a:endCxn id="9" idx="1"/>
          </p:cNvCxnSpPr>
          <p:nvPr/>
        </p:nvCxnSpPr>
        <p:spPr>
          <a:xfrm>
            <a:off x="5905847" y="1748996"/>
            <a:ext cx="343951" cy="35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781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CACB5-110B-4076-99FD-8BEFF867B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1102"/>
            <a:ext cx="10515600" cy="1325563"/>
          </a:xfrm>
        </p:spPr>
        <p:txBody>
          <a:bodyPr/>
          <a:lstStyle/>
          <a:p>
            <a:r>
              <a:rPr lang="en-US" altLang="zh-CN" dirty="0" err="1"/>
              <a:t>LeaderFollowerIControllerImpl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CED752F-70C2-41EE-8014-A0A505B1B585}"/>
              </a:ext>
            </a:extLst>
          </p:cNvPr>
          <p:cNvSpPr txBox="1"/>
          <p:nvPr/>
        </p:nvSpPr>
        <p:spPr>
          <a:xfrm>
            <a:off x="159391" y="1023457"/>
            <a:ext cx="4630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</a:t>
            </a:r>
            <a:r>
              <a:rPr lang="en-US" altLang="zh-CN" dirty="0" err="1"/>
              <a:t>LeaderFollowerControllerImpl</a:t>
            </a:r>
            <a:r>
              <a:rPr lang="en-US" altLang="zh-CN" dirty="0"/>
              <a:t> is almost the same as </a:t>
            </a:r>
            <a:r>
              <a:rPr lang="en-US" altLang="zh-CN" dirty="0" err="1"/>
              <a:t>ZkControllerImpl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D028259-048C-4837-BBA5-684CBCF87CB0}"/>
              </a:ext>
            </a:extLst>
          </p:cNvPr>
          <p:cNvSpPr txBox="1"/>
          <p:nvPr/>
        </p:nvSpPr>
        <p:spPr>
          <a:xfrm>
            <a:off x="159391" y="1736521"/>
            <a:ext cx="44545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Since we already have a fixed leader, so we replace the </a:t>
            </a:r>
            <a:r>
              <a:rPr lang="en-US" altLang="zh-CN" dirty="0" err="1"/>
              <a:t>ZkLeaderElector</a:t>
            </a:r>
            <a:r>
              <a:rPr lang="en-US" altLang="zh-CN" dirty="0"/>
              <a:t> with a indicating </a:t>
            </a:r>
            <a:r>
              <a:rPr lang="en-US" altLang="zh-CN" dirty="0" err="1"/>
              <a:t>boolean</a:t>
            </a:r>
            <a:r>
              <a:rPr lang="en-US" altLang="zh-CN" dirty="0"/>
              <a:t> variable </a:t>
            </a:r>
            <a:r>
              <a:rPr lang="en-US" altLang="zh-CN" dirty="0" err="1"/>
              <a:t>isLeader</a:t>
            </a:r>
            <a:r>
              <a:rPr lang="en-US" altLang="zh-CN" dirty="0"/>
              <a:t>. And we have a special register() method just for leader, so that its </a:t>
            </a:r>
            <a:r>
              <a:rPr lang="en-US" altLang="zh-CN" dirty="0" err="1"/>
              <a:t>isLeader</a:t>
            </a:r>
            <a:r>
              <a:rPr lang="en-US" altLang="zh-CN" dirty="0"/>
              <a:t> variable will be set to be true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B62587A-7C35-4518-AAED-3A0D7EDE9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304" y="1184508"/>
            <a:ext cx="2142857" cy="247619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FD37340-E5F2-48E6-AAB2-6AD7915E1C3E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4506745" y="1308318"/>
            <a:ext cx="1420559" cy="834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38652C81-9D95-4D6B-AA86-97889DDC5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875" y="2204951"/>
            <a:ext cx="4555413" cy="1281799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18DF760-D1A1-4ED0-9BB3-1D01AC0AB2B9}"/>
              </a:ext>
            </a:extLst>
          </p:cNvPr>
          <p:cNvCxnSpPr>
            <a:cxnSpLocks/>
          </p:cNvCxnSpPr>
          <p:nvPr/>
        </p:nvCxnSpPr>
        <p:spPr>
          <a:xfrm flipV="1">
            <a:off x="4454554" y="2349020"/>
            <a:ext cx="1836490" cy="391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2277D3AF-A57F-4B5A-BE4B-D0CDC491F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2799" y="1823502"/>
            <a:ext cx="3314286" cy="219048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9A2E304-FBB0-4D4F-8627-FF35A1E9DE60}"/>
              </a:ext>
            </a:extLst>
          </p:cNvPr>
          <p:cNvCxnSpPr>
            <a:cxnSpLocks/>
          </p:cNvCxnSpPr>
          <p:nvPr/>
        </p:nvCxnSpPr>
        <p:spPr>
          <a:xfrm flipV="1">
            <a:off x="4454554" y="1946713"/>
            <a:ext cx="1258349" cy="792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90E76E0-961E-4165-A87F-31CD37582786}"/>
              </a:ext>
            </a:extLst>
          </p:cNvPr>
          <p:cNvCxnSpPr/>
          <p:nvPr/>
        </p:nvCxnSpPr>
        <p:spPr>
          <a:xfrm>
            <a:off x="6937695" y="2009404"/>
            <a:ext cx="0" cy="195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extLst>
              <a:ext uri="{FF2B5EF4-FFF2-40B4-BE49-F238E27FC236}">
                <a16:creationId xmlns:a16="http://schemas.microsoft.com/office/drawing/2014/main" id="{D2BB7F60-AE6B-462F-9E5C-5F4A5C5E33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7304" y="1383834"/>
            <a:ext cx="3542857" cy="380952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F5C5E535-70D2-4A18-AAE0-590B07ED50A3}"/>
              </a:ext>
            </a:extLst>
          </p:cNvPr>
          <p:cNvSpPr/>
          <p:nvPr/>
        </p:nvSpPr>
        <p:spPr>
          <a:xfrm>
            <a:off x="6291044" y="2433924"/>
            <a:ext cx="4488787" cy="12817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9E48C17-9C5E-45B8-8160-844B81A99BEE}"/>
              </a:ext>
            </a:extLst>
          </p:cNvPr>
          <p:cNvSpPr txBox="1"/>
          <p:nvPr/>
        </p:nvSpPr>
        <p:spPr>
          <a:xfrm>
            <a:off x="6937695" y="3429000"/>
            <a:ext cx="333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Logic from </a:t>
            </a:r>
            <a:r>
              <a:rPr lang="en-US" altLang="zh-CN" dirty="0" err="1"/>
              <a:t>ZkControllerImpl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7947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02" y="18255"/>
            <a:ext cx="10515600" cy="1325563"/>
          </a:xfrm>
        </p:spPr>
        <p:txBody>
          <a:bodyPr/>
          <a:lstStyle/>
          <a:p>
            <a:r>
              <a:rPr lang="en-US" dirty="0"/>
              <a:t>run-follower.sh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B42823E-EF2E-4FB5-90F0-B7414C39E058}"/>
              </a:ext>
            </a:extLst>
          </p:cNvPr>
          <p:cNvSpPr txBox="1"/>
          <p:nvPr/>
        </p:nvSpPr>
        <p:spPr>
          <a:xfrm>
            <a:off x="184557" y="1216404"/>
            <a:ext cx="3716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 each container, the run-follower.sh script will be called. It will start </a:t>
            </a:r>
            <a:r>
              <a:rPr lang="en-US" altLang="zh-CN" dirty="0" err="1"/>
              <a:t>FollowerStreamProcessorRunner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E633FA5-6BB0-4CBE-80CA-E2EBB16CD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577" y="1054694"/>
            <a:ext cx="7377817" cy="96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101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CAD42F-3100-42CC-9573-416ACE215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6269"/>
            <a:ext cx="10515600" cy="1325563"/>
          </a:xfrm>
        </p:spPr>
        <p:txBody>
          <a:bodyPr/>
          <a:lstStyle/>
          <a:p>
            <a:r>
              <a:rPr lang="en-US" altLang="zh-CN" dirty="0" err="1"/>
              <a:t>FollowerStreamProcessorRunner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5C69DE-05B1-44A2-BCAA-24D4EE07F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312" y="991199"/>
            <a:ext cx="6000000" cy="23809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543884E-DD45-4869-B893-05ACBE299442}"/>
              </a:ext>
            </a:extLst>
          </p:cNvPr>
          <p:cNvSpPr txBox="1"/>
          <p:nvPr/>
        </p:nvSpPr>
        <p:spPr>
          <a:xfrm>
            <a:off x="209724" y="1637530"/>
            <a:ext cx="4924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Uthe</a:t>
            </a:r>
            <a:r>
              <a:rPr lang="en-US" altLang="zh-CN" dirty="0"/>
              <a:t> logic from </a:t>
            </a:r>
            <a:r>
              <a:rPr lang="en-US" altLang="zh-CN" dirty="0" err="1"/>
              <a:t>LocalContainerRunner</a:t>
            </a:r>
            <a:r>
              <a:rPr lang="en-US" altLang="zh-CN" dirty="0"/>
              <a:t> to read </a:t>
            </a:r>
            <a:r>
              <a:rPr lang="en-US" altLang="zh-CN" dirty="0" err="1"/>
              <a:t>JobModel</a:t>
            </a:r>
            <a:r>
              <a:rPr lang="en-US" altLang="zh-CN" dirty="0"/>
              <a:t> and config from </a:t>
            </a:r>
            <a:r>
              <a:rPr lang="en-US" altLang="zh-CN" dirty="0" err="1"/>
              <a:t>JobModelManager</a:t>
            </a:r>
            <a:r>
              <a:rPr lang="en-US" altLang="zh-CN" dirty="0"/>
              <a:t> </a:t>
            </a:r>
            <a:r>
              <a:rPr lang="en-US" altLang="zh-CN" dirty="0" err="1"/>
              <a:t>url</a:t>
            </a:r>
            <a:r>
              <a:rPr lang="en-US" altLang="zh-CN" dirty="0"/>
              <a:t>  and build the </a:t>
            </a:r>
            <a:r>
              <a:rPr lang="en-US" altLang="zh-CN" dirty="0" err="1"/>
              <a:t>StreamApplication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3A86A0E-0BCD-4818-AD7B-3B4C75A52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312" y="1731720"/>
            <a:ext cx="4457143" cy="180952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6D88CF0-1A6D-46F8-96B1-A40CD56D5A7F}"/>
              </a:ext>
            </a:extLst>
          </p:cNvPr>
          <p:cNvCxnSpPr>
            <a:stCxn id="6" idx="3"/>
          </p:cNvCxnSpPr>
          <p:nvPr/>
        </p:nvCxnSpPr>
        <p:spPr>
          <a:xfrm>
            <a:off x="5134062" y="2099195"/>
            <a:ext cx="961938" cy="593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01514D3A-D8CC-40B2-8B73-08646256A5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7814"/>
          <a:stretch/>
        </p:blipFill>
        <p:spPr>
          <a:xfrm>
            <a:off x="6068752" y="4420995"/>
            <a:ext cx="4882672" cy="36109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8D14464-CB6B-4CAE-9E53-C6F54F6100EB}"/>
              </a:ext>
            </a:extLst>
          </p:cNvPr>
          <p:cNvSpPr txBox="1"/>
          <p:nvPr/>
        </p:nvSpPr>
        <p:spPr>
          <a:xfrm>
            <a:off x="7254396" y="4070277"/>
            <a:ext cx="355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Logic from </a:t>
            </a:r>
            <a:r>
              <a:rPr lang="en-US" altLang="zh-CN" dirty="0" err="1"/>
              <a:t>LocalContainerRunner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09C07C8-9877-4880-8561-4CCFD8353B80}"/>
              </a:ext>
            </a:extLst>
          </p:cNvPr>
          <p:cNvSpPr/>
          <p:nvPr/>
        </p:nvSpPr>
        <p:spPr>
          <a:xfrm>
            <a:off x="6076426" y="1912672"/>
            <a:ext cx="6096000" cy="2481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D77564-5DA5-4EAE-BCBD-AB058C969095}"/>
              </a:ext>
            </a:extLst>
          </p:cNvPr>
          <p:cNvSpPr/>
          <p:nvPr/>
        </p:nvSpPr>
        <p:spPr>
          <a:xfrm>
            <a:off x="6068752" y="4420996"/>
            <a:ext cx="4971160" cy="805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A23C3F4-6FF3-4C47-BC6D-6A929725C6D6}"/>
              </a:ext>
            </a:extLst>
          </p:cNvPr>
          <p:cNvSpPr txBox="1"/>
          <p:nvPr/>
        </p:nvSpPr>
        <p:spPr>
          <a:xfrm>
            <a:off x="7319036" y="4681312"/>
            <a:ext cx="3196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Logic from </a:t>
            </a:r>
            <a:r>
              <a:rPr lang="en-US" altLang="zh-CN" dirty="0" err="1"/>
              <a:t>WikipediaZkLocalApplication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DED12C2-3CC0-4168-BD42-71E8E19A0797}"/>
              </a:ext>
            </a:extLst>
          </p:cNvPr>
          <p:cNvSpPr txBox="1"/>
          <p:nvPr/>
        </p:nvSpPr>
        <p:spPr>
          <a:xfrm>
            <a:off x="151002" y="2922929"/>
            <a:ext cx="4882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 the logic from </a:t>
            </a:r>
            <a:r>
              <a:rPr lang="en-US" altLang="zh-CN" dirty="0" err="1"/>
              <a:t>WikipediaZkLocalApplication</a:t>
            </a:r>
            <a:r>
              <a:rPr lang="en-US" altLang="zh-CN" dirty="0"/>
              <a:t> to start </a:t>
            </a:r>
            <a:r>
              <a:rPr lang="en-US" altLang="zh-CN" dirty="0" err="1"/>
              <a:t>FollowerStreamProcessorRunner</a:t>
            </a:r>
            <a:endParaRPr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01774B55-8243-465E-BFAB-5ED5724D61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939004"/>
            <a:ext cx="4721953" cy="2221676"/>
          </a:xfrm>
          <a:prstGeom prst="rect">
            <a:avLst/>
          </a:prstGeom>
        </p:spPr>
      </p:pic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20CA03A-FB1F-4236-8448-1ACF708D045D}"/>
              </a:ext>
            </a:extLst>
          </p:cNvPr>
          <p:cNvCxnSpPr>
            <a:stCxn id="6" idx="3"/>
          </p:cNvCxnSpPr>
          <p:nvPr/>
        </p:nvCxnSpPr>
        <p:spPr>
          <a:xfrm>
            <a:off x="5134062" y="2099195"/>
            <a:ext cx="961938" cy="1971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>
            <a:extLst>
              <a:ext uri="{FF2B5EF4-FFF2-40B4-BE49-F238E27FC236}">
                <a16:creationId xmlns:a16="http://schemas.microsoft.com/office/drawing/2014/main" id="{7F8C17AE-715B-4662-982D-CDFCF537C8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8458" y="5327643"/>
            <a:ext cx="3171429" cy="209524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3D33DA1B-012A-4958-95B2-7A6C29630A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2623" y="5508511"/>
            <a:ext cx="5942423" cy="951270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D006A14C-4E63-4DE3-85FF-D2457127F634}"/>
              </a:ext>
            </a:extLst>
          </p:cNvPr>
          <p:cNvSpPr txBox="1"/>
          <p:nvPr/>
        </p:nvSpPr>
        <p:spPr>
          <a:xfrm>
            <a:off x="184697" y="3931329"/>
            <a:ext cx="4605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Compare to </a:t>
            </a:r>
            <a:r>
              <a:rPr lang="en-US" altLang="zh-CN" dirty="0" err="1"/>
              <a:t>LocalApplicationRunner</a:t>
            </a:r>
            <a:r>
              <a:rPr lang="en-US" altLang="zh-CN" dirty="0"/>
              <a:t>, we remove the logic of generating </a:t>
            </a:r>
            <a:r>
              <a:rPr lang="en-US" altLang="zh-CN" dirty="0" err="1"/>
              <a:t>JobGraph</a:t>
            </a:r>
            <a:r>
              <a:rPr lang="en-US" altLang="zh-CN" dirty="0"/>
              <a:t> and </a:t>
            </a:r>
            <a:r>
              <a:rPr lang="en-US" altLang="zh-CN" dirty="0" err="1"/>
              <a:t>JobConfig</a:t>
            </a:r>
            <a:r>
              <a:rPr lang="en-US" altLang="zh-CN" dirty="0"/>
              <a:t> since we already have the them in the </a:t>
            </a:r>
            <a:r>
              <a:rPr lang="en-US" altLang="zh-CN" dirty="0" err="1"/>
              <a:t>JobModel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C6AD586-2069-4104-8945-0E391F0F18EB}"/>
              </a:ext>
            </a:extLst>
          </p:cNvPr>
          <p:cNvSpPr/>
          <p:nvPr/>
        </p:nvSpPr>
        <p:spPr>
          <a:xfrm>
            <a:off x="6096000" y="5652029"/>
            <a:ext cx="5579046" cy="11425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5EA0EE0-B5F5-46BE-A6E0-ED0C3F103765}"/>
              </a:ext>
            </a:extLst>
          </p:cNvPr>
          <p:cNvSpPr txBox="1"/>
          <p:nvPr/>
        </p:nvSpPr>
        <p:spPr>
          <a:xfrm>
            <a:off x="6964618" y="6382998"/>
            <a:ext cx="355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Logic from </a:t>
            </a:r>
            <a:r>
              <a:rPr lang="en-US" altLang="zh-CN" dirty="0" err="1"/>
              <a:t>LocalApplicationRunner</a:t>
            </a:r>
            <a:endParaRPr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D4B6FE6-EB96-4E62-9F1E-60E5FD1BC60E}"/>
              </a:ext>
            </a:extLst>
          </p:cNvPr>
          <p:cNvCxnSpPr>
            <a:stCxn id="24" idx="3"/>
          </p:cNvCxnSpPr>
          <p:nvPr/>
        </p:nvCxnSpPr>
        <p:spPr>
          <a:xfrm>
            <a:off x="4790254" y="4531494"/>
            <a:ext cx="1305746" cy="1005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73C645A2-187E-48A2-BD11-C40FD7FB5BAE}"/>
              </a:ext>
            </a:extLst>
          </p:cNvPr>
          <p:cNvSpPr txBox="1"/>
          <p:nvPr/>
        </p:nvSpPr>
        <p:spPr>
          <a:xfrm>
            <a:off x="209724" y="5472045"/>
            <a:ext cx="4882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</a:t>
            </a:r>
            <a:r>
              <a:rPr lang="en-US" altLang="zh-CN" dirty="0" err="1"/>
              <a:t>FollowerStreamProcessorListener</a:t>
            </a:r>
            <a:r>
              <a:rPr lang="en-US" altLang="zh-CN" dirty="0"/>
              <a:t> does nothing for now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5175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515DB5-81F9-40D9-86E8-0AEF98270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1367" y="-96269"/>
            <a:ext cx="10515600" cy="1325563"/>
          </a:xfrm>
        </p:spPr>
        <p:txBody>
          <a:bodyPr/>
          <a:lstStyle/>
          <a:p>
            <a:r>
              <a:rPr lang="en-US" altLang="zh-CN" dirty="0" err="1"/>
              <a:t>FollowerJobCoordinator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5289F38-917A-4B4E-8621-4973121A6FC0}"/>
              </a:ext>
            </a:extLst>
          </p:cNvPr>
          <p:cNvSpPr txBox="1"/>
          <p:nvPr/>
        </p:nvSpPr>
        <p:spPr>
          <a:xfrm>
            <a:off x="0" y="971507"/>
            <a:ext cx="4420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 </a:t>
            </a:r>
            <a:r>
              <a:rPr lang="en-US" altLang="zh-CN" dirty="0" err="1"/>
              <a:t>StreamProcessor</a:t>
            </a:r>
            <a:r>
              <a:rPr lang="en-US" altLang="zh-CN" dirty="0"/>
              <a:t>, it will choose </a:t>
            </a:r>
            <a:r>
              <a:rPr lang="en-US" altLang="zh-CN" dirty="0" err="1"/>
              <a:t>JobCoordinatorFactory</a:t>
            </a:r>
            <a:r>
              <a:rPr lang="en-US" altLang="zh-CN" dirty="0"/>
              <a:t> according to config  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6A47B50-BAF5-42E8-8405-A99F52400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113" y="351783"/>
            <a:ext cx="3914286" cy="1161905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3494D7D-480C-476D-97C1-E42DB3CA2ED5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420997" y="932736"/>
            <a:ext cx="2419116" cy="361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34217B6B-1FA8-414C-A502-337A00B0B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443" y="1500346"/>
            <a:ext cx="5376250" cy="16486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51D977E-4359-4BA8-89FD-137EF5EF9866}"/>
              </a:ext>
            </a:extLst>
          </p:cNvPr>
          <p:cNvSpPr txBox="1"/>
          <p:nvPr/>
        </p:nvSpPr>
        <p:spPr>
          <a:xfrm>
            <a:off x="0" y="1664037"/>
            <a:ext cx="51549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FollowerJobCoordinatorFactory</a:t>
            </a:r>
            <a:r>
              <a:rPr lang="en-US" altLang="zh-CN" dirty="0"/>
              <a:t> is almost the same as </a:t>
            </a:r>
            <a:r>
              <a:rPr lang="en-US" altLang="zh-CN" dirty="0" err="1"/>
              <a:t>ZkJobCoordinatorFactory</a:t>
            </a:r>
            <a:r>
              <a:rPr lang="en-US" altLang="zh-CN" dirty="0"/>
              <a:t>. But it generate </a:t>
            </a:r>
            <a:r>
              <a:rPr lang="en-US" altLang="zh-CN" dirty="0" err="1"/>
              <a:t>FollowerJobCoordinator</a:t>
            </a:r>
            <a:r>
              <a:rPr lang="en-US" altLang="zh-CN" dirty="0"/>
              <a:t> instead of </a:t>
            </a:r>
            <a:r>
              <a:rPr lang="en-US" altLang="zh-CN" dirty="0" err="1"/>
              <a:t>ZkJobCoordinator</a:t>
            </a: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5B10700-0496-4EE9-9E43-9B1F1940E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443" y="1992453"/>
            <a:ext cx="5175526" cy="15784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EE34648-CBDE-4D2B-8D48-D09938300A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4743" y="2125702"/>
            <a:ext cx="4774925" cy="799665"/>
          </a:xfrm>
          <a:prstGeom prst="rect">
            <a:avLst/>
          </a:prstGeom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F365695-57C1-483F-8698-919E13501C9F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5154979" y="2125702"/>
            <a:ext cx="1992442" cy="606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F283687B-5B7C-4AC3-9ED9-74171E7D9CF0}"/>
              </a:ext>
            </a:extLst>
          </p:cNvPr>
          <p:cNvSpPr txBox="1"/>
          <p:nvPr/>
        </p:nvSpPr>
        <p:spPr>
          <a:xfrm>
            <a:off x="71307" y="3244617"/>
            <a:ext cx="61771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FollowerJobCoordinator</a:t>
            </a:r>
            <a:r>
              <a:rPr lang="en-US" altLang="zh-CN" dirty="0"/>
              <a:t> is almost the same as the </a:t>
            </a:r>
            <a:r>
              <a:rPr lang="en-US" altLang="zh-CN" dirty="0" err="1"/>
              <a:t>ZkJobCoordinator</a:t>
            </a:r>
            <a:r>
              <a:rPr lang="en-US" altLang="zh-CN" dirty="0"/>
              <a:t>. But it does not have </a:t>
            </a:r>
            <a:r>
              <a:rPr lang="en-US" altLang="zh-CN" dirty="0" err="1"/>
              <a:t>LeaderElector</a:t>
            </a:r>
            <a:r>
              <a:rPr lang="en-US" altLang="zh-CN" dirty="0"/>
              <a:t> and use </a:t>
            </a:r>
            <a:r>
              <a:rPr lang="en-US" altLang="zh-CN" dirty="0" err="1"/>
              <a:t>LeaderFollowerControllerImpl</a:t>
            </a:r>
            <a:r>
              <a:rPr lang="en-US" altLang="zh-CN" dirty="0"/>
              <a:t> instead of </a:t>
            </a:r>
            <a:r>
              <a:rPr lang="en-US" altLang="zh-CN" dirty="0" err="1"/>
              <a:t>ZkControllerImpl</a:t>
            </a:r>
            <a:r>
              <a:rPr lang="en-US" altLang="zh-CN" dirty="0"/>
              <a:t>. When registering with </a:t>
            </a:r>
            <a:r>
              <a:rPr lang="en-US" altLang="zh-CN" dirty="0" err="1"/>
              <a:t>LeaderFollowerControllerImpl</a:t>
            </a:r>
            <a:r>
              <a:rPr lang="en-US" altLang="zh-CN" dirty="0"/>
              <a:t>, </a:t>
            </a:r>
            <a:r>
              <a:rPr lang="en-US" altLang="zh-CN" dirty="0" err="1"/>
              <a:t>FollowerJobCoordinator’s</a:t>
            </a:r>
            <a:r>
              <a:rPr lang="en-US" altLang="zh-CN" dirty="0"/>
              <a:t> </a:t>
            </a:r>
            <a:r>
              <a:rPr lang="en-US" altLang="zh-CN" dirty="0" err="1"/>
              <a:t>isLeader</a:t>
            </a:r>
            <a:r>
              <a:rPr lang="en-US" altLang="zh-CN" dirty="0"/>
              <a:t> value will always be false and therefore the </a:t>
            </a:r>
            <a:r>
              <a:rPr lang="en-US" altLang="zh-CN" dirty="0" err="1"/>
              <a:t>onProcessorsChange</a:t>
            </a:r>
            <a:r>
              <a:rPr lang="en-US" altLang="zh-CN" dirty="0"/>
              <a:t>() method will never be called.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628A8DE-56EE-4865-9880-A0E65A53B3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7496" y="3058616"/>
            <a:ext cx="5743197" cy="22506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F2EFA552-5149-43DE-98BA-9C6BBA50DD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0722" y="3450293"/>
            <a:ext cx="4588418" cy="725201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B55DE288-A8EA-421D-9DD5-36F1F6B9AC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39818" y="4087507"/>
            <a:ext cx="1914286" cy="190476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7DD9FF95-194A-4358-ACDD-698F2FC6630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44443" y="4514518"/>
            <a:ext cx="2153917" cy="441829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23109116-69F2-4C3A-9149-59DEEAC718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07988" y="4956347"/>
            <a:ext cx="5048433" cy="225182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0CB9EB38-AEF1-4FAF-8B90-CB9B8F0E6AD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52742" y="4226911"/>
            <a:ext cx="4763159" cy="327326"/>
          </a:xfrm>
          <a:prstGeom prst="rect">
            <a:avLst/>
          </a:prstGeom>
        </p:spPr>
      </p:pic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99F22544-463E-497D-8BD5-DB84DF45638B}"/>
              </a:ext>
            </a:extLst>
          </p:cNvPr>
          <p:cNvCxnSpPr>
            <a:cxnSpLocks/>
          </p:cNvCxnSpPr>
          <p:nvPr/>
        </p:nvCxnSpPr>
        <p:spPr>
          <a:xfrm flipV="1">
            <a:off x="5439259" y="4016243"/>
            <a:ext cx="1486060" cy="353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833F8E48-AAAB-464A-BEA4-6BB0087B91C3}"/>
              </a:ext>
            </a:extLst>
          </p:cNvPr>
          <p:cNvCxnSpPr>
            <a:cxnSpLocks/>
          </p:cNvCxnSpPr>
          <p:nvPr/>
        </p:nvCxnSpPr>
        <p:spPr>
          <a:xfrm>
            <a:off x="7821401" y="4034174"/>
            <a:ext cx="0" cy="148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47C4E6D-9CE8-49AD-A9E9-A4D05558AC9B}"/>
              </a:ext>
            </a:extLst>
          </p:cNvPr>
          <p:cNvCxnSpPr>
            <a:cxnSpLocks/>
          </p:cNvCxnSpPr>
          <p:nvPr/>
        </p:nvCxnSpPr>
        <p:spPr>
          <a:xfrm>
            <a:off x="5439259" y="4369486"/>
            <a:ext cx="1313483" cy="184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图片 37">
            <a:extLst>
              <a:ext uri="{FF2B5EF4-FFF2-40B4-BE49-F238E27FC236}">
                <a16:creationId xmlns:a16="http://schemas.microsoft.com/office/drawing/2014/main" id="{FB8158E6-3FC6-4F71-A213-CDFEB0E022D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21710" y="3321597"/>
            <a:ext cx="5127626" cy="169789"/>
          </a:xfrm>
          <a:prstGeom prst="rect">
            <a:avLst/>
          </a:prstGeom>
        </p:spPr>
      </p:pic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06F82E8F-D30E-4BFB-BA47-7AF8984E4AEB}"/>
              </a:ext>
            </a:extLst>
          </p:cNvPr>
          <p:cNvCxnSpPr>
            <a:endCxn id="38" idx="1"/>
          </p:cNvCxnSpPr>
          <p:nvPr/>
        </p:nvCxnSpPr>
        <p:spPr>
          <a:xfrm flipV="1">
            <a:off x="5838738" y="3406492"/>
            <a:ext cx="782972" cy="305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635D183E-BD37-4A37-91E0-AAD635D995C2}"/>
              </a:ext>
            </a:extLst>
          </p:cNvPr>
          <p:cNvSpPr/>
          <p:nvPr/>
        </p:nvSpPr>
        <p:spPr>
          <a:xfrm>
            <a:off x="6713950" y="3491386"/>
            <a:ext cx="5127626" cy="5961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02280D9-7FAB-466C-9223-5027B5EACCE5}"/>
              </a:ext>
            </a:extLst>
          </p:cNvPr>
          <p:cNvSpPr txBox="1"/>
          <p:nvPr/>
        </p:nvSpPr>
        <p:spPr>
          <a:xfrm>
            <a:off x="8536284" y="3822965"/>
            <a:ext cx="3804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Logic from </a:t>
            </a:r>
            <a:r>
              <a:rPr lang="en-US" altLang="zh-CN" dirty="0" err="1"/>
              <a:t>ZkJobCoordinator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83007B0-8B94-4066-B389-D6B605A31728}"/>
              </a:ext>
            </a:extLst>
          </p:cNvPr>
          <p:cNvSpPr/>
          <p:nvPr/>
        </p:nvSpPr>
        <p:spPr>
          <a:xfrm>
            <a:off x="6744443" y="4254009"/>
            <a:ext cx="5111978" cy="12817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1E81446-7A26-43EF-A876-075E719F6B1D}"/>
              </a:ext>
            </a:extLst>
          </p:cNvPr>
          <p:cNvSpPr txBox="1"/>
          <p:nvPr/>
        </p:nvSpPr>
        <p:spPr>
          <a:xfrm>
            <a:off x="7391094" y="5249085"/>
            <a:ext cx="379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Logic from </a:t>
            </a:r>
            <a:r>
              <a:rPr lang="en-US" altLang="zh-CN" dirty="0" err="1"/>
              <a:t>ZkControllerImpl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C214C3E-2BA0-4715-8138-7580F278BD87}"/>
              </a:ext>
            </a:extLst>
          </p:cNvPr>
          <p:cNvSpPr/>
          <p:nvPr/>
        </p:nvSpPr>
        <p:spPr>
          <a:xfrm>
            <a:off x="6944743" y="2134757"/>
            <a:ext cx="5097434" cy="85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86B03C33-2F39-4F1B-8B6C-8CB067E3371C}"/>
              </a:ext>
            </a:extLst>
          </p:cNvPr>
          <p:cNvSpPr txBox="1"/>
          <p:nvPr/>
        </p:nvSpPr>
        <p:spPr>
          <a:xfrm>
            <a:off x="8454104" y="2659712"/>
            <a:ext cx="3804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Logic from </a:t>
            </a:r>
            <a:r>
              <a:rPr lang="en-US" altLang="zh-CN" dirty="0" err="1"/>
              <a:t>ZkJobCoordinatorFactory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2561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0147" y="-311097"/>
            <a:ext cx="10515600" cy="1325563"/>
          </a:xfrm>
        </p:spPr>
        <p:txBody>
          <a:bodyPr/>
          <a:lstStyle/>
          <a:p>
            <a:r>
              <a:rPr lang="en-US" dirty="0" err="1"/>
              <a:t>ClusterBasedApplicationMaster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33845" y="162902"/>
            <a:ext cx="1696915" cy="4835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87709" y="220024"/>
            <a:ext cx="14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run-leader.sh</a:t>
            </a:r>
          </a:p>
        </p:txBody>
      </p:sp>
      <p:sp>
        <p:nvSpPr>
          <p:cNvPr id="6" name="Rectangle 5"/>
          <p:cNvSpPr/>
          <p:nvPr/>
        </p:nvSpPr>
        <p:spPr>
          <a:xfrm>
            <a:off x="5569924" y="919038"/>
            <a:ext cx="4655529" cy="4839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4" idx="2"/>
            <a:endCxn id="6" idx="0"/>
          </p:cNvCxnSpPr>
          <p:nvPr/>
        </p:nvCxnSpPr>
        <p:spPr>
          <a:xfrm>
            <a:off x="7882303" y="646479"/>
            <a:ext cx="15386" cy="272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00798" y="989378"/>
            <a:ext cx="324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ClusterBasedApplicationMaster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40315" y="2664069"/>
            <a:ext cx="3763108" cy="2822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40315" y="1402615"/>
            <a:ext cx="3763107" cy="8419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400798" y="1488465"/>
            <a:ext cx="2963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(Same things in </a:t>
            </a:r>
            <a:r>
              <a:rPr lang="en-US" dirty="0" err="1"/>
              <a:t>ClusterBasedJobCoordinator</a:t>
            </a:r>
            <a:r>
              <a:rPr lang="en-US" dirty="0"/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75582" y="2711791"/>
            <a:ext cx="266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LeaderJobCoordinator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268915" y="4332794"/>
            <a:ext cx="3323493" cy="4629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499102" y="4401439"/>
            <a:ext cx="1011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ZkUtils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268915" y="4913775"/>
            <a:ext cx="3323493" cy="4629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471138" y="4960582"/>
            <a:ext cx="307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LeaderFollowerControllerImpl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6268915" y="3165231"/>
            <a:ext cx="1380393" cy="4699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196733" y="3215533"/>
            <a:ext cx="150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newJobModel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7781191" y="3165231"/>
            <a:ext cx="1763227" cy="4699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762868" y="3215533"/>
            <a:ext cx="188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currentProcessors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96362" y="1349965"/>
            <a:ext cx="4792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In AM container, the run-leader.sh script will be run and the </a:t>
            </a:r>
            <a:r>
              <a:rPr lang="en-US" dirty="0" err="1"/>
              <a:t>ClusterBasedApplicationMaster</a:t>
            </a:r>
            <a:r>
              <a:rPr lang="en-US" dirty="0"/>
              <a:t> will be started.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77387" y="220024"/>
            <a:ext cx="37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83169" y="2591319"/>
            <a:ext cx="4683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Start all old components: </a:t>
            </a:r>
            <a:r>
              <a:rPr lang="en-US" dirty="0" err="1"/>
              <a:t>JobModelManager</a:t>
            </a:r>
            <a:r>
              <a:rPr lang="en-US" dirty="0"/>
              <a:t>, </a:t>
            </a:r>
            <a:r>
              <a:rPr lang="en-US" dirty="0" err="1"/>
              <a:t>ContainerProcessManager</a:t>
            </a:r>
            <a:r>
              <a:rPr lang="en-US" dirty="0"/>
              <a:t>, etc.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96361" y="3573149"/>
            <a:ext cx="5114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Start </a:t>
            </a:r>
            <a:r>
              <a:rPr lang="en-US" dirty="0" err="1"/>
              <a:t>LeaderJobCoordinator</a:t>
            </a:r>
            <a:r>
              <a:rPr lang="en-US" dirty="0"/>
              <a:t>. </a:t>
            </a:r>
            <a:r>
              <a:rPr lang="en-US" dirty="0" err="1"/>
              <a:t>LeaderJobCoordinator</a:t>
            </a:r>
            <a:r>
              <a:rPr lang="en-US" dirty="0"/>
              <a:t> will publish </a:t>
            </a:r>
            <a:r>
              <a:rPr lang="en-US" dirty="0" err="1"/>
              <a:t>JobModel</a:t>
            </a:r>
            <a:r>
              <a:rPr lang="en-US" dirty="0"/>
              <a:t> to </a:t>
            </a:r>
            <a:r>
              <a:rPr lang="en-US" dirty="0" err="1"/>
              <a:t>ZooKeeper</a:t>
            </a:r>
            <a:r>
              <a:rPr lang="en-US" dirty="0"/>
              <a:t> server for all </a:t>
            </a:r>
            <a:r>
              <a:rPr lang="en-US" dirty="0" err="1"/>
              <a:t>StreamProcessors</a:t>
            </a:r>
            <a:r>
              <a:rPr lang="en-US" dirty="0"/>
              <a:t> to read.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18285" y="1626964"/>
            <a:ext cx="422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618285" y="2664069"/>
            <a:ext cx="422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96361" y="4946883"/>
            <a:ext cx="4507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ShellCommandConfig.scala</a:t>
            </a:r>
            <a:r>
              <a:rPr lang="en-US" dirty="0"/>
              <a:t> file has been modify so that </a:t>
            </a:r>
            <a:r>
              <a:rPr lang="en-US" dirty="0" err="1"/>
              <a:t>AbstractContainerAllocator</a:t>
            </a:r>
            <a:r>
              <a:rPr lang="en-US" dirty="0"/>
              <a:t> will run run-follower.sh instead of run-container.sh when containers start.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34654EF0-EE0C-4BDB-8151-6F22100DD58B}"/>
              </a:ext>
            </a:extLst>
          </p:cNvPr>
          <p:cNvSpPr/>
          <p:nvPr/>
        </p:nvSpPr>
        <p:spPr>
          <a:xfrm>
            <a:off x="6268915" y="3766657"/>
            <a:ext cx="3275503" cy="41997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4C20DCB-4AAB-4816-BCC5-456E8745740D}"/>
              </a:ext>
            </a:extLst>
          </p:cNvPr>
          <p:cNvSpPr txBox="1"/>
          <p:nvPr/>
        </p:nvSpPr>
        <p:spPr>
          <a:xfrm>
            <a:off x="6677388" y="3800013"/>
            <a:ext cx="268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containerToProcessorMap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3393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846" y="-212684"/>
            <a:ext cx="10515600" cy="1325563"/>
          </a:xfrm>
        </p:spPr>
        <p:txBody>
          <a:bodyPr/>
          <a:lstStyle/>
          <a:p>
            <a:r>
              <a:rPr lang="en-US" dirty="0" err="1"/>
              <a:t>LeaderJobCoordinator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14" y="739755"/>
            <a:ext cx="4070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Start </a:t>
            </a:r>
            <a:r>
              <a:rPr lang="en-US" dirty="0" err="1"/>
              <a:t>LeaderJobCoordinator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1603" y="1015335"/>
            <a:ext cx="54651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Use </a:t>
            </a:r>
            <a:r>
              <a:rPr lang="en-US" dirty="0" err="1"/>
              <a:t>ZkUtils</a:t>
            </a:r>
            <a:r>
              <a:rPr lang="en-US" dirty="0"/>
              <a:t> and </a:t>
            </a:r>
            <a:r>
              <a:rPr lang="en-US" dirty="0" err="1"/>
              <a:t>LeaderFollowerControllerImpl</a:t>
            </a:r>
            <a:r>
              <a:rPr lang="en-US" dirty="0"/>
              <a:t> to register with </a:t>
            </a:r>
            <a:r>
              <a:rPr lang="en-US" dirty="0" err="1"/>
              <a:t>ZooKeeper</a:t>
            </a:r>
            <a:r>
              <a:rPr lang="en-US" dirty="0"/>
              <a:t> server. 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 err="1"/>
              <a:t>LeaderFollowerControllerImpl</a:t>
            </a:r>
            <a:r>
              <a:rPr lang="en-US" dirty="0"/>
              <a:t> will subscribe to change of online processors. If the list of online processors changes, the </a:t>
            </a:r>
            <a:r>
              <a:rPr lang="en-US" dirty="0" err="1"/>
              <a:t>ZooKeeper</a:t>
            </a:r>
            <a:r>
              <a:rPr lang="en-US" dirty="0"/>
              <a:t> server will inform </a:t>
            </a:r>
            <a:r>
              <a:rPr lang="en-US" dirty="0" err="1"/>
              <a:t>LeaderJobCoordinator</a:t>
            </a:r>
            <a:r>
              <a:rPr lang="en-US" dirty="0"/>
              <a:t> through callback method (</a:t>
            </a:r>
            <a:r>
              <a:rPr lang="en-US" dirty="0" err="1"/>
              <a:t>onProcessorsChange</a:t>
            </a:r>
            <a:r>
              <a:rPr lang="en-US" dirty="0"/>
              <a:t>)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 err="1"/>
              <a:t>LeaderJobCoordinator</a:t>
            </a:r>
            <a:r>
              <a:rPr lang="en-US" altLang="zh-CN" dirty="0"/>
              <a:t> will publish the </a:t>
            </a:r>
            <a:r>
              <a:rPr lang="en-US" altLang="zh-CN" dirty="0" err="1"/>
              <a:t>newJobModel</a:t>
            </a:r>
            <a:r>
              <a:rPr lang="en-US" altLang="zh-CN" dirty="0"/>
              <a:t> to </a:t>
            </a:r>
            <a:r>
              <a:rPr lang="en-US" altLang="zh-CN" dirty="0" err="1"/>
              <a:t>ZooKeeper</a:t>
            </a:r>
            <a:r>
              <a:rPr lang="en-US" altLang="zh-CN" dirty="0"/>
              <a:t> server when the number of processors are equal to the number of containers in the </a:t>
            </a:r>
            <a:r>
              <a:rPr lang="en-US" altLang="zh-CN" dirty="0" err="1"/>
              <a:t>newJobModel</a:t>
            </a:r>
            <a:r>
              <a:rPr lang="en-US" altLang="zh-CN" dirty="0"/>
              <a:t>. </a:t>
            </a:r>
          </a:p>
          <a:p>
            <a:pPr marL="342900" indent="-342900">
              <a:buAutoNum type="arabicParenR"/>
            </a:pPr>
            <a:endParaRPr lang="en-US" altLang="zh-CN" dirty="0"/>
          </a:p>
          <a:p>
            <a:pPr marL="342900" indent="-342900">
              <a:buAutoNum type="arabicParenR"/>
            </a:pPr>
            <a:r>
              <a:rPr lang="en-US" altLang="zh-CN" dirty="0" err="1"/>
              <a:t>LeaderJobCoordinator</a:t>
            </a:r>
            <a:r>
              <a:rPr lang="en-US" altLang="zh-CN" dirty="0"/>
              <a:t> will also start a Barrier in </a:t>
            </a:r>
            <a:r>
              <a:rPr lang="en-US" altLang="zh-CN" dirty="0" err="1"/>
              <a:t>ZooKeeper</a:t>
            </a:r>
            <a:r>
              <a:rPr lang="en-US" altLang="zh-CN" dirty="0"/>
              <a:t> server, which will wait until all </a:t>
            </a:r>
            <a:r>
              <a:rPr lang="en-US" altLang="zh-CN" dirty="0" err="1"/>
              <a:t>StreamProcessors</a:t>
            </a:r>
            <a:r>
              <a:rPr lang="en-US" altLang="zh-CN" dirty="0"/>
              <a:t> knows the </a:t>
            </a:r>
            <a:r>
              <a:rPr lang="en-US" altLang="zh-CN" dirty="0" err="1"/>
              <a:t>newJobModel</a:t>
            </a:r>
            <a:r>
              <a:rPr lang="en-US" altLang="zh-CN" dirty="0"/>
              <a:t>. 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AM can set the </a:t>
            </a:r>
            <a:r>
              <a:rPr lang="en-US" dirty="0" err="1"/>
              <a:t>newJobModel</a:t>
            </a:r>
            <a:r>
              <a:rPr lang="en-US" dirty="0"/>
              <a:t> to be published in </a:t>
            </a:r>
            <a:r>
              <a:rPr lang="en-US" dirty="0" err="1"/>
              <a:t>LeaderJobCoordinator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90945" y="1360552"/>
            <a:ext cx="3789485" cy="28047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05516" y="1401738"/>
            <a:ext cx="233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LeaderJobCoordinator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75583" y="2881697"/>
            <a:ext cx="3323493" cy="4629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105770" y="2950342"/>
            <a:ext cx="1011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ZkUtils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75584" y="3425446"/>
            <a:ext cx="3323493" cy="4629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482250" y="3472253"/>
            <a:ext cx="248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FollowerControllerImpl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875584" y="1855178"/>
            <a:ext cx="1380393" cy="4699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03402" y="1905480"/>
            <a:ext cx="150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newJobModel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387860" y="1855178"/>
            <a:ext cx="1763227" cy="4699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369537" y="1905480"/>
            <a:ext cx="188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currentProcessors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646310" y="5071068"/>
            <a:ext cx="4011136" cy="12714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562709" y="5062752"/>
            <a:ext cx="191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ZooKeeper</a:t>
            </a:r>
            <a:r>
              <a:rPr lang="en-US" dirty="0"/>
              <a:t> Server</a:t>
            </a:r>
          </a:p>
        </p:txBody>
      </p:sp>
      <p:cxnSp>
        <p:nvCxnSpPr>
          <p:cNvPr id="19" name="Straight Arrow Connector 18"/>
          <p:cNvCxnSpPr>
            <a:endCxn id="12" idx="0"/>
          </p:cNvCxnSpPr>
          <p:nvPr/>
        </p:nvCxnSpPr>
        <p:spPr>
          <a:xfrm>
            <a:off x="7555157" y="1004349"/>
            <a:ext cx="10624" cy="850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482250" y="3888393"/>
            <a:ext cx="0" cy="1195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7482250" y="3888394"/>
            <a:ext cx="1055080" cy="1714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37" idx="0"/>
          </p:cNvCxnSpPr>
          <p:nvPr/>
        </p:nvCxnSpPr>
        <p:spPr>
          <a:xfrm flipH="1">
            <a:off x="8670073" y="3888393"/>
            <a:ext cx="744757" cy="1714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190264" y="924421"/>
            <a:ext cx="48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157846" y="4433517"/>
            <a:ext cx="395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68279" y="4420516"/>
            <a:ext cx="394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089087" y="4417395"/>
            <a:ext cx="460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</a:t>
            </a:r>
          </a:p>
        </p:txBody>
      </p:sp>
      <p:cxnSp>
        <p:nvCxnSpPr>
          <p:cNvPr id="21" name="Straight Arrow Connector 20"/>
          <p:cNvCxnSpPr>
            <a:endCxn id="39" idx="0"/>
          </p:cNvCxnSpPr>
          <p:nvPr/>
        </p:nvCxnSpPr>
        <p:spPr>
          <a:xfrm>
            <a:off x="9777046" y="3888393"/>
            <a:ext cx="163334" cy="1714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803379" y="4433517"/>
            <a:ext cx="40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4)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6788832" y="5602538"/>
            <a:ext cx="1151053" cy="4699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788832" y="5661130"/>
            <a:ext cx="1230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Processors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8082407" y="5602538"/>
            <a:ext cx="1175331" cy="4699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8099435" y="5661130"/>
            <a:ext cx="122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JobModel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9352714" y="5602538"/>
            <a:ext cx="1175331" cy="4699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2706" y="5661130"/>
            <a:ext cx="90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Barrier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154B1B82-EF9E-432D-A1C0-56DF24648361}"/>
              </a:ext>
            </a:extLst>
          </p:cNvPr>
          <p:cNvSpPr/>
          <p:nvPr/>
        </p:nvSpPr>
        <p:spPr>
          <a:xfrm>
            <a:off x="6875584" y="2391152"/>
            <a:ext cx="3275503" cy="41997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364AA7D-0123-4147-831A-070A812273C4}"/>
              </a:ext>
            </a:extLst>
          </p:cNvPr>
          <p:cNvSpPr txBox="1"/>
          <p:nvPr/>
        </p:nvSpPr>
        <p:spPr>
          <a:xfrm>
            <a:off x="7284057" y="2424508"/>
            <a:ext cx="268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containerToProcessorMap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2507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366" y="1275510"/>
            <a:ext cx="4831624" cy="24881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07359" y="-270708"/>
            <a:ext cx="10515600" cy="1325563"/>
          </a:xfrm>
        </p:spPr>
        <p:txBody>
          <a:bodyPr/>
          <a:lstStyle/>
          <a:p>
            <a:r>
              <a:rPr lang="en-US" dirty="0" err="1"/>
              <a:t>ClusterBasedApplicationMaster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6362" y="1349965"/>
            <a:ext cx="4771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In AM container, the run-leader.sh script will be run and the </a:t>
            </a:r>
            <a:r>
              <a:rPr lang="en-US" dirty="0" err="1"/>
              <a:t>ClusterBasedApplicationMaster</a:t>
            </a:r>
            <a:r>
              <a:rPr lang="en-US" dirty="0"/>
              <a:t> will be started.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3169" y="2591319"/>
            <a:ext cx="5127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Start all old components: </a:t>
            </a:r>
            <a:r>
              <a:rPr lang="en-US" dirty="0" err="1"/>
              <a:t>LeaderJobCoordinator</a:t>
            </a:r>
            <a:r>
              <a:rPr lang="en-US" dirty="0"/>
              <a:t>, </a:t>
            </a:r>
            <a:r>
              <a:rPr lang="en-US" dirty="0" err="1"/>
              <a:t>ContainerProcessManager</a:t>
            </a:r>
            <a:r>
              <a:rPr lang="en-US" dirty="0"/>
              <a:t>, etc.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45" y="3636769"/>
            <a:ext cx="53751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Start </a:t>
            </a:r>
            <a:r>
              <a:rPr lang="en-US" dirty="0" err="1"/>
              <a:t>LeaderJobCoordinator</a:t>
            </a:r>
            <a:r>
              <a:rPr lang="en-US" dirty="0"/>
              <a:t>. </a:t>
            </a:r>
            <a:r>
              <a:rPr lang="en-US" dirty="0" err="1"/>
              <a:t>LeaderJobCoordinator</a:t>
            </a:r>
            <a:r>
              <a:rPr lang="en-US" dirty="0"/>
              <a:t> will publish </a:t>
            </a:r>
            <a:r>
              <a:rPr lang="en-US" dirty="0" err="1"/>
              <a:t>JobModel</a:t>
            </a:r>
            <a:r>
              <a:rPr lang="en-US" dirty="0"/>
              <a:t> to </a:t>
            </a:r>
            <a:r>
              <a:rPr lang="en-US" dirty="0" err="1"/>
              <a:t>ZooKeeper</a:t>
            </a:r>
            <a:r>
              <a:rPr lang="en-US" dirty="0"/>
              <a:t> server for all </a:t>
            </a:r>
            <a:r>
              <a:rPr lang="en-US" dirty="0" err="1"/>
              <a:t>StreamProcessors</a:t>
            </a:r>
            <a:r>
              <a:rPr lang="en-US" dirty="0"/>
              <a:t> to read.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6361" y="4946883"/>
            <a:ext cx="4507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ShellCommandConfig.scala</a:t>
            </a:r>
            <a:r>
              <a:rPr lang="en-US" dirty="0"/>
              <a:t> file has been modify so that </a:t>
            </a:r>
            <a:r>
              <a:rPr lang="en-US" dirty="0" err="1"/>
              <a:t>LeaderJobCoordinator</a:t>
            </a:r>
            <a:r>
              <a:rPr lang="en-US" dirty="0"/>
              <a:t> will run run-follower.sh instead of run-container.sh when containers start.</a:t>
            </a:r>
          </a:p>
        </p:txBody>
      </p:sp>
      <p:cxnSp>
        <p:nvCxnSpPr>
          <p:cNvPr id="10" name="Straight Arrow Connector 9"/>
          <p:cNvCxnSpPr>
            <a:stCxn id="4" idx="3"/>
          </p:cNvCxnSpPr>
          <p:nvPr/>
        </p:nvCxnSpPr>
        <p:spPr>
          <a:xfrm flipV="1">
            <a:off x="4967654" y="1103542"/>
            <a:ext cx="677008" cy="708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119" y="5743942"/>
            <a:ext cx="4671481" cy="806540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stCxn id="7" idx="3"/>
            <a:endCxn id="13" idx="1"/>
          </p:cNvCxnSpPr>
          <p:nvPr/>
        </p:nvCxnSpPr>
        <p:spPr>
          <a:xfrm>
            <a:off x="4703885" y="5547048"/>
            <a:ext cx="1140234" cy="600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703885" y="3038626"/>
            <a:ext cx="1407765" cy="1038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</p:cNvCxnSpPr>
          <p:nvPr/>
        </p:nvCxnSpPr>
        <p:spPr>
          <a:xfrm flipV="1">
            <a:off x="5310919" y="2261150"/>
            <a:ext cx="843696" cy="653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4119" y="3723641"/>
            <a:ext cx="4829175" cy="219075"/>
          </a:xfrm>
          <a:prstGeom prst="rect">
            <a:avLst/>
          </a:prstGeom>
        </p:spPr>
      </p:pic>
      <p:cxnSp>
        <p:nvCxnSpPr>
          <p:cNvPr id="30" name="Straight Arrow Connector 29"/>
          <p:cNvCxnSpPr>
            <a:endCxn id="18" idx="1"/>
          </p:cNvCxnSpPr>
          <p:nvPr/>
        </p:nvCxnSpPr>
        <p:spPr>
          <a:xfrm>
            <a:off x="4703885" y="4076977"/>
            <a:ext cx="1407765" cy="82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4662" y="880007"/>
            <a:ext cx="6677025" cy="40005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6111650" y="2908376"/>
            <a:ext cx="4561644" cy="296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1650" y="3902021"/>
            <a:ext cx="379095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290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846" y="-212684"/>
            <a:ext cx="10515600" cy="1325563"/>
          </a:xfrm>
        </p:spPr>
        <p:txBody>
          <a:bodyPr/>
          <a:lstStyle/>
          <a:p>
            <a:r>
              <a:rPr lang="en-US" dirty="0" err="1"/>
              <a:t>LeaderJobCoordinator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14" y="739755"/>
            <a:ext cx="4070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Start </a:t>
            </a:r>
            <a:r>
              <a:rPr lang="en-US" dirty="0" err="1"/>
              <a:t>LeaderJobCoordinator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1603" y="1015335"/>
            <a:ext cx="489804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Use </a:t>
            </a:r>
            <a:r>
              <a:rPr lang="en-US" dirty="0" err="1"/>
              <a:t>ZkUtils</a:t>
            </a:r>
            <a:r>
              <a:rPr lang="en-US" dirty="0"/>
              <a:t> and </a:t>
            </a:r>
            <a:r>
              <a:rPr lang="en-US" altLang="zh-CN" dirty="0" err="1"/>
              <a:t>Leader</a:t>
            </a:r>
            <a:r>
              <a:rPr lang="en-US" dirty="0" err="1"/>
              <a:t>FollowerControllerImpl</a:t>
            </a:r>
            <a:r>
              <a:rPr lang="en-US" dirty="0"/>
              <a:t> to register with </a:t>
            </a:r>
            <a:r>
              <a:rPr lang="en-US" dirty="0" err="1"/>
              <a:t>ZooKeeper</a:t>
            </a:r>
            <a:r>
              <a:rPr lang="en-US" dirty="0"/>
              <a:t> server. 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 err="1"/>
              <a:t>LeaderFollowerControllerImpl</a:t>
            </a:r>
            <a:r>
              <a:rPr lang="en-US" dirty="0"/>
              <a:t> will subscribe to change of online processors. If the list of online processors changes, the </a:t>
            </a:r>
            <a:r>
              <a:rPr lang="en-US" dirty="0" err="1"/>
              <a:t>ZooKeeper</a:t>
            </a:r>
            <a:r>
              <a:rPr lang="en-US" dirty="0"/>
              <a:t> server will inform </a:t>
            </a:r>
            <a:r>
              <a:rPr lang="en-US" dirty="0" err="1"/>
              <a:t>LeaderJobCoordinator</a:t>
            </a:r>
            <a:r>
              <a:rPr lang="en-US" dirty="0"/>
              <a:t> through callback method (</a:t>
            </a:r>
            <a:r>
              <a:rPr lang="en-US" dirty="0" err="1"/>
              <a:t>onProcessorsChange</a:t>
            </a:r>
            <a:r>
              <a:rPr lang="en-US" dirty="0"/>
              <a:t>)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 err="1"/>
              <a:t>LeaderJobCoordinator</a:t>
            </a:r>
            <a:r>
              <a:rPr lang="en-US" altLang="zh-CN" dirty="0"/>
              <a:t> will publish the </a:t>
            </a:r>
            <a:r>
              <a:rPr lang="en-US" altLang="zh-CN" dirty="0" err="1"/>
              <a:t>newJobModel</a:t>
            </a:r>
            <a:r>
              <a:rPr lang="en-US" altLang="zh-CN" dirty="0"/>
              <a:t> to </a:t>
            </a:r>
            <a:r>
              <a:rPr lang="en-US" altLang="zh-CN" dirty="0" err="1"/>
              <a:t>ZooKeeper</a:t>
            </a:r>
            <a:r>
              <a:rPr lang="en-US" altLang="zh-CN" dirty="0"/>
              <a:t> server when the number of processors are equal to the number of containers in the </a:t>
            </a:r>
            <a:r>
              <a:rPr lang="en-US" altLang="zh-CN" dirty="0" err="1"/>
              <a:t>newJobModel</a:t>
            </a:r>
            <a:r>
              <a:rPr lang="en-US" altLang="zh-CN" dirty="0"/>
              <a:t>. </a:t>
            </a:r>
          </a:p>
          <a:p>
            <a:pPr marL="342900" indent="-342900">
              <a:buAutoNum type="arabicParenR"/>
            </a:pPr>
            <a:endParaRPr lang="en-US" altLang="zh-CN" dirty="0"/>
          </a:p>
          <a:p>
            <a:pPr marL="342900" indent="-342900">
              <a:buAutoNum type="arabicParenR"/>
            </a:pPr>
            <a:r>
              <a:rPr lang="en-US" altLang="zh-CN" dirty="0" err="1"/>
              <a:t>JobModelUpdater</a:t>
            </a:r>
            <a:r>
              <a:rPr lang="en-US" altLang="zh-CN" dirty="0"/>
              <a:t> will also start a Barrier in </a:t>
            </a:r>
            <a:r>
              <a:rPr lang="en-US" altLang="zh-CN" dirty="0" err="1"/>
              <a:t>ZooKeeper</a:t>
            </a:r>
            <a:r>
              <a:rPr lang="en-US" altLang="zh-CN" dirty="0"/>
              <a:t> server, which will wait until all </a:t>
            </a:r>
            <a:r>
              <a:rPr lang="en-US" altLang="zh-CN" dirty="0" err="1"/>
              <a:t>StreamProcessors</a:t>
            </a:r>
            <a:r>
              <a:rPr lang="en-US" altLang="zh-CN" dirty="0"/>
              <a:t> knows the </a:t>
            </a:r>
            <a:r>
              <a:rPr lang="en-US" altLang="zh-CN" dirty="0" err="1"/>
              <a:t>newJobModel</a:t>
            </a:r>
            <a:r>
              <a:rPr lang="en-US" altLang="zh-CN" dirty="0"/>
              <a:t>. 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altLang="zh-CN" dirty="0" err="1"/>
              <a:t>ClusterBasedApplicationMaster</a:t>
            </a:r>
            <a:r>
              <a:rPr lang="en-US" dirty="0"/>
              <a:t> can set the </a:t>
            </a:r>
            <a:r>
              <a:rPr lang="en-US" dirty="0" err="1"/>
              <a:t>newJobModel</a:t>
            </a:r>
            <a:r>
              <a:rPr lang="en-US" dirty="0"/>
              <a:t> to be published in </a:t>
            </a:r>
            <a:r>
              <a:rPr lang="en-US" dirty="0" err="1"/>
              <a:t>JobModelUpdater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242" y="58819"/>
            <a:ext cx="4374527" cy="1392473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4818185" y="518746"/>
            <a:ext cx="1529861" cy="870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844562" y="940635"/>
            <a:ext cx="1503484" cy="447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242" y="1495515"/>
            <a:ext cx="3371775" cy="674355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>
            <a:off x="4818185" y="1376423"/>
            <a:ext cx="1529861" cy="540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1960" y="2120615"/>
            <a:ext cx="3714384" cy="1209064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>
            <a:off x="4739054" y="2193409"/>
            <a:ext cx="1951892" cy="866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2398" y="3329679"/>
            <a:ext cx="3642213" cy="348794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0946" y="3723117"/>
            <a:ext cx="3615836" cy="191923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8337" y="3862319"/>
            <a:ext cx="4048429" cy="215342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0222" y="4048257"/>
            <a:ext cx="4439381" cy="427969"/>
          </a:xfrm>
          <a:prstGeom prst="rect">
            <a:avLst/>
          </a:prstGeom>
        </p:spPr>
      </p:pic>
      <p:cxnSp>
        <p:nvCxnSpPr>
          <p:cNvPr id="59" name="Straight Arrow Connector 58"/>
          <p:cNvCxnSpPr/>
          <p:nvPr/>
        </p:nvCxnSpPr>
        <p:spPr>
          <a:xfrm>
            <a:off x="4739054" y="3059723"/>
            <a:ext cx="2321168" cy="1350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7939454" y="3556312"/>
            <a:ext cx="870438" cy="166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7290660" y="3111299"/>
            <a:ext cx="367440" cy="213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1970" y="4504674"/>
            <a:ext cx="3711453" cy="173262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35443" y="4613501"/>
            <a:ext cx="4375811" cy="318389"/>
          </a:xfrm>
          <a:prstGeom prst="rect">
            <a:avLst/>
          </a:prstGeom>
        </p:spPr>
      </p:pic>
      <p:cxnSp>
        <p:nvCxnSpPr>
          <p:cNvPr id="69" name="Straight Arrow Connector 68"/>
          <p:cNvCxnSpPr/>
          <p:nvPr/>
        </p:nvCxnSpPr>
        <p:spPr>
          <a:xfrm flipH="1">
            <a:off x="7825154" y="4438657"/>
            <a:ext cx="465992" cy="94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00004" y="4887537"/>
            <a:ext cx="3524250" cy="209550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85583" y="5036697"/>
            <a:ext cx="5562600" cy="390525"/>
          </a:xfrm>
          <a:prstGeom prst="rect">
            <a:avLst/>
          </a:prstGeom>
        </p:spPr>
      </p:pic>
      <p:cxnSp>
        <p:nvCxnSpPr>
          <p:cNvPr id="73" name="Straight Arrow Connector 72"/>
          <p:cNvCxnSpPr/>
          <p:nvPr/>
        </p:nvCxnSpPr>
        <p:spPr>
          <a:xfrm>
            <a:off x="5249008" y="4077661"/>
            <a:ext cx="1222130" cy="1232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710830" y="5384123"/>
            <a:ext cx="4200424" cy="1092678"/>
          </a:xfrm>
          <a:prstGeom prst="rect">
            <a:avLst/>
          </a:prstGeom>
        </p:spPr>
      </p:pic>
      <p:cxnSp>
        <p:nvCxnSpPr>
          <p:cNvPr id="76" name="Straight Arrow Connector 75"/>
          <p:cNvCxnSpPr/>
          <p:nvPr/>
        </p:nvCxnSpPr>
        <p:spPr>
          <a:xfrm>
            <a:off x="5081954" y="5310554"/>
            <a:ext cx="1628876" cy="773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5249008" y="4077661"/>
            <a:ext cx="1461822" cy="162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5249008" y="4077661"/>
            <a:ext cx="1441938" cy="2305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8807" y="6297744"/>
            <a:ext cx="2513591" cy="517504"/>
          </a:xfrm>
          <a:prstGeom prst="rect">
            <a:avLst/>
          </a:prstGeom>
        </p:spPr>
      </p:pic>
      <p:cxnSp>
        <p:nvCxnSpPr>
          <p:cNvPr id="83" name="Straight Arrow Connector 82"/>
          <p:cNvCxnSpPr/>
          <p:nvPr/>
        </p:nvCxnSpPr>
        <p:spPr>
          <a:xfrm>
            <a:off x="4177516" y="6160267"/>
            <a:ext cx="561538" cy="133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518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31" y="-131885"/>
            <a:ext cx="10515600" cy="1325563"/>
          </a:xfrm>
        </p:spPr>
        <p:txBody>
          <a:bodyPr/>
          <a:lstStyle/>
          <a:p>
            <a:r>
              <a:rPr lang="en-US" dirty="0" err="1"/>
              <a:t>StreamProcessor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61485" y="746281"/>
            <a:ext cx="1626576" cy="4473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61485" y="785313"/>
            <a:ext cx="163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run-follower.sh</a:t>
            </a:r>
          </a:p>
        </p:txBody>
      </p:sp>
      <p:cxnSp>
        <p:nvCxnSpPr>
          <p:cNvPr id="7" name="Straight Arrow Connector 6"/>
          <p:cNvCxnSpPr>
            <a:stCxn id="4" idx="2"/>
            <a:endCxn id="11" idx="0"/>
          </p:cNvCxnSpPr>
          <p:nvPr/>
        </p:nvCxnSpPr>
        <p:spPr>
          <a:xfrm>
            <a:off x="9174773" y="1193678"/>
            <a:ext cx="0" cy="380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038242" y="1573824"/>
            <a:ext cx="4273062" cy="11517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499838" y="1591408"/>
            <a:ext cx="3358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FollowerStreamProcessorRunner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976695" y="2992316"/>
            <a:ext cx="4273062" cy="28985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299938" y="2992316"/>
            <a:ext cx="1776047" cy="378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StreamProcessor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1" idx="2"/>
            <a:endCxn id="19" idx="0"/>
          </p:cNvCxnSpPr>
          <p:nvPr/>
        </p:nvCxnSpPr>
        <p:spPr>
          <a:xfrm>
            <a:off x="9174773" y="2725615"/>
            <a:ext cx="13189" cy="266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266842" y="3370385"/>
            <a:ext cx="3815861" cy="11538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869114" y="3370385"/>
            <a:ext cx="26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FollowerJobCoordinator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128362" y="2071843"/>
            <a:ext cx="4092819" cy="5805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128362" y="2189285"/>
            <a:ext cx="4134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FollowerStreamProcessorLifeCycleListener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275634" y="5331281"/>
            <a:ext cx="3811466" cy="4141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317520" y="5331281"/>
            <a:ext cx="175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SamzaContainer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768006" y="4523726"/>
            <a:ext cx="2864825" cy="4601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973522" y="4555453"/>
            <a:ext cx="2444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JobCoordinatorListener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499838" y="3771444"/>
            <a:ext cx="3358662" cy="3463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719769" y="3739717"/>
            <a:ext cx="923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ZkUtils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499838" y="4149513"/>
            <a:ext cx="3358662" cy="3463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973522" y="4117786"/>
            <a:ext cx="265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FollowerControllerImpl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16524" y="969979"/>
            <a:ext cx="5249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In each container, run-follower.sh script will be run.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973522" y="785313"/>
            <a:ext cx="4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1177" y="1538999"/>
            <a:ext cx="57106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</a:t>
            </a:r>
            <a:r>
              <a:rPr lang="en-US" dirty="0" err="1"/>
              <a:t>FollowerStreamProcessorRunner</a:t>
            </a:r>
            <a:r>
              <a:rPr lang="en-US" dirty="0"/>
              <a:t> will be started by run-follower.sh script. It will read job-</a:t>
            </a:r>
            <a:r>
              <a:rPr lang="en-US" dirty="0" err="1"/>
              <a:t>config</a:t>
            </a:r>
            <a:r>
              <a:rPr lang="en-US" dirty="0"/>
              <a:t> from </a:t>
            </a:r>
            <a:r>
              <a:rPr lang="en-US" dirty="0" err="1"/>
              <a:t>JobModelManager</a:t>
            </a:r>
            <a:r>
              <a:rPr lang="en-US" dirty="0"/>
              <a:t> server and run the </a:t>
            </a:r>
            <a:r>
              <a:rPr lang="en-US" dirty="0" err="1"/>
              <a:t>StreamProcessor</a:t>
            </a:r>
            <a:r>
              <a:rPr lang="en-US" dirty="0"/>
              <a:t>. </a:t>
            </a:r>
          </a:p>
          <a:p>
            <a:r>
              <a:rPr lang="en-US" dirty="0"/>
              <a:t>The </a:t>
            </a:r>
            <a:r>
              <a:rPr lang="en-US" dirty="0" err="1"/>
              <a:t>FollowerStreamProcessorLifeCycleListener</a:t>
            </a:r>
            <a:r>
              <a:rPr lang="en-US" dirty="0"/>
              <a:t> is the callback function that will be called when </a:t>
            </a:r>
            <a:r>
              <a:rPr lang="en-US" dirty="0" err="1"/>
              <a:t>StreamProcessor’s</a:t>
            </a:r>
            <a:r>
              <a:rPr lang="en-US" dirty="0"/>
              <a:t> running status changing. In our current implementation, it will never be called.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1176" y="3739717"/>
            <a:ext cx="5953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</a:t>
            </a:r>
            <a:r>
              <a:rPr lang="en-US" dirty="0" err="1"/>
              <a:t>StreamProcessor</a:t>
            </a:r>
            <a:r>
              <a:rPr lang="en-US" dirty="0"/>
              <a:t> will start </a:t>
            </a:r>
            <a:r>
              <a:rPr lang="en-US" dirty="0" err="1"/>
              <a:t>FollowerJobCoordinator</a:t>
            </a:r>
            <a:r>
              <a:rPr lang="en-US" dirty="0"/>
              <a:t>. </a:t>
            </a:r>
            <a:r>
              <a:rPr lang="en-US" dirty="0" err="1"/>
              <a:t>FollowerJobCoordinator</a:t>
            </a:r>
            <a:r>
              <a:rPr lang="en-US" dirty="0"/>
              <a:t> will register with </a:t>
            </a:r>
            <a:r>
              <a:rPr lang="en-US" dirty="0" err="1"/>
              <a:t>ZooKeeper</a:t>
            </a:r>
            <a:r>
              <a:rPr lang="en-US" dirty="0"/>
              <a:t> server and watch for </a:t>
            </a:r>
            <a:r>
              <a:rPr lang="en-US" dirty="0" err="1"/>
              <a:t>JobModel</a:t>
            </a:r>
            <a:r>
              <a:rPr lang="en-US" dirty="0"/>
              <a:t> changes.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01935" y="1626977"/>
            <a:ext cx="426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16524" y="4981293"/>
            <a:ext cx="6270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</a:t>
            </a:r>
            <a:r>
              <a:rPr lang="en-US" dirty="0" err="1"/>
              <a:t>JobCoordinatorListener</a:t>
            </a:r>
            <a:r>
              <a:rPr lang="en-US" dirty="0"/>
              <a:t> is the callback function that will be called by </a:t>
            </a:r>
            <a:r>
              <a:rPr lang="en-US" dirty="0" err="1"/>
              <a:t>FollowerJobCoordinator</a:t>
            </a:r>
            <a:r>
              <a:rPr lang="en-US" dirty="0"/>
              <a:t> when </a:t>
            </a:r>
            <a:r>
              <a:rPr lang="en-US" dirty="0" err="1"/>
              <a:t>JobModel</a:t>
            </a:r>
            <a:r>
              <a:rPr lang="en-US" dirty="0"/>
              <a:t> changes. It will set up and run the new </a:t>
            </a:r>
            <a:r>
              <a:rPr lang="en-US" dirty="0" err="1"/>
              <a:t>SamzaContainer</a:t>
            </a:r>
            <a:r>
              <a:rPr lang="en-US" dirty="0"/>
              <a:t> when </a:t>
            </a:r>
            <a:r>
              <a:rPr lang="en-US" dirty="0" err="1"/>
              <a:t>FollowerJobCoordinator</a:t>
            </a:r>
            <a:r>
              <a:rPr lang="en-US" dirty="0"/>
              <a:t> call </a:t>
            </a:r>
            <a:r>
              <a:rPr lang="en-US" dirty="0" err="1"/>
              <a:t>onNewJobModel</a:t>
            </a:r>
            <a:r>
              <a:rPr lang="en-US" dirty="0"/>
              <a:t>() method.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80786" y="3370385"/>
            <a:ext cx="44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429503" y="4544484"/>
            <a:ext cx="442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</a:t>
            </a:r>
          </a:p>
        </p:txBody>
      </p:sp>
      <p:cxnSp>
        <p:nvCxnSpPr>
          <p:cNvPr id="38" name="Straight Arrow Connector 37"/>
          <p:cNvCxnSpPr>
            <a:stCxn id="16" idx="2"/>
            <a:endCxn id="14" idx="0"/>
          </p:cNvCxnSpPr>
          <p:nvPr/>
        </p:nvCxnSpPr>
        <p:spPr>
          <a:xfrm flipH="1">
            <a:off x="9196752" y="4983912"/>
            <a:ext cx="3667" cy="347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268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7231" y="-131885"/>
            <a:ext cx="10515600" cy="1325563"/>
          </a:xfrm>
        </p:spPr>
        <p:txBody>
          <a:bodyPr/>
          <a:lstStyle/>
          <a:p>
            <a:r>
              <a:rPr lang="en-US" dirty="0" err="1"/>
              <a:t>FollowerJobCoordinator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56838" y="1439863"/>
            <a:ext cx="3877408" cy="20155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53626" y="1428612"/>
            <a:ext cx="248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FollowerJobCoordinator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60171" y="982662"/>
            <a:ext cx="3270739" cy="4572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60171" y="2019171"/>
            <a:ext cx="3270739" cy="4659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776793" y="2067501"/>
            <a:ext cx="103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ZkUtils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55825" y="1033178"/>
            <a:ext cx="287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JobCoordinatorListener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660171" y="2706391"/>
            <a:ext cx="3270739" cy="5028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058021" y="2773125"/>
            <a:ext cx="247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FollowerControllerImpl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53626" y="3209192"/>
            <a:ext cx="0" cy="1011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8653" y="1033178"/>
            <a:ext cx="5365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Start </a:t>
            </a:r>
            <a:r>
              <a:rPr lang="en-US" dirty="0" err="1"/>
              <a:t>FollowerJobCoordinator</a:t>
            </a:r>
            <a:r>
              <a:rPr lang="en-US" dirty="0"/>
              <a:t>.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0514" y="1402510"/>
            <a:ext cx="5163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 Use </a:t>
            </a:r>
            <a:r>
              <a:rPr lang="en-US" dirty="0" err="1"/>
              <a:t>ZkUtils</a:t>
            </a:r>
            <a:r>
              <a:rPr lang="en-US" dirty="0"/>
              <a:t> and </a:t>
            </a:r>
            <a:r>
              <a:rPr lang="en-US" dirty="0" err="1"/>
              <a:t>FollowerControllerImpl</a:t>
            </a:r>
            <a:r>
              <a:rPr lang="en-US" dirty="0"/>
              <a:t> to register with </a:t>
            </a:r>
            <a:r>
              <a:rPr lang="en-US" dirty="0" err="1"/>
              <a:t>ZooKeeper</a:t>
            </a:r>
            <a:r>
              <a:rPr lang="en-US" dirty="0"/>
              <a:t> server.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0512" y="2244407"/>
            <a:ext cx="54647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 </a:t>
            </a:r>
            <a:r>
              <a:rPr lang="en-US" dirty="0" err="1"/>
              <a:t>FollowerControllerImpl</a:t>
            </a:r>
            <a:r>
              <a:rPr lang="en-US" dirty="0"/>
              <a:t> will subscribe to </a:t>
            </a:r>
            <a:r>
              <a:rPr lang="en-US" dirty="0" err="1"/>
              <a:t>JobModel</a:t>
            </a:r>
            <a:r>
              <a:rPr lang="en-US" dirty="0"/>
              <a:t> changes. If the </a:t>
            </a:r>
            <a:r>
              <a:rPr lang="en-US" dirty="0" err="1"/>
              <a:t>JobModel</a:t>
            </a:r>
            <a:r>
              <a:rPr lang="en-US" dirty="0"/>
              <a:t> in </a:t>
            </a:r>
            <a:r>
              <a:rPr lang="en-US" dirty="0" err="1"/>
              <a:t>ZooKeeper</a:t>
            </a:r>
            <a:r>
              <a:rPr lang="en-US" dirty="0"/>
              <a:t> server changed (by </a:t>
            </a:r>
            <a:r>
              <a:rPr lang="en-US" dirty="0" err="1"/>
              <a:t>LeaderJobCoordinator</a:t>
            </a:r>
            <a:r>
              <a:rPr lang="en-US" dirty="0"/>
              <a:t>, step 3) ),  </a:t>
            </a:r>
            <a:r>
              <a:rPr lang="en-US" dirty="0" err="1"/>
              <a:t>FollowerControllerImpl</a:t>
            </a:r>
            <a:r>
              <a:rPr lang="en-US" dirty="0"/>
              <a:t> will be notified. </a:t>
            </a:r>
          </a:p>
          <a:p>
            <a:endParaRPr lang="en-US" dirty="0"/>
          </a:p>
          <a:p>
            <a:r>
              <a:rPr lang="en-US" dirty="0"/>
              <a:t>3) It then calls </a:t>
            </a:r>
            <a:r>
              <a:rPr lang="en-US" dirty="0" err="1"/>
              <a:t>onNewJobModelAvailable</a:t>
            </a:r>
            <a:r>
              <a:rPr lang="en-US" dirty="0"/>
              <a:t>() method in </a:t>
            </a:r>
            <a:r>
              <a:rPr lang="en-US" dirty="0" err="1"/>
              <a:t>FollowerJobCoordinator</a:t>
            </a:r>
            <a:r>
              <a:rPr lang="en-US" dirty="0"/>
              <a:t>, which will stop current </a:t>
            </a:r>
            <a:r>
              <a:rPr lang="en-US" dirty="0" err="1"/>
              <a:t>SamzaContainer</a:t>
            </a:r>
            <a:r>
              <a:rPr lang="en-US" dirty="0"/>
              <a:t> through </a:t>
            </a:r>
            <a:r>
              <a:rPr lang="en-US" dirty="0" err="1"/>
              <a:t>JobCoordinatorListener’s</a:t>
            </a:r>
            <a:r>
              <a:rPr lang="en-US" dirty="0"/>
              <a:t> </a:t>
            </a:r>
            <a:r>
              <a:rPr lang="en-US" dirty="0" err="1"/>
              <a:t>onJobModelExpired</a:t>
            </a:r>
            <a:r>
              <a:rPr lang="en-US" dirty="0"/>
              <a:t>() method and update the Barrier in </a:t>
            </a:r>
            <a:r>
              <a:rPr lang="en-US" dirty="0" err="1"/>
              <a:t>ZooKeeper</a:t>
            </a:r>
            <a:r>
              <a:rPr lang="en-US" dirty="0"/>
              <a:t> server.</a:t>
            </a:r>
          </a:p>
          <a:p>
            <a:endParaRPr lang="en-US" dirty="0"/>
          </a:p>
          <a:p>
            <a:r>
              <a:rPr lang="en-US" dirty="0"/>
              <a:t>4) When the Barrier is done(all </a:t>
            </a:r>
            <a:r>
              <a:rPr lang="en-US" dirty="0" err="1"/>
              <a:t>StreamProcessors</a:t>
            </a:r>
            <a:r>
              <a:rPr lang="en-US" dirty="0"/>
              <a:t> are notified), it will call the </a:t>
            </a:r>
            <a:r>
              <a:rPr lang="en-US" dirty="0" err="1"/>
              <a:t>onNewJobModelConfirmed</a:t>
            </a:r>
            <a:r>
              <a:rPr lang="en-US" dirty="0"/>
              <a:t>() method through </a:t>
            </a:r>
            <a:r>
              <a:rPr lang="en-US" dirty="0" err="1"/>
              <a:t>ZkBarrierListenerImpl</a:t>
            </a:r>
            <a:r>
              <a:rPr lang="en-US" dirty="0"/>
              <a:t>. This method will start a new </a:t>
            </a:r>
            <a:r>
              <a:rPr lang="en-US" dirty="0" err="1"/>
              <a:t>SamzaContainer</a:t>
            </a:r>
            <a:r>
              <a:rPr lang="en-US" dirty="0"/>
              <a:t> through </a:t>
            </a:r>
            <a:r>
              <a:rPr lang="en-US" dirty="0" err="1"/>
              <a:t>JobCoordinatorListener’s</a:t>
            </a:r>
            <a:r>
              <a:rPr lang="en-US" dirty="0"/>
              <a:t> </a:t>
            </a:r>
            <a:r>
              <a:rPr lang="en-US" dirty="0" err="1"/>
              <a:t>onNewJobModel</a:t>
            </a:r>
            <a:r>
              <a:rPr lang="en-US" dirty="0"/>
              <a:t>() method.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60170" y="3622374"/>
            <a:ext cx="39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558457" y="3644860"/>
            <a:ext cx="36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105332" y="4220308"/>
            <a:ext cx="4011136" cy="12714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021731" y="4211992"/>
            <a:ext cx="191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ZooKeeper</a:t>
            </a:r>
            <a:r>
              <a:rPr lang="en-US" dirty="0"/>
              <a:t> Server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6247854" y="4751778"/>
            <a:ext cx="1151053" cy="4699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247854" y="4810370"/>
            <a:ext cx="1230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Processors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7541429" y="4751778"/>
            <a:ext cx="1175331" cy="4699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558457" y="4810370"/>
            <a:ext cx="122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JobModel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8811736" y="4751778"/>
            <a:ext cx="1175331" cy="4699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971728" y="4810370"/>
            <a:ext cx="90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Barrier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7323992" y="518158"/>
            <a:ext cx="0" cy="477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021731" y="616260"/>
            <a:ext cx="44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8682335" y="3449015"/>
            <a:ext cx="655096" cy="1302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560778" y="3653836"/>
            <a:ext cx="39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9593178" y="3444857"/>
            <a:ext cx="6190" cy="1306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555507" y="3637014"/>
            <a:ext cx="441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4)</a:t>
            </a:r>
          </a:p>
        </p:txBody>
      </p:sp>
      <p:cxnSp>
        <p:nvCxnSpPr>
          <p:cNvPr id="22" name="Straight Arrow Connector 21"/>
          <p:cNvCxnSpPr>
            <a:stCxn id="29" idx="0"/>
          </p:cNvCxnSpPr>
          <p:nvPr/>
        </p:nvCxnSpPr>
        <p:spPr>
          <a:xfrm flipH="1" flipV="1">
            <a:off x="7686671" y="3209192"/>
            <a:ext cx="442424" cy="1542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8129095" y="518158"/>
            <a:ext cx="0" cy="464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799876" y="596211"/>
            <a:ext cx="37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4)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356838" y="72209"/>
            <a:ext cx="3759630" cy="4586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7267943" y="83580"/>
            <a:ext cx="1815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StreamProcessor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013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31" y="-131885"/>
            <a:ext cx="10515600" cy="1325563"/>
          </a:xfrm>
        </p:spPr>
        <p:txBody>
          <a:bodyPr/>
          <a:lstStyle/>
          <a:p>
            <a:r>
              <a:rPr lang="en-US" dirty="0" err="1"/>
              <a:t>StreamProcessor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16524" y="969979"/>
            <a:ext cx="5249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In each container, run-follower.sh script will be run.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1177" y="1538999"/>
            <a:ext cx="57106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</a:t>
            </a:r>
            <a:r>
              <a:rPr lang="en-US" dirty="0" err="1"/>
              <a:t>FollowerStreamProcessorRunner</a:t>
            </a:r>
            <a:r>
              <a:rPr lang="en-US" dirty="0"/>
              <a:t> will be started by run-follower.sh script. It will read job-</a:t>
            </a:r>
            <a:r>
              <a:rPr lang="en-US" dirty="0" err="1"/>
              <a:t>config</a:t>
            </a:r>
            <a:r>
              <a:rPr lang="en-US" dirty="0"/>
              <a:t> from </a:t>
            </a:r>
            <a:r>
              <a:rPr lang="en-US" dirty="0" err="1"/>
              <a:t>JobModelManager</a:t>
            </a:r>
            <a:r>
              <a:rPr lang="en-US" dirty="0"/>
              <a:t> server and run the </a:t>
            </a:r>
            <a:r>
              <a:rPr lang="en-US" dirty="0" err="1"/>
              <a:t>StreamProcessor</a:t>
            </a:r>
            <a:r>
              <a:rPr lang="en-US" dirty="0"/>
              <a:t>. </a:t>
            </a:r>
          </a:p>
          <a:p>
            <a:r>
              <a:rPr lang="en-US" dirty="0"/>
              <a:t>The </a:t>
            </a:r>
            <a:r>
              <a:rPr lang="en-US" dirty="0" err="1"/>
              <a:t>FollowerStreamProcessorLifeCycleListener</a:t>
            </a:r>
            <a:r>
              <a:rPr lang="en-US" dirty="0"/>
              <a:t> is the callback function that will be called when </a:t>
            </a:r>
            <a:r>
              <a:rPr lang="en-US" dirty="0" err="1"/>
              <a:t>StreamProcessor’s</a:t>
            </a:r>
            <a:r>
              <a:rPr lang="en-US" dirty="0"/>
              <a:t> running status changing. In our current implementation, it will never be called.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1176" y="3739717"/>
            <a:ext cx="5953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</a:t>
            </a:r>
            <a:r>
              <a:rPr lang="en-US" dirty="0" err="1"/>
              <a:t>StreamProcessor</a:t>
            </a:r>
            <a:r>
              <a:rPr lang="en-US" dirty="0"/>
              <a:t> will start </a:t>
            </a:r>
            <a:r>
              <a:rPr lang="en-US" dirty="0" err="1"/>
              <a:t>FollowerJobCoordinator</a:t>
            </a:r>
            <a:r>
              <a:rPr lang="en-US" dirty="0"/>
              <a:t>. </a:t>
            </a:r>
            <a:r>
              <a:rPr lang="en-US" dirty="0" err="1"/>
              <a:t>FollowerJobCoordinator</a:t>
            </a:r>
            <a:r>
              <a:rPr lang="en-US" dirty="0"/>
              <a:t> will register with </a:t>
            </a:r>
            <a:r>
              <a:rPr lang="en-US" dirty="0" err="1"/>
              <a:t>ZooKeeper</a:t>
            </a:r>
            <a:r>
              <a:rPr lang="en-US" dirty="0"/>
              <a:t> server and watch for </a:t>
            </a:r>
            <a:r>
              <a:rPr lang="en-US" dirty="0" err="1"/>
              <a:t>JobModel</a:t>
            </a:r>
            <a:r>
              <a:rPr lang="en-US" dirty="0"/>
              <a:t> changes.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16524" y="4981293"/>
            <a:ext cx="6270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</a:t>
            </a:r>
            <a:r>
              <a:rPr lang="en-US" dirty="0" err="1"/>
              <a:t>JobCoordinatorListener</a:t>
            </a:r>
            <a:r>
              <a:rPr lang="en-US" dirty="0"/>
              <a:t> is the callback function that will be called by </a:t>
            </a:r>
            <a:r>
              <a:rPr lang="en-US" dirty="0" err="1"/>
              <a:t>FollowerJobCoordinator</a:t>
            </a:r>
            <a:r>
              <a:rPr lang="en-US" dirty="0"/>
              <a:t> when </a:t>
            </a:r>
            <a:r>
              <a:rPr lang="en-US" dirty="0" err="1"/>
              <a:t>JobModel</a:t>
            </a:r>
            <a:r>
              <a:rPr lang="en-US" dirty="0"/>
              <a:t> changes. It will set up and run the new </a:t>
            </a:r>
            <a:r>
              <a:rPr lang="en-US" dirty="0" err="1"/>
              <a:t>SamzaContainer</a:t>
            </a:r>
            <a:r>
              <a:rPr lang="en-US" dirty="0"/>
              <a:t> when </a:t>
            </a:r>
            <a:r>
              <a:rPr lang="en-US" dirty="0" err="1"/>
              <a:t>FollowerJobCoordinator</a:t>
            </a:r>
            <a:r>
              <a:rPr lang="en-US" dirty="0"/>
              <a:t> call </a:t>
            </a:r>
            <a:r>
              <a:rPr lang="en-US" dirty="0" err="1"/>
              <a:t>onNewJobModel</a:t>
            </a:r>
            <a:r>
              <a:rPr lang="en-US" dirty="0"/>
              <a:t>() method.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275" y="146999"/>
            <a:ext cx="6181725" cy="304800"/>
          </a:xfrm>
          <a:prstGeom prst="rect">
            <a:avLst/>
          </a:prstGeom>
        </p:spPr>
      </p:pic>
      <p:cxnSp>
        <p:nvCxnSpPr>
          <p:cNvPr id="9" name="Straight Arrow Connector 8"/>
          <p:cNvCxnSpPr>
            <a:endCxn id="6" idx="1"/>
          </p:cNvCxnSpPr>
          <p:nvPr/>
        </p:nvCxnSpPr>
        <p:spPr>
          <a:xfrm flipV="1">
            <a:off x="5389685" y="299399"/>
            <a:ext cx="620590" cy="894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314" y="439371"/>
            <a:ext cx="3683611" cy="188214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647" y="639162"/>
            <a:ext cx="4005995" cy="925456"/>
          </a:xfrm>
          <a:prstGeom prst="rect">
            <a:avLst/>
          </a:prstGeom>
        </p:spPr>
      </p:pic>
      <p:cxnSp>
        <p:nvCxnSpPr>
          <p:cNvPr id="40" name="Straight Arrow Connector 39"/>
          <p:cNvCxnSpPr>
            <a:endCxn id="36" idx="1"/>
          </p:cNvCxnSpPr>
          <p:nvPr/>
        </p:nvCxnSpPr>
        <p:spPr>
          <a:xfrm flipV="1">
            <a:off x="5764825" y="533478"/>
            <a:ext cx="447489" cy="1163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4659923" y="1369606"/>
            <a:ext cx="1781724" cy="660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8974" y="1594485"/>
            <a:ext cx="5304325" cy="489272"/>
          </a:xfrm>
          <a:prstGeom prst="rect">
            <a:avLst/>
          </a:prstGeom>
        </p:spPr>
      </p:pic>
      <p:cxnSp>
        <p:nvCxnSpPr>
          <p:cNvPr id="48" name="Straight Arrow Connector 47"/>
          <p:cNvCxnSpPr>
            <a:endCxn id="46" idx="1"/>
          </p:cNvCxnSpPr>
          <p:nvPr/>
        </p:nvCxnSpPr>
        <p:spPr>
          <a:xfrm flipV="1">
            <a:off x="5593740" y="1839121"/>
            <a:ext cx="855234" cy="456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8974" y="2175993"/>
            <a:ext cx="2724150" cy="152400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5375031" y="2392105"/>
            <a:ext cx="1292924" cy="177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7955" y="2336364"/>
            <a:ext cx="7276277" cy="754288"/>
          </a:xfrm>
          <a:prstGeom prst="rect">
            <a:avLst/>
          </a:prstGeom>
        </p:spPr>
      </p:pic>
      <p:cxnSp>
        <p:nvCxnSpPr>
          <p:cNvPr id="59" name="Straight Arrow Connector 58"/>
          <p:cNvCxnSpPr/>
          <p:nvPr/>
        </p:nvCxnSpPr>
        <p:spPr>
          <a:xfrm>
            <a:off x="6974541" y="1909482"/>
            <a:ext cx="349624" cy="266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5550785" y="2328393"/>
            <a:ext cx="1117170" cy="710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49353" y="4337023"/>
            <a:ext cx="4481001" cy="1371609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71768" y="3213400"/>
            <a:ext cx="4202702" cy="1027327"/>
          </a:xfrm>
          <a:prstGeom prst="rect">
            <a:avLst/>
          </a:prstGeom>
        </p:spPr>
      </p:pic>
      <p:cxnSp>
        <p:nvCxnSpPr>
          <p:cNvPr id="65" name="Straight Arrow Connector 64"/>
          <p:cNvCxnSpPr/>
          <p:nvPr/>
        </p:nvCxnSpPr>
        <p:spPr>
          <a:xfrm flipH="1">
            <a:off x="7811049" y="2570047"/>
            <a:ext cx="768177" cy="656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7584141" y="3872753"/>
            <a:ext cx="53788" cy="49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19893" y="3453342"/>
            <a:ext cx="2523394" cy="838821"/>
          </a:xfrm>
          <a:prstGeom prst="rect">
            <a:avLst/>
          </a:prstGeom>
        </p:spPr>
      </p:pic>
      <p:cxnSp>
        <p:nvCxnSpPr>
          <p:cNvPr id="76" name="Straight Arrow Connector 75"/>
          <p:cNvCxnSpPr/>
          <p:nvPr/>
        </p:nvCxnSpPr>
        <p:spPr>
          <a:xfrm flipV="1">
            <a:off x="11044518" y="3570324"/>
            <a:ext cx="1375375" cy="155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19893" y="4323434"/>
            <a:ext cx="4102473" cy="209615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589941" y="4533049"/>
            <a:ext cx="4474403" cy="806860"/>
          </a:xfrm>
          <a:prstGeom prst="rect">
            <a:avLst/>
          </a:prstGeom>
        </p:spPr>
      </p:pic>
      <p:cxnSp>
        <p:nvCxnSpPr>
          <p:cNvPr id="86" name="Straight Arrow Connector 85"/>
          <p:cNvCxnSpPr/>
          <p:nvPr/>
        </p:nvCxnSpPr>
        <p:spPr>
          <a:xfrm flipH="1">
            <a:off x="13402235" y="4118114"/>
            <a:ext cx="26894" cy="446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42033" y="5708632"/>
            <a:ext cx="3238500" cy="238125"/>
          </a:xfrm>
          <a:prstGeom prst="rect">
            <a:avLst/>
          </a:prstGeom>
        </p:spPr>
      </p:pic>
      <p:cxnSp>
        <p:nvCxnSpPr>
          <p:cNvPr id="92" name="Straight Arrow Connector 91"/>
          <p:cNvCxnSpPr>
            <a:stCxn id="30" idx="3"/>
          </p:cNvCxnSpPr>
          <p:nvPr/>
        </p:nvCxnSpPr>
        <p:spPr>
          <a:xfrm>
            <a:off x="6284301" y="4201382"/>
            <a:ext cx="1039864" cy="926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30" idx="3"/>
            <a:endCxn id="90" idx="1"/>
          </p:cNvCxnSpPr>
          <p:nvPr/>
        </p:nvCxnSpPr>
        <p:spPr>
          <a:xfrm>
            <a:off x="6284301" y="4201382"/>
            <a:ext cx="657732" cy="162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Picture 9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88287" y="6031283"/>
            <a:ext cx="3762375" cy="342900"/>
          </a:xfrm>
          <a:prstGeom prst="rect">
            <a:avLst/>
          </a:prstGeom>
        </p:spPr>
      </p:pic>
      <p:cxnSp>
        <p:nvCxnSpPr>
          <p:cNvPr id="97" name="Straight Arrow Connector 96"/>
          <p:cNvCxnSpPr/>
          <p:nvPr/>
        </p:nvCxnSpPr>
        <p:spPr>
          <a:xfrm>
            <a:off x="8964706" y="5306303"/>
            <a:ext cx="136430" cy="724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Picture 9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24165" y="6358696"/>
            <a:ext cx="2343150" cy="200025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537965" y="6558721"/>
            <a:ext cx="6143625" cy="1447800"/>
          </a:xfrm>
          <a:prstGeom prst="rect">
            <a:avLst/>
          </a:prstGeom>
        </p:spPr>
      </p:pic>
      <p:cxnSp>
        <p:nvCxnSpPr>
          <p:cNvPr id="102" name="Straight Arrow Connector 101"/>
          <p:cNvCxnSpPr/>
          <p:nvPr/>
        </p:nvCxnSpPr>
        <p:spPr>
          <a:xfrm flipV="1">
            <a:off x="6041781" y="5339909"/>
            <a:ext cx="1210666" cy="691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6041781" y="6031283"/>
            <a:ext cx="1769268" cy="226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Picture 10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944232" y="6259883"/>
            <a:ext cx="4533900" cy="22860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4213174" y="6458708"/>
            <a:ext cx="5286375" cy="1066800"/>
          </a:xfrm>
          <a:prstGeom prst="rect">
            <a:avLst/>
          </a:prstGeom>
        </p:spPr>
      </p:pic>
      <p:cxnSp>
        <p:nvCxnSpPr>
          <p:cNvPr id="108" name="Straight Arrow Connector 107"/>
          <p:cNvCxnSpPr>
            <a:endCxn id="105" idx="1"/>
          </p:cNvCxnSpPr>
          <p:nvPr/>
        </p:nvCxnSpPr>
        <p:spPr>
          <a:xfrm>
            <a:off x="9547412" y="6317835"/>
            <a:ext cx="4396820" cy="56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>
            <a:off x="9260541" y="6315480"/>
            <a:ext cx="215502" cy="121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82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7231" y="-131885"/>
            <a:ext cx="10515600" cy="1325563"/>
          </a:xfrm>
        </p:spPr>
        <p:txBody>
          <a:bodyPr/>
          <a:lstStyle/>
          <a:p>
            <a:r>
              <a:rPr lang="en-US" dirty="0" err="1"/>
              <a:t>FollowerJobCoordinator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8653" y="1033178"/>
            <a:ext cx="5365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Start </a:t>
            </a:r>
            <a:r>
              <a:rPr lang="en-US" dirty="0" err="1"/>
              <a:t>FollowerJobCoordinator</a:t>
            </a:r>
            <a:r>
              <a:rPr lang="en-US" dirty="0"/>
              <a:t>.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0514" y="1402510"/>
            <a:ext cx="5163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 Use </a:t>
            </a:r>
            <a:r>
              <a:rPr lang="en-US" dirty="0" err="1"/>
              <a:t>ZkUtils</a:t>
            </a:r>
            <a:r>
              <a:rPr lang="en-US" dirty="0"/>
              <a:t> and </a:t>
            </a:r>
            <a:r>
              <a:rPr lang="en-US" dirty="0" err="1"/>
              <a:t>FollowerControllerImpl</a:t>
            </a:r>
            <a:r>
              <a:rPr lang="en-US" dirty="0"/>
              <a:t> to register with </a:t>
            </a:r>
            <a:r>
              <a:rPr lang="en-US" dirty="0" err="1"/>
              <a:t>ZooKeeper</a:t>
            </a:r>
            <a:r>
              <a:rPr lang="en-US" dirty="0"/>
              <a:t> server.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0512" y="2244407"/>
            <a:ext cx="54647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 </a:t>
            </a:r>
            <a:r>
              <a:rPr lang="en-US" dirty="0" err="1"/>
              <a:t>FollowerControllerImpl</a:t>
            </a:r>
            <a:r>
              <a:rPr lang="en-US" dirty="0"/>
              <a:t> will subscribe to </a:t>
            </a:r>
            <a:r>
              <a:rPr lang="en-US" dirty="0" err="1"/>
              <a:t>JobModel</a:t>
            </a:r>
            <a:r>
              <a:rPr lang="en-US" dirty="0"/>
              <a:t> changes. If the </a:t>
            </a:r>
            <a:r>
              <a:rPr lang="en-US" dirty="0" err="1"/>
              <a:t>JobModel</a:t>
            </a:r>
            <a:r>
              <a:rPr lang="en-US" dirty="0"/>
              <a:t> in </a:t>
            </a:r>
            <a:r>
              <a:rPr lang="en-US" dirty="0" err="1"/>
              <a:t>ZooKeeper</a:t>
            </a:r>
            <a:r>
              <a:rPr lang="en-US" dirty="0"/>
              <a:t> server changed (by </a:t>
            </a:r>
            <a:r>
              <a:rPr lang="en-US" dirty="0" err="1"/>
              <a:t>LeaderJobCoordinator</a:t>
            </a:r>
            <a:r>
              <a:rPr lang="en-US" dirty="0"/>
              <a:t>, step 3) ),  </a:t>
            </a:r>
            <a:r>
              <a:rPr lang="en-US" dirty="0" err="1"/>
              <a:t>FollowerControllerImpl</a:t>
            </a:r>
            <a:r>
              <a:rPr lang="en-US" dirty="0"/>
              <a:t> will be notified. </a:t>
            </a:r>
          </a:p>
          <a:p>
            <a:endParaRPr lang="en-US" dirty="0"/>
          </a:p>
          <a:p>
            <a:r>
              <a:rPr lang="en-US" dirty="0"/>
              <a:t>3) It then calls </a:t>
            </a:r>
            <a:r>
              <a:rPr lang="en-US" dirty="0" err="1"/>
              <a:t>onNewJobModelAvailable</a:t>
            </a:r>
            <a:r>
              <a:rPr lang="en-US" dirty="0"/>
              <a:t>() method in </a:t>
            </a:r>
            <a:r>
              <a:rPr lang="en-US" dirty="0" err="1"/>
              <a:t>FollowerJobCoordinator</a:t>
            </a:r>
            <a:r>
              <a:rPr lang="en-US" dirty="0"/>
              <a:t>, which will stop current </a:t>
            </a:r>
            <a:r>
              <a:rPr lang="en-US" dirty="0" err="1"/>
              <a:t>SamzaContainer</a:t>
            </a:r>
            <a:r>
              <a:rPr lang="en-US" dirty="0"/>
              <a:t> through </a:t>
            </a:r>
            <a:r>
              <a:rPr lang="en-US" dirty="0" err="1"/>
              <a:t>JobCoordinatorListener’s</a:t>
            </a:r>
            <a:r>
              <a:rPr lang="en-US" dirty="0"/>
              <a:t> </a:t>
            </a:r>
            <a:r>
              <a:rPr lang="en-US" dirty="0" err="1"/>
              <a:t>onJobModelExpired</a:t>
            </a:r>
            <a:r>
              <a:rPr lang="en-US" dirty="0"/>
              <a:t>() method and update the Barrier in </a:t>
            </a:r>
            <a:r>
              <a:rPr lang="en-US" dirty="0" err="1"/>
              <a:t>ZooKeeper</a:t>
            </a:r>
            <a:r>
              <a:rPr lang="en-US" dirty="0"/>
              <a:t> server.</a:t>
            </a:r>
          </a:p>
          <a:p>
            <a:endParaRPr lang="en-US" dirty="0"/>
          </a:p>
          <a:p>
            <a:r>
              <a:rPr lang="en-US" dirty="0"/>
              <a:t>4) When the Barrier is done(all </a:t>
            </a:r>
            <a:r>
              <a:rPr lang="en-US" dirty="0" err="1"/>
              <a:t>StreamProcessors</a:t>
            </a:r>
            <a:r>
              <a:rPr lang="en-US" dirty="0"/>
              <a:t> are notified), it will call the </a:t>
            </a:r>
            <a:r>
              <a:rPr lang="en-US" dirty="0" err="1"/>
              <a:t>onNewJobModelConfirmed</a:t>
            </a:r>
            <a:r>
              <a:rPr lang="en-US" dirty="0"/>
              <a:t>() method through </a:t>
            </a:r>
            <a:r>
              <a:rPr lang="en-US" dirty="0" err="1"/>
              <a:t>ZkBarrierListenerImpl</a:t>
            </a:r>
            <a:r>
              <a:rPr lang="en-US" dirty="0"/>
              <a:t>. This method will start a new </a:t>
            </a:r>
            <a:r>
              <a:rPr lang="en-US" dirty="0" err="1"/>
              <a:t>SamzaContainer</a:t>
            </a:r>
            <a:r>
              <a:rPr lang="en-US" dirty="0"/>
              <a:t> through </a:t>
            </a:r>
            <a:r>
              <a:rPr lang="en-US" dirty="0" err="1"/>
              <a:t>JobCoordinatorListener’s</a:t>
            </a:r>
            <a:r>
              <a:rPr lang="en-US" dirty="0"/>
              <a:t> </a:t>
            </a:r>
            <a:r>
              <a:rPr lang="en-US" dirty="0" err="1"/>
              <a:t>onNewJobModel</a:t>
            </a:r>
            <a:r>
              <a:rPr lang="en-US" dirty="0"/>
              <a:t>() method.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285" y="0"/>
            <a:ext cx="6096000" cy="2571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224" y="233048"/>
            <a:ext cx="4767995" cy="109251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8722" y="1354704"/>
            <a:ext cx="4331677" cy="74633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5375031" y="888023"/>
            <a:ext cx="1341193" cy="837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375031" y="1725675"/>
            <a:ext cx="1341193" cy="208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6224" y="2034931"/>
            <a:ext cx="1704975" cy="1905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8394" y="2201663"/>
            <a:ext cx="6000750" cy="381000"/>
          </a:xfrm>
          <a:prstGeom prst="rect">
            <a:avLst/>
          </a:prstGeom>
        </p:spPr>
      </p:pic>
      <p:cxnSp>
        <p:nvCxnSpPr>
          <p:cNvPr id="39" name="Straight Arrow Connector 38"/>
          <p:cNvCxnSpPr/>
          <p:nvPr/>
        </p:nvCxnSpPr>
        <p:spPr>
          <a:xfrm>
            <a:off x="7568711" y="1946567"/>
            <a:ext cx="124558" cy="102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5646308" y="2514601"/>
            <a:ext cx="1325992" cy="376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6224" y="2658008"/>
            <a:ext cx="5019675" cy="247650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H="1">
            <a:off x="8654560" y="2534687"/>
            <a:ext cx="2080848" cy="194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72300" y="2852389"/>
            <a:ext cx="3168235" cy="796419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5646308" y="3525716"/>
            <a:ext cx="1484254" cy="519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35237" y="3756209"/>
            <a:ext cx="3842972" cy="193531"/>
          </a:xfrm>
          <a:prstGeom prst="rect">
            <a:avLst/>
          </a:prstGeom>
        </p:spPr>
      </p:pic>
      <p:cxnSp>
        <p:nvCxnSpPr>
          <p:cNvPr id="64" name="Straight Arrow Connector 63"/>
          <p:cNvCxnSpPr/>
          <p:nvPr/>
        </p:nvCxnSpPr>
        <p:spPr>
          <a:xfrm flipH="1">
            <a:off x="8203224" y="3525716"/>
            <a:ext cx="360484" cy="24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16224" y="3951667"/>
            <a:ext cx="2501958" cy="138998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68277" y="4045528"/>
            <a:ext cx="4442811" cy="1346707"/>
          </a:xfrm>
          <a:prstGeom prst="rect">
            <a:avLst/>
          </a:prstGeom>
        </p:spPr>
      </p:pic>
      <p:cxnSp>
        <p:nvCxnSpPr>
          <p:cNvPr id="69" name="Straight Arrow Connector 68"/>
          <p:cNvCxnSpPr/>
          <p:nvPr/>
        </p:nvCxnSpPr>
        <p:spPr>
          <a:xfrm>
            <a:off x="2611315" y="4713078"/>
            <a:ext cx="4519247" cy="183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5352499" y="4698158"/>
            <a:ext cx="1435895" cy="532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92058" y="5452585"/>
            <a:ext cx="3943350" cy="219075"/>
          </a:xfrm>
          <a:prstGeom prst="rect">
            <a:avLst/>
          </a:prstGeom>
        </p:spPr>
      </p:pic>
      <p:cxnSp>
        <p:nvCxnSpPr>
          <p:cNvPr id="77" name="Straight Arrow Connector 76"/>
          <p:cNvCxnSpPr/>
          <p:nvPr/>
        </p:nvCxnSpPr>
        <p:spPr>
          <a:xfrm flipH="1">
            <a:off x="8007495" y="1316999"/>
            <a:ext cx="28674" cy="4245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05453" y="5657910"/>
            <a:ext cx="6581775" cy="171450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25445" y="5770840"/>
            <a:ext cx="7553325" cy="342900"/>
          </a:xfrm>
          <a:prstGeom prst="rect">
            <a:avLst/>
          </a:prstGeom>
        </p:spPr>
      </p:pic>
      <p:cxnSp>
        <p:nvCxnSpPr>
          <p:cNvPr id="83" name="Straight Arrow Connector 82"/>
          <p:cNvCxnSpPr>
            <a:endCxn id="80" idx="1"/>
          </p:cNvCxnSpPr>
          <p:nvPr/>
        </p:nvCxnSpPr>
        <p:spPr>
          <a:xfrm>
            <a:off x="5646308" y="5743635"/>
            <a:ext cx="1359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8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388435" y="6091982"/>
            <a:ext cx="3590925" cy="200025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833311" y="6266910"/>
            <a:ext cx="3046824" cy="719389"/>
          </a:xfrm>
          <a:prstGeom prst="rect">
            <a:avLst/>
          </a:prstGeom>
        </p:spPr>
      </p:pic>
      <p:cxnSp>
        <p:nvCxnSpPr>
          <p:cNvPr id="89" name="Straight Arrow Connector 88"/>
          <p:cNvCxnSpPr>
            <a:endCxn id="86" idx="3"/>
          </p:cNvCxnSpPr>
          <p:nvPr/>
        </p:nvCxnSpPr>
        <p:spPr>
          <a:xfrm flipH="1">
            <a:off x="9979360" y="6091982"/>
            <a:ext cx="2589158" cy="100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4751294" y="6499412"/>
            <a:ext cx="2254159" cy="269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085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5789</TotalTime>
  <Words>1256</Words>
  <Application>Microsoft Office PowerPoint</Application>
  <PresentationFormat>宽屏</PresentationFormat>
  <Paragraphs>147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等线 Light</vt:lpstr>
      <vt:lpstr>Arial</vt:lpstr>
      <vt:lpstr>Calibri</vt:lpstr>
      <vt:lpstr>Calibri Light</vt:lpstr>
      <vt:lpstr>Office Theme</vt:lpstr>
      <vt:lpstr>Samza Modification</vt:lpstr>
      <vt:lpstr>ClusterBasedApplicationMaster</vt:lpstr>
      <vt:lpstr>LeaderJobCoordinator</vt:lpstr>
      <vt:lpstr>ClusterBasedApplicationMaster</vt:lpstr>
      <vt:lpstr>LeaderJobCoordinator</vt:lpstr>
      <vt:lpstr>StreamProcessor</vt:lpstr>
      <vt:lpstr>FollowerJobCoordinator</vt:lpstr>
      <vt:lpstr>StreamProcessor</vt:lpstr>
      <vt:lpstr>FollowerJobCoordinator</vt:lpstr>
      <vt:lpstr>YarnJob.scala</vt:lpstr>
      <vt:lpstr>run-leader.sh</vt:lpstr>
      <vt:lpstr>LeaderJobCoordinator</vt:lpstr>
      <vt:lpstr>LeaderFollowerIControllerImpl</vt:lpstr>
      <vt:lpstr>run-follower.sh</vt:lpstr>
      <vt:lpstr>FollowerStreamProcessorRunner</vt:lpstr>
      <vt:lpstr>FollowerJobCoordinator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workshop</dc:creator>
  <cp:lastModifiedBy>She Zhaochen</cp:lastModifiedBy>
  <cp:revision>562</cp:revision>
  <dcterms:created xsi:type="dcterms:W3CDTF">2018-05-21T05:56:53Z</dcterms:created>
  <dcterms:modified xsi:type="dcterms:W3CDTF">2018-06-03T04:11:31Z</dcterms:modified>
</cp:coreProperties>
</file>