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74" r:id="rId72"/>
    <p:sldId id="372" r:id="rId73"/>
    <p:sldId id="375" r:id="rId74"/>
    <p:sldId id="376" r:id="rId75"/>
    <p:sldId id="377" r:id="rId76"/>
    <p:sldId id="379" r:id="rId77"/>
    <p:sldId id="381" r:id="rId78"/>
    <p:sldId id="378" r:id="rId79"/>
    <p:sldId id="380" r:id="rId80"/>
    <p:sldId id="311" r:id="rId81"/>
    <p:sldId id="308" r:id="rId82"/>
    <p:sldId id="309" r:id="rId83"/>
    <p:sldId id="275" r:id="rId84"/>
    <p:sldId id="303" r:id="rId85"/>
    <p:sldId id="274" r:id="rId86"/>
    <p:sldId id="268" r:id="rId87"/>
    <p:sldId id="272" r:id="rId88"/>
    <p:sldId id="277" r:id="rId89"/>
    <p:sldId id="280" r:id="rId90"/>
    <p:sldId id="281" r:id="rId91"/>
    <p:sldId id="282" r:id="rId92"/>
    <p:sldId id="283" r:id="rId93"/>
    <p:sldId id="284" r:id="rId94"/>
    <p:sldId id="285" r:id="rId95"/>
    <p:sldId id="286" r:id="rId96"/>
    <p:sldId id="287" r:id="rId97"/>
    <p:sldId id="288" r:id="rId98"/>
    <p:sldId id="289" r:id="rId99"/>
    <p:sldId id="290" r:id="rId100"/>
    <p:sldId id="291" r:id="rId101"/>
    <p:sldId id="292" r:id="rId102"/>
    <p:sldId id="269" r:id="rId103"/>
    <p:sldId id="271" r:id="rId104"/>
    <p:sldId id="263" r:id="rId105"/>
    <p:sldId id="265" r:id="rId106"/>
    <p:sldId id="259" r:id="rId107"/>
    <p:sldId id="262" r:id="rId108"/>
    <p:sldId id="257" r:id="rId109"/>
    <p:sldId id="270" r:id="rId110"/>
    <p:sldId id="258" r:id="rId111"/>
    <p:sldId id="264" r:id="rId112"/>
    <p:sldId id="266" r:id="rId113"/>
    <p:sldId id="267" r:id="rId114"/>
    <p:sldId id="276" r:id="rId115"/>
    <p:sldId id="279" r:id="rId1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74"/>
            <p14:sldId id="372"/>
            <p14:sldId id="375"/>
            <p14:sldId id="376"/>
            <p14:sldId id="377"/>
            <p14:sldId id="379"/>
            <p14:sldId id="381"/>
            <p14:sldId id="378"/>
            <p14:sldId id="380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9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75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configs</a:t>
            </a:r>
            <a:r>
              <a:rPr lang="en-US" sz="1400" dirty="0"/>
              <a:t>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</a:t>
            </a:r>
            <a:r>
              <a:rPr lang="en-US" sz="1400" dirty="0" err="1"/>
              <a:t>configs</a:t>
            </a:r>
            <a:r>
              <a:rPr lang="en-US" sz="1400" dirty="0"/>
              <a:t>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JobGraph</a:t>
            </a:r>
            <a:r>
              <a:rPr lang="en-US" dirty="0"/>
              <a:t> into Jobs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Get </a:t>
            </a:r>
            <a:r>
              <a:rPr lang="en-US" dirty="0" err="1"/>
              <a:t>j</a:t>
            </a:r>
            <a:r>
              <a:rPr lang="en-US" altLang="zh-CN" dirty="0" err="1"/>
              <a:t>son</a:t>
            </a:r>
            <a:r>
              <a:rPr lang="en-US" altLang="zh-CN" dirty="0"/>
              <a:t> representation of </a:t>
            </a:r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Sort all </a:t>
            </a:r>
            <a:r>
              <a:rPr lang="en-US" dirty="0" err="1"/>
              <a:t>JobNodes</a:t>
            </a:r>
            <a:r>
              <a:rPr lang="en-US" dirty="0"/>
              <a:t> topological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For each </a:t>
            </a:r>
            <a:r>
              <a:rPr lang="en-US" dirty="0" err="1"/>
              <a:t>JobNode</a:t>
            </a:r>
            <a:r>
              <a:rPr lang="en-US" dirty="0"/>
              <a:t>, generate its </a:t>
            </a:r>
            <a:r>
              <a:rPr lang="en-US" dirty="0" err="1"/>
              <a:t>JobConfig</a:t>
            </a:r>
            <a:r>
              <a:rPr lang="en-US" dirty="0"/>
              <a:t> from whole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dirty="0"/>
              <a:t>. 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5962434" y="2511467"/>
            <a:ext cx="1092288" cy="90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76881" y="341880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10132" y="364128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ApplicationSubmissionContext to YARN to start the YARN application</a:t>
            </a:r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ApplicationSubmissionContext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JobRunner</a:t>
            </a:r>
            <a:r>
              <a:rPr lang="en-US" altLang="zh-CN" dirty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</a:t>
            </a:r>
            <a:r>
              <a:rPr lang="en-US" altLang="zh-CN" dirty="0" err="1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/>
              <a:t> in coordinator stream for jobs and tasks in cluster to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jobs and tasks in cluster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</a:t>
            </a:r>
            <a:r>
              <a:rPr lang="en-US" altLang="zh-CN" dirty="0"/>
              <a:t>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6487" y="38909"/>
            <a:ext cx="4688378" cy="4740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3182" y="186850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09" y="630007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517" y="1622703"/>
            <a:ext cx="3512319" cy="2942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908" y="1596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59582" y="3680409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9662" y="3868158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5" idx="2"/>
          </p:cNvCxnSpPr>
          <p:nvPr/>
        </p:nvCxnSpPr>
        <p:spPr>
          <a:xfrm>
            <a:off x="6833860" y="1008967"/>
            <a:ext cx="38687" cy="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084" y="1141959"/>
            <a:ext cx="5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2626" y="2813959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4358" y="2441544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2547" y="1622703"/>
            <a:ext cx="148070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18588" y="1976809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9888" y="6087106"/>
            <a:ext cx="6026727" cy="7481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62698" y="5881621"/>
            <a:ext cx="7229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3" idx="0"/>
          </p:cNvCxnSpPr>
          <p:nvPr/>
        </p:nvCxnSpPr>
        <p:spPr>
          <a:xfrm>
            <a:off x="8353251" y="4427933"/>
            <a:ext cx="1" cy="16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8227" y="5243350"/>
            <a:ext cx="7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0430" y="6249317"/>
            <a:ext cx="2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14358" y="2504622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059582" y="2875222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698374" y="5328554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00106" y="4956139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400106" y="5019217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45330" y="5389817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88084" y="646136"/>
            <a:ext cx="624542" cy="353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81560" y="639635"/>
            <a:ext cx="7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r>
              <a:rPr lang="en-US" dirty="0"/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140" y="3218705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008" y="4534530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B8E226-8757-4BEE-9406-69CD9FB7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51" y="0"/>
            <a:ext cx="2284834" cy="4841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E86FE28-DF03-4EEB-908C-3602A366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63" y="484147"/>
            <a:ext cx="4315751" cy="907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7D3622-97E2-4A43-B9C5-72649D25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97" y="1372754"/>
            <a:ext cx="4098175" cy="1967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B9816A-420A-4475-AAEE-05CD3E502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363" y="1555042"/>
            <a:ext cx="560048" cy="265664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2E815-8638-4FD8-AD2A-0E0783831E08}"/>
              </a:ext>
            </a:extLst>
          </p:cNvPr>
          <p:cNvCxnSpPr/>
          <p:nvPr/>
        </p:nvCxnSpPr>
        <p:spPr>
          <a:xfrm flipV="1">
            <a:off x="4244829" y="176169"/>
            <a:ext cx="1972268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BAAF74-BF4C-4A1A-85C1-F5FE45DC29FC}"/>
              </a:ext>
            </a:extLst>
          </p:cNvPr>
          <p:cNvCxnSpPr>
            <a:cxnSpLocks/>
          </p:cNvCxnSpPr>
          <p:nvPr/>
        </p:nvCxnSpPr>
        <p:spPr>
          <a:xfrm flipV="1">
            <a:off x="4245700" y="1532698"/>
            <a:ext cx="1971397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878A379-30E8-4D4B-BD1F-623CB3997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7" y="1815297"/>
            <a:ext cx="5028934" cy="208564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F5AD7-7AD0-4F23-90F5-2C6F4889CB20}"/>
              </a:ext>
            </a:extLst>
          </p:cNvPr>
          <p:cNvCxnSpPr>
            <a:cxnSpLocks/>
          </p:cNvCxnSpPr>
          <p:nvPr/>
        </p:nvCxnSpPr>
        <p:spPr>
          <a:xfrm flipV="1">
            <a:off x="4497185" y="1993499"/>
            <a:ext cx="1995894" cy="94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27663738-55B9-48A1-B9A8-CA7FD9AA6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41392"/>
            <a:ext cx="5861957" cy="45946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E61BD5-E187-4E41-8A78-FDEA2B77012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44829" y="3838058"/>
            <a:ext cx="1851171" cy="3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BD8EB7C7-CEB0-44BF-87FF-38DEFA8CF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287" y="4429556"/>
            <a:ext cx="4572484" cy="53793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3C97FA-16D4-4ED0-9151-722006B47B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287" y="4967495"/>
            <a:ext cx="3121590" cy="163318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F51530-4B42-4713-8DC1-69DCBF7FF4A5}"/>
              </a:ext>
            </a:extLst>
          </p:cNvPr>
          <p:cNvCxnSpPr/>
          <p:nvPr/>
        </p:nvCxnSpPr>
        <p:spPr>
          <a:xfrm>
            <a:off x="4244829" y="3838058"/>
            <a:ext cx="1904534" cy="16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3ADB6A7C-2AFE-4C78-B9F9-9862394B1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1744" y="6048399"/>
            <a:ext cx="3699164" cy="625211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0D6C74-89DE-4BF9-9177-89927F27AEA5}"/>
              </a:ext>
            </a:extLst>
          </p:cNvPr>
          <p:cNvCxnSpPr>
            <a:stCxn id="8" idx="2"/>
          </p:cNvCxnSpPr>
          <p:nvPr/>
        </p:nvCxnSpPr>
        <p:spPr>
          <a:xfrm>
            <a:off x="3034145" y="5457860"/>
            <a:ext cx="0" cy="59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1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4682DAA-66C1-45D5-B1E5-745767F42736}"/>
              </a:ext>
            </a:extLst>
          </p:cNvPr>
          <p:cNvSpPr/>
          <p:nvPr/>
        </p:nvSpPr>
        <p:spPr>
          <a:xfrm>
            <a:off x="7264400" y="3566512"/>
            <a:ext cx="3835400" cy="11623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/>
          <a:lstStyle/>
          <a:p>
            <a:r>
              <a:rPr lang="en-US" dirty="0"/>
              <a:t>ContainerLaunc</a:t>
            </a:r>
            <a:r>
              <a:rPr lang="en-US" altLang="zh-CN" dirty="0"/>
              <a:t>hContext and ApplicationSubmissionContext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73785-0F69-4CAD-89D1-E5EDA63B8BF0}"/>
              </a:ext>
            </a:extLst>
          </p:cNvPr>
          <p:cNvSpPr txBox="1"/>
          <p:nvPr/>
        </p:nvSpPr>
        <p:spPr>
          <a:xfrm>
            <a:off x="302004" y="1635853"/>
            <a:ext cx="5343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 contains all of the information needed by </a:t>
            </a:r>
            <a:r>
              <a:rPr lang="en-US" altLang="zh-CN" dirty="0" err="1"/>
              <a:t>NodeManager</a:t>
            </a:r>
            <a:r>
              <a:rPr lang="en-US" altLang="zh-CN" dirty="0"/>
              <a:t> to launch a container. </a:t>
            </a:r>
          </a:p>
          <a:p>
            <a:endParaRPr lang="en-US" altLang="zh-CN" dirty="0"/>
          </a:p>
          <a:p>
            <a:r>
              <a:rPr lang="en-US" altLang="zh-CN" dirty="0"/>
              <a:t>It includes: </a:t>
            </a:r>
            <a:r>
              <a:rPr lang="en-US" altLang="zh-CN" dirty="0" err="1"/>
              <a:t>ContainerId</a:t>
            </a:r>
            <a:r>
              <a:rPr lang="en-US" altLang="zh-CN" dirty="0"/>
              <a:t>, Resource(no. of </a:t>
            </a:r>
            <a:r>
              <a:rPr lang="en-US" altLang="zh-CN" dirty="0" err="1"/>
              <a:t>cpus</a:t>
            </a:r>
            <a:r>
              <a:rPr lang="en-US" altLang="zh-CN" dirty="0"/>
              <a:t>, memory) allocated, User, </a:t>
            </a:r>
            <a:r>
              <a:rPr lang="en-US" altLang="zh-CN" dirty="0" err="1"/>
              <a:t>LocalResource</a:t>
            </a:r>
            <a:r>
              <a:rPr lang="en-US" altLang="zh-CN" dirty="0"/>
              <a:t>(binaries, jar and other things for running the container), Environment variables, </a:t>
            </a:r>
            <a:r>
              <a:rPr lang="en-US" altLang="zh-CN" dirty="0" err="1"/>
              <a:t>Commandline</a:t>
            </a:r>
            <a:r>
              <a:rPr lang="en-US" altLang="zh-CN" dirty="0"/>
              <a:t>( to launch the container).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F4DD0-B089-4F7E-9486-1DA57DD91D06}"/>
              </a:ext>
            </a:extLst>
          </p:cNvPr>
          <p:cNvSpPr txBox="1"/>
          <p:nvPr/>
        </p:nvSpPr>
        <p:spPr>
          <a:xfrm>
            <a:off x="302004" y="4044684"/>
            <a:ext cx="581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 contains all of the information needed by </a:t>
            </a:r>
            <a:r>
              <a:rPr lang="en-US" altLang="zh-CN" dirty="0" err="1"/>
              <a:t>ResourceManager</a:t>
            </a:r>
            <a:r>
              <a:rPr lang="en-US" altLang="zh-CN" dirty="0"/>
              <a:t> to launch the </a:t>
            </a:r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70E165-E8B6-442B-B2AA-3B966F94F356}"/>
              </a:ext>
            </a:extLst>
          </p:cNvPr>
          <p:cNvSpPr txBox="1"/>
          <p:nvPr/>
        </p:nvSpPr>
        <p:spPr>
          <a:xfrm>
            <a:off x="302004" y="5292919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includes: </a:t>
            </a:r>
            <a:r>
              <a:rPr lang="en-US" altLang="zh-CN" dirty="0" err="1"/>
              <a:t>ApplicationId</a:t>
            </a:r>
            <a:r>
              <a:rPr lang="en-US" altLang="zh-CN" dirty="0"/>
              <a:t>, User, Priority, ContainerLaunchContext of the AM container, etc.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22C44D-F823-415D-8BB2-660B85F060A7}"/>
              </a:ext>
            </a:extLst>
          </p:cNvPr>
          <p:cNvSpPr/>
          <p:nvPr/>
        </p:nvSpPr>
        <p:spPr>
          <a:xfrm>
            <a:off x="7620000" y="1635853"/>
            <a:ext cx="3099954" cy="17931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A45337-EB99-4024-A9BF-89F085C5A878}"/>
              </a:ext>
            </a:extLst>
          </p:cNvPr>
          <p:cNvSpPr/>
          <p:nvPr/>
        </p:nvSpPr>
        <p:spPr>
          <a:xfrm>
            <a:off x="7734300" y="779463"/>
            <a:ext cx="2871354" cy="635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F0009-D13D-4197-8D86-7385D634DF2A}"/>
              </a:ext>
            </a:extLst>
          </p:cNvPr>
          <p:cNvSpPr txBox="1"/>
          <p:nvPr/>
        </p:nvSpPr>
        <p:spPr>
          <a:xfrm>
            <a:off x="7874000" y="9318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7CD877-2B81-4F3E-8358-C2B15FCC1D61}"/>
              </a:ext>
            </a:extLst>
          </p:cNvPr>
          <p:cNvSpPr txBox="1"/>
          <p:nvPr/>
        </p:nvSpPr>
        <p:spPr>
          <a:xfrm>
            <a:off x="8484754" y="16389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E7680-C8AA-491F-82BB-D7F23A7EAC5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69977" y="1414463"/>
            <a:ext cx="5773" cy="7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69C20D-7F10-42CF-9DE5-7206B788B2EE}"/>
              </a:ext>
            </a:extLst>
          </p:cNvPr>
          <p:cNvSpPr/>
          <p:nvPr/>
        </p:nvSpPr>
        <p:spPr>
          <a:xfrm>
            <a:off x="7734300" y="2194992"/>
            <a:ext cx="2755900" cy="10562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44F38E-6655-48D3-A953-423B5341C9FC}"/>
              </a:ext>
            </a:extLst>
          </p:cNvPr>
          <p:cNvSpPr txBox="1"/>
          <p:nvPr/>
        </p:nvSpPr>
        <p:spPr>
          <a:xfrm>
            <a:off x="7861300" y="2202734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actual program running in the container (Jobs, tasks,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3EE8D8-35A6-4581-B8E4-2A8592A3B329}"/>
              </a:ext>
            </a:extLst>
          </p:cNvPr>
          <p:cNvSpPr/>
          <p:nvPr/>
        </p:nvSpPr>
        <p:spPr>
          <a:xfrm>
            <a:off x="7734300" y="4968014"/>
            <a:ext cx="3099954" cy="13963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729AA7-A37B-4198-90EC-17BFF2AFED77}"/>
              </a:ext>
            </a:extLst>
          </p:cNvPr>
          <p:cNvSpPr/>
          <p:nvPr/>
        </p:nvSpPr>
        <p:spPr>
          <a:xfrm>
            <a:off x="7848600" y="4059019"/>
            <a:ext cx="2871354" cy="4641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F617D-B5D6-46F6-B38C-16786E39F33C}"/>
              </a:ext>
            </a:extLst>
          </p:cNvPr>
          <p:cNvSpPr txBox="1"/>
          <p:nvPr/>
        </p:nvSpPr>
        <p:spPr>
          <a:xfrm>
            <a:off x="8026977" y="409358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A3AB25-AC11-49F4-B6F9-1C398ED39826}"/>
              </a:ext>
            </a:extLst>
          </p:cNvPr>
          <p:cNvSpPr txBox="1"/>
          <p:nvPr/>
        </p:nvSpPr>
        <p:spPr>
          <a:xfrm>
            <a:off x="8599054" y="4977808"/>
            <a:ext cx="223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D0D5BA-0BE0-4739-AD18-F090FE22AF3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9226550" y="4523175"/>
            <a:ext cx="57727" cy="9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89746C-A784-44F2-8DA6-59D29B2576C0}"/>
              </a:ext>
            </a:extLst>
          </p:cNvPr>
          <p:cNvSpPr/>
          <p:nvPr/>
        </p:nvSpPr>
        <p:spPr>
          <a:xfrm>
            <a:off x="7848600" y="5457872"/>
            <a:ext cx="2755900" cy="7074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9663-4D48-4A61-AA21-52EEA1ECA440}"/>
              </a:ext>
            </a:extLst>
          </p:cNvPr>
          <p:cNvSpPr txBox="1"/>
          <p:nvPr/>
        </p:nvSpPr>
        <p:spPr>
          <a:xfrm>
            <a:off x="8205354" y="55568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09D6F9-F731-45A1-82D2-B5781CD5430F}"/>
              </a:ext>
            </a:extLst>
          </p:cNvPr>
          <p:cNvSpPr txBox="1"/>
          <p:nvPr/>
        </p:nvSpPr>
        <p:spPr>
          <a:xfrm>
            <a:off x="7671260" y="3600665"/>
            <a:ext cx="31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82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/>
              <a:t>In YARN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106" y="3756400"/>
            <a:ext cx="218417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4699" y="2161124"/>
            <a:ext cx="19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ResourceManager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35040" y="3150524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5825" y="783803"/>
            <a:ext cx="4688378" cy="1942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59686" y="783803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43855" y="1188034"/>
            <a:ext cx="3512319" cy="132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4214" y="11880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98920" y="1627165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39000" y="1814914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56365" y="3756401"/>
            <a:ext cx="2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ResourceManager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40" y="275373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5040" y="3205433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cxnSp>
        <p:nvCxnSpPr>
          <p:cNvPr id="22" name="Straight Arrow Connector 21"/>
          <p:cNvCxnSpPr>
            <a:stCxn id="15" idx="2"/>
            <a:endCxn id="3" idx="0"/>
          </p:cNvCxnSpPr>
          <p:nvPr/>
        </p:nvCxnSpPr>
        <p:spPr>
          <a:xfrm>
            <a:off x="9292589" y="2374689"/>
            <a:ext cx="13603" cy="138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123063" y="2876666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13366" y="2913758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65763" y="4812717"/>
            <a:ext cx="2892829" cy="1945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36975" y="4763323"/>
            <a:ext cx="18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91004" y="5086686"/>
            <a:ext cx="220901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72598" y="5040322"/>
            <a:ext cx="19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NodeManager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2"/>
          </p:cNvCxnSpPr>
          <p:nvPr/>
        </p:nvCxnSpPr>
        <p:spPr>
          <a:xfrm flipH="1">
            <a:off x="8095509" y="4125733"/>
            <a:ext cx="1210683" cy="96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21332" y="4091922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11635" y="4129014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924502" y="5561214"/>
            <a:ext cx="2381690" cy="10723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43855" y="5498957"/>
            <a:ext cx="16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95509" y="5346935"/>
            <a:ext cx="0" cy="2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23063" y="5917683"/>
            <a:ext cx="2076951" cy="64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7061" y="5890985"/>
            <a:ext cx="175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505" y="938104"/>
            <a:ext cx="307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ClientHelper</a:t>
            </a:r>
            <a:r>
              <a:rPr lang="en-US" altLang="zh-CN" dirty="0"/>
              <a:t> send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RM in YARN cluster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9505" y="2184246"/>
            <a:ext cx="425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2.RM calls a NM to start a container, and send the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the 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04" y="3756400"/>
            <a:ext cx="505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NM runs the </a:t>
            </a:r>
            <a:r>
              <a:rPr lang="en-US" dirty="0" err="1"/>
              <a:t>ApplicationMaster</a:t>
            </a:r>
            <a:r>
              <a:rPr lang="en-US" dirty="0"/>
              <a:t>(</a:t>
            </a:r>
            <a:r>
              <a:rPr lang="en-US" dirty="0" err="1"/>
              <a:t>ClusterBasedJobCoordinator</a:t>
            </a:r>
            <a:r>
              <a:rPr lang="en-US" dirty="0"/>
              <a:t>) contained in </a:t>
            </a:r>
            <a:r>
              <a:rPr lang="en-US" dirty="0" err="1"/>
              <a:t>ApplicationSubmissionContext</a:t>
            </a:r>
            <a:r>
              <a:rPr lang="en-US" dirty="0"/>
              <a:t> in the container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2663" y="3044620"/>
            <a:ext cx="72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8403" y="4334764"/>
            <a:ext cx="72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5825" y="6042151"/>
            <a:ext cx="5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397006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741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947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the </a:t>
            </a:r>
            <a:r>
              <a:rPr lang="en-US" dirty="0" err="1"/>
              <a:t>CoordinatorSystemConfig</a:t>
            </a:r>
            <a:r>
              <a:rPr lang="en-US" dirty="0"/>
              <a:t> from the container’s environment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87236"/>
            <a:ext cx="433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Create </a:t>
            </a:r>
            <a:r>
              <a:rPr lang="en-US" dirty="0" err="1"/>
              <a:t>CoordinatorStreamManager</a:t>
            </a:r>
            <a:r>
              <a:rPr lang="en-US" dirty="0"/>
              <a:t> from </a:t>
            </a:r>
            <a:r>
              <a:rPr lang="en-US" altLang="zh-CN" dirty="0" err="1"/>
              <a:t>coordinatorSystemConfig</a:t>
            </a:r>
            <a:r>
              <a:rPr lang="en-US" altLang="zh-CN" dirty="0"/>
              <a:t> to read and write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(Consumer and Producer)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629" y="3261762"/>
            <a:ext cx="391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Read latest checkpoint JobModel from </a:t>
            </a:r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1095" y="1285408"/>
            <a:ext cx="5793971" cy="43936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3062" y="1259596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32811" y="2019092"/>
            <a:ext cx="5275465" cy="3449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47260" y="2019092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35784" y="1571106"/>
            <a:ext cx="3491343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9483" y="1559221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CoordinatorSystemConfig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9" idx="0"/>
          </p:cNvCxnSpPr>
          <p:nvPr/>
        </p:nvCxnSpPr>
        <p:spPr>
          <a:xfrm flipH="1">
            <a:off x="7576012" y="1928553"/>
            <a:ext cx="1039" cy="56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33703" y="2492918"/>
            <a:ext cx="3684618" cy="393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1017" y="2513750"/>
            <a:ext cx="297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CoordinatorStreamManager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749740" y="1716796"/>
            <a:ext cx="1485207" cy="1081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794421" y="1943385"/>
            <a:ext cx="14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3"/>
            <a:endCxn id="23" idx="1"/>
          </p:cNvCxnSpPr>
          <p:nvPr/>
        </p:nvCxnSpPr>
        <p:spPr>
          <a:xfrm flipV="1">
            <a:off x="9418321" y="2257574"/>
            <a:ext cx="1331419" cy="432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64843" y="2540220"/>
            <a:ext cx="3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129" y="4093572"/>
            <a:ext cx="411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Recomputes</a:t>
            </a:r>
            <a:r>
              <a:rPr lang="en-US" dirty="0"/>
              <a:t> </a:t>
            </a:r>
            <a:r>
              <a:rPr lang="en-US" altLang="zh-CN" dirty="0" err="1"/>
              <a:t>ChangelogPartitionMapping</a:t>
            </a:r>
            <a:r>
              <a:rPr lang="en-US" altLang="zh-CN" dirty="0"/>
              <a:t> </a:t>
            </a:r>
            <a:r>
              <a:rPr lang="en-US" dirty="0"/>
              <a:t>based on JobModel and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066" y="5202381"/>
            <a:ext cx="411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Build the </a:t>
            </a:r>
            <a:r>
              <a:rPr lang="en-US" dirty="0" err="1"/>
              <a:t>JobModelManager</a:t>
            </a:r>
            <a:r>
              <a:rPr lang="en-US" dirty="0"/>
              <a:t> and </a:t>
            </a:r>
            <a:r>
              <a:rPr lang="en-US" dirty="0" err="1"/>
              <a:t>ChangelogStreamManager</a:t>
            </a:r>
            <a:r>
              <a:rPr lang="en-US" dirty="0"/>
              <a:t> using JobModel and Changelog mapping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2965" y="3221443"/>
            <a:ext cx="1787236" cy="34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36378" y="3201645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cxnSp>
        <p:nvCxnSpPr>
          <p:cNvPr id="54" name="Straight Arrow Connector 53"/>
          <p:cNvCxnSpPr>
            <a:stCxn id="23" idx="1"/>
            <a:endCxn id="49" idx="3"/>
          </p:cNvCxnSpPr>
          <p:nvPr/>
        </p:nvCxnSpPr>
        <p:spPr>
          <a:xfrm flipH="1">
            <a:off x="9920201" y="2257574"/>
            <a:ext cx="829539" cy="113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1"/>
          </p:cNvCxnSpPr>
          <p:nvPr/>
        </p:nvCxnSpPr>
        <p:spPr>
          <a:xfrm flipH="1">
            <a:off x="7878389" y="3395317"/>
            <a:ext cx="254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5168958" y="3209756"/>
            <a:ext cx="2725536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145577" y="3205224"/>
            <a:ext cx="296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ChangelogPartitionMapping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038405" y="4165901"/>
            <a:ext cx="1976353" cy="10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085164" y="4141083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8146472" y="4601838"/>
            <a:ext cx="1787236" cy="34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449885" y="458204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945548" y="4165901"/>
            <a:ext cx="2948946" cy="10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5069721" y="4609897"/>
            <a:ext cx="2725536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046340" y="4605365"/>
            <a:ext cx="296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ChangelogPartitionMapping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085218" y="4152383"/>
            <a:ext cx="269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ChangelogStreamManager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740F69-37EE-4B8A-B12E-65C21019547A}"/>
              </a:ext>
            </a:extLst>
          </p:cNvPr>
          <p:cNvSpPr txBox="1"/>
          <p:nvPr/>
        </p:nvSpPr>
        <p:spPr>
          <a:xfrm>
            <a:off x="9768755" y="2911616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A15476-E9AC-4CA7-A7A9-0E736D0FC4D8}"/>
              </a:ext>
            </a:extLst>
          </p:cNvPr>
          <p:cNvSpPr txBox="1"/>
          <p:nvPr/>
        </p:nvSpPr>
        <p:spPr>
          <a:xfrm>
            <a:off x="7834227" y="3049532"/>
            <a:ext cx="38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9FF1DB-6AFD-48C6-B797-FC42DBF4AC49}"/>
              </a:ext>
            </a:extLst>
          </p:cNvPr>
          <p:cNvSpPr txBox="1"/>
          <p:nvPr/>
        </p:nvSpPr>
        <p:spPr>
          <a:xfrm>
            <a:off x="7751581" y="3749824"/>
            <a:ext cx="62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2A4D9C-F147-44F3-8E2C-8EF47F04B818}"/>
              </a:ext>
            </a:extLst>
          </p:cNvPr>
          <p:cNvCxnSpPr>
            <a:stCxn id="52" idx="2"/>
            <a:endCxn id="75" idx="0"/>
          </p:cNvCxnSpPr>
          <p:nvPr/>
        </p:nvCxnSpPr>
        <p:spPr>
          <a:xfrm>
            <a:off x="9043207" y="3570977"/>
            <a:ext cx="13507" cy="101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AD739C3-5A2C-458E-BC0B-449A0E57C75B}"/>
              </a:ext>
            </a:extLst>
          </p:cNvPr>
          <p:cNvCxnSpPr>
            <a:stCxn id="62" idx="2"/>
            <a:endCxn id="89" idx="0"/>
          </p:cNvCxnSpPr>
          <p:nvPr/>
        </p:nvCxnSpPr>
        <p:spPr>
          <a:xfrm flipH="1">
            <a:off x="6528344" y="3574556"/>
            <a:ext cx="99237" cy="10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104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3.Read latest checkpoint JobModel from </a:t>
            </a:r>
            <a:r>
              <a:rPr lang="en-US" altLang="zh-CN" dirty="0" err="1"/>
              <a:t>CoordinatorStream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Read the number of containers from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. Create same number of Processors.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Get the </a:t>
            </a:r>
            <a:r>
              <a:rPr lang="en-US" altLang="zh-CN" dirty="0">
                <a:hlinkClick r:id="rId2" action="ppaction://hlinksldjump"/>
              </a:rPr>
              <a:t>StreamMetadataCache</a:t>
            </a:r>
            <a:r>
              <a:rPr lang="en-US" altLang="zh-CN" dirty="0"/>
              <a:t> for all input </a:t>
            </a:r>
            <a:r>
              <a:rPr lang="en-US" altLang="zh-CN" dirty="0" err="1"/>
              <a:t>SystemStreams</a:t>
            </a:r>
            <a:r>
              <a:rPr lang="en-US" altLang="zh-CN" dirty="0"/>
              <a:t>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36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Read all </a:t>
            </a:r>
            <a:r>
              <a:rPr lang="en-US" altLang="zh-CN" dirty="0">
                <a:hlinkClick r:id="rId2" action="ppaction://hlinksldjump"/>
              </a:rPr>
              <a:t>SystemStreamPartitions</a:t>
            </a:r>
            <a:r>
              <a:rPr lang="en-US" altLang="zh-CN" dirty="0"/>
              <a:t> from StreamMetadataCache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06008" y="4650973"/>
            <a:ext cx="4065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 Get the Grouper (</a:t>
            </a:r>
            <a:r>
              <a:rPr lang="en-US" altLang="zh-CN" dirty="0" err="1"/>
              <a:t>GroupByPartition</a:t>
            </a:r>
            <a:r>
              <a:rPr lang="en-US" altLang="zh-CN" dirty="0"/>
              <a:t>) according to </a:t>
            </a:r>
            <a:r>
              <a:rPr lang="en-US" altLang="zh-CN" dirty="0" err="1"/>
              <a:t>confgis</a:t>
            </a:r>
            <a:r>
              <a:rPr lang="en-US" altLang="zh-CN" dirty="0"/>
              <a:t>.  And use it to group </a:t>
            </a:r>
            <a:r>
              <a:rPr lang="en-US" altLang="zh-CN" dirty="0" err="1" smtClean="0"/>
              <a:t>SystemStreamPartations</a:t>
            </a:r>
            <a:r>
              <a:rPr lang="en-US" altLang="zh-CN" dirty="0"/>
              <a:t> </a:t>
            </a:r>
            <a:r>
              <a:rPr lang="en-US" altLang="zh-CN" dirty="0" smtClean="0"/>
              <a:t>to Tasks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0530" y="619028"/>
            <a:ext cx="4559114" cy="5852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9719" y="620677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  <a:endCxn id="16" idx="3"/>
          </p:cNvCxnSpPr>
          <p:nvPr/>
        </p:nvCxnSpPr>
        <p:spPr>
          <a:xfrm flipH="1" flipV="1">
            <a:off x="8930271" y="1744146"/>
            <a:ext cx="1122358" cy="9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089719" y="1451673"/>
            <a:ext cx="2840552" cy="584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8352" y="1549897"/>
            <a:ext cx="23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StreamMetadataCache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 flipH="1">
            <a:off x="7502903" y="2044931"/>
            <a:ext cx="3490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177690" y="2433973"/>
            <a:ext cx="2650426" cy="4144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328351" y="2433973"/>
            <a:ext cx="24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SystemStreamPartitions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3" idx="2"/>
            <a:endCxn id="47" idx="0"/>
          </p:cNvCxnSpPr>
          <p:nvPr/>
        </p:nvCxnSpPr>
        <p:spPr>
          <a:xfrm flipH="1">
            <a:off x="7502902" y="2848449"/>
            <a:ext cx="1" cy="17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94301" y="3222366"/>
            <a:ext cx="3017204" cy="6090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57917" y="3342249"/>
            <a:ext cx="318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SystemStreamPartitio</a:t>
            </a:r>
            <a:r>
              <a:rPr lang="en-US" altLang="zh-CN" dirty="0" err="1" smtClean="0"/>
              <a:t>nGrouper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994301" y="3818882"/>
            <a:ext cx="3017203" cy="534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81371" y="3826457"/>
            <a:ext cx="185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GroupByPartition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25552" y="4626125"/>
            <a:ext cx="3354700" cy="17414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28351" y="4546820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SystemStream</a:t>
            </a:r>
            <a:r>
              <a:rPr lang="en-US" dirty="0" smtClean="0"/>
              <a:t> groups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99430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94008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99430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99430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SSP1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99512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99512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09751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73886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68464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Task2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73886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73886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SSP1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73968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73968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84207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466871" y="4885297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412658" y="4818848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Task3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466870" y="5215896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466870" y="5212222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SSP1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7467690" y="5588902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467690" y="5585228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SSP2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570087" y="5974928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8191238" y="4890032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137025" y="4823583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Task4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8191237" y="5220631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191237" y="5216957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SSP1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8192057" y="5593637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192057" y="5589963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SSP2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294454" y="5979663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827493" y="5336255"/>
            <a:ext cx="3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109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3.Read latest checkpoint JobModel from </a:t>
            </a:r>
            <a:r>
              <a:rPr lang="en-US" altLang="zh-CN" dirty="0" err="1"/>
              <a:t>CoordinatorStream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4181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(5) Create </a:t>
            </a:r>
            <a:r>
              <a:rPr lang="en-US" altLang="zh-CN" dirty="0" err="1" smtClean="0"/>
              <a:t>ChangelogStreamManager</a:t>
            </a:r>
            <a:r>
              <a:rPr lang="en-US" altLang="zh-CN" dirty="0" smtClean="0"/>
              <a:t>. Use it to read the </a:t>
            </a:r>
            <a:r>
              <a:rPr lang="en-US" altLang="zh-CN" dirty="0" err="1" smtClean="0"/>
              <a:t>TaskName</a:t>
            </a:r>
            <a:r>
              <a:rPr lang="en-US" altLang="zh-CN" dirty="0" smtClean="0"/>
              <a:t>-to-Partition mapping from </a:t>
            </a:r>
            <a:r>
              <a:rPr lang="en-US" altLang="zh-CN" dirty="0" err="1" smtClean="0"/>
              <a:t>CoordinatorSystemStream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409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(6)Combine the </a:t>
            </a:r>
            <a:r>
              <a:rPr lang="en-US" altLang="zh-CN" dirty="0" err="1" smtClean="0"/>
              <a:t>Changlog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TaskName</a:t>
            </a:r>
            <a:r>
              <a:rPr lang="en-US" altLang="zh-CN" dirty="0" smtClean="0"/>
              <a:t>-Partition mapping with Task-SSP mapping, get the </a:t>
            </a:r>
            <a:r>
              <a:rPr lang="en-US" altLang="zh-CN" dirty="0" smtClean="0">
                <a:hlinkClick r:id="rId2" action="ppaction://hlinksldjump"/>
              </a:rPr>
              <a:t>TaskModel</a:t>
            </a:r>
            <a:r>
              <a:rPr lang="en-US" altLang="zh-CN" dirty="0" smtClean="0"/>
              <a:t> for each task.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4433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(7) Create the </a:t>
            </a:r>
            <a:r>
              <a:rPr lang="en-US" altLang="zh-CN" dirty="0" err="1" smtClean="0"/>
              <a:t>ContainerGrouper</a:t>
            </a:r>
            <a:r>
              <a:rPr lang="en-US" altLang="zh-CN" dirty="0" smtClean="0"/>
              <a:t> according to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. Use the </a:t>
            </a:r>
            <a:r>
              <a:rPr lang="en-US" altLang="zh-CN" dirty="0" err="1" smtClean="0"/>
              <a:t>ContainerGrouper</a:t>
            </a:r>
            <a:r>
              <a:rPr lang="en-US" altLang="zh-CN" dirty="0" smtClean="0"/>
              <a:t> to group the </a:t>
            </a:r>
            <a:r>
              <a:rPr lang="en-US" altLang="zh-CN" dirty="0" err="1" smtClean="0"/>
              <a:t>TaskModels</a:t>
            </a:r>
            <a:r>
              <a:rPr lang="en-US" altLang="zh-CN" dirty="0" smtClean="0"/>
              <a:t> with containers and get the </a:t>
            </a:r>
            <a:r>
              <a:rPr lang="en-US" altLang="zh-CN" dirty="0" smtClean="0">
                <a:hlinkClick r:id="rId2" action="ppaction://hlinksldjump"/>
              </a:rPr>
              <a:t>ContainerModel</a:t>
            </a:r>
            <a:r>
              <a:rPr lang="en-US" altLang="zh-CN" dirty="0" smtClean="0"/>
              <a:t> for each container(If host-affinity enabled, use balance method instead of group)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13257" y="5592853"/>
            <a:ext cx="428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(8) Build the </a:t>
            </a:r>
            <a:r>
              <a:rPr lang="en-US" altLang="zh-CN" dirty="0" smtClean="0">
                <a:hlinkClick r:id="rId2" action="ppaction://hlinksldjump"/>
              </a:rPr>
              <a:t>JobModel</a:t>
            </a:r>
            <a:r>
              <a:rPr lang="en-US" altLang="zh-CN" dirty="0" smtClean="0"/>
              <a:t> using </a:t>
            </a:r>
            <a:r>
              <a:rPr lang="en-US" altLang="zh-CN" dirty="0" err="1" smtClean="0"/>
              <a:t>ContainerModels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.(If host-affinity enabled, also use </a:t>
            </a:r>
            <a:r>
              <a:rPr lang="en-US" altLang="zh-CN" dirty="0" err="1" smtClean="0"/>
              <a:t>LocalityManager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0530" y="619028"/>
            <a:ext cx="4559114" cy="5852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9719" y="620677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  <a:endCxn id="16" idx="3"/>
          </p:cNvCxnSpPr>
          <p:nvPr/>
        </p:nvCxnSpPr>
        <p:spPr>
          <a:xfrm flipH="1" flipV="1">
            <a:off x="8930271" y="1744146"/>
            <a:ext cx="1122358" cy="9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089719" y="1451673"/>
            <a:ext cx="2840552" cy="584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8352" y="1549897"/>
            <a:ext cx="23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StreamMetadataCache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 flipH="1">
            <a:off x="7502903" y="2044931"/>
            <a:ext cx="3490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177690" y="2433973"/>
            <a:ext cx="2650426" cy="4144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328351" y="2433973"/>
            <a:ext cx="24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SystemStreamPartitions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3" idx="2"/>
            <a:endCxn id="47" idx="0"/>
          </p:cNvCxnSpPr>
          <p:nvPr/>
        </p:nvCxnSpPr>
        <p:spPr>
          <a:xfrm flipH="1">
            <a:off x="7502902" y="2848449"/>
            <a:ext cx="1" cy="17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94301" y="3222366"/>
            <a:ext cx="3017204" cy="6090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57917" y="3342249"/>
            <a:ext cx="318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SystemStreamPartitio</a:t>
            </a:r>
            <a:r>
              <a:rPr lang="en-US" altLang="zh-CN" dirty="0" err="1" smtClean="0"/>
              <a:t>nGrouper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994301" y="3818882"/>
            <a:ext cx="3017203" cy="534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81371" y="3826457"/>
            <a:ext cx="185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GroupByPartition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25552" y="4626125"/>
            <a:ext cx="3354700" cy="17414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28351" y="4546820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SystemStream</a:t>
            </a:r>
            <a:r>
              <a:rPr lang="en-US" dirty="0" smtClean="0"/>
              <a:t> groups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99430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94008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99430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99430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SSP1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99512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99512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09751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73886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68464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Task2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73886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73886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SSP1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73968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73968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84207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466871" y="4885297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412658" y="4818848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Task3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466870" y="5215896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466870" y="5212222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SSP1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7467690" y="5588902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467690" y="5585228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SSP2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570087" y="5974928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8191238" y="4890032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137025" y="4823583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Task4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8191237" y="5220631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191237" y="5216957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SSP1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8192057" y="5593637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192057" y="5589963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SSP2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294454" y="5979663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827493" y="5336255"/>
            <a:ext cx="3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669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642"/>
            <a:ext cx="10515600" cy="1325563"/>
          </a:xfrm>
        </p:spPr>
        <p:txBody>
          <a:bodyPr/>
          <a:lstStyle/>
          <a:p>
            <a:r>
              <a:rPr lang="en-US" smtClean="0"/>
              <a:t>ContainerGroup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236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90805"/>
            <a:ext cx="10515600" cy="1325563"/>
          </a:xfrm>
        </p:spPr>
        <p:txBody>
          <a:bodyPr/>
          <a:lstStyle/>
          <a:p>
            <a:r>
              <a:rPr lang="en-US" dirty="0" smtClean="0"/>
              <a:t>StreamMetadataCache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1643" y="1229330"/>
            <a:ext cx="466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StreamMetadataCache cache some </a:t>
            </a:r>
            <a:r>
              <a:rPr lang="en-US" altLang="zh-CN" dirty="0" err="1" smtClean="0"/>
              <a:t>SystemStreams</a:t>
            </a:r>
            <a:r>
              <a:rPr lang="en-US" altLang="zh-CN" dirty="0" smtClean="0"/>
              <a:t>’ metadata (offset and partition </a:t>
            </a:r>
            <a:r>
              <a:rPr lang="en-US" altLang="zh-CN" dirty="0" err="1" smtClean="0"/>
              <a:t>informations</a:t>
            </a:r>
            <a:r>
              <a:rPr lang="en-US" altLang="zh-CN" dirty="0" smtClean="0"/>
              <a:t>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396" y="2535382"/>
            <a:ext cx="472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can prevent high frequency requests from harming the </a:t>
            </a:r>
            <a:r>
              <a:rPr lang="en-US" altLang="zh-CN" dirty="0" smtClean="0"/>
              <a:t>actual systems.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495" y="2975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SystemStreamPartition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1149" y="4134473"/>
            <a:ext cx="4048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pair of &lt;</a:t>
            </a:r>
            <a:r>
              <a:rPr lang="en-US" altLang="zh-CN" dirty="0" err="1" smtClean="0"/>
              <a:t>SystemStream</a:t>
            </a:r>
            <a:r>
              <a:rPr lang="en-US" altLang="zh-CN" dirty="0" smtClean="0"/>
              <a:t>, Partition ID&gt;, representing one specific partition in one system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70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7876384" y="83648"/>
            <a:ext cx="2793076" cy="1871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9718"/>
            <a:ext cx="10515600" cy="1325563"/>
          </a:xfrm>
        </p:spPr>
        <p:txBody>
          <a:bodyPr/>
          <a:lstStyle/>
          <a:p>
            <a:r>
              <a:rPr lang="en-US" dirty="0" smtClean="0"/>
              <a:t>TaskModel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4093" y="554420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TaskModel will be used by the </a:t>
            </a:r>
            <a:r>
              <a:rPr lang="en-US" dirty="0" err="1" smtClean="0"/>
              <a:t>SamzaContainer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092" y="1114144"/>
            <a:ext cx="523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TaskModel contains </a:t>
            </a:r>
            <a:r>
              <a:rPr lang="en-US" dirty="0" err="1" smtClean="0"/>
              <a:t>TaskName</a:t>
            </a:r>
            <a:r>
              <a:rPr lang="en-US" dirty="0" smtClean="0"/>
              <a:t>, the set of associated </a:t>
            </a:r>
            <a:r>
              <a:rPr lang="en-US" dirty="0" err="1" smtClean="0"/>
              <a:t>SystemStreamPartition</a:t>
            </a:r>
            <a:r>
              <a:rPr lang="en-US" dirty="0" smtClean="0"/>
              <a:t> and the associated </a:t>
            </a:r>
            <a:r>
              <a:rPr lang="en-US" dirty="0" err="1" smtClean="0"/>
              <a:t>ChangelogPartition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761917" y="45298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61916" y="78357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761916" y="77990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762736" y="115658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762736" y="115291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865133" y="154261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158332" y="477578"/>
            <a:ext cx="1463040" cy="461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98877" y="507768"/>
            <a:ext cx="136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TaskName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55869" y="442796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SSP1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158332" y="1035684"/>
            <a:ext cx="1217427" cy="749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204353" y="1069961"/>
            <a:ext cx="126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</a:t>
            </a:r>
            <a:endParaRPr lang="en-US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59263" y="1637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ContainerModel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6660" y="2663033"/>
            <a:ext cx="46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ContainerModel is used to define which </a:t>
            </a:r>
            <a:r>
              <a:rPr lang="en-US" dirty="0" err="1" smtClean="0"/>
              <a:t>TaskModels</a:t>
            </a:r>
            <a:r>
              <a:rPr lang="en-US" dirty="0" smtClean="0"/>
              <a:t> a </a:t>
            </a:r>
            <a:r>
              <a:rPr lang="en-US" dirty="0" err="1" smtClean="0"/>
              <a:t>SamzaContainer</a:t>
            </a:r>
            <a:r>
              <a:rPr lang="en-US" dirty="0" smtClean="0"/>
              <a:t> should process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7097" y="3367326"/>
            <a:ext cx="471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ContainerModel contains a </a:t>
            </a:r>
            <a:r>
              <a:rPr lang="en-US" dirty="0" err="1" smtClean="0"/>
              <a:t>containerID</a:t>
            </a:r>
            <a:r>
              <a:rPr lang="en-US" dirty="0" smtClean="0"/>
              <a:t> and a set of </a:t>
            </a:r>
            <a:r>
              <a:rPr lang="en-US" dirty="0" err="1" smtClean="0"/>
              <a:t>TaskModels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76223" y="2123926"/>
            <a:ext cx="3524597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71307" y="54754"/>
            <a:ext cx="236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TaskModel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19208" y="2116810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ContainerModel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561229" y="2968655"/>
            <a:ext cx="1372806" cy="565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 ID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175104" y="2488187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281964" y="2524728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TaskModel 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9175104" y="291480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281964" y="2951349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TaskModel 2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175104" y="3321552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281964" y="3358093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TaskModel 3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9175104" y="374556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727897" y="3764837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-59263" y="3785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JobModel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17096" y="4830200"/>
            <a:ext cx="555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model used in </a:t>
            </a:r>
            <a:r>
              <a:rPr lang="en-US" dirty="0" err="1" smtClean="0"/>
              <a:t>JobCoordinator</a:t>
            </a:r>
            <a:r>
              <a:rPr lang="en-US" dirty="0" smtClean="0"/>
              <a:t> and </a:t>
            </a:r>
            <a:r>
              <a:rPr lang="en-US" dirty="0" err="1" smtClean="0"/>
              <a:t>SamzaContainer</a:t>
            </a:r>
            <a:r>
              <a:rPr lang="en-US" dirty="0" smtClean="0"/>
              <a:t> to determine how to execute </a:t>
            </a:r>
            <a:r>
              <a:rPr lang="en-US" dirty="0" err="1" smtClean="0"/>
              <a:t>Samza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41786" y="5644681"/>
            <a:ext cx="543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JobModel contains a set of </a:t>
            </a:r>
            <a:r>
              <a:rPr lang="en-US" dirty="0" err="1" smtClean="0"/>
              <a:t>ContainerModels</a:t>
            </a:r>
            <a:r>
              <a:rPr lang="en-US" dirty="0" smtClean="0"/>
              <a:t>, and a </a:t>
            </a:r>
            <a:r>
              <a:rPr lang="en-US" dirty="0" err="1" smtClean="0"/>
              <a:t>LocalityMapping</a:t>
            </a:r>
            <a:r>
              <a:rPr lang="en-US" dirty="0" smtClean="0"/>
              <a:t> from </a:t>
            </a:r>
            <a:r>
              <a:rPr lang="en-US" dirty="0" err="1" smtClean="0"/>
              <a:t>ContainerID</a:t>
            </a:r>
            <a:r>
              <a:rPr lang="en-US" dirty="0" smtClean="0"/>
              <a:t> to </a:t>
            </a:r>
            <a:r>
              <a:rPr lang="en-US" dirty="0" err="1" smtClean="0"/>
              <a:t>HostKey</a:t>
            </a:r>
            <a:r>
              <a:rPr lang="en-US" dirty="0"/>
              <a:t> </a:t>
            </a:r>
            <a:r>
              <a:rPr lang="en-US" dirty="0" smtClean="0"/>
              <a:t>for host-affinity.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148679" y="4493211"/>
            <a:ext cx="4179683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680467" y="4492674"/>
            <a:ext cx="15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JobModel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365167" y="4878376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336072" y="4913846"/>
            <a:ext cx="19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ContainerModel 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365167" y="530499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336073" y="5341538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ContainerModel 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365167" y="5711741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36073" y="5748282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ContainerModel 3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365167" y="613575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025599" y="6155026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483575" y="5050604"/>
            <a:ext cx="1535570" cy="1277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674354" y="5248471"/>
            <a:ext cx="11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Container-to-Host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7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</a:t>
            </a:r>
            <a:r>
              <a:rPr lang="en-US" altLang="zh-CN" dirty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31376</TotalTime>
  <Words>6261</Words>
  <Application>Microsoft Office PowerPoint</Application>
  <PresentationFormat>Widescreen</PresentationFormat>
  <Paragraphs>1431</Paragraphs>
  <Slides>115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1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Submit Job to Cluster</vt:lpstr>
      <vt:lpstr>ContainerLaunchContext and ApplicationSubmissionContext</vt:lpstr>
      <vt:lpstr>In YARN cluster</vt:lpstr>
      <vt:lpstr>Create ClusterBasedJobCoordinator</vt:lpstr>
      <vt:lpstr>Read JobModel</vt:lpstr>
      <vt:lpstr>Read JobModel</vt:lpstr>
      <vt:lpstr>ContainerGroup</vt:lpstr>
      <vt:lpstr>StreamMetadataCache</vt:lpstr>
      <vt:lpstr>TaskModel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1989</cp:revision>
  <dcterms:created xsi:type="dcterms:W3CDTF">2017-09-19T08:35:57Z</dcterms:created>
  <dcterms:modified xsi:type="dcterms:W3CDTF">2018-03-17T10:21:54Z</dcterms:modified>
</cp:coreProperties>
</file>