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02" r:id="rId15"/>
    <p:sldId id="273" r:id="rId16"/>
    <p:sldId id="301" r:id="rId17"/>
    <p:sldId id="278" r:id="rId18"/>
    <p:sldId id="306" r:id="rId19"/>
    <p:sldId id="304" r:id="rId20"/>
    <p:sldId id="307" r:id="rId21"/>
    <p:sldId id="305" r:id="rId22"/>
    <p:sldId id="318" r:id="rId23"/>
    <p:sldId id="310" r:id="rId24"/>
    <p:sldId id="319" r:id="rId25"/>
    <p:sldId id="312" r:id="rId26"/>
    <p:sldId id="323" r:id="rId27"/>
    <p:sldId id="324" r:id="rId28"/>
    <p:sldId id="325" r:id="rId29"/>
    <p:sldId id="313" r:id="rId30"/>
    <p:sldId id="326" r:id="rId31"/>
    <p:sldId id="314" r:id="rId32"/>
    <p:sldId id="315" r:id="rId33"/>
    <p:sldId id="316" r:id="rId34"/>
    <p:sldId id="317" r:id="rId35"/>
    <p:sldId id="311" r:id="rId36"/>
    <p:sldId id="308" r:id="rId37"/>
    <p:sldId id="309" r:id="rId38"/>
    <p:sldId id="275" r:id="rId39"/>
    <p:sldId id="303" r:id="rId40"/>
    <p:sldId id="274" r:id="rId41"/>
    <p:sldId id="268" r:id="rId42"/>
    <p:sldId id="272" r:id="rId43"/>
    <p:sldId id="277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69" r:id="rId58"/>
    <p:sldId id="271" r:id="rId59"/>
    <p:sldId id="263" r:id="rId60"/>
    <p:sldId id="265" r:id="rId61"/>
    <p:sldId id="259" r:id="rId62"/>
    <p:sldId id="262" r:id="rId63"/>
    <p:sldId id="257" r:id="rId64"/>
    <p:sldId id="270" r:id="rId65"/>
    <p:sldId id="258" r:id="rId66"/>
    <p:sldId id="264" r:id="rId67"/>
    <p:sldId id="266" r:id="rId68"/>
    <p:sldId id="267" r:id="rId69"/>
    <p:sldId id="276" r:id="rId70"/>
    <p:sldId id="279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</p14:sldIdLst>
        </p14:section>
        <p14:section name="Deployment" id="{D8B7B586-CF71-4EBD-8424-0AA072424627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18"/>
            <p14:sldId id="310"/>
            <p14:sldId id="319"/>
            <p14:sldId id="312"/>
            <p14:sldId id="323"/>
            <p14:sldId id="324"/>
            <p14:sldId id="325"/>
            <p14:sldId id="313"/>
            <p14:sldId id="326"/>
            <p14:sldId id="314"/>
            <p14:sldId id="315"/>
            <p14:sldId id="316"/>
            <p14:sldId id="317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3" d="100"/>
          <a:sy n="113" d="100"/>
        </p:scale>
        <p:origin x="-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4.png"/><Relationship Id="rId7" Type="http://schemas.openxmlformats.org/officeDocument/2006/relationships/image" Target="../media/image127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2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Dataflow Graphs</a:t>
            </a:r>
          </a:p>
          <a:p>
            <a:pPr marL="0" indent="0">
              <a:buNone/>
            </a:pPr>
            <a:r>
              <a:rPr lang="en-US" sz="2200" dirty="0" smtClean="0"/>
              <a:t>Compose </a:t>
            </a:r>
            <a:r>
              <a:rPr lang="en-US" sz="2200" dirty="0" err="1" smtClean="0"/>
              <a:t>mutiple</a:t>
            </a:r>
            <a:r>
              <a:rPr lang="en-US" sz="2200" dirty="0" smtClean="0"/>
              <a:t> jobs to a dataflow graphs</a:t>
            </a:r>
          </a:p>
          <a:p>
            <a:pPr marL="0" indent="0">
              <a:buNone/>
            </a:pPr>
            <a:r>
              <a:rPr lang="en-US" sz="2200" dirty="0" smtClean="0"/>
              <a:t>Edges are stream, nodes are jobs.</a:t>
            </a:r>
          </a:p>
          <a:p>
            <a:pPr marL="0" indent="0">
              <a:buNone/>
            </a:pPr>
            <a:r>
              <a:rPr lang="en-US" sz="2200" dirty="0" smtClean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 smtClean="0"/>
              <a:t>The </a:t>
            </a:r>
            <a:r>
              <a:rPr lang="en-US" sz="2200" i="1" dirty="0"/>
              <a:t>dataflow model: a practical approach to balancing correctness, latency, and cost in massive-scale, unbounded, out-of-order data </a:t>
            </a:r>
            <a:r>
              <a:rPr lang="en-US" sz="2200" i="1" dirty="0" smtClean="0"/>
              <a:t>processing, </a:t>
            </a:r>
            <a:r>
              <a:rPr lang="en-US" sz="2200" dirty="0" smtClean="0"/>
              <a:t>VLDB2015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 smtClean="0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B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is made up of three parts:</a:t>
            </a:r>
          </a:p>
          <a:p>
            <a:pPr marL="0" indent="0">
              <a:buNone/>
            </a:pPr>
            <a:r>
              <a:rPr lang="en-US" sz="2000" dirty="0" smtClean="0"/>
              <a:t>Streaming layer: messages delivery</a:t>
            </a:r>
          </a:p>
          <a:p>
            <a:pPr marL="0" indent="0">
              <a:buNone/>
            </a:pPr>
            <a:r>
              <a:rPr lang="en-US" sz="2000" dirty="0" smtClean="0"/>
              <a:t>Execution layer: </a:t>
            </a:r>
            <a:r>
              <a:rPr lang="en-US" altLang="zh-CN" sz="2000" dirty="0" smtClean="0"/>
              <a:t>cluster computing resources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Processing layer: providing stream processing API  to users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Usually we have:</a:t>
            </a:r>
          </a:p>
          <a:p>
            <a:pPr marL="0" indent="0">
              <a:buNone/>
            </a:pPr>
            <a:r>
              <a:rPr lang="en-US" sz="2000" dirty="0" smtClean="0"/>
              <a:t>Kafka for streaming layer</a:t>
            </a:r>
          </a:p>
          <a:p>
            <a:pPr marL="0" indent="0">
              <a:buNone/>
            </a:pPr>
            <a:r>
              <a:rPr lang="en-US" sz="2000" dirty="0" smtClean="0"/>
              <a:t>YARN for execution layer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API for processing layer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Samza</a:t>
            </a:r>
            <a:r>
              <a:rPr lang="en-US" altLang="zh-CN" dirty="0" smtClean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(Others)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Samza</a:t>
            </a:r>
            <a:r>
              <a:rPr lang="en-US" dirty="0" smtClean="0"/>
              <a:t> and YARN integrated: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/>
              <a:t> </a:t>
            </a:r>
            <a:r>
              <a:rPr lang="en-US" sz="2000" dirty="0" smtClean="0"/>
              <a:t>prepared a YARN </a:t>
            </a:r>
            <a:r>
              <a:rPr lang="en-US" sz="2000" dirty="0" err="1" smtClean="0"/>
              <a:t>ApplicationMaster</a:t>
            </a:r>
            <a:r>
              <a:rPr lang="en-US" sz="2000" dirty="0" smtClean="0"/>
              <a:t>(AM) and a YARN </a:t>
            </a:r>
            <a:r>
              <a:rPr lang="en-US" sz="2000" dirty="0" err="1" smtClean="0"/>
              <a:t>JobRunner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When </a:t>
            </a:r>
            <a:r>
              <a:rPr lang="en-US" sz="2000" dirty="0" err="1" smtClean="0"/>
              <a:t>Samza</a:t>
            </a:r>
            <a:r>
              <a:rPr lang="en-US" sz="2000" dirty="0" smtClean="0"/>
              <a:t> wants to start a new application(or job), it talks to YARN </a:t>
            </a:r>
            <a:r>
              <a:rPr lang="en-US" sz="2000" dirty="0" err="1" smtClean="0"/>
              <a:t>ResourceManager</a:t>
            </a:r>
            <a:r>
              <a:rPr lang="en-US" sz="2000" dirty="0" smtClean="0"/>
              <a:t>(RM). </a:t>
            </a:r>
          </a:p>
          <a:p>
            <a:pPr marL="0" indent="0">
              <a:buNone/>
            </a:pPr>
            <a:r>
              <a:rPr lang="en-US" sz="2000" dirty="0" smtClean="0"/>
              <a:t>RM will talks to a YARN 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(NM) to allocate space (one container) for </a:t>
            </a:r>
            <a:r>
              <a:rPr lang="en-US" sz="2000" dirty="0" err="1" smtClean="0"/>
              <a:t>Samza</a:t>
            </a:r>
            <a:r>
              <a:rPr lang="en-US" sz="2000" dirty="0" smtClean="0"/>
              <a:t> AM on the cluster.</a:t>
            </a:r>
          </a:p>
          <a:p>
            <a:pPr marL="0" indent="0">
              <a:buNone/>
            </a:pPr>
            <a:r>
              <a:rPr lang="en-US" sz="2000" dirty="0" smtClean="0"/>
              <a:t>After allocating, NM starts the AM. The AM then asks RM for one or more YARN containers to run </a:t>
            </a:r>
            <a:r>
              <a:rPr lang="en-US" sz="2000" dirty="0" err="1" smtClean="0"/>
              <a:t>SamzaContainers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RM works with NMs to allocate required containers. NMs then start the </a:t>
            </a:r>
            <a:r>
              <a:rPr lang="en-US" sz="2000" dirty="0" err="1" smtClean="0"/>
              <a:t>SamzaContainers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JobRunner</a:t>
            </a:r>
            <a:r>
              <a:rPr lang="en-US" sz="2000" dirty="0" smtClean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colors indicate different host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 smtClean="0"/>
              <a:t>Deployment 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  <a:r>
              <a:rPr lang="en-US" dirty="0"/>
              <a:t>check out the </a:t>
            </a:r>
            <a:r>
              <a:rPr lang="en-US" i="1" dirty="0" smtClean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run-app.sh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application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old </a:t>
            </a:r>
            <a:r>
              <a:rPr lang="en-US" sz="1400" dirty="0" err="1" smtClean="0"/>
              <a:t>configs</a:t>
            </a:r>
            <a:endParaRPr lang="en-US" sz="1400" dirty="0" smtClean="0"/>
          </a:p>
          <a:p>
            <a:r>
              <a:rPr lang="en-US" sz="1400" dirty="0" smtClean="0"/>
              <a:t>Write  </a:t>
            </a:r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</a:t>
            </a:r>
            <a:r>
              <a:rPr lang="en-US" altLang="zh-CN" sz="1600" dirty="0" err="1" smtClean="0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</a:t>
            </a:r>
            <a:r>
              <a:rPr lang="en-US" sz="1400" dirty="0" err="1" smtClean="0"/>
              <a:t>JavaEnv</a:t>
            </a:r>
            <a:r>
              <a:rPr lang="en-US" sz="1400" dirty="0" smtClean="0"/>
              <a:t>, commands,</a:t>
            </a:r>
          </a:p>
          <a:p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</a:t>
            </a:r>
            <a:endParaRPr lang="en-US" sz="1400" dirty="0"/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 container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to get </a:t>
            </a:r>
            <a:r>
              <a:rPr lang="en-US" sz="1400" dirty="0" err="1" smtClean="0"/>
              <a:t>jobmodel</a:t>
            </a:r>
            <a:endParaRPr lang="en-US" sz="1400" dirty="0" smtClean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, start a HTTP server for others to read it</a:t>
            </a:r>
            <a:endParaRPr lang="en-US" sz="1400" dirty="0"/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a new thread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commands and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from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run-container.sh</a:t>
            </a:r>
          </a:p>
          <a:p>
            <a:r>
              <a:rPr lang="en-US" sz="1400" dirty="0" err="1" smtClean="0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 smtClean="0"/>
              <a:t>Submit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Hello-</a:t>
            </a:r>
            <a:r>
              <a:rPr lang="en-US" dirty="0" err="1" smtClean="0"/>
              <a:t>Samza</a:t>
            </a:r>
            <a:r>
              <a:rPr lang="en-US" dirty="0" smtClean="0"/>
              <a:t> Application Package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Clients submit application package to </a:t>
            </a:r>
            <a:r>
              <a:rPr lang="en-US" dirty="0" err="1" smtClean="0"/>
              <a:t>FileSystem</a:t>
            </a:r>
            <a:r>
              <a:rPr lang="en-US" dirty="0" smtClean="0"/>
              <a:t>(HDFS for now)</a:t>
            </a:r>
          </a:p>
          <a:p>
            <a:r>
              <a:rPr lang="en-US" dirty="0" smtClean="0"/>
              <a:t>Application package contains the application’s code and all dependencies(including </a:t>
            </a:r>
            <a:r>
              <a:rPr lang="en-US" dirty="0" err="1" smtClean="0"/>
              <a:t>Samza</a:t>
            </a:r>
            <a:r>
              <a:rPr lang="en-US" dirty="0" smtClean="0"/>
              <a:t> environment). Packaging usually done by Maven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Clients run the </a:t>
            </a:r>
            <a:r>
              <a:rPr lang="en-US" i="1" dirty="0" smtClean="0"/>
              <a:t>run-app.sh</a:t>
            </a:r>
            <a:r>
              <a:rPr lang="en-US" dirty="0" smtClean="0"/>
              <a:t> with </a:t>
            </a:r>
            <a:r>
              <a:rPr lang="en-US" altLang="zh-CN" dirty="0" smtClean="0"/>
              <a:t>configuration file(</a:t>
            </a:r>
            <a:r>
              <a:rPr lang="en-US" altLang="zh-CN" i="1" dirty="0" err="1" smtClean="0"/>
              <a:t>WikipediaApplication.properties</a:t>
            </a:r>
            <a:r>
              <a:rPr lang="en-US" altLang="zh-CN" dirty="0" smtClean="0"/>
              <a:t>)</a:t>
            </a:r>
            <a:r>
              <a:rPr lang="en-US" dirty="0" smtClean="0"/>
              <a:t> as parameters </a:t>
            </a:r>
            <a:r>
              <a:rPr lang="en-US" u="sng" dirty="0" smtClean="0"/>
              <a:t>on local machine </a:t>
            </a:r>
            <a:r>
              <a:rPr lang="en-US" dirty="0" smtClean="0"/>
              <a:t>to start the application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run-app.sh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en-US" i="1" dirty="0" smtClean="0"/>
              <a:t>run-app.sh</a:t>
            </a:r>
            <a:r>
              <a:rPr lang="en-US" dirty="0" smtClean="0"/>
              <a:t> runs </a:t>
            </a:r>
            <a:r>
              <a:rPr lang="en-US" i="1" dirty="0" smtClean="0"/>
              <a:t>ApplicationRunnerMain.java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./run-app.sh </a:t>
            </a:r>
            <a:r>
              <a:rPr lang="en-US" sz="1200" i="1" dirty="0" err="1" smtClean="0"/>
              <a:t>wikipedia.application.WikipediaApplication</a:t>
            </a:r>
            <a:r>
              <a:rPr lang="en-US" sz="1200" i="1" dirty="0"/>
              <a:t> </a:t>
            </a:r>
            <a:r>
              <a:rPr lang="en-US" sz="1200" i="1" dirty="0" smtClean="0"/>
              <a:t>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-factory=</a:t>
            </a:r>
            <a:r>
              <a:rPr lang="en-US" sz="1200" i="1" dirty="0" err="1" smtClean="0"/>
              <a:t>org.apache.samza.config.factories.PropertiesConfigFactory</a:t>
            </a:r>
            <a:r>
              <a:rPr lang="en-US" sz="1200" i="1" dirty="0" smtClean="0"/>
              <a:t> 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-path=</a:t>
            </a:r>
            <a:r>
              <a:rPr lang="en-US" sz="1200" i="1" dirty="0" err="1" smtClean="0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Samza</a:t>
            </a:r>
            <a:r>
              <a:rPr lang="en-US" altLang="zh-CN" dirty="0" smtClean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Hadoop client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 smtClean="0"/>
              <a:t>Configuration file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file: 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format</a:t>
            </a:r>
          </a:p>
          <a:p>
            <a:endParaRPr lang="en-US" dirty="0" smtClean="0"/>
          </a:p>
          <a:p>
            <a:r>
              <a:rPr lang="en-US" dirty="0" smtClean="0"/>
              <a:t>Defines which class will be sent to YARN clusters as application, which cluster client are using, which stream system are using,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</a:t>
            </a:r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</a:t>
            </a:r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 smtClean="0"/>
          </a:p>
          <a:p>
            <a:r>
              <a:rPr lang="en-US" dirty="0" smtClean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5.ApplicationRunnerMain builds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r>
              <a:rPr lang="en-US" dirty="0" smtClean="0"/>
              <a:t> (store </a:t>
            </a:r>
            <a:r>
              <a:rPr lang="en-US" dirty="0" err="1" smtClean="0"/>
              <a:t>config</a:t>
            </a:r>
            <a:r>
              <a:rPr lang="en-US" dirty="0" smtClean="0"/>
              <a:t> in 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52379" y="4194940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7727" y="4264259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518106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19933" y="4587425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784837" y="3560750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19658" y="3555966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9" idx="0"/>
          </p:cNvCxnSpPr>
          <p:nvPr/>
        </p:nvCxnSpPr>
        <p:spPr>
          <a:xfrm flipH="1">
            <a:off x="8431168" y="3955777"/>
            <a:ext cx="8" cy="5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</p:cNvCxnSpPr>
          <p:nvPr/>
        </p:nvCxnSpPr>
        <p:spPr>
          <a:xfrm flipH="1">
            <a:off x="7165543" y="3936874"/>
            <a:ext cx="1288468" cy="65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  <a:endCxn id="19" idx="1"/>
          </p:cNvCxnSpPr>
          <p:nvPr/>
        </p:nvCxnSpPr>
        <p:spPr>
          <a:xfrm>
            <a:off x="7165544" y="4607000"/>
            <a:ext cx="55904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5.Build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SystemAdmin</a:t>
            </a:r>
            <a:r>
              <a:rPr lang="en-US" dirty="0" smtClean="0"/>
              <a:t> can create </a:t>
            </a:r>
            <a:r>
              <a:rPr lang="en-US" dirty="0" err="1" smtClean="0"/>
              <a:t>ChangelogStream</a:t>
            </a:r>
            <a:r>
              <a:rPr lang="en-US" dirty="0" smtClean="0"/>
              <a:t>, </a:t>
            </a:r>
            <a:r>
              <a:rPr lang="en-US" dirty="0" err="1" smtClean="0"/>
              <a:t>CoordinatorStream</a:t>
            </a:r>
            <a:r>
              <a:rPr lang="en-US" dirty="0" smtClean="0"/>
              <a:t>, Stream,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650" y="1511175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new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). </a:t>
            </a:r>
            <a:r>
              <a:rPr lang="en-US" dirty="0" err="1" smtClean="0"/>
              <a:t>StreamApplication</a:t>
            </a:r>
            <a:r>
              <a:rPr lang="en-US" dirty="0" smtClean="0"/>
              <a:t> will fill the </a:t>
            </a:r>
            <a:r>
              <a:rPr lang="en-US" dirty="0" err="1" smtClean="0"/>
              <a:t>StreamGraph</a:t>
            </a:r>
            <a:r>
              <a:rPr lang="en-US" dirty="0" smtClean="0"/>
              <a:t>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16036" y="1346662"/>
            <a:ext cx="2934393" cy="85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435512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new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380122" y="3055511"/>
            <a:ext cx="1979114" cy="117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28340" y="3055511"/>
            <a:ext cx="1997645" cy="298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2" y="3334404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88873" y="3707476"/>
            <a:ext cx="1870363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235" y="161924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325420"/>
            <a:ext cx="4186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err="1" smtClean="0"/>
              <a:t>StreamApplication</a:t>
            </a:r>
            <a:r>
              <a:rPr lang="en-US" dirty="0" smtClean="0"/>
              <a:t>, set up the application logic in </a:t>
            </a:r>
            <a:r>
              <a:rPr lang="en-US" dirty="0" err="1" smtClean="0"/>
              <a:t>StreamGraph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dirty="0" err="1" smtClean="0"/>
              <a:t>OutputStream</a:t>
            </a:r>
            <a:r>
              <a:rPr lang="en-US" dirty="0" smtClean="0"/>
              <a:t>, the intermediate operations of </a:t>
            </a:r>
            <a:r>
              <a:rPr lang="en-US" dirty="0" err="1" smtClean="0"/>
              <a:t>MessageStreams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12089" y="46169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48895" y="42454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64825" y="337536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4" idx="2"/>
          </p:cNvCxnSpPr>
          <p:nvPr/>
        </p:nvCxnSpPr>
        <p:spPr>
          <a:xfrm flipH="1">
            <a:off x="8663635" y="3984538"/>
            <a:ext cx="1778" cy="3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33746" y="4325259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922562" y="423879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141860" y="4903718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>
            <a:off x="6803417" y="4627681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7" idx="2"/>
          </p:cNvCxnSpPr>
          <p:nvPr/>
        </p:nvCxnSpPr>
        <p:spPr>
          <a:xfrm>
            <a:off x="6710145" y="5092621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3"/>
          </p:cNvCxnSpPr>
          <p:nvPr/>
        </p:nvCxnSpPr>
        <p:spPr>
          <a:xfrm flipV="1">
            <a:off x="6796293" y="5243035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422273" y="4425476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422273" y="4425476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6"/>
            <a:endCxn id="102" idx="2"/>
          </p:cNvCxnSpPr>
          <p:nvPr/>
        </p:nvCxnSpPr>
        <p:spPr>
          <a:xfrm flipV="1">
            <a:off x="7539395" y="5097553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94852" y="4579511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398948" y="485815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330232" y="484261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411520" y="53083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445304" y="5292832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5445304" y="5654946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10383" y="6013230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operator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6973213" y="5431938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79444" y="6019626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MessageStream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3656" y="4886601"/>
            <a:ext cx="454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StreamGraph</a:t>
            </a:r>
            <a:r>
              <a:rPr lang="en-US" dirty="0" smtClean="0"/>
              <a:t>, there are </a:t>
            </a:r>
            <a:r>
              <a:rPr lang="en-US" dirty="0" err="1" smtClean="0"/>
              <a:t>OperatorSpec</a:t>
            </a:r>
            <a:r>
              <a:rPr lang="en-US" dirty="0" smtClean="0"/>
              <a:t>(</a:t>
            </a:r>
            <a:r>
              <a:rPr lang="en-US" dirty="0" smtClean="0"/>
              <a:t>build by </a:t>
            </a:r>
            <a:r>
              <a:rPr lang="en-US" dirty="0" err="1" smtClean="0"/>
              <a:t>OperatorSpecs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MessageStreams</a:t>
            </a:r>
            <a:r>
              <a:rPr lang="en-US" dirty="0" smtClean="0"/>
              <a:t>(implemented by </a:t>
            </a:r>
            <a:r>
              <a:rPr lang="en-US" dirty="0" err="1" smtClean="0"/>
              <a:t>MessageStreamImpl</a:t>
            </a:r>
            <a:r>
              <a:rPr lang="en-US" dirty="0" smtClean="0"/>
              <a:t>):</a:t>
            </a:r>
            <a:endParaRPr lang="en-US" dirty="0" smtClean="0"/>
          </a:p>
        </p:txBody>
      </p:sp>
      <p:cxnSp>
        <p:nvCxnSpPr>
          <p:cNvPr id="94" name="Straight Arrow Connector 93"/>
          <p:cNvCxnSpPr>
            <a:stCxn id="96" idx="0"/>
            <a:endCxn id="37" idx="5"/>
          </p:cNvCxnSpPr>
          <p:nvPr/>
        </p:nvCxnSpPr>
        <p:spPr>
          <a:xfrm flipH="1" flipV="1">
            <a:off x="7481177" y="5243035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567866" y="6421665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operator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90" idx="0"/>
          </p:cNvCxnSpPr>
          <p:nvPr/>
        </p:nvCxnSpPr>
        <p:spPr>
          <a:xfrm flipV="1">
            <a:off x="7163188" y="5147434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8129550" y="4898785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28183" y="3968899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1c)</a:t>
            </a:r>
            <a:endParaRPr lang="en-US" dirty="0"/>
          </a:p>
        </p:txBody>
      </p:sp>
      <p:cxnSp>
        <p:nvCxnSpPr>
          <p:cNvPr id="112" name="Straight Arrow Connector 111"/>
          <p:cNvCxnSpPr>
            <a:stCxn id="102" idx="6"/>
            <a:endCxn id="33" idx="2"/>
          </p:cNvCxnSpPr>
          <p:nvPr/>
        </p:nvCxnSpPr>
        <p:spPr>
          <a:xfrm>
            <a:off x="8527085" y="5097553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17386" y="4576384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188310" y="490095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951715" y="4618082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10245936" y="4909461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3" idx="6"/>
            <a:endCxn id="61" idx="2"/>
          </p:cNvCxnSpPr>
          <p:nvPr/>
        </p:nvCxnSpPr>
        <p:spPr>
          <a:xfrm>
            <a:off x="9591085" y="5102341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067416" y="4338185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1175122" y="4765855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1149659" y="4790967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61" idx="6"/>
            <a:endCxn id="70" idx="1"/>
          </p:cNvCxnSpPr>
          <p:nvPr/>
        </p:nvCxnSpPr>
        <p:spPr>
          <a:xfrm>
            <a:off x="10648711" y="5110849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759230" y="6094698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operator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82" idx="0"/>
            <a:endCxn id="102" idx="5"/>
          </p:cNvCxnSpPr>
          <p:nvPr/>
        </p:nvCxnSpPr>
        <p:spPr>
          <a:xfrm flipH="1" flipV="1">
            <a:off x="8468867" y="5238102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0"/>
            <a:endCxn id="61" idx="3"/>
          </p:cNvCxnSpPr>
          <p:nvPr/>
        </p:nvCxnSpPr>
        <p:spPr>
          <a:xfrm flipV="1">
            <a:off x="9502583" y="5253251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225355" y="6421665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operator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89" idx="0"/>
            <a:endCxn id="33" idx="5"/>
          </p:cNvCxnSpPr>
          <p:nvPr/>
        </p:nvCxnSpPr>
        <p:spPr>
          <a:xfrm flipH="1" flipV="1">
            <a:off x="9532100" y="5244743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2" y="3099586"/>
            <a:ext cx="4186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err="1" smtClean="0"/>
              <a:t>StreamApplication</a:t>
            </a:r>
            <a:r>
              <a:rPr lang="en-US" dirty="0" smtClean="0"/>
              <a:t>, set up the application logic in </a:t>
            </a:r>
            <a:r>
              <a:rPr lang="en-US" dirty="0" err="1" smtClean="0"/>
              <a:t>StreamGraph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dirty="0" err="1" smtClean="0"/>
              <a:t>OutputStream</a:t>
            </a:r>
            <a:r>
              <a:rPr lang="en-US" dirty="0" smtClean="0"/>
              <a:t>, the intermediate transformations of </a:t>
            </a:r>
            <a:r>
              <a:rPr lang="en-US" dirty="0" err="1" smtClean="0"/>
              <a:t>MessageStreams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MessageStream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OperatorSpec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816171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31804" y="272970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operator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operator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operator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operator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866" y="1858407"/>
            <a:ext cx="7572375" cy="6858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application defines the logic in the form of </a:t>
            </a:r>
            <a:r>
              <a:rPr lang="en-US" dirty="0" err="1" smtClean="0"/>
              <a:t>MessageStream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Each </a:t>
            </a:r>
            <a:r>
              <a:rPr lang="en-US" altLang="zh-CN" dirty="0" err="1" smtClean="0"/>
              <a:t>MessageStream</a:t>
            </a:r>
            <a:r>
              <a:rPr lang="en-US" altLang="zh-CN" dirty="0" smtClean="0"/>
              <a:t> is associated with the one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 where it comes from and records all </a:t>
            </a:r>
            <a:r>
              <a:rPr lang="en-US" altLang="zh-CN" dirty="0" err="1" smtClean="0"/>
              <a:t>OperatorSpecs</a:t>
            </a:r>
            <a:r>
              <a:rPr lang="en-US" altLang="zh-CN" dirty="0" smtClean="0"/>
              <a:t> it goes to.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77" y="1581945"/>
            <a:ext cx="9953625" cy="20002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StreamGraph</a:t>
            </a:r>
            <a:r>
              <a:rPr lang="en-US" dirty="0"/>
              <a:t>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 smtClean="0"/>
              <a:t>OperatorSpecs</a:t>
            </a:r>
            <a:r>
              <a:rPr lang="en-US" dirty="0" smtClean="0"/>
              <a:t> </a:t>
            </a:r>
            <a:r>
              <a:rPr lang="en-US" dirty="0"/>
              <a:t>transform </a:t>
            </a:r>
            <a:r>
              <a:rPr lang="en-US" dirty="0" smtClean="0"/>
              <a:t>messages read from input </a:t>
            </a:r>
            <a:r>
              <a:rPr lang="en-US" dirty="0" err="1" smtClean="0"/>
              <a:t>MessageStreams</a:t>
            </a:r>
            <a:r>
              <a:rPr lang="en-US" dirty="0"/>
              <a:t> </a:t>
            </a:r>
            <a:r>
              <a:rPr lang="en-US" dirty="0" smtClean="0"/>
              <a:t>and produce the output </a:t>
            </a:r>
            <a:r>
              <a:rPr lang="en-US" dirty="0" err="1" smtClean="0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MessageStream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</a:t>
            </a:r>
            <a:r>
              <a:rPr lang="en-US" dirty="0" err="1" smtClean="0"/>
              <a:t>OperatorSpec</a:t>
            </a:r>
            <a:r>
              <a:rPr lang="en-US" dirty="0" smtClean="0"/>
              <a:t> will run application-defined functions (map, </a:t>
            </a:r>
            <a:r>
              <a:rPr lang="en-US" dirty="0" err="1" smtClean="0"/>
              <a:t>flatMap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MessageStream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OperatorSpec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Rewrite map function to </a:t>
            </a:r>
            <a:r>
              <a:rPr lang="en-US" dirty="0" err="1" smtClean="0"/>
              <a:t>flatmap</a:t>
            </a:r>
            <a:r>
              <a:rPr lang="en-US" dirty="0" smtClean="0"/>
              <a:t> function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OperatorSpec</a:t>
            </a:r>
            <a:r>
              <a:rPr lang="en-US" altLang="zh-CN" dirty="0" smtClean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</a:t>
            </a:r>
            <a:r>
              <a:rPr lang="en-US" dirty="0" err="1" smtClean="0"/>
              <a:t>MessageStream</a:t>
            </a:r>
            <a:r>
              <a:rPr lang="en-US" dirty="0" smtClean="0"/>
              <a:t> with this </a:t>
            </a:r>
            <a:r>
              <a:rPr lang="en-US" dirty="0" err="1" smtClean="0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3" y="77756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92" y="1423892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1" y="2019042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</a:t>
            </a:r>
            <a:r>
              <a:rPr lang="en-US" dirty="0" err="1" smtClean="0"/>
              <a:t>StreamGraph</a:t>
            </a:r>
            <a:r>
              <a:rPr lang="en-US" dirty="0" smtClean="0"/>
              <a:t> built by </a:t>
            </a:r>
            <a:r>
              <a:rPr lang="en-US" dirty="0" err="1" smtClean="0"/>
              <a:t>StreamApplication</a:t>
            </a:r>
            <a:r>
              <a:rPr lang="en-US" dirty="0" smtClean="0"/>
              <a:t>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</a:t>
            </a:r>
            <a:r>
              <a:rPr lang="en-US" dirty="0" err="1" smtClean="0"/>
              <a:t>JobGraph</a:t>
            </a:r>
            <a:r>
              <a:rPr lang="en-US" dirty="0" smtClean="0"/>
              <a:t> from </a:t>
            </a:r>
            <a:r>
              <a:rPr lang="en-US" dirty="0" err="1" smtClean="0"/>
              <a:t>StreamGraph</a:t>
            </a:r>
            <a:r>
              <a:rPr lang="en-US" dirty="0" smtClean="0"/>
              <a:t>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1)List all source </a:t>
            </a:r>
            <a:r>
              <a:rPr lang="en-US" dirty="0" smtClean="0"/>
              <a:t>streams, sink streams and intermediate streams: the streams </a:t>
            </a:r>
            <a:r>
              <a:rPr lang="en-US" dirty="0" smtClean="0"/>
              <a:t>created by </a:t>
            </a:r>
            <a:r>
              <a:rPr lang="en-US" dirty="0" err="1" smtClean="0"/>
              <a:t>PartitionBy</a:t>
            </a:r>
            <a:r>
              <a:rPr lang="en-US" dirty="0" smtClean="0"/>
              <a:t>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2)Set </a:t>
            </a:r>
            <a:r>
              <a:rPr lang="en-US" dirty="0" smtClean="0"/>
              <a:t>up job names and </a:t>
            </a:r>
            <a:r>
              <a:rPr lang="en-US" dirty="0" err="1" smtClean="0"/>
              <a:t>JobNodes</a:t>
            </a:r>
            <a:r>
              <a:rPr lang="en-US" dirty="0" smtClean="0"/>
              <a:t> based on config</a:t>
            </a:r>
            <a:r>
              <a:rPr lang="en-US" dirty="0" smtClean="0"/>
              <a:t>urations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15" idx="0"/>
          </p:cNvCxnSpPr>
          <p:nvPr/>
        </p:nvCxnSpPr>
        <p:spPr>
          <a:xfrm flipH="1">
            <a:off x="8775305" y="512933"/>
            <a:ext cx="10086" cy="47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1d)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80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258905" y="3119293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947721" y="303282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167019" y="369775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828576" y="342171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735304" y="388665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821452" y="4037069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432" y="321951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447432" y="321951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564554" y="389158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20011" y="337354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424107" y="365219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355391" y="363664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436679" y="4102411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70463" y="4086866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154709" y="36928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552244" y="389158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842545" y="337041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213469" y="36949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976874" y="341211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0271095" y="370349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616244" y="389637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092575" y="313221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200281" y="355988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174818" y="358500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673870" y="390488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75634" y="2942372"/>
            <a:ext cx="76163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100680" y="4901932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1e1)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187237" y="5069745"/>
            <a:ext cx="3498604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291117" y="5007980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854275" y="5316282"/>
            <a:ext cx="1568828" cy="717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854275" y="5478110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62" idx="2"/>
            <a:endCxn id="83" idx="0"/>
          </p:cNvCxnSpPr>
          <p:nvPr/>
        </p:nvCxnSpPr>
        <p:spPr>
          <a:xfrm>
            <a:off x="6123689" y="4471743"/>
            <a:ext cx="3515000" cy="84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0" idx="2"/>
            <a:endCxn id="83" idx="0"/>
          </p:cNvCxnSpPr>
          <p:nvPr/>
        </p:nvCxnSpPr>
        <p:spPr>
          <a:xfrm>
            <a:off x="6111117" y="4021524"/>
            <a:ext cx="3527572" cy="129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7" idx="2"/>
            <a:endCxn id="83" idx="0"/>
          </p:cNvCxnSpPr>
          <p:nvPr/>
        </p:nvCxnSpPr>
        <p:spPr>
          <a:xfrm>
            <a:off x="6168497" y="3588842"/>
            <a:ext cx="3470192" cy="172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2" idx="2"/>
            <a:endCxn id="103" idx="0"/>
          </p:cNvCxnSpPr>
          <p:nvPr/>
        </p:nvCxnSpPr>
        <p:spPr>
          <a:xfrm flipH="1">
            <a:off x="11161188" y="4239046"/>
            <a:ext cx="474898" cy="108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0535917" y="5320428"/>
            <a:ext cx="1250542" cy="707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0513299" y="5470602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434593" y="597587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230387" y="3119293"/>
            <a:ext cx="989113" cy="1519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330886" y="3667737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14" name="Elbow Connector 113"/>
          <p:cNvCxnSpPr>
            <a:stCxn id="111" idx="2"/>
            <a:endCxn id="110" idx="0"/>
          </p:cNvCxnSpPr>
          <p:nvPr/>
        </p:nvCxnSpPr>
        <p:spPr>
          <a:xfrm rot="16200000" flipH="1">
            <a:off x="4692426" y="4670831"/>
            <a:ext cx="1337559" cy="1272522"/>
          </a:xfrm>
          <a:prstGeom prst="bentConnector3">
            <a:avLst>
              <a:gd name="adj1" fmla="val 94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447432" y="6051144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419287" y="5366599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527982" y="5432655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JobID</a:t>
            </a:r>
            <a:endParaRPr lang="en-US" dirty="0"/>
          </a:p>
        </p:txBody>
      </p:sp>
      <p:cxnSp>
        <p:nvCxnSpPr>
          <p:cNvPr id="125" name="Elbow Connector 124"/>
          <p:cNvCxnSpPr>
            <a:stCxn id="111" idx="2"/>
            <a:endCxn id="121" idx="0"/>
          </p:cNvCxnSpPr>
          <p:nvPr/>
        </p:nvCxnSpPr>
        <p:spPr>
          <a:xfrm rot="16200000" flipH="1">
            <a:off x="4989409" y="4373848"/>
            <a:ext cx="728286" cy="1257216"/>
          </a:xfrm>
          <a:prstGeom prst="bentConnector3">
            <a:avLst>
              <a:gd name="adj1" fmla="val 80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939897" y="5594929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920011" y="5662776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JobNodes</a:t>
            </a:r>
            <a:endParaRPr lang="en-US" dirty="0"/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560338" y="5856548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562813" y="5658452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4692545" y="5333849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1e2)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40325" y="5566239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JobGraph</a:t>
            </a:r>
            <a:r>
              <a:rPr lang="en-US" dirty="0" smtClean="0"/>
              <a:t> is used to divide the application into </a:t>
            </a:r>
            <a:r>
              <a:rPr lang="en-US" dirty="0" err="1" smtClean="0"/>
              <a:t>Samza</a:t>
            </a:r>
            <a:r>
              <a:rPr lang="en-US" dirty="0"/>
              <a:t> </a:t>
            </a:r>
            <a:r>
              <a:rPr lang="en-US" dirty="0" smtClean="0"/>
              <a:t>Jobs for running and build the real message streams between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5" y="10186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134" y="16649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933" y="2260111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</a:t>
            </a:r>
            <a:r>
              <a:rPr lang="en-US" dirty="0" err="1" smtClean="0"/>
              <a:t>StreamGraph</a:t>
            </a:r>
            <a:r>
              <a:rPr lang="en-US" dirty="0" smtClean="0"/>
              <a:t> built by </a:t>
            </a:r>
            <a:r>
              <a:rPr lang="en-US" dirty="0" err="1" smtClean="0"/>
              <a:t>StreamApplication</a:t>
            </a:r>
            <a:r>
              <a:rPr lang="en-US" dirty="0" smtClean="0"/>
              <a:t>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41371" y="1139584"/>
            <a:ext cx="313125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5" y="4499689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1932" y="3183441"/>
            <a:ext cx="6015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</a:t>
            </a:r>
            <a:r>
              <a:rPr lang="en-US" dirty="0" err="1"/>
              <a:t>JobGraph</a:t>
            </a:r>
            <a:r>
              <a:rPr lang="en-US" dirty="0"/>
              <a:t> from </a:t>
            </a:r>
            <a:r>
              <a:rPr lang="en-US" dirty="0" err="1"/>
              <a:t>StreamGraph</a:t>
            </a:r>
            <a:r>
              <a:rPr lang="en-US" dirty="0"/>
              <a:t>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1)List all source streams, sink streams and intermediate streams: the streams created by </a:t>
            </a:r>
            <a:r>
              <a:rPr lang="en-US" dirty="0" err="1"/>
              <a:t>PartitionBy</a:t>
            </a:r>
            <a:r>
              <a:rPr lang="en-US" dirty="0"/>
              <a:t>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2)Set up job names and </a:t>
            </a:r>
            <a:r>
              <a:rPr lang="en-US" dirty="0" err="1"/>
              <a:t>JobNode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734" y="3290475"/>
            <a:ext cx="4728104" cy="371029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548745" y="3882043"/>
            <a:ext cx="1122989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81302" y="4499689"/>
            <a:ext cx="2651760" cy="70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07971" y="1737361"/>
            <a:ext cx="3325091" cy="156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YARN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Concepts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Deployment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Architecture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Detail</a:t>
            </a:r>
          </a:p>
          <a:p>
            <a:pPr marL="0" indent="0">
              <a:buNone/>
            </a:pPr>
            <a:r>
              <a:rPr lang="en-US" sz="2000" dirty="0" smtClean="0">
                <a:hlinkClick r:id="rId6" action="ppaction://hlinksldjump"/>
              </a:rPr>
              <a:t>Run a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93" y="167880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490" y="2325134"/>
            <a:ext cx="3622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</a:t>
            </a:r>
            <a:r>
              <a:rPr lang="en-US" dirty="0" err="1" smtClean="0"/>
              <a:t>JobGraph</a:t>
            </a:r>
            <a:r>
              <a:rPr lang="en-US" dirty="0" smtClean="0"/>
              <a:t> from </a:t>
            </a:r>
            <a:r>
              <a:rPr lang="en-US" dirty="0" err="1" smtClean="0"/>
              <a:t>StreamGraph</a:t>
            </a:r>
            <a:r>
              <a:rPr lang="en-US" dirty="0" smtClean="0"/>
              <a:t>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3) </a:t>
            </a:r>
            <a:r>
              <a:rPr lang="en-US" dirty="0" smtClean="0"/>
              <a:t>For all streams in </a:t>
            </a:r>
            <a:r>
              <a:rPr lang="en-US" dirty="0" err="1" smtClean="0"/>
              <a:t>SourceStreams</a:t>
            </a:r>
            <a:r>
              <a:rPr lang="en-US" dirty="0" smtClean="0"/>
              <a:t>, </a:t>
            </a:r>
            <a:r>
              <a:rPr lang="en-US" dirty="0" err="1" smtClean="0"/>
              <a:t>SinkStreams</a:t>
            </a:r>
            <a:r>
              <a:rPr lang="en-US" dirty="0" smtClean="0"/>
              <a:t>, </a:t>
            </a:r>
            <a:r>
              <a:rPr lang="en-US" dirty="0" err="1" smtClean="0"/>
              <a:t>IntermeidateStreams</a:t>
            </a:r>
            <a:r>
              <a:rPr lang="en-US" dirty="0" smtClean="0"/>
              <a:t>, create corresponding  </a:t>
            </a:r>
            <a:r>
              <a:rPr lang="en-US" dirty="0" err="1" smtClean="0"/>
              <a:t>StreamEdge</a:t>
            </a:r>
            <a:r>
              <a:rPr lang="en-US" dirty="0" smtClean="0"/>
              <a:t> in </a:t>
            </a:r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6086" y="933046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44902" y="84658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64200" y="1511505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6825757" y="1235468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2"/>
          </p:cNvCxnSpPr>
          <p:nvPr/>
        </p:nvCxnSpPr>
        <p:spPr>
          <a:xfrm>
            <a:off x="6732485" y="1700408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3"/>
          </p:cNvCxnSpPr>
          <p:nvPr/>
        </p:nvCxnSpPr>
        <p:spPr>
          <a:xfrm flipV="1">
            <a:off x="6818633" y="1850822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44613" y="103326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44613" y="1033263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6"/>
            <a:endCxn id="21" idx="2"/>
          </p:cNvCxnSpPr>
          <p:nvPr/>
        </p:nvCxnSpPr>
        <p:spPr>
          <a:xfrm flipV="1">
            <a:off x="7561735" y="1705340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17192" y="1187298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21288" y="1465945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52572" y="1450400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33860" y="191616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67644" y="190061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151890" y="15065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6"/>
            <a:endCxn id="24" idx="2"/>
          </p:cNvCxnSpPr>
          <p:nvPr/>
        </p:nvCxnSpPr>
        <p:spPr>
          <a:xfrm>
            <a:off x="8549425" y="1705340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39726" y="1184171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210650" y="1508740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974055" y="1225869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0268276" y="1517248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6"/>
            <a:endCxn id="26" idx="2"/>
          </p:cNvCxnSpPr>
          <p:nvPr/>
        </p:nvCxnSpPr>
        <p:spPr>
          <a:xfrm>
            <a:off x="9613425" y="1710128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089756" y="945972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197462" y="1373642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171999" y="1398754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6"/>
            <a:endCxn id="30" idx="1"/>
          </p:cNvCxnSpPr>
          <p:nvPr/>
        </p:nvCxnSpPr>
        <p:spPr>
          <a:xfrm>
            <a:off x="10671051" y="1718636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82483" y="2687169"/>
            <a:ext cx="3444193" cy="2239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86363" y="2625404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57153" y="3373212"/>
            <a:ext cx="1568828" cy="717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57153" y="3535040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9" idx="2"/>
            <a:endCxn id="35" idx="0"/>
          </p:cNvCxnSpPr>
          <p:nvPr/>
        </p:nvCxnSpPr>
        <p:spPr>
          <a:xfrm flipH="1">
            <a:off x="5641567" y="2285496"/>
            <a:ext cx="479303" cy="10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35" idx="0"/>
          </p:cNvCxnSpPr>
          <p:nvPr/>
        </p:nvCxnSpPr>
        <p:spPr>
          <a:xfrm flipH="1">
            <a:off x="5641567" y="1835277"/>
            <a:ext cx="466731" cy="153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35" idx="0"/>
          </p:cNvCxnSpPr>
          <p:nvPr/>
        </p:nvCxnSpPr>
        <p:spPr>
          <a:xfrm flipH="1">
            <a:off x="5641567" y="1402595"/>
            <a:ext cx="524111" cy="19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2"/>
            <a:endCxn id="41" idx="0"/>
          </p:cNvCxnSpPr>
          <p:nvPr/>
        </p:nvCxnSpPr>
        <p:spPr>
          <a:xfrm flipH="1">
            <a:off x="10883997" y="2052799"/>
            <a:ext cx="749270" cy="138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258726" y="3435569"/>
            <a:ext cx="1250542" cy="707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236108" y="3585743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468532" y="2994736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27568" y="933046"/>
            <a:ext cx="989113" cy="1519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28067" y="1481490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Elbow Connector 45"/>
          <p:cNvCxnSpPr>
            <a:stCxn id="44" idx="2"/>
            <a:endCxn id="43" idx="0"/>
          </p:cNvCxnSpPr>
          <p:nvPr/>
        </p:nvCxnSpPr>
        <p:spPr>
          <a:xfrm rot="16200000" flipH="1">
            <a:off x="6605430" y="568761"/>
            <a:ext cx="542670" cy="4309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81371" y="3045362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JobName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814533" y="2984023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923228" y="3050079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JobID</a:t>
            </a:r>
            <a:endParaRPr lang="en-US" dirty="0"/>
          </a:p>
        </p:txBody>
      </p:sp>
      <p:cxnSp>
        <p:nvCxnSpPr>
          <p:cNvPr id="50" name="Elbow Connector 49"/>
          <p:cNvCxnSpPr>
            <a:stCxn id="44" idx="2"/>
            <a:endCxn id="48" idx="0"/>
          </p:cNvCxnSpPr>
          <p:nvPr/>
        </p:nvCxnSpPr>
        <p:spPr>
          <a:xfrm rot="16200000" flipH="1">
            <a:off x="5783787" y="1390403"/>
            <a:ext cx="531957" cy="26552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58695" y="366033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658311" y="3729422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JobNodes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3" idx="2"/>
            <a:endCxn id="51" idx="0"/>
          </p:cNvCxnSpPr>
          <p:nvPr/>
        </p:nvCxnSpPr>
        <p:spPr>
          <a:xfrm flipH="1">
            <a:off x="8193373" y="3490519"/>
            <a:ext cx="838032" cy="16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2"/>
            <a:endCxn id="51" idx="0"/>
          </p:cNvCxnSpPr>
          <p:nvPr/>
        </p:nvCxnSpPr>
        <p:spPr>
          <a:xfrm>
            <a:off x="7377406" y="3479806"/>
            <a:ext cx="815967" cy="18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258726" y="4280432"/>
            <a:ext cx="1250543" cy="646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80" idx="1"/>
          </p:cNvCxnSpPr>
          <p:nvPr/>
        </p:nvCxnSpPr>
        <p:spPr>
          <a:xfrm>
            <a:off x="6406173" y="3721362"/>
            <a:ext cx="1042706" cy="80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448879" y="4319263"/>
            <a:ext cx="1431931" cy="404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486005" y="4336919"/>
            <a:ext cx="143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StreamEdges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42" idx="1"/>
            <a:endCxn id="81" idx="3"/>
          </p:cNvCxnSpPr>
          <p:nvPr/>
        </p:nvCxnSpPr>
        <p:spPr>
          <a:xfrm flipH="1">
            <a:off x="8924620" y="3770409"/>
            <a:ext cx="1311488" cy="75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239870" y="4305947"/>
            <a:ext cx="130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IntermediateStreams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7" idx="1"/>
            <a:endCxn id="81" idx="3"/>
          </p:cNvCxnSpPr>
          <p:nvPr/>
        </p:nvCxnSpPr>
        <p:spPr>
          <a:xfrm flipH="1" flipV="1">
            <a:off x="8924620" y="4521585"/>
            <a:ext cx="1315250" cy="10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75378" y="4175821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1e3)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925127" y="3895436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1e3)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4538749" y="5070764"/>
            <a:ext cx="7653251" cy="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968195" y="5151395"/>
            <a:ext cx="12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abstract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283551" y="5408137"/>
            <a:ext cx="4042055" cy="1297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561735" y="5490722"/>
            <a:ext cx="13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382936" y="6407316"/>
            <a:ext cx="321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Work in progress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319" y="1590147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f) Get the partition count information of source and sink streams from </a:t>
            </a:r>
            <a:r>
              <a:rPr lang="en-US" dirty="0" err="1" smtClean="0"/>
              <a:t>StreamManager</a:t>
            </a:r>
            <a:r>
              <a:rPr lang="en-US" dirty="0" smtClean="0"/>
              <a:t>(</a:t>
            </a:r>
            <a:r>
              <a:rPr lang="en-US" dirty="0" err="1" smtClean="0"/>
              <a:t>SystemAdmins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824" y="2560674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0"/>
            <a:ext cx="3333054" cy="111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931920" y="3558827"/>
            <a:ext cx="2463921" cy="14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7774" y="3150524"/>
            <a:ext cx="3333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IntermediateStreams</a:t>
            </a:r>
            <a:r>
              <a:rPr lang="en-US" dirty="0"/>
              <a:t>’ partitions can be obtain from </a:t>
            </a:r>
            <a:r>
              <a:rPr lang="en-US" dirty="0" smtClean="0"/>
              <a:t>Input and Output Streams’ partitions.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56615" y="4340538"/>
            <a:ext cx="287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if there is any stream doesn’t assigned partitions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</p:cNvCxnSpPr>
          <p:nvPr/>
        </p:nvCxnSpPr>
        <p:spPr>
          <a:xfrm flipV="1">
            <a:off x="3829211" y="4161748"/>
            <a:ext cx="2566630" cy="50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46" y="5541826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1872563" y="4221084"/>
            <a:ext cx="4523278" cy="132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824" y="2560674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803" y="4903242"/>
            <a:ext cx="3300153" cy="9242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181" y="5858307"/>
            <a:ext cx="3001398" cy="10800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543" y="3527489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each input </a:t>
            </a:r>
            <a:r>
              <a:rPr lang="en-US" sz="1600" dirty="0" err="1" smtClean="0"/>
              <a:t>StreamEdge</a:t>
            </a:r>
            <a:r>
              <a:rPr lang="en-US" sz="1600" dirty="0" smtClean="0"/>
              <a:t>, </a:t>
            </a:r>
            <a:r>
              <a:rPr lang="en-US" altLang="zh-CN" sz="1600" dirty="0" smtClean="0"/>
              <a:t>traverse the </a:t>
            </a:r>
            <a:r>
              <a:rPr lang="en-US" altLang="zh-CN" sz="1600" dirty="0" err="1" smtClean="0"/>
              <a:t>StreamGraph</a:t>
            </a:r>
            <a:r>
              <a:rPr lang="en-US" altLang="zh-CN" sz="1600" dirty="0" smtClean="0"/>
              <a:t>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919" y="2717768"/>
            <a:ext cx="704428" cy="110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543" y="4085531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From all these joins, update their partitions(equal to input partitions) and extend downstream unvisited joins(BFS)</a:t>
            </a:r>
            <a:endParaRPr lang="en-US" sz="1600" dirty="0"/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506956" y="3819877"/>
            <a:ext cx="1107963" cy="1545471"/>
          </a:xfrm>
          <a:prstGeom prst="bentConnector3">
            <a:avLst>
              <a:gd name="adj1" fmla="val -20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48937" y="3624349"/>
            <a:ext cx="552755" cy="67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9293" y="3182355"/>
            <a:ext cx="50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partitions of join operators’ input streams: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 smtClean="0"/>
              <a:t>Progress ends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slides need to be re-organized.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StreamManager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run-container.sh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from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en-US" sz="1400" dirty="0" smtClean="0"/>
              <a:t>Run </a:t>
            </a:r>
            <a:r>
              <a:rPr lang="en-US" sz="1400" dirty="0" err="1" smtClean="0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Listen to </a:t>
            </a:r>
            <a:r>
              <a:rPr lang="en-US" sz="1400" dirty="0" err="1" smtClean="0"/>
              <a:t>JobCoordinator</a:t>
            </a:r>
            <a:r>
              <a:rPr lang="en-US" sz="1400" dirty="0" smtClean="0"/>
              <a:t>(</a:t>
            </a:r>
            <a:r>
              <a:rPr lang="en-US" sz="1400" dirty="0" err="1" smtClean="0"/>
              <a:t>sam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r>
              <a:rPr lang="en-US" sz="1400" dirty="0" smtClean="0"/>
              <a:t> as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Stop container if </a:t>
            </a:r>
            <a:r>
              <a:rPr lang="en-US" sz="1400" dirty="0" err="1" smtClean="0"/>
              <a:t>JobCoordinator</a:t>
            </a:r>
            <a:endParaRPr lang="en-US" sz="1400" dirty="0" smtClean="0"/>
          </a:p>
          <a:p>
            <a:r>
              <a:rPr lang="en-US" sz="1400" dirty="0" smtClean="0"/>
              <a:t>given signal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offset for each input partition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Instantialize</a:t>
            </a:r>
            <a:r>
              <a:rPr lang="en-US" sz="1400" dirty="0" smtClean="0"/>
              <a:t> </a:t>
            </a:r>
            <a:r>
              <a:rPr lang="en-US" sz="1400" dirty="0" err="1" smtClean="0"/>
              <a:t>StreamTask</a:t>
            </a:r>
            <a:r>
              <a:rPr lang="en-US" sz="1400" dirty="0" smtClean="0"/>
              <a:t> for each input partition</a:t>
            </a:r>
          </a:p>
          <a:p>
            <a:endParaRPr lang="en-US" sz="1400" dirty="0" smtClean="0"/>
          </a:p>
          <a:p>
            <a:r>
              <a:rPr lang="en-US" sz="1400" dirty="0" smtClean="0"/>
              <a:t>Continuously take messages from input stream to </a:t>
            </a:r>
            <a:r>
              <a:rPr lang="en-US" sz="1400" dirty="0" err="1" smtClean="0"/>
              <a:t>StreamTasks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WikipediaStatsAggregator</a:t>
            </a:r>
            <a:r>
              <a:rPr lang="en-US" dirty="0" smtClean="0"/>
              <a:t> class used in window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FoldLeftFunction</a:t>
            </a:r>
            <a:r>
              <a:rPr lang="en-US" dirty="0" smtClean="0"/>
              <a:t> are used to increment values like number of visits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 smtClean="0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the code in application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Scala’s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</a:t>
            </a:r>
            <a:r>
              <a:rPr lang="en-US" altLang="zh-CN" dirty="0" err="1" smtClean="0"/>
              <a:t>CoordinatorStream</a:t>
            </a:r>
            <a:r>
              <a:rPr lang="en-US" altLang="zh-CN" dirty="0" smtClean="0"/>
              <a:t> Information from </a:t>
            </a:r>
            <a:r>
              <a:rPr lang="en-US" altLang="zh-CN" dirty="0" err="1" smtClean="0"/>
              <a:t>configs</a:t>
            </a:r>
            <a:endParaRPr lang="en-US" altLang="zh-CN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KafkaSystemFactory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new </a:t>
            </a:r>
            <a:r>
              <a:rPr lang="en-US" dirty="0" err="1" smtClean="0"/>
              <a:t>configs</a:t>
            </a:r>
            <a:r>
              <a:rPr lang="en-US" dirty="0" smtClean="0"/>
              <a:t> </a:t>
            </a:r>
            <a:r>
              <a:rPr lang="en-US" dirty="0" err="1" smtClean="0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old </a:t>
            </a:r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YARNJobFactory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 next page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applicationStatus</a:t>
            </a:r>
            <a:r>
              <a:rPr lang="en-US" dirty="0" smtClean="0"/>
              <a:t> every second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ResourceManager</a:t>
            </a:r>
            <a:r>
              <a:rPr lang="en-US" dirty="0" smtClean="0"/>
              <a:t> (RM)</a:t>
            </a:r>
          </a:p>
          <a:p>
            <a:pPr marL="0" indent="0">
              <a:buNone/>
            </a:pPr>
            <a:r>
              <a:rPr lang="en-US" sz="2200" dirty="0" smtClean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 smtClean="0"/>
              <a:t>Two main components: Scheduler and Application Manager(</a:t>
            </a:r>
            <a:r>
              <a:rPr lang="en-US" sz="2200" u="sng" dirty="0" smtClean="0"/>
              <a:t>not Application Master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 smtClean="0"/>
              <a:t>ApplicationMaster</a:t>
            </a:r>
            <a:r>
              <a:rPr lang="en-US" dirty="0" smtClean="0"/>
              <a:t> (AM)</a:t>
            </a:r>
          </a:p>
          <a:p>
            <a:pPr marL="0" indent="0">
              <a:buNone/>
            </a:pPr>
            <a:r>
              <a:rPr lang="en-US" sz="2200" i="1" dirty="0" smtClean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 smtClean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 smtClean="0"/>
              <a:t>Responsible for negotiating resources from RM and working with </a:t>
            </a:r>
            <a:r>
              <a:rPr lang="en-US" sz="2200" dirty="0" err="1" smtClean="0"/>
              <a:t>NodeManagers</a:t>
            </a:r>
            <a:r>
              <a:rPr lang="en-US" sz="2200" dirty="0" smtClean="0"/>
              <a:t> to execute and monitor the containers and resources consumption. </a:t>
            </a:r>
            <a:endParaRPr lang="en-US" sz="2200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r>
              <a:rPr lang="en-US" altLang="zh-CN" dirty="0" smtClean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</a:t>
            </a:r>
            <a:r>
              <a:rPr lang="en-US" altLang="zh-CN" dirty="0" err="1" smtClean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same as ‘switch’ in C++ and Java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</a:t>
            </a:r>
            <a:r>
              <a:rPr lang="en-US" sz="1400" dirty="0" smtClean="0"/>
              <a:t>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Skip the security part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StreamApplication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</a:t>
            </a:r>
            <a:r>
              <a:rPr lang="en-US" sz="2200" dirty="0" smtClean="0"/>
              <a:t>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./run-app.sh </a:t>
            </a:r>
            <a:r>
              <a:rPr lang="en-US" dirty="0" err="1" smtClean="0"/>
              <a:t>wikipedia.application.WikipediaApplication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Here</a:t>
            </a:r>
            <a:r>
              <a:rPr lang="en-US" dirty="0" smtClean="0"/>
              <a:t> we use </a:t>
            </a:r>
            <a:r>
              <a:rPr lang="en-US" dirty="0" err="1" smtClean="0"/>
              <a:t>RemoteApplicationRunner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Streams</a:t>
            </a:r>
          </a:p>
          <a:p>
            <a:pPr marL="0" indent="0">
              <a:buNone/>
            </a:pPr>
            <a:r>
              <a:rPr lang="en-US" sz="2000" i="1" dirty="0" smtClean="0"/>
              <a:t>A stream is composed of immutable messages </a:t>
            </a:r>
            <a:r>
              <a:rPr lang="en-US" sz="2000" dirty="0" smtClean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 smtClean="0"/>
              <a:t>A stream can have any number of </a:t>
            </a:r>
            <a:r>
              <a:rPr lang="en-US" sz="2000" i="1" dirty="0" smtClean="0"/>
              <a:t>consumers. </a:t>
            </a:r>
            <a:r>
              <a:rPr lang="en-US" sz="2000" dirty="0" smtClean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supports pluggable system which implements the Streams: Kafka</a:t>
            </a:r>
          </a:p>
          <a:p>
            <a:r>
              <a:rPr lang="en-US" dirty="0" smtClean="0"/>
              <a:t>Jobs</a:t>
            </a:r>
          </a:p>
          <a:p>
            <a:pPr marL="0" indent="0">
              <a:buNone/>
            </a:pPr>
            <a:r>
              <a:rPr lang="en-US" sz="2000" dirty="0" smtClean="0"/>
              <a:t>A job is code that performs logical transformation on input streams and append these messages to output streams</a:t>
            </a:r>
          </a:p>
          <a:p>
            <a:r>
              <a:rPr lang="en-US" dirty="0" smtClean="0"/>
              <a:t>Partitions</a:t>
            </a:r>
          </a:p>
          <a:p>
            <a:pPr marL="0" indent="0">
              <a:buNone/>
            </a:pPr>
            <a:r>
              <a:rPr lang="en-US" sz="2000" dirty="0" smtClean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 smtClean="0"/>
              <a:t>Each stream is broken into one or more partitions.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 smtClean="0"/>
              <a:t>Each message in a partition has a identifier called </a:t>
            </a:r>
            <a:r>
              <a:rPr lang="en-US" sz="2000" i="1" dirty="0" smtClean="0"/>
              <a:t>offset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 smtClean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samza.apache.org/learn/documentation/0.14/introduction/concepts.html</a:t>
            </a:r>
            <a:endParaRPr lang="en-US" dirty="0" smtClean="0"/>
          </a:p>
          <a:p>
            <a:r>
              <a:rPr lang="en-US" dirty="0" smtClean="0"/>
              <a:t>PS: Some of documents are deprecated in the official websites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 smtClean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 smtClean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 smtClean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 smtClean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 smtClean="0"/>
              <a:t>The assignment of partitions to tasks never changes.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20384</TotalTime>
  <Words>2694</Words>
  <Application>Microsoft Office PowerPoint</Application>
  <PresentationFormat>Widescreen</PresentationFormat>
  <Paragraphs>698</Paragraphs>
  <Slides>70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MessageStream and OperatorSpec</vt:lpstr>
      <vt:lpstr>MessageStream and OperatorSpec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PowerPoint Presentation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921</cp:revision>
  <dcterms:created xsi:type="dcterms:W3CDTF">2017-09-19T08:35:57Z</dcterms:created>
  <dcterms:modified xsi:type="dcterms:W3CDTF">2018-02-05T12:20:06Z</dcterms:modified>
</cp:coreProperties>
</file>