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93" r:id="rId3"/>
    <p:sldId id="260" r:id="rId4"/>
    <p:sldId id="295" r:id="rId5"/>
    <p:sldId id="296" r:id="rId6"/>
    <p:sldId id="297" r:id="rId7"/>
    <p:sldId id="298" r:id="rId8"/>
    <p:sldId id="294" r:id="rId9"/>
    <p:sldId id="299" r:id="rId10"/>
    <p:sldId id="300" r:id="rId11"/>
    <p:sldId id="321" r:id="rId12"/>
    <p:sldId id="320" r:id="rId13"/>
    <p:sldId id="322" r:id="rId14"/>
    <p:sldId id="302" r:id="rId15"/>
    <p:sldId id="273" r:id="rId16"/>
    <p:sldId id="301" r:id="rId17"/>
    <p:sldId id="278" r:id="rId18"/>
    <p:sldId id="306" r:id="rId19"/>
    <p:sldId id="304" r:id="rId20"/>
    <p:sldId id="307" r:id="rId21"/>
    <p:sldId id="305" r:id="rId22"/>
    <p:sldId id="318" r:id="rId23"/>
    <p:sldId id="310" r:id="rId24"/>
    <p:sldId id="319" r:id="rId25"/>
    <p:sldId id="323" r:id="rId26"/>
    <p:sldId id="324" r:id="rId27"/>
    <p:sldId id="312" r:id="rId28"/>
    <p:sldId id="325" r:id="rId29"/>
    <p:sldId id="313" r:id="rId30"/>
    <p:sldId id="326" r:id="rId31"/>
    <p:sldId id="314" r:id="rId32"/>
    <p:sldId id="315" r:id="rId33"/>
    <p:sldId id="316" r:id="rId34"/>
    <p:sldId id="317" r:id="rId35"/>
    <p:sldId id="311" r:id="rId36"/>
    <p:sldId id="308" r:id="rId37"/>
    <p:sldId id="309" r:id="rId38"/>
    <p:sldId id="275" r:id="rId39"/>
    <p:sldId id="303" r:id="rId40"/>
    <p:sldId id="274" r:id="rId41"/>
    <p:sldId id="268" r:id="rId42"/>
    <p:sldId id="272" r:id="rId43"/>
    <p:sldId id="277" r:id="rId44"/>
    <p:sldId id="280" r:id="rId45"/>
    <p:sldId id="281" r:id="rId46"/>
    <p:sldId id="282" r:id="rId47"/>
    <p:sldId id="283" r:id="rId48"/>
    <p:sldId id="284" r:id="rId49"/>
    <p:sldId id="285" r:id="rId50"/>
    <p:sldId id="286" r:id="rId51"/>
    <p:sldId id="287" r:id="rId52"/>
    <p:sldId id="288" r:id="rId53"/>
    <p:sldId id="289" r:id="rId54"/>
    <p:sldId id="290" r:id="rId55"/>
    <p:sldId id="291" r:id="rId56"/>
    <p:sldId id="292" r:id="rId57"/>
    <p:sldId id="269" r:id="rId58"/>
    <p:sldId id="271" r:id="rId59"/>
    <p:sldId id="263" r:id="rId60"/>
    <p:sldId id="265" r:id="rId61"/>
    <p:sldId id="259" r:id="rId62"/>
    <p:sldId id="262" r:id="rId63"/>
    <p:sldId id="257" r:id="rId64"/>
    <p:sldId id="270" r:id="rId65"/>
    <p:sldId id="258" r:id="rId66"/>
    <p:sldId id="264" r:id="rId67"/>
    <p:sldId id="266" r:id="rId68"/>
    <p:sldId id="267" r:id="rId69"/>
    <p:sldId id="276" r:id="rId70"/>
    <p:sldId id="279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93"/>
            <p14:sldId id="260"/>
            <p14:sldId id="295"/>
          </p14:sldIdLst>
        </p14:section>
        <p14:section name="YARN" id="{1F32C780-461C-4890-A1C4-77C0DB09FF66}">
          <p14:sldIdLst>
            <p14:sldId id="296"/>
            <p14:sldId id="297"/>
            <p14:sldId id="298"/>
          </p14:sldIdLst>
        </p14:section>
        <p14:section name="Concepts" id="{B361D5C6-E35E-49B5-9F52-41A12C92E075}">
          <p14:sldIdLst>
            <p14:sldId id="294"/>
            <p14:sldId id="299"/>
            <p14:sldId id="300"/>
            <p14:sldId id="321"/>
          </p14:sldIdLst>
        </p14:section>
        <p14:section name="Samza Architecture" id="{A06A1932-424E-42A7-A4F5-C6205A104790}">
          <p14:sldIdLst>
            <p14:sldId id="320"/>
            <p14:sldId id="322"/>
          </p14:sldIdLst>
        </p14:section>
        <p14:section name="Deployment" id="{D8B7B586-CF71-4EBD-8424-0AA072424627}">
          <p14:sldIdLst>
            <p14:sldId id="302"/>
          </p14:sldIdLst>
        </p14:section>
        <p14:section name="Submit Application" id="{087780A7-9521-466D-9F4A-82953803DA7D}">
          <p14:sldIdLst>
            <p14:sldId id="273"/>
            <p14:sldId id="301"/>
            <p14:sldId id="278"/>
            <p14:sldId id="306"/>
            <p14:sldId id="304"/>
            <p14:sldId id="307"/>
            <p14:sldId id="305"/>
            <p14:sldId id="318"/>
            <p14:sldId id="310"/>
            <p14:sldId id="319"/>
            <p14:sldId id="323"/>
            <p14:sldId id="324"/>
            <p14:sldId id="312"/>
            <p14:sldId id="325"/>
            <p14:sldId id="313"/>
            <p14:sldId id="326"/>
            <p14:sldId id="314"/>
            <p14:sldId id="315"/>
            <p14:sldId id="316"/>
            <p14:sldId id="317"/>
            <p14:sldId id="311"/>
            <p14:sldId id="308"/>
            <p14:sldId id="309"/>
            <p14:sldId id="275"/>
            <p14:sldId id="303"/>
            <p14:sldId id="274"/>
            <p14:sldId id="268"/>
            <p14:sldId id="272"/>
          </p14:sldIdLst>
        </p14:section>
        <p14:section name="Detailed Abstract" id="{B1A348FB-F787-484B-A125-1217B7FF92DA}">
          <p14:sldIdLst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Stand alone job" id="{8995E547-06EC-4D59-8961-90CC66602883}">
          <p14:sldIdLst>
            <p14:sldId id="269"/>
            <p14:sldId id="271"/>
          </p14:sldIdLst>
        </p14:section>
        <p14:section name="Task" id="{A6BE1BE1-8715-4861-9F81-EBD747D5600C}">
          <p14:sldIdLst>
            <p14:sldId id="263"/>
            <p14:sldId id="265"/>
          </p14:sldIdLst>
        </p14:section>
        <p14:section name="Deprecated Pages" id="{699857A4-82F1-444C-B83B-753F585E7797}">
          <p14:sldIdLst>
            <p14:sldId id="259"/>
            <p14:sldId id="262"/>
            <p14:sldId id="257"/>
            <p14:sldId id="270"/>
            <p14:sldId id="258"/>
            <p14:sldId id="264"/>
            <p14:sldId id="266"/>
            <p14:sldId id="267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rrt/Samza/blob/master/Documentation/ClusterModeSamzaDeployment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current/hadoop-yarn/hadoop-yarn-site/YAR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4.png"/><Relationship Id="rId7" Type="http://schemas.openxmlformats.org/officeDocument/2006/relationships/image" Target="../media/image127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0" Type="http://schemas.openxmlformats.org/officeDocument/2006/relationships/image" Target="../media/image130.png"/><Relationship Id="rId4" Type="http://schemas.openxmlformats.org/officeDocument/2006/relationships/hyperlink" Target="https://hadoop.apache.org/docs/r2.7.3/hadoop-yarn/hadoop-yarn-site/NodeLabel.html" TargetMode="External"/><Relationship Id="rId9" Type="http://schemas.openxmlformats.org/officeDocument/2006/relationships/image" Target="../media/image12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rtonworks.com/blog/apache-hadoop-yarn-concepts-and-applicat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amza.apache.org/learn/documentation/0.14/introduction/conce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812" y="889177"/>
            <a:ext cx="3286933" cy="2762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140838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7" y="17824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Dataflow Graphs</a:t>
            </a:r>
          </a:p>
          <a:p>
            <a:pPr marL="0" indent="0">
              <a:buNone/>
            </a:pPr>
            <a:r>
              <a:rPr lang="en-US" sz="2200" dirty="0" smtClean="0"/>
              <a:t>Compose </a:t>
            </a:r>
            <a:r>
              <a:rPr lang="en-US" sz="2200" dirty="0" err="1" smtClean="0"/>
              <a:t>mutiple</a:t>
            </a:r>
            <a:r>
              <a:rPr lang="en-US" sz="2200" dirty="0" smtClean="0"/>
              <a:t> jobs to a dataflow graphs</a:t>
            </a:r>
          </a:p>
          <a:p>
            <a:pPr marL="0" indent="0">
              <a:buNone/>
            </a:pPr>
            <a:r>
              <a:rPr lang="en-US" sz="2200" dirty="0" smtClean="0"/>
              <a:t>Edges are stream, nodes are jobs.</a:t>
            </a:r>
          </a:p>
          <a:p>
            <a:pPr marL="0" indent="0">
              <a:buNone/>
            </a:pPr>
            <a:r>
              <a:rPr lang="en-US" sz="2200" dirty="0" smtClean="0"/>
              <a:t>Graphs are often acyclic, but it is possible to create cyclic graphs.</a:t>
            </a:r>
          </a:p>
          <a:p>
            <a:pPr marL="0" indent="0">
              <a:buNone/>
            </a:pPr>
            <a:r>
              <a:rPr lang="en-US" sz="2200" i="1" dirty="0" smtClean="0"/>
              <a:t>The </a:t>
            </a:r>
            <a:r>
              <a:rPr lang="en-US" sz="2200" i="1" dirty="0"/>
              <a:t>dataflow model: a practical approach to balancing correctness, latency, and cost in massive-scale, unbounded, out-of-order data </a:t>
            </a:r>
            <a:r>
              <a:rPr lang="en-US" sz="2200" i="1" dirty="0" smtClean="0"/>
              <a:t>processing, </a:t>
            </a:r>
            <a:r>
              <a:rPr lang="en-US" sz="2200" dirty="0" smtClean="0"/>
              <a:t>VLDB2015</a:t>
            </a:r>
          </a:p>
          <a:p>
            <a:pPr marL="0" indent="0"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6292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255058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4" y="1740958"/>
            <a:ext cx="5046133" cy="4351338"/>
          </a:xfrm>
        </p:spPr>
        <p:txBody>
          <a:bodyPr/>
          <a:lstStyle/>
          <a:p>
            <a:r>
              <a:rPr lang="en-US" dirty="0" err="1" smtClean="0"/>
              <a:t>SamzaContainers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Partitions and tasks are logical units of parallelism. Containers are the unit of physical parallelism.</a:t>
            </a:r>
          </a:p>
          <a:p>
            <a:pPr marL="0" indent="0">
              <a:buNone/>
            </a:pPr>
            <a:r>
              <a:rPr lang="en-US" sz="2000" dirty="0"/>
              <a:t>A container is a essentially a Unix process(or Linux </a:t>
            </a:r>
            <a:r>
              <a:rPr lang="en-US" sz="2000" dirty="0" err="1"/>
              <a:t>cgroup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Each container runs one or more tasks. </a:t>
            </a:r>
          </a:p>
          <a:p>
            <a:pPr marL="0" indent="0">
              <a:buNone/>
            </a:pPr>
            <a:r>
              <a:rPr lang="en-US" sz="2000" dirty="0"/>
              <a:t>The number of containers is specified by the user at run time and can be changed at any time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78133" y="3299919"/>
            <a:ext cx="2294466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8998" y="3299918"/>
            <a:ext cx="1600201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924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897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86748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4115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1642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615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2115" y="3315819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037761" y="3281955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47000" y="1039251"/>
            <a:ext cx="2997200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51" idx="2"/>
            <a:endCxn id="9" idx="0"/>
          </p:cNvCxnSpPr>
          <p:nvPr/>
        </p:nvCxnSpPr>
        <p:spPr>
          <a:xfrm flipH="1">
            <a:off x="8716432" y="2818468"/>
            <a:ext cx="459312" cy="87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5" idx="2"/>
            <a:endCxn id="7" idx="0"/>
          </p:cNvCxnSpPr>
          <p:nvPr/>
        </p:nvCxnSpPr>
        <p:spPr>
          <a:xfrm flipH="1">
            <a:off x="7622116" y="2823623"/>
            <a:ext cx="634997" cy="86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9" idx="2"/>
            <a:endCxn id="11" idx="0"/>
          </p:cNvCxnSpPr>
          <p:nvPr/>
        </p:nvCxnSpPr>
        <p:spPr>
          <a:xfrm>
            <a:off x="10116071" y="2825213"/>
            <a:ext cx="477845" cy="86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71982" y="991673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 A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011581" y="194737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11581" y="216253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11581" y="237769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008404" y="259986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08404" y="1736852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924923" y="19428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924923" y="215804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924923" y="237320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927035" y="2594711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921746" y="1729774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865250" y="194962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865250" y="216478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865250" y="237994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867362" y="260145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862073" y="1736519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051799" y="4708479"/>
            <a:ext cx="2362201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19072" y="46609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 B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467723" y="555295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67723" y="576811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467723" y="598327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469835" y="62047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464546" y="5339847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521830" y="554436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521830" y="575952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521830" y="597468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523942" y="6196187"/>
            <a:ext cx="49212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521830" y="5331250"/>
            <a:ext cx="494237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" idx="2"/>
            <a:endCxn id="73" idx="0"/>
          </p:cNvCxnSpPr>
          <p:nvPr/>
        </p:nvCxnSpPr>
        <p:spPr>
          <a:xfrm>
            <a:off x="7622116" y="4231251"/>
            <a:ext cx="1095373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9" idx="2"/>
            <a:endCxn id="73" idx="0"/>
          </p:cNvCxnSpPr>
          <p:nvPr/>
        </p:nvCxnSpPr>
        <p:spPr>
          <a:xfrm>
            <a:off x="8716432" y="4231251"/>
            <a:ext cx="105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" idx="2"/>
            <a:endCxn id="78" idx="0"/>
          </p:cNvCxnSpPr>
          <p:nvPr/>
        </p:nvCxnSpPr>
        <p:spPr>
          <a:xfrm>
            <a:off x="7622116" y="4231251"/>
            <a:ext cx="2146833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" idx="2"/>
            <a:endCxn id="78" idx="0"/>
          </p:cNvCxnSpPr>
          <p:nvPr/>
        </p:nvCxnSpPr>
        <p:spPr>
          <a:xfrm>
            <a:off x="8716432" y="4231251"/>
            <a:ext cx="1052517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1" idx="2"/>
            <a:endCxn id="73" idx="0"/>
          </p:cNvCxnSpPr>
          <p:nvPr/>
        </p:nvCxnSpPr>
        <p:spPr>
          <a:xfrm flipH="1">
            <a:off x="8717489" y="4231251"/>
            <a:ext cx="187642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" idx="2"/>
          </p:cNvCxnSpPr>
          <p:nvPr/>
        </p:nvCxnSpPr>
        <p:spPr>
          <a:xfrm flipH="1">
            <a:off x="9750960" y="4231251"/>
            <a:ext cx="842956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4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13319" y="4268347"/>
            <a:ext cx="3183776" cy="179554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13319" y="659986"/>
            <a:ext cx="3183776" cy="154988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13319" y="2303958"/>
            <a:ext cx="3183776" cy="1795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5" y="82492"/>
            <a:ext cx="10515600" cy="132556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95" y="1193858"/>
            <a:ext cx="6294120" cy="4351338"/>
          </a:xfrm>
        </p:spPr>
        <p:txBody>
          <a:bodyPr/>
          <a:lstStyle/>
          <a:p>
            <a:r>
              <a:rPr lang="en-US" dirty="0" err="1" smtClean="0"/>
              <a:t>Samza</a:t>
            </a:r>
            <a:r>
              <a:rPr lang="en-US" dirty="0" smtClean="0"/>
              <a:t> is made up of three parts:</a:t>
            </a:r>
          </a:p>
          <a:p>
            <a:pPr marL="0" indent="0">
              <a:buNone/>
            </a:pPr>
            <a:r>
              <a:rPr lang="en-US" sz="2000" dirty="0" smtClean="0"/>
              <a:t>Streaming layer: messages delivery</a:t>
            </a:r>
          </a:p>
          <a:p>
            <a:pPr marL="0" indent="0">
              <a:buNone/>
            </a:pPr>
            <a:r>
              <a:rPr lang="en-US" sz="2000" dirty="0" smtClean="0"/>
              <a:t>Execution layer: </a:t>
            </a:r>
            <a:r>
              <a:rPr lang="en-US" altLang="zh-CN" sz="2000" dirty="0" smtClean="0"/>
              <a:t>cluster computing resources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Processing layer: providing stream processing API  to users</a:t>
            </a:r>
            <a:endParaRPr lang="en-US" sz="2000" dirty="0"/>
          </a:p>
          <a:p>
            <a:endParaRPr lang="en-US" dirty="0" smtClean="0"/>
          </a:p>
          <a:p>
            <a:r>
              <a:rPr lang="en-US" dirty="0" smtClean="0"/>
              <a:t>Usually we have:</a:t>
            </a:r>
          </a:p>
          <a:p>
            <a:pPr marL="0" indent="0">
              <a:buNone/>
            </a:pPr>
            <a:r>
              <a:rPr lang="en-US" sz="2000" dirty="0" smtClean="0"/>
              <a:t>Kafka for streaming layer</a:t>
            </a:r>
          </a:p>
          <a:p>
            <a:pPr marL="0" indent="0">
              <a:buNone/>
            </a:pPr>
            <a:r>
              <a:rPr lang="en-US" sz="2000" dirty="0" smtClean="0"/>
              <a:t>YARN for execution layer</a:t>
            </a:r>
          </a:p>
          <a:p>
            <a:pPr marL="0" indent="0">
              <a:buNone/>
            </a:pPr>
            <a:r>
              <a:rPr lang="en-US" sz="2000" dirty="0" err="1" smtClean="0"/>
              <a:t>Samza</a:t>
            </a:r>
            <a:r>
              <a:rPr lang="en-US" sz="2000" dirty="0" smtClean="0"/>
              <a:t> API for processing layer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8474132" y="3031653"/>
            <a:ext cx="1238597" cy="681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02534" y="3167383"/>
            <a:ext cx="133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Samza</a:t>
            </a:r>
            <a:r>
              <a:rPr lang="en-US" altLang="zh-CN" dirty="0" smtClean="0"/>
              <a:t> 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62948" y="5160137"/>
            <a:ext cx="1238597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61562" y="1359626"/>
            <a:ext cx="1239983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70521" y="5303962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YARN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03325" y="1475473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Kafka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12480" y="2428498"/>
            <a:ext cx="1920240" cy="366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74132" y="705229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474132" y="4328636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096893" y="5159172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330343" y="5302997"/>
            <a:ext cx="8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Mesos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093430" y="1363936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18816" y="1507761"/>
            <a:ext cx="96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(Others)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265371"/>
            <a:ext cx="10515600" cy="132556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2142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</a:t>
            </a:r>
            <a:r>
              <a:rPr lang="en-US" dirty="0" err="1" smtClean="0"/>
              <a:t>Samza</a:t>
            </a:r>
            <a:r>
              <a:rPr lang="en-US" dirty="0" smtClean="0"/>
              <a:t> and YARN integrated:</a:t>
            </a:r>
          </a:p>
          <a:p>
            <a:pPr marL="0" indent="0">
              <a:buNone/>
            </a:pPr>
            <a:r>
              <a:rPr lang="en-US" sz="2000" dirty="0" err="1" smtClean="0"/>
              <a:t>Samza</a:t>
            </a:r>
            <a:r>
              <a:rPr lang="en-US" sz="2000" dirty="0"/>
              <a:t> </a:t>
            </a:r>
            <a:r>
              <a:rPr lang="en-US" sz="2000" dirty="0" smtClean="0"/>
              <a:t>prepared a YARN </a:t>
            </a:r>
            <a:r>
              <a:rPr lang="en-US" sz="2000" dirty="0" err="1" smtClean="0"/>
              <a:t>ApplicationMaster</a:t>
            </a:r>
            <a:r>
              <a:rPr lang="en-US" sz="2000" dirty="0" smtClean="0"/>
              <a:t>(AM) and a YARN </a:t>
            </a:r>
            <a:r>
              <a:rPr lang="en-US" sz="2000" dirty="0" err="1" smtClean="0"/>
              <a:t>JobRunner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When </a:t>
            </a:r>
            <a:r>
              <a:rPr lang="en-US" sz="2000" dirty="0" err="1" smtClean="0"/>
              <a:t>Samza</a:t>
            </a:r>
            <a:r>
              <a:rPr lang="en-US" sz="2000" dirty="0" smtClean="0"/>
              <a:t> wants to start a new application(or job), it talks to YARN </a:t>
            </a:r>
            <a:r>
              <a:rPr lang="en-US" sz="2000" dirty="0" err="1" smtClean="0"/>
              <a:t>ResourceManager</a:t>
            </a:r>
            <a:r>
              <a:rPr lang="en-US" sz="2000" dirty="0" smtClean="0"/>
              <a:t>(RM). </a:t>
            </a:r>
          </a:p>
          <a:p>
            <a:pPr marL="0" indent="0">
              <a:buNone/>
            </a:pPr>
            <a:r>
              <a:rPr lang="en-US" sz="2000" dirty="0" smtClean="0"/>
              <a:t>RM will talks to a YARN </a:t>
            </a:r>
            <a:r>
              <a:rPr lang="en-US" sz="2000" dirty="0" err="1" smtClean="0"/>
              <a:t>NodeManager</a:t>
            </a:r>
            <a:r>
              <a:rPr lang="en-US" sz="2000" dirty="0" smtClean="0"/>
              <a:t>(NM) to allocate space (one container) for </a:t>
            </a:r>
            <a:r>
              <a:rPr lang="en-US" sz="2000" dirty="0" err="1" smtClean="0"/>
              <a:t>Samza</a:t>
            </a:r>
            <a:r>
              <a:rPr lang="en-US" sz="2000" dirty="0" smtClean="0"/>
              <a:t> AM on the cluster.</a:t>
            </a:r>
          </a:p>
          <a:p>
            <a:pPr marL="0" indent="0">
              <a:buNone/>
            </a:pPr>
            <a:r>
              <a:rPr lang="en-US" sz="2000" dirty="0" smtClean="0"/>
              <a:t>After allocating, NM starts the AM. The AM then asks RM for one or more YARN containers to run </a:t>
            </a:r>
            <a:r>
              <a:rPr lang="en-US" sz="2000" dirty="0" err="1" smtClean="0"/>
              <a:t>SamzaContainers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r>
              <a:rPr lang="en-US" sz="2000" dirty="0" smtClean="0"/>
              <a:t>RM works with NMs to allocate required containers. NMs then start the </a:t>
            </a:r>
            <a:r>
              <a:rPr lang="en-US" sz="2000" dirty="0" err="1" smtClean="0"/>
              <a:t>SamzaContainers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 err="1" smtClean="0"/>
              <a:t>JobRunner</a:t>
            </a:r>
            <a:r>
              <a:rPr lang="en-US" sz="2000" dirty="0" smtClean="0"/>
              <a:t> will run application’s processing code in those containers.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55435" y="5255280"/>
            <a:ext cx="249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colors indicate different host machine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981" y="2080780"/>
            <a:ext cx="23431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2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2" y="227102"/>
            <a:ext cx="10515600" cy="1325563"/>
          </a:xfrm>
        </p:spPr>
        <p:txBody>
          <a:bodyPr/>
          <a:lstStyle/>
          <a:p>
            <a:r>
              <a:rPr lang="en-US" dirty="0" smtClean="0"/>
              <a:t>Deployment and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</a:t>
            </a:r>
            <a:r>
              <a:rPr lang="en-US" dirty="0"/>
              <a:t>check out the </a:t>
            </a:r>
            <a:r>
              <a:rPr lang="en-US" i="1" dirty="0" smtClean="0"/>
              <a:t>ClusterModeSamzaDeployment.pdf</a:t>
            </a:r>
          </a:p>
          <a:p>
            <a:r>
              <a:rPr lang="en-US" i="1" dirty="0">
                <a:hlinkClick r:id="rId2"/>
              </a:rPr>
              <a:t>https://github.com/Swrrt/Samza/blob/master/Documentation/ClusterModeSamzaDeployment.pdf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9692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 Abstract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99567" y="95833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run-app.sh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1171" y="958362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388" y="993476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925516" y="1037436"/>
            <a:ext cx="483577" cy="24623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11" idx="1"/>
          </p:cNvCxnSpPr>
          <p:nvPr/>
        </p:nvCxnSpPr>
        <p:spPr>
          <a:xfrm>
            <a:off x="3630490" y="1160556"/>
            <a:ext cx="537064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67554" y="958361"/>
            <a:ext cx="2417884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554" y="975918"/>
            <a:ext cx="241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03186" y="668175"/>
            <a:ext cx="2686416" cy="984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03186" y="694568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3" idx="3"/>
            <a:endCxn id="26" idx="1"/>
          </p:cNvCxnSpPr>
          <p:nvPr/>
        </p:nvCxnSpPr>
        <p:spPr>
          <a:xfrm flipV="1">
            <a:off x="6585438" y="1160557"/>
            <a:ext cx="1317748" cy="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92046" y="694568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96809" y="707652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363316" y="1169394"/>
            <a:ext cx="182348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63316" y="1186951"/>
            <a:ext cx="182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ExecutionPlanner</a:t>
            </a:r>
            <a:endParaRPr lang="en-US" dirty="0"/>
          </a:p>
        </p:txBody>
      </p:sp>
      <p:cxnSp>
        <p:nvCxnSpPr>
          <p:cNvPr id="64" name="Elbow Connector 63"/>
          <p:cNvCxnSpPr>
            <a:stCxn id="26" idx="2"/>
            <a:endCxn id="71" idx="0"/>
          </p:cNvCxnSpPr>
          <p:nvPr/>
        </p:nvCxnSpPr>
        <p:spPr>
          <a:xfrm rot="5400000">
            <a:off x="6224246" y="-828531"/>
            <a:ext cx="540678" cy="5503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99567" y="2193617"/>
            <a:ext cx="2686416" cy="168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99567" y="213197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JobRunner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0" y="2356239"/>
            <a:ext cx="1090245" cy="1345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960" y="2571648"/>
            <a:ext cx="104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CoordinatorSystemStream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1" idx="1"/>
            <a:endCxn id="78" idx="3"/>
          </p:cNvCxnSpPr>
          <p:nvPr/>
        </p:nvCxnSpPr>
        <p:spPr>
          <a:xfrm flipH="1" flipV="1">
            <a:off x="1090245" y="3033313"/>
            <a:ext cx="1309322" cy="2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42683" y="566974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 application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1059106" y="214957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old </a:t>
            </a:r>
            <a:r>
              <a:rPr lang="en-US" sz="1400" dirty="0" err="1" smtClean="0"/>
              <a:t>configs</a:t>
            </a:r>
            <a:endParaRPr lang="en-US" sz="1400" dirty="0" smtClean="0"/>
          </a:p>
          <a:p>
            <a:r>
              <a:rPr lang="en-US" sz="1400" dirty="0" smtClean="0"/>
              <a:t>Write  </a:t>
            </a:r>
            <a:r>
              <a:rPr lang="en-US" sz="1400" dirty="0" err="1" smtClean="0"/>
              <a:t>configs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2451588" y="24548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451588" y="24723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coordinatorSystemProducer</a:t>
            </a:r>
            <a:endParaRPr lang="en-US" sz="1600" dirty="0"/>
          </a:p>
        </p:txBody>
      </p:sp>
      <p:sp>
        <p:nvSpPr>
          <p:cNvPr id="97" name="Rectangle 96"/>
          <p:cNvSpPr/>
          <p:nvPr/>
        </p:nvSpPr>
        <p:spPr>
          <a:xfrm>
            <a:off x="2451588" y="291855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51588" y="2936108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coordinatorSystem</a:t>
            </a:r>
            <a:r>
              <a:rPr lang="en-US" altLang="zh-CN" sz="1600" dirty="0" err="1" smtClean="0"/>
              <a:t>Consumer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2451588" y="340459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451588" y="342214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YarnJob</a:t>
            </a:r>
            <a:endParaRPr lang="en-US" sz="1600" dirty="0"/>
          </a:p>
        </p:txBody>
      </p:sp>
      <p:cxnSp>
        <p:nvCxnSpPr>
          <p:cNvPr id="108" name="Straight Arrow Connector 107"/>
          <p:cNvCxnSpPr>
            <a:stCxn id="106" idx="3"/>
            <a:endCxn id="113" idx="1"/>
          </p:cNvCxnSpPr>
          <p:nvPr/>
        </p:nvCxnSpPr>
        <p:spPr>
          <a:xfrm flipV="1">
            <a:off x="5028467" y="3012306"/>
            <a:ext cx="1556971" cy="5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585438" y="2410974"/>
            <a:ext cx="2673962" cy="1202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96063" y="236705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ClientHelper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181325" y="2410974"/>
            <a:ext cx="1308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 </a:t>
            </a:r>
            <a:r>
              <a:rPr lang="en-US" sz="1400" dirty="0" err="1" smtClean="0"/>
              <a:t>JavaEnv</a:t>
            </a:r>
            <a:r>
              <a:rPr lang="en-US" sz="1400" dirty="0" smtClean="0"/>
              <a:t>, commands,</a:t>
            </a:r>
          </a:p>
          <a:p>
            <a:r>
              <a:rPr lang="en-US" sz="1400" dirty="0" err="1" smtClean="0"/>
              <a:t>configs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6640206" y="27101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640206" y="27276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ApplicationContext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6637459" y="313605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37459" y="3153612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YarnClient</a:t>
            </a:r>
            <a:endParaRPr lang="en-US" sz="1600" dirty="0"/>
          </a:p>
        </p:txBody>
      </p:sp>
      <p:cxnSp>
        <p:nvCxnSpPr>
          <p:cNvPr id="123" name="Straight Arrow Connector 122"/>
          <p:cNvCxnSpPr>
            <a:stCxn id="120" idx="3"/>
            <a:endCxn id="124" idx="1"/>
          </p:cNvCxnSpPr>
          <p:nvPr/>
        </p:nvCxnSpPr>
        <p:spPr>
          <a:xfrm flipV="1">
            <a:off x="9214338" y="2887846"/>
            <a:ext cx="972461" cy="4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186799" y="268562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run-jc.sh</a:t>
            </a:r>
            <a:endParaRPr lang="en-US" dirty="0"/>
          </a:p>
        </p:txBody>
      </p:sp>
      <p:cxnSp>
        <p:nvCxnSpPr>
          <p:cNvPr id="127" name="Elbow Connector 126"/>
          <p:cNvCxnSpPr>
            <a:stCxn id="124" idx="2"/>
            <a:endCxn id="130" idx="0"/>
          </p:cNvCxnSpPr>
          <p:nvPr/>
        </p:nvCxnSpPr>
        <p:spPr>
          <a:xfrm rot="5400000">
            <a:off x="6437713" y="-217127"/>
            <a:ext cx="1057352" cy="7671744"/>
          </a:xfrm>
          <a:prstGeom prst="bentConnector3">
            <a:avLst>
              <a:gd name="adj1" fmla="val 9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751866" y="4165268"/>
            <a:ext cx="2797692" cy="1875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711475" y="4147421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ClusterBasedJobCoordinator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20382992">
            <a:off x="9321801" y="2688381"/>
            <a:ext cx="85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</a:t>
            </a:r>
            <a:endParaRPr lang="en-US" sz="1400" dirty="0"/>
          </a:p>
        </p:txBody>
      </p:sp>
      <p:cxnSp>
        <p:nvCxnSpPr>
          <p:cNvPr id="142" name="Elbow Connector 141"/>
          <p:cNvCxnSpPr/>
          <p:nvPr/>
        </p:nvCxnSpPr>
        <p:spPr>
          <a:xfrm rot="10800000" flipV="1">
            <a:off x="1711476" y="2356238"/>
            <a:ext cx="7705087" cy="1598931"/>
          </a:xfrm>
          <a:prstGeom prst="bentConnector3">
            <a:avLst>
              <a:gd name="adj1" fmla="val 13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85678" y="3653470"/>
            <a:ext cx="74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16563" y="3671250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AM container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9416563" y="2350161"/>
            <a:ext cx="2497014" cy="60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9" idx="1"/>
            <a:endCxn id="78" idx="3"/>
          </p:cNvCxnSpPr>
          <p:nvPr/>
        </p:nvCxnSpPr>
        <p:spPr>
          <a:xfrm flipH="1" flipV="1">
            <a:off x="1090245" y="3033313"/>
            <a:ext cx="661621" cy="20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 rot="4179907">
            <a:off x="617346" y="399590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</a:t>
            </a:r>
            <a:r>
              <a:rPr lang="en-US" sz="1400" dirty="0" err="1" smtClean="0"/>
              <a:t>configs</a:t>
            </a:r>
            <a:r>
              <a:rPr lang="en-US" sz="1400" dirty="0" smtClean="0"/>
              <a:t> to get </a:t>
            </a:r>
            <a:r>
              <a:rPr lang="en-US" sz="1400" dirty="0" err="1" smtClean="0"/>
              <a:t>jobmodel</a:t>
            </a:r>
            <a:endParaRPr lang="en-US" sz="1400" dirty="0" smtClean="0"/>
          </a:p>
        </p:txBody>
      </p:sp>
      <p:sp>
        <p:nvSpPr>
          <p:cNvPr id="163" name="Rectangle 162"/>
          <p:cNvSpPr/>
          <p:nvPr/>
        </p:nvSpPr>
        <p:spPr>
          <a:xfrm>
            <a:off x="1860352" y="4522169"/>
            <a:ext cx="2576879" cy="94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860352" y="453972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JobModelManager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1843134" y="5567943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825915" y="5603089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ContainerProcessManager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5962" y="4953776"/>
            <a:ext cx="243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Store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, start a HTTP server for others to read it</a:t>
            </a:r>
            <a:endParaRPr lang="en-US" sz="1400" dirty="0"/>
          </a:p>
        </p:txBody>
      </p:sp>
      <p:cxnSp>
        <p:nvCxnSpPr>
          <p:cNvPr id="171" name="Straight Connector 170"/>
          <p:cNvCxnSpPr>
            <a:stCxn id="166" idx="3"/>
            <a:endCxn id="174" idx="1"/>
          </p:cNvCxnSpPr>
          <p:nvPr/>
        </p:nvCxnSpPr>
        <p:spPr>
          <a:xfrm flipV="1">
            <a:off x="4437231" y="5021726"/>
            <a:ext cx="512471" cy="75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949702" y="4188244"/>
            <a:ext cx="5952759" cy="1666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4909312" y="4170397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ContainerProcessManager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078107" y="453810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5023794" y="4571860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YarnClusterResourceManager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8685678" y="4387168"/>
            <a:ext cx="1837592" cy="132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8756564" y="4411775"/>
            <a:ext cx="174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ContainerAllocator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923419" y="4669143"/>
            <a:ext cx="152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 a new thread</a:t>
            </a:r>
            <a:endParaRPr lang="en-US" sz="1400" dirty="0"/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5636008" y="4942545"/>
            <a:ext cx="916" cy="3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92271" y="4948902"/>
            <a:ext cx="190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launchStreamProcessor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947038" y="4795013"/>
            <a:ext cx="65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call</a:t>
            </a:r>
            <a:endParaRPr lang="en-US" sz="1400" dirty="0"/>
          </a:p>
        </p:txBody>
      </p:sp>
      <p:sp>
        <p:nvSpPr>
          <p:cNvPr id="194" name="TextBox 193"/>
          <p:cNvSpPr txBox="1"/>
          <p:nvPr/>
        </p:nvSpPr>
        <p:spPr>
          <a:xfrm>
            <a:off x="8781832" y="4999926"/>
            <a:ext cx="164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Read commands and </a:t>
            </a:r>
            <a:r>
              <a:rPr lang="en-US" sz="1400" dirty="0" err="1" smtClean="0"/>
              <a:t>configs</a:t>
            </a:r>
            <a:r>
              <a:rPr lang="en-US" sz="1400" dirty="0" smtClean="0"/>
              <a:t> from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 </a:t>
            </a:r>
            <a:r>
              <a:rPr lang="en-US" sz="1400" dirty="0" err="1" smtClean="0"/>
              <a:t>url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5100308" y="5341669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5045995" y="5375429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YarnContainerRunner</a:t>
            </a:r>
            <a:endParaRPr lang="en-US" sz="1600" dirty="0"/>
          </a:p>
        </p:txBody>
      </p:sp>
      <p:cxnSp>
        <p:nvCxnSpPr>
          <p:cNvPr id="200" name="Straight Arrow Connector 199"/>
          <p:cNvCxnSpPr>
            <a:endCxn id="191" idx="3"/>
          </p:cNvCxnSpPr>
          <p:nvPr/>
        </p:nvCxnSpPr>
        <p:spPr>
          <a:xfrm flipH="1">
            <a:off x="7494316" y="5021726"/>
            <a:ext cx="1191362" cy="8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117217" y="6408217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5062904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NMClient</a:t>
            </a:r>
            <a:endParaRPr lang="en-US" sz="1600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77187" y="6604829"/>
            <a:ext cx="1233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923419" y="6408217"/>
            <a:ext cx="2576879" cy="4044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869106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NodeManager</a:t>
            </a:r>
            <a:endParaRPr lang="en-US" sz="1600" dirty="0"/>
          </a:p>
        </p:txBody>
      </p:sp>
      <p:cxnSp>
        <p:nvCxnSpPr>
          <p:cNvPr id="213" name="Straight Arrow Connector 212"/>
          <p:cNvCxnSpPr>
            <a:stCxn id="196" idx="2"/>
            <a:endCxn id="203" idx="0"/>
          </p:cNvCxnSpPr>
          <p:nvPr/>
        </p:nvCxnSpPr>
        <p:spPr>
          <a:xfrm>
            <a:off x="6388748" y="5746115"/>
            <a:ext cx="16909" cy="6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457985" y="5886982"/>
            <a:ext cx="204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run-container.sh</a:t>
            </a:r>
          </a:p>
          <a:p>
            <a:r>
              <a:rPr lang="en-US" sz="1400" dirty="0" err="1" smtClean="0"/>
              <a:t>containerLaunchContext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299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5" y="-198407"/>
            <a:ext cx="10515600" cy="1325563"/>
          </a:xfrm>
        </p:spPr>
        <p:txBody>
          <a:bodyPr/>
          <a:lstStyle/>
          <a:p>
            <a:r>
              <a:rPr lang="en-US" dirty="0" smtClean="0"/>
              <a:t>Submit 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11926" y="2288623"/>
            <a:ext cx="2147979" cy="9731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06410" y="1018569"/>
            <a:ext cx="2459206" cy="16822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981" y="1029224"/>
            <a:ext cx="2065045" cy="64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Hello-</a:t>
            </a:r>
            <a:r>
              <a:rPr lang="en-US" dirty="0" err="1" smtClean="0"/>
              <a:t>Samza</a:t>
            </a:r>
            <a:r>
              <a:rPr lang="en-US" dirty="0" smtClean="0"/>
              <a:t> Application Package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794664" y="2579232"/>
            <a:ext cx="1465241" cy="36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4670" y="1693963"/>
            <a:ext cx="4434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Clients submit application package to </a:t>
            </a:r>
            <a:r>
              <a:rPr lang="en-US" dirty="0" err="1" smtClean="0"/>
              <a:t>FileSystem</a:t>
            </a:r>
            <a:r>
              <a:rPr lang="en-US" dirty="0" smtClean="0"/>
              <a:t>(HDFS for now)</a:t>
            </a:r>
          </a:p>
          <a:p>
            <a:r>
              <a:rPr lang="en-US" dirty="0" smtClean="0"/>
              <a:t>Application package contains the application’s code and all dependencies(including </a:t>
            </a:r>
            <a:r>
              <a:rPr lang="en-US" dirty="0" err="1" smtClean="0"/>
              <a:t>Samza</a:t>
            </a:r>
            <a:r>
              <a:rPr lang="en-US" dirty="0" smtClean="0"/>
              <a:t> environment). Packaging usually done by Maven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0358" y="3630491"/>
            <a:ext cx="488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Clients run the </a:t>
            </a:r>
            <a:r>
              <a:rPr lang="en-US" i="1" dirty="0" smtClean="0"/>
              <a:t>run-app.sh</a:t>
            </a:r>
            <a:r>
              <a:rPr lang="en-US" dirty="0" smtClean="0"/>
              <a:t> with </a:t>
            </a:r>
            <a:r>
              <a:rPr lang="en-US" altLang="zh-CN" dirty="0" smtClean="0"/>
              <a:t>configuration file(</a:t>
            </a:r>
            <a:r>
              <a:rPr lang="en-US" altLang="zh-CN" i="1" dirty="0" err="1" smtClean="0"/>
              <a:t>WikipediaApplication.properties</a:t>
            </a:r>
            <a:r>
              <a:rPr lang="en-US" altLang="zh-CN" dirty="0" smtClean="0"/>
              <a:t>)</a:t>
            </a:r>
            <a:r>
              <a:rPr lang="en-US" dirty="0" smtClean="0"/>
              <a:t> as parameters </a:t>
            </a:r>
            <a:r>
              <a:rPr lang="en-US" u="sng" dirty="0" smtClean="0"/>
              <a:t>on local machine </a:t>
            </a:r>
            <a:r>
              <a:rPr lang="en-US" dirty="0" smtClean="0"/>
              <a:t>to start the application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572666" y="4661789"/>
            <a:ext cx="1526875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53820" y="4683180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run-app.sh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6" idx="3"/>
            <a:endCxn id="34" idx="1"/>
          </p:cNvCxnSpPr>
          <p:nvPr/>
        </p:nvCxnSpPr>
        <p:spPr>
          <a:xfrm>
            <a:off x="7099541" y="4877450"/>
            <a:ext cx="1181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28937" y="4431281"/>
            <a:ext cx="923027" cy="369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28937" y="4431282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281361" y="4661789"/>
            <a:ext cx="2708692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410757" y="4692783"/>
            <a:ext cx="253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0358" y="5693274"/>
            <a:ext cx="50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r>
              <a:rPr lang="en-US" i="1" dirty="0" smtClean="0"/>
              <a:t>run-app.sh</a:t>
            </a:r>
            <a:r>
              <a:rPr lang="en-US" dirty="0" smtClean="0"/>
              <a:t> runs </a:t>
            </a:r>
            <a:r>
              <a:rPr lang="en-US" i="1" dirty="0" smtClean="0"/>
              <a:t>ApplicationRunnerMain.java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6" y="6005309"/>
            <a:ext cx="5819775" cy="27622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10552" y="4746203"/>
            <a:ext cx="458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./run-app.sh </a:t>
            </a:r>
            <a:r>
              <a:rPr lang="en-US" sz="1200" i="1" dirty="0" err="1" smtClean="0"/>
              <a:t>wikipedia.application.WikipediaApplication</a:t>
            </a:r>
            <a:r>
              <a:rPr lang="en-US" sz="1200" i="1" dirty="0"/>
              <a:t> </a:t>
            </a:r>
            <a:r>
              <a:rPr lang="en-US" sz="1200" i="1" dirty="0" smtClean="0"/>
              <a:t>--</a:t>
            </a:r>
            <a:r>
              <a:rPr lang="en-US" sz="1200" i="1" dirty="0" err="1" smtClean="0"/>
              <a:t>config</a:t>
            </a:r>
            <a:r>
              <a:rPr lang="en-US" sz="1200" i="1" dirty="0" smtClean="0"/>
              <a:t>-factory=</a:t>
            </a:r>
            <a:r>
              <a:rPr lang="en-US" sz="1200" i="1" dirty="0" err="1" smtClean="0"/>
              <a:t>org.apache.samza.config.factories.PropertiesConfigFactory</a:t>
            </a:r>
            <a:r>
              <a:rPr lang="en-US" sz="1200" i="1" dirty="0" smtClean="0"/>
              <a:t> --</a:t>
            </a:r>
            <a:r>
              <a:rPr lang="en-US" sz="1200" i="1" dirty="0" err="1" smtClean="0"/>
              <a:t>config</a:t>
            </a:r>
            <a:r>
              <a:rPr lang="en-US" sz="1200" i="1" dirty="0" smtClean="0"/>
              <a:t>-path=</a:t>
            </a:r>
            <a:r>
              <a:rPr lang="en-US" sz="1200" i="1" dirty="0" err="1" smtClean="0"/>
              <a:t>wikipediaApplication.properties</a:t>
            </a:r>
            <a:endParaRPr lang="en-US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6739314" y="1688301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7415" y="1653127"/>
            <a:ext cx="18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Application code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39314" y="2047810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34326" y="2002546"/>
            <a:ext cx="207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Samza</a:t>
            </a:r>
            <a:r>
              <a:rPr lang="en-US" altLang="zh-CN" dirty="0" smtClean="0"/>
              <a:t> environment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39315" y="2366633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97826" y="2339996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Other dependencies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19681" y="2501335"/>
            <a:ext cx="864052" cy="5523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1424" y="2458481"/>
            <a:ext cx="95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Hadoop client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3" idx="1"/>
          </p:cNvCxnSpPr>
          <p:nvPr/>
        </p:nvCxnSpPr>
        <p:spPr>
          <a:xfrm flipV="1">
            <a:off x="6383733" y="2775188"/>
            <a:ext cx="2728193" cy="1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27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0"/>
            <a:ext cx="10515600" cy="1325563"/>
          </a:xfrm>
        </p:spPr>
        <p:txBody>
          <a:bodyPr/>
          <a:lstStyle/>
          <a:p>
            <a:r>
              <a:rPr lang="en-US" dirty="0" smtClean="0"/>
              <a:t>Configuration file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4" y="1158694"/>
            <a:ext cx="4728063" cy="5699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596" y="1158694"/>
            <a:ext cx="396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configuration file: </a:t>
            </a:r>
            <a:r>
              <a:rPr lang="en-US" dirty="0" err="1" smtClean="0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2154" y="2171700"/>
            <a:ext cx="2980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XML format</a:t>
            </a:r>
          </a:p>
          <a:p>
            <a:endParaRPr lang="en-US" dirty="0" smtClean="0"/>
          </a:p>
          <a:p>
            <a:r>
              <a:rPr lang="en-US" dirty="0" smtClean="0"/>
              <a:t>Defines which class will be sent to YARN clusters as application, which cluster client are using, which stream system are using,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65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8634"/>
            <a:ext cx="10515600" cy="1325563"/>
          </a:xfrm>
        </p:spPr>
        <p:txBody>
          <a:bodyPr/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56929"/>
            <a:ext cx="33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Run </a:t>
            </a:r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30" y="3391809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(3)Generate the instance of </a:t>
            </a:r>
            <a:r>
              <a:rPr lang="en-US" altLang="zh-CN" dirty="0" err="1" smtClean="0"/>
              <a:t>StreamAppplication</a:t>
            </a:r>
            <a:r>
              <a:rPr lang="en-US" altLang="zh-CN" dirty="0" smtClean="0"/>
              <a:t> class based on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, ‘wikipediaApplication.java’ for example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144" y="1591318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(1)Parse input parameters to get the </a:t>
            </a:r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473" y="2517366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(2)Create </a:t>
            </a:r>
            <a:r>
              <a:rPr lang="en-US" dirty="0" err="1" smtClean="0"/>
              <a:t>ApplicationRunner</a:t>
            </a:r>
            <a:r>
              <a:rPr lang="en-US" dirty="0" smtClean="0"/>
              <a:t> based on </a:t>
            </a:r>
            <a:r>
              <a:rPr lang="en-US" dirty="0" err="1" smtClean="0"/>
              <a:t>configs</a:t>
            </a:r>
            <a:r>
              <a:rPr lang="en-US" dirty="0" smtClean="0"/>
              <a:t>(</a:t>
            </a:r>
            <a:r>
              <a:rPr lang="en-US" dirty="0" err="1" smtClean="0"/>
              <a:t>RemoteApplicationRunner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891" y="4768789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r>
              <a:rPr lang="en-US" dirty="0" err="1" smtClean="0"/>
              <a:t>ApplicationRunner</a:t>
            </a:r>
            <a:r>
              <a:rPr lang="en-US" dirty="0" smtClean="0"/>
              <a:t> run </a:t>
            </a:r>
            <a:r>
              <a:rPr lang="en-US" dirty="0" err="1" smtClean="0"/>
              <a:t>StreamApplication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891" y="5642881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(5)If submit </a:t>
            </a:r>
            <a:r>
              <a:rPr lang="en-US" dirty="0" err="1" smtClean="0"/>
              <a:t>config</a:t>
            </a:r>
            <a:r>
              <a:rPr lang="en-US" dirty="0" smtClean="0"/>
              <a:t> is a job not  a application, then use </a:t>
            </a:r>
            <a:r>
              <a:rPr lang="en-US" dirty="0" err="1" smtClean="0"/>
              <a:t>JobRunner</a:t>
            </a:r>
            <a:r>
              <a:rPr lang="en-US" dirty="0" smtClean="0"/>
              <a:t> directly (same as run-job.sh)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86069" y="1354279"/>
            <a:ext cx="2441276" cy="793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6068" y="1566428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3690403" y="1739393"/>
            <a:ext cx="1295665" cy="1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30126" y="1266625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86200" y="1296543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23" idx="0"/>
          </p:cNvCxnSpPr>
          <p:nvPr/>
        </p:nvCxnSpPr>
        <p:spPr>
          <a:xfrm flipH="1">
            <a:off x="5698912" y="2147909"/>
            <a:ext cx="507795" cy="91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05256" y="3061051"/>
            <a:ext cx="1987311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96881" y="22498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52955" y="22797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50005" y="3172910"/>
            <a:ext cx="200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48877" y="3915634"/>
            <a:ext cx="2708693" cy="612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3" idx="2"/>
            <a:endCxn id="37" idx="0"/>
          </p:cNvCxnSpPr>
          <p:nvPr/>
        </p:nvCxnSpPr>
        <p:spPr>
          <a:xfrm>
            <a:off x="5698912" y="3666813"/>
            <a:ext cx="4312" cy="24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8877" y="4076839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9" idx="2"/>
            <a:endCxn id="67" idx="0"/>
          </p:cNvCxnSpPr>
          <p:nvPr/>
        </p:nvCxnSpPr>
        <p:spPr>
          <a:xfrm>
            <a:off x="6206707" y="2147909"/>
            <a:ext cx="2349394" cy="89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14800" y="1729817"/>
            <a:ext cx="7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39935" y="2679168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339935" y="3583097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7589942" y="3038235"/>
            <a:ext cx="1932317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589942" y="315343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StreamApplication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7678989" y="22289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35063" y="22588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7" idx="2"/>
            <a:endCxn id="81" idx="0"/>
          </p:cNvCxnSpPr>
          <p:nvPr/>
        </p:nvCxnSpPr>
        <p:spPr>
          <a:xfrm>
            <a:off x="8556101" y="3643997"/>
            <a:ext cx="27090" cy="27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246005" y="3917066"/>
            <a:ext cx="2674371" cy="611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246005" y="2656418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8556100" y="3584419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480138" y="4015350"/>
            <a:ext cx="220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wikipediaApplication</a:t>
            </a:r>
            <a:endParaRPr lang="en-US" dirty="0"/>
          </a:p>
        </p:txBody>
      </p:sp>
      <p:cxnSp>
        <p:nvCxnSpPr>
          <p:cNvPr id="92" name="Elbow Connector 91"/>
          <p:cNvCxnSpPr>
            <a:stCxn id="81" idx="2"/>
            <a:endCxn id="37" idx="2"/>
          </p:cNvCxnSpPr>
          <p:nvPr/>
        </p:nvCxnSpPr>
        <p:spPr>
          <a:xfrm rot="5400000">
            <a:off x="7143208" y="3088126"/>
            <a:ext cx="12700" cy="2879967"/>
          </a:xfrm>
          <a:prstGeom prst="bentConnector3">
            <a:avLst>
              <a:gd name="adj1" fmla="val 343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55901" y="4901501"/>
            <a:ext cx="4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33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8023"/>
            <a:ext cx="10515600" cy="1325563"/>
          </a:xfrm>
        </p:spPr>
        <p:txBody>
          <a:bodyPr/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3" y="1255336"/>
            <a:ext cx="322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Run </a:t>
            </a:r>
            <a:r>
              <a:rPr lang="en-US" dirty="0" err="1" smtClean="0"/>
              <a:t>ApplicationRunnerMain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46" y="261552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3438" y="98261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configuration from </a:t>
            </a:r>
            <a:r>
              <a:rPr lang="en-US" altLang="zh-CN" dirty="0" err="1" smtClean="0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438" y="133842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152" y="377784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35" y="182495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t="29988" b="20309"/>
          <a:stretch/>
        </p:blipFill>
        <p:spPr>
          <a:xfrm>
            <a:off x="3490402" y="1680098"/>
            <a:ext cx="5486400" cy="123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2037" y="3570818"/>
            <a:ext cx="366712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590" y="4683204"/>
            <a:ext cx="7248525" cy="21526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6152" y="4433966"/>
            <a:ext cx="7019925" cy="3143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2794958" y="2220224"/>
            <a:ext cx="1078302" cy="20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01032" y="2913422"/>
            <a:ext cx="323987" cy="23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3618783" y="3152393"/>
            <a:ext cx="265807" cy="260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28322" y="3226281"/>
            <a:ext cx="674335" cy="65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220755" y="2759155"/>
            <a:ext cx="1530888" cy="98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796801" y="3940510"/>
            <a:ext cx="954842" cy="208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583881" y="3677446"/>
            <a:ext cx="1615401" cy="162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6" idx="3"/>
          </p:cNvCxnSpPr>
          <p:nvPr/>
        </p:nvCxnSpPr>
        <p:spPr>
          <a:xfrm flipV="1">
            <a:off x="3230325" y="4061861"/>
            <a:ext cx="743907" cy="230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17641" y="3655728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(3)Generate the instance of </a:t>
            </a:r>
            <a:r>
              <a:rPr lang="en-US" altLang="zh-CN" dirty="0" err="1" smtClean="0"/>
              <a:t>StreamAppplication</a:t>
            </a:r>
            <a:r>
              <a:rPr lang="en-US" altLang="zh-CN" dirty="0" smtClean="0"/>
              <a:t> class based on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, ‘wikipediaApplication.java’ for example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773" y="1855237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(1)Parse input parameters to get the </a:t>
            </a:r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6102" y="2781285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(2)Create </a:t>
            </a:r>
            <a:r>
              <a:rPr lang="en-US" dirty="0" err="1" smtClean="0"/>
              <a:t>ApplicationRunner</a:t>
            </a:r>
            <a:r>
              <a:rPr lang="en-US" dirty="0" smtClean="0"/>
              <a:t> based on </a:t>
            </a:r>
            <a:r>
              <a:rPr lang="en-US" dirty="0" err="1" smtClean="0"/>
              <a:t>configs</a:t>
            </a:r>
            <a:r>
              <a:rPr lang="en-US" dirty="0" smtClean="0"/>
              <a:t>(</a:t>
            </a:r>
            <a:r>
              <a:rPr lang="en-US" dirty="0" err="1" smtClean="0"/>
              <a:t>RemoteApplicationRunner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520" y="5032708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r>
              <a:rPr lang="en-US" dirty="0" err="1" smtClean="0"/>
              <a:t>ApplicationRunner</a:t>
            </a:r>
            <a:r>
              <a:rPr lang="en-US" dirty="0" smtClean="0"/>
              <a:t> run </a:t>
            </a:r>
            <a:r>
              <a:rPr lang="en-US" dirty="0" err="1" smtClean="0"/>
              <a:t>StreamApplication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520" y="5906800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(5)If submit </a:t>
            </a:r>
            <a:r>
              <a:rPr lang="en-US" dirty="0" err="1" smtClean="0"/>
              <a:t>config</a:t>
            </a:r>
            <a:r>
              <a:rPr lang="en-US" dirty="0" smtClean="0"/>
              <a:t> is a job not  a application, then use </a:t>
            </a:r>
            <a:r>
              <a:rPr lang="en-US" dirty="0" err="1" smtClean="0"/>
              <a:t>JobRunner</a:t>
            </a:r>
            <a:r>
              <a:rPr lang="en-US" dirty="0" smtClean="0"/>
              <a:t> directly (same as run-job.sh)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7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pages in this slides are deprecated (marked with red ‘deprecated’ in the up-left corner). There could be some mistakes or omissions in the deprecated pages.</a:t>
            </a:r>
          </a:p>
          <a:p>
            <a:endParaRPr lang="en-US" dirty="0" smtClean="0"/>
          </a:p>
          <a:p>
            <a:r>
              <a:rPr lang="en-US" dirty="0" smtClean="0"/>
              <a:t>There are new pages in other place of this slides which can replace the deprecated pages. (But I just want to keep the track of my thoughts so I left them undeleted)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9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7755" y="1424041"/>
            <a:ext cx="2693323" cy="38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30882" y="1441567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8" idx="0"/>
          </p:cNvCxnSpPr>
          <p:nvPr/>
        </p:nvCxnSpPr>
        <p:spPr>
          <a:xfrm>
            <a:off x="7294417" y="1810899"/>
            <a:ext cx="1" cy="12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45082" y="3018899"/>
            <a:ext cx="3898671" cy="2450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025" y="3042052"/>
            <a:ext cx="26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166" y="786518"/>
            <a:ext cx="350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5.ApplicationRunnerMain builds </a:t>
            </a:r>
            <a:r>
              <a:rPr lang="en-US" dirty="0" err="1" smtClean="0"/>
              <a:t>RemoteApplicationRunner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5158" y="2014241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(1)Setup </a:t>
            </a:r>
            <a:r>
              <a:rPr lang="en-US" dirty="0" err="1" smtClean="0"/>
              <a:t>RemoteApplicationRunner</a:t>
            </a:r>
            <a:r>
              <a:rPr lang="en-US" dirty="0" smtClean="0"/>
              <a:t> based on </a:t>
            </a:r>
            <a:r>
              <a:rPr lang="en-US" dirty="0" err="1" smtClean="0"/>
              <a:t>config</a:t>
            </a:r>
            <a:r>
              <a:rPr lang="en-US" dirty="0" smtClean="0"/>
              <a:t> (store </a:t>
            </a:r>
            <a:r>
              <a:rPr lang="en-US" dirty="0" err="1" smtClean="0"/>
              <a:t>config</a:t>
            </a:r>
            <a:r>
              <a:rPr lang="en-US" dirty="0" smtClean="0"/>
              <a:t> in </a:t>
            </a:r>
            <a:r>
              <a:rPr lang="en-US" dirty="0" err="1" smtClean="0"/>
              <a:t>RemoteApplicationRunner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5158" y="3518963"/>
            <a:ext cx="402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(2)Setup </a:t>
            </a:r>
            <a:r>
              <a:rPr lang="en-US" dirty="0" err="1" smtClean="0"/>
              <a:t>StreamManager</a:t>
            </a:r>
            <a:r>
              <a:rPr lang="en-US" dirty="0" smtClean="0"/>
              <a:t> and </a:t>
            </a:r>
            <a:r>
              <a:rPr lang="en-US" dirty="0" err="1" smtClean="0"/>
              <a:t>ExecutionPlanner</a:t>
            </a:r>
            <a:r>
              <a:rPr lang="en-US" dirty="0"/>
              <a:t> </a:t>
            </a:r>
            <a:r>
              <a:rPr lang="en-US" dirty="0" smtClean="0"/>
              <a:t>(will be explained late)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52379" y="4194940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947727" y="4264259"/>
            <a:ext cx="10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StreamManager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24585" y="4518106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19933" y="4587425"/>
            <a:ext cx="110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ExecutionPlanner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89764" y="2164304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24585" y="2159520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34091" y="2152740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784837" y="3560750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19658" y="3555966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19" idx="0"/>
          </p:cNvCxnSpPr>
          <p:nvPr/>
        </p:nvCxnSpPr>
        <p:spPr>
          <a:xfrm flipH="1">
            <a:off x="8431168" y="3955777"/>
            <a:ext cx="8" cy="56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</p:cNvCxnSpPr>
          <p:nvPr/>
        </p:nvCxnSpPr>
        <p:spPr>
          <a:xfrm flipH="1">
            <a:off x="7165543" y="3936874"/>
            <a:ext cx="1288468" cy="65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3"/>
            <a:endCxn id="19" idx="1"/>
          </p:cNvCxnSpPr>
          <p:nvPr/>
        </p:nvCxnSpPr>
        <p:spPr>
          <a:xfrm>
            <a:off x="7165544" y="4607000"/>
            <a:ext cx="559041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85571" y="4004192"/>
            <a:ext cx="57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76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9713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3" y="795678"/>
            <a:ext cx="6962775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28" y="1433488"/>
            <a:ext cx="4457700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166" y="786518"/>
            <a:ext cx="350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5.Build </a:t>
            </a:r>
            <a:r>
              <a:rPr lang="en-US" dirty="0" err="1" smtClean="0"/>
              <a:t>RemoteApplicationRunner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0211" y="1097215"/>
            <a:ext cx="36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(1)Setup </a:t>
            </a:r>
            <a:r>
              <a:rPr lang="en-US" dirty="0" err="1" smtClean="0"/>
              <a:t>RemoteApplicationRunner</a:t>
            </a:r>
            <a:r>
              <a:rPr lang="en-US" dirty="0" smtClean="0"/>
              <a:t> based on </a:t>
            </a:r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3778370" y="1420700"/>
            <a:ext cx="704658" cy="10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13" y="1788826"/>
            <a:ext cx="6248400" cy="819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699" y="2616771"/>
            <a:ext cx="6057900" cy="819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611" y="3724357"/>
            <a:ext cx="5600700" cy="1181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0211" y="2607976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(2)Setup </a:t>
            </a:r>
            <a:r>
              <a:rPr lang="en-US" dirty="0" err="1" smtClean="0"/>
              <a:t>StreamManager</a:t>
            </a:r>
            <a:r>
              <a:rPr lang="en-US" dirty="0" smtClean="0"/>
              <a:t> and </a:t>
            </a:r>
            <a:r>
              <a:rPr lang="en-US" dirty="0" err="1" smtClean="0"/>
              <a:t>ExecutionPlanner</a:t>
            </a:r>
            <a:r>
              <a:rPr lang="en-US" dirty="0"/>
              <a:t> </a:t>
            </a:r>
            <a:r>
              <a:rPr lang="en-US" dirty="0" smtClean="0"/>
              <a:t>(will be explained late)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69411" y="3026346"/>
            <a:ext cx="1406106" cy="6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1"/>
          </p:cNvCxnSpPr>
          <p:nvPr/>
        </p:nvCxnSpPr>
        <p:spPr>
          <a:xfrm>
            <a:off x="3778370" y="1420380"/>
            <a:ext cx="869241" cy="289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78370" y="1433488"/>
            <a:ext cx="897147" cy="146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08" y="4236045"/>
            <a:ext cx="3820691" cy="6208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0676" y="5719100"/>
            <a:ext cx="3418412" cy="6215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959" y="5035633"/>
            <a:ext cx="3645509" cy="142234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2668385" y="3026346"/>
            <a:ext cx="601027" cy="116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36786" y="3026346"/>
            <a:ext cx="932624" cy="300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0" idx="0"/>
          </p:cNvCxnSpPr>
          <p:nvPr/>
        </p:nvCxnSpPr>
        <p:spPr>
          <a:xfrm>
            <a:off x="9418312" y="3167149"/>
            <a:ext cx="803088" cy="139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0800" y="4560329"/>
            <a:ext cx="3941200" cy="120996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79742" y="5417299"/>
            <a:ext cx="327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SystemAdmin</a:t>
            </a:r>
            <a:r>
              <a:rPr lang="en-US" dirty="0" smtClean="0"/>
              <a:t> can create </a:t>
            </a:r>
            <a:r>
              <a:rPr lang="en-US" dirty="0" err="1" smtClean="0"/>
              <a:t>ChangelogStream</a:t>
            </a:r>
            <a:r>
              <a:rPr lang="en-US" dirty="0" smtClean="0"/>
              <a:t>, </a:t>
            </a:r>
            <a:r>
              <a:rPr lang="en-US" dirty="0" err="1" smtClean="0"/>
              <a:t>CoordinatorStream</a:t>
            </a:r>
            <a:r>
              <a:rPr lang="en-US" dirty="0" smtClean="0"/>
              <a:t>, Stream,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77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4" y="963231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6650" y="1511175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888" y="2078065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a)Create a new </a:t>
            </a:r>
            <a:r>
              <a:rPr lang="en-US" dirty="0" err="1" smtClean="0"/>
              <a:t>StreamGraph</a:t>
            </a:r>
            <a:r>
              <a:rPr lang="en-US" dirty="0" smtClean="0"/>
              <a:t>(implemented by </a:t>
            </a:r>
            <a:r>
              <a:rPr lang="en-US" dirty="0" err="1" smtClean="0"/>
              <a:t>StreamGraphImpl</a:t>
            </a:r>
            <a:r>
              <a:rPr lang="en-US" dirty="0" smtClean="0"/>
              <a:t>) based on </a:t>
            </a:r>
            <a:r>
              <a:rPr lang="en-US" dirty="0" err="1" smtClean="0"/>
              <a:t>ApplicationRunner</a:t>
            </a:r>
            <a:r>
              <a:rPr lang="en-US" dirty="0" smtClean="0"/>
              <a:t> and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2888" y="3679242"/>
            <a:ext cx="4414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b)Pass the </a:t>
            </a:r>
            <a:r>
              <a:rPr lang="en-US" dirty="0" err="1" smtClean="0"/>
              <a:t>StreamGraph</a:t>
            </a:r>
            <a:r>
              <a:rPr lang="en-US" dirty="0" smtClean="0"/>
              <a:t> and </a:t>
            </a:r>
            <a:r>
              <a:rPr lang="en-US" dirty="0" err="1" smtClean="0"/>
              <a:t>Configs</a:t>
            </a:r>
            <a:r>
              <a:rPr lang="en-US" dirty="0" smtClean="0"/>
              <a:t> to </a:t>
            </a:r>
            <a:r>
              <a:rPr lang="en-US" dirty="0" err="1" smtClean="0"/>
              <a:t>StreamApplication</a:t>
            </a:r>
            <a:r>
              <a:rPr lang="en-US" dirty="0" smtClean="0"/>
              <a:t>(</a:t>
            </a:r>
            <a:r>
              <a:rPr lang="en-US" dirty="0" err="1" smtClean="0"/>
              <a:t>wikipediaApplication</a:t>
            </a:r>
            <a:r>
              <a:rPr lang="en-US" dirty="0" smtClean="0"/>
              <a:t>). </a:t>
            </a:r>
            <a:r>
              <a:rPr lang="en-US" dirty="0" err="1" smtClean="0"/>
              <a:t>StreamApplication</a:t>
            </a:r>
            <a:r>
              <a:rPr lang="en-US" dirty="0" smtClean="0"/>
              <a:t> will fill the </a:t>
            </a:r>
            <a:r>
              <a:rPr lang="en-US" dirty="0" err="1" smtClean="0"/>
              <a:t>StreamGraph</a:t>
            </a:r>
            <a:r>
              <a:rPr lang="en-US" dirty="0" smtClean="0"/>
              <a:t> with its application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7444048" y="2693826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89519" y="2736351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2948" y="2003061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29754" y="1965904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StreamApplication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WikipediaApplication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8927869" y="1965904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26" idx="0"/>
          </p:cNvCxnSpPr>
          <p:nvPr/>
        </p:nvCxnSpPr>
        <p:spPr>
          <a:xfrm>
            <a:off x="8927869" y="3198489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843660" y="4130116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87054" y="4169986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StreamGraphImpl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43660" y="3708321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90716" y="3760783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StreamGraph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47940" y="3246183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1a)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2" idx="2"/>
            <a:endCxn id="45" idx="0"/>
          </p:cNvCxnSpPr>
          <p:nvPr/>
        </p:nvCxnSpPr>
        <p:spPr>
          <a:xfrm>
            <a:off x="8932627" y="4539318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31580" y="145760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77051" y="150012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ApplicationRunnerMain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84682" y="2143379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745684" y="4916728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82490" y="4879571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StreamApplication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WikipediaApplication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8909042" y="451023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1b)</a:t>
            </a:r>
            <a:endParaRPr lang="en-US" dirty="0"/>
          </a:p>
        </p:txBody>
      </p:sp>
      <p:cxnSp>
        <p:nvCxnSpPr>
          <p:cNvPr id="51" name="Elbow Connector 50"/>
          <p:cNvCxnSpPr>
            <a:stCxn id="7" idx="1"/>
            <a:endCxn id="44" idx="1"/>
          </p:cNvCxnSpPr>
          <p:nvPr/>
        </p:nvCxnSpPr>
        <p:spPr>
          <a:xfrm rot="10800000" flipH="1" flipV="1">
            <a:off x="7444048" y="2946158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45262" y="3997716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1b)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201295" y="3919218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61863" y="3914646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80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7" y="106333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99" y="0"/>
            <a:ext cx="5519386" cy="3829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802" y="189356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99" y="3829779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616036" y="1346662"/>
            <a:ext cx="2934393" cy="85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1943" y="2435512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a)Create a new </a:t>
            </a:r>
            <a:r>
              <a:rPr lang="en-US" dirty="0" err="1" smtClean="0"/>
              <a:t>StreamGraph</a:t>
            </a:r>
            <a:r>
              <a:rPr lang="en-US" dirty="0" smtClean="0"/>
              <a:t>(implemented by </a:t>
            </a:r>
            <a:r>
              <a:rPr lang="en-US" dirty="0" err="1" smtClean="0"/>
              <a:t>StreamGraphImpl</a:t>
            </a:r>
            <a:r>
              <a:rPr lang="en-US" dirty="0" smtClean="0"/>
              <a:t>) based on </a:t>
            </a:r>
            <a:r>
              <a:rPr lang="en-US" dirty="0" err="1" smtClean="0"/>
              <a:t>ApplicationRunner</a:t>
            </a:r>
            <a:r>
              <a:rPr lang="en-US" dirty="0" smtClean="0"/>
              <a:t> and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07" y="5115654"/>
            <a:ext cx="6753225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215" y="5961424"/>
            <a:ext cx="5618538" cy="88021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4380122" y="3055511"/>
            <a:ext cx="1979114" cy="117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328340" y="3055511"/>
            <a:ext cx="1997645" cy="298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1942" y="3334404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b)Pass the </a:t>
            </a:r>
            <a:r>
              <a:rPr lang="en-US" dirty="0" err="1" smtClean="0"/>
              <a:t>StreamGraph</a:t>
            </a:r>
            <a:r>
              <a:rPr lang="en-US" dirty="0" smtClean="0"/>
              <a:t> and </a:t>
            </a:r>
            <a:r>
              <a:rPr lang="en-US" dirty="0" err="1" smtClean="0"/>
              <a:t>Configs</a:t>
            </a:r>
            <a:r>
              <a:rPr lang="en-US" dirty="0" smtClean="0"/>
              <a:t> to </a:t>
            </a:r>
            <a:r>
              <a:rPr lang="en-US" dirty="0" err="1" smtClean="0"/>
              <a:t>StreamApplication</a:t>
            </a:r>
            <a:r>
              <a:rPr lang="en-US" dirty="0" smtClean="0"/>
              <a:t>(</a:t>
            </a:r>
            <a:r>
              <a:rPr lang="en-US" dirty="0" err="1" smtClean="0"/>
              <a:t>wikipediaApplication</a:t>
            </a:r>
            <a:r>
              <a:rPr lang="en-US" dirty="0" smtClean="0"/>
              <a:t>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88873" y="3707476"/>
            <a:ext cx="1870363" cy="72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21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83762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236" y="97291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235" y="161924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876" y="217893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b)Pass the </a:t>
            </a:r>
            <a:r>
              <a:rPr lang="en-US" dirty="0" err="1" smtClean="0"/>
              <a:t>StreamGraph</a:t>
            </a:r>
            <a:r>
              <a:rPr lang="en-US" dirty="0" smtClean="0"/>
              <a:t> and </a:t>
            </a:r>
            <a:r>
              <a:rPr lang="en-US" dirty="0" err="1" smtClean="0"/>
              <a:t>Configs</a:t>
            </a:r>
            <a:r>
              <a:rPr lang="en-US" dirty="0" smtClean="0"/>
              <a:t> to </a:t>
            </a:r>
            <a:r>
              <a:rPr lang="en-US" dirty="0" err="1" smtClean="0"/>
              <a:t>StreamApplication</a:t>
            </a:r>
            <a:r>
              <a:rPr lang="en-US" dirty="0" smtClean="0"/>
              <a:t>(</a:t>
            </a:r>
            <a:r>
              <a:rPr lang="en-US" dirty="0" err="1" smtClean="0"/>
              <a:t>wikipediaApplication</a:t>
            </a:r>
            <a:r>
              <a:rPr lang="en-US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876" y="3325420"/>
            <a:ext cx="4186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c)</a:t>
            </a:r>
            <a:r>
              <a:rPr lang="en-US" altLang="zh-CN" dirty="0" smtClean="0"/>
              <a:t>In </a:t>
            </a:r>
            <a:r>
              <a:rPr lang="en-US" dirty="0" err="1" smtClean="0"/>
              <a:t>StreamApplication</a:t>
            </a:r>
            <a:r>
              <a:rPr lang="en-US" dirty="0" smtClean="0"/>
              <a:t>, set up the application logic in </a:t>
            </a:r>
            <a:r>
              <a:rPr lang="en-US" dirty="0" err="1" smtClean="0"/>
              <a:t>StreamGraph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InputStream</a:t>
            </a:r>
            <a:r>
              <a:rPr lang="en-US" dirty="0" smtClean="0"/>
              <a:t>, </a:t>
            </a:r>
            <a:r>
              <a:rPr lang="en-US" dirty="0" err="1" smtClean="0"/>
              <a:t>OutputStream</a:t>
            </a:r>
            <a:r>
              <a:rPr lang="en-US" dirty="0" smtClean="0"/>
              <a:t>, the intermediate operations of </a:t>
            </a:r>
            <a:r>
              <a:rPr lang="en-US" dirty="0" err="1" smtClean="0"/>
              <a:t>MessageStreams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63189" y="11524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08660" y="119498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12089" y="461697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48895" y="424540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StreamApplication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WikipediaApplication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8647010" y="42454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6" idx="0"/>
          </p:cNvCxnSpPr>
          <p:nvPr/>
        </p:nvCxnSpPr>
        <p:spPr>
          <a:xfrm>
            <a:off x="8647010" y="165712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62801" y="258875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06195" y="262862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StreamGraphImpl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62801" y="216695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09857" y="221941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StreamGraph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67081" y="170481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1a)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5" idx="2"/>
            <a:endCxn id="24" idx="0"/>
          </p:cNvCxnSpPr>
          <p:nvPr/>
        </p:nvCxnSpPr>
        <p:spPr>
          <a:xfrm>
            <a:off x="8651768" y="299795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50721" y="-837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96192" y="-4123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ApplicationRunnerMain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03823" y="60201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64825" y="3375364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01631" y="333820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StreamApplication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WikipediaApplication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8628183" y="296887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1b)</a:t>
            </a:r>
            <a:endParaRPr lang="en-US" dirty="0"/>
          </a:p>
        </p:txBody>
      </p:sp>
      <p:cxnSp>
        <p:nvCxnSpPr>
          <p:cNvPr id="26" name="Elbow Connector 25"/>
          <p:cNvCxnSpPr>
            <a:stCxn id="8" idx="1"/>
            <a:endCxn id="23" idx="1"/>
          </p:cNvCxnSpPr>
          <p:nvPr/>
        </p:nvCxnSpPr>
        <p:spPr>
          <a:xfrm rot="10800000" flipH="1" flipV="1">
            <a:off x="7163189" y="1404794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64403" y="24563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1b)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920436" y="237785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81004" y="237328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4" idx="2"/>
          </p:cNvCxnSpPr>
          <p:nvPr/>
        </p:nvCxnSpPr>
        <p:spPr>
          <a:xfrm flipH="1">
            <a:off x="8663635" y="3984538"/>
            <a:ext cx="1778" cy="34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233746" y="4325259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922562" y="423879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StreamGraph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7141860" y="4903718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37" idx="1"/>
          </p:cNvCxnSpPr>
          <p:nvPr/>
        </p:nvCxnSpPr>
        <p:spPr>
          <a:xfrm>
            <a:off x="6803417" y="4627681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7" idx="2"/>
          </p:cNvCxnSpPr>
          <p:nvPr/>
        </p:nvCxnSpPr>
        <p:spPr>
          <a:xfrm>
            <a:off x="6710145" y="5092621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7" idx="3"/>
          </p:cNvCxnSpPr>
          <p:nvPr/>
        </p:nvCxnSpPr>
        <p:spPr>
          <a:xfrm flipV="1">
            <a:off x="6796293" y="5243035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422273" y="4425476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422273" y="4425476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en-wikipedia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37" idx="6"/>
            <a:endCxn id="102" idx="2"/>
          </p:cNvCxnSpPr>
          <p:nvPr/>
        </p:nvCxnSpPr>
        <p:spPr>
          <a:xfrm flipV="1">
            <a:off x="7539395" y="5097553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894852" y="4579511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mergeAll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398948" y="485815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330232" y="484261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en-wiktionary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5411520" y="5308377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445304" y="5292832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en-wikinews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5445304" y="5654946"/>
            <a:ext cx="535700" cy="38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610383" y="6013230"/>
            <a:ext cx="172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operator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 flipV="1">
            <a:off x="6973213" y="5431938"/>
            <a:ext cx="133268" cy="599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279444" y="6019626"/>
            <a:ext cx="17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MessageStream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3656" y="4886601"/>
            <a:ext cx="4542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StreamGraph</a:t>
            </a:r>
            <a:r>
              <a:rPr lang="en-US" dirty="0" smtClean="0"/>
              <a:t>, there are </a:t>
            </a:r>
            <a:r>
              <a:rPr lang="en-US" dirty="0" err="1" smtClean="0"/>
              <a:t>OperatorSpec</a:t>
            </a:r>
            <a:r>
              <a:rPr lang="en-US" dirty="0" smtClean="0"/>
              <a:t>(build by </a:t>
            </a:r>
            <a:r>
              <a:rPr lang="en-US" dirty="0" err="1" smtClean="0"/>
              <a:t>OperatorSpecs</a:t>
            </a:r>
            <a:r>
              <a:rPr lang="en-US" dirty="0" smtClean="0"/>
              <a:t>) and </a:t>
            </a:r>
            <a:r>
              <a:rPr lang="en-US" dirty="0" err="1" smtClean="0"/>
              <a:t>MessageStreams</a:t>
            </a:r>
            <a:r>
              <a:rPr lang="en-US" dirty="0" smtClean="0"/>
              <a:t>(implemented by </a:t>
            </a:r>
            <a:r>
              <a:rPr lang="en-US" dirty="0" err="1" smtClean="0"/>
              <a:t>MessageStreamImpl</a:t>
            </a:r>
            <a:r>
              <a:rPr lang="en-US" dirty="0" smtClean="0"/>
              <a:t>):</a:t>
            </a:r>
          </a:p>
        </p:txBody>
      </p:sp>
      <p:cxnSp>
        <p:nvCxnSpPr>
          <p:cNvPr id="94" name="Straight Arrow Connector 93"/>
          <p:cNvCxnSpPr>
            <a:stCxn id="96" idx="0"/>
            <a:endCxn id="37" idx="5"/>
          </p:cNvCxnSpPr>
          <p:nvPr/>
        </p:nvCxnSpPr>
        <p:spPr>
          <a:xfrm flipH="1" flipV="1">
            <a:off x="7481177" y="5243035"/>
            <a:ext cx="977821" cy="117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567866" y="6421665"/>
            <a:ext cx="178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 operator</a:t>
            </a:r>
            <a:endParaRPr lang="en-US" dirty="0"/>
          </a:p>
        </p:txBody>
      </p:sp>
      <p:cxnSp>
        <p:nvCxnSpPr>
          <p:cNvPr id="99" name="Straight Arrow Connector 98"/>
          <p:cNvCxnSpPr>
            <a:stCxn id="90" idx="0"/>
          </p:cNvCxnSpPr>
          <p:nvPr/>
        </p:nvCxnSpPr>
        <p:spPr>
          <a:xfrm flipV="1">
            <a:off x="7163188" y="5147434"/>
            <a:ext cx="655429" cy="87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8129550" y="4898785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628183" y="3968899"/>
            <a:ext cx="8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1c)</a:t>
            </a:r>
            <a:endParaRPr lang="en-US" dirty="0"/>
          </a:p>
        </p:txBody>
      </p:sp>
      <p:cxnSp>
        <p:nvCxnSpPr>
          <p:cNvPr id="112" name="Straight Arrow Connector 111"/>
          <p:cNvCxnSpPr>
            <a:stCxn id="102" idx="6"/>
            <a:endCxn id="33" idx="2"/>
          </p:cNvCxnSpPr>
          <p:nvPr/>
        </p:nvCxnSpPr>
        <p:spPr>
          <a:xfrm>
            <a:off x="8527085" y="5097553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17386" y="4576384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Wiki</a:t>
            </a:r>
            <a:r>
              <a:rPr lang="en-US" dirty="0" err="1" smtClean="0"/>
              <a:t>Parser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9188310" y="4900953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951715" y="4618082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10245936" y="4909461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33" idx="6"/>
            <a:endCxn id="61" idx="2"/>
          </p:cNvCxnSpPr>
          <p:nvPr/>
        </p:nvCxnSpPr>
        <p:spPr>
          <a:xfrm>
            <a:off x="9591085" y="5102341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067416" y="4338185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formatOutput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1175122" y="4765855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1149659" y="4790967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</a:t>
            </a:r>
            <a:r>
              <a:rPr lang="en-US" dirty="0" smtClean="0"/>
              <a:t>-stats</a:t>
            </a:r>
            <a:endParaRPr lang="en-US" dirty="0"/>
          </a:p>
        </p:txBody>
      </p:sp>
      <p:cxnSp>
        <p:nvCxnSpPr>
          <p:cNvPr id="72" name="Straight Arrow Connector 71"/>
          <p:cNvCxnSpPr>
            <a:stCxn id="61" idx="6"/>
            <a:endCxn id="70" idx="1"/>
          </p:cNvCxnSpPr>
          <p:nvPr/>
        </p:nvCxnSpPr>
        <p:spPr>
          <a:xfrm>
            <a:off x="10648711" y="5110849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759230" y="6094698"/>
            <a:ext cx="148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operator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82" idx="0"/>
            <a:endCxn id="102" idx="5"/>
          </p:cNvCxnSpPr>
          <p:nvPr/>
        </p:nvCxnSpPr>
        <p:spPr>
          <a:xfrm flipH="1" flipV="1">
            <a:off x="8468867" y="5238102"/>
            <a:ext cx="1033716" cy="856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0"/>
            <a:endCxn id="61" idx="3"/>
          </p:cNvCxnSpPr>
          <p:nvPr/>
        </p:nvCxnSpPr>
        <p:spPr>
          <a:xfrm flipV="1">
            <a:off x="9502583" y="5253251"/>
            <a:ext cx="802338" cy="84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225355" y="6421665"/>
            <a:ext cx="18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 operator</a:t>
            </a:r>
            <a:endParaRPr lang="en-US" dirty="0"/>
          </a:p>
        </p:txBody>
      </p:sp>
      <p:cxnSp>
        <p:nvCxnSpPr>
          <p:cNvPr id="93" name="Straight Arrow Connector 92"/>
          <p:cNvCxnSpPr>
            <a:stCxn id="89" idx="0"/>
            <a:endCxn id="33" idx="5"/>
          </p:cNvCxnSpPr>
          <p:nvPr/>
        </p:nvCxnSpPr>
        <p:spPr>
          <a:xfrm flipH="1" flipV="1">
            <a:off x="9532100" y="5244743"/>
            <a:ext cx="1622294" cy="1176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675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9008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MessageStream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OperatorSpec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42988" y="2816171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31804" y="272970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StreamGraph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151102" y="3394630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12659" y="3118593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9387" y="3583533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805535" y="3733947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31515" y="291638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1515" y="2916388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24" idx="2"/>
          </p:cNvCxnSpPr>
          <p:nvPr/>
        </p:nvCxnSpPr>
        <p:spPr>
          <a:xfrm flipV="1">
            <a:off x="7548637" y="3588465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04094" y="3070423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08190" y="334907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9474" y="3333525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20762" y="379928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54546" y="378374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en-wikinews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54546" y="4145858"/>
            <a:ext cx="535700" cy="38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9625" y="4504142"/>
            <a:ext cx="172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operator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982455" y="3922850"/>
            <a:ext cx="133268" cy="599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88686" y="4510538"/>
            <a:ext cx="17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MessageStream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0"/>
            <a:endCxn id="5" idx="5"/>
          </p:cNvCxnSpPr>
          <p:nvPr/>
        </p:nvCxnSpPr>
        <p:spPr>
          <a:xfrm flipH="1" flipV="1">
            <a:off x="7490419" y="3733947"/>
            <a:ext cx="977821" cy="117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77108" y="4912577"/>
            <a:ext cx="178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 operator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7172430" y="3638346"/>
            <a:ext cx="655429" cy="87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38792" y="3389697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6"/>
            <a:endCxn id="27" idx="2"/>
          </p:cNvCxnSpPr>
          <p:nvPr/>
        </p:nvCxnSpPr>
        <p:spPr>
          <a:xfrm>
            <a:off x="8536327" y="3588465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26628" y="3067296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Wiki</a:t>
            </a:r>
            <a:r>
              <a:rPr lang="en-US" dirty="0" err="1" smtClean="0"/>
              <a:t>Parser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9197552" y="339186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960957" y="3108994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0255178" y="3400373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9" idx="2"/>
          </p:cNvCxnSpPr>
          <p:nvPr/>
        </p:nvCxnSpPr>
        <p:spPr>
          <a:xfrm>
            <a:off x="9600327" y="3593253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076658" y="2829097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formatOutput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1184364" y="3256767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158901" y="3281879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</a:t>
            </a:r>
            <a:r>
              <a:rPr lang="en-US" dirty="0" smtClean="0"/>
              <a:t>-stats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9" idx="6"/>
            <a:endCxn id="33" idx="1"/>
          </p:cNvCxnSpPr>
          <p:nvPr/>
        </p:nvCxnSpPr>
        <p:spPr>
          <a:xfrm>
            <a:off x="10657953" y="3601761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68472" y="4585610"/>
            <a:ext cx="148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operator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0"/>
            <a:endCxn id="24" idx="5"/>
          </p:cNvCxnSpPr>
          <p:nvPr/>
        </p:nvCxnSpPr>
        <p:spPr>
          <a:xfrm flipH="1" flipV="1">
            <a:off x="8478109" y="3729014"/>
            <a:ext cx="1033716" cy="856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0"/>
            <a:endCxn id="29" idx="3"/>
          </p:cNvCxnSpPr>
          <p:nvPr/>
        </p:nvCxnSpPr>
        <p:spPr>
          <a:xfrm flipV="1">
            <a:off x="9511825" y="3744163"/>
            <a:ext cx="802338" cy="84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234597" y="4912577"/>
            <a:ext cx="18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 operator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0"/>
            <a:endCxn id="27" idx="5"/>
          </p:cNvCxnSpPr>
          <p:nvPr/>
        </p:nvCxnSpPr>
        <p:spPr>
          <a:xfrm flipH="1" flipV="1">
            <a:off x="9541342" y="3735655"/>
            <a:ext cx="1622294" cy="1176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866" y="1858407"/>
            <a:ext cx="7572375" cy="6858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22439" y="861901"/>
            <a:ext cx="449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application defines the logic in the form of </a:t>
            </a:r>
            <a:r>
              <a:rPr lang="en-US" dirty="0" err="1" smtClean="0"/>
              <a:t>MessageStream</a:t>
            </a:r>
            <a:r>
              <a:rPr lang="en-US" dirty="0" err="1"/>
              <a:t>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1877" y="5704465"/>
            <a:ext cx="4478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Each </a:t>
            </a:r>
            <a:r>
              <a:rPr lang="en-US" altLang="zh-CN" dirty="0" err="1" smtClean="0"/>
              <a:t>MessageStream</a:t>
            </a:r>
            <a:r>
              <a:rPr lang="en-US" altLang="zh-CN" dirty="0" smtClean="0"/>
              <a:t> is associated with the one </a:t>
            </a:r>
            <a:r>
              <a:rPr lang="en-US" altLang="zh-CN" dirty="0" err="1" smtClean="0"/>
              <a:t>OperatorSpec</a:t>
            </a:r>
            <a:r>
              <a:rPr lang="en-US" altLang="zh-CN" dirty="0" smtClean="0"/>
              <a:t> where it comes from and records all </a:t>
            </a:r>
            <a:r>
              <a:rPr lang="en-US" altLang="zh-CN" dirty="0" err="1" smtClean="0"/>
              <a:t>OperatorSpecs</a:t>
            </a:r>
            <a:r>
              <a:rPr lang="en-US" altLang="zh-CN" dirty="0" smtClean="0"/>
              <a:t> it goes to.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377" y="1581945"/>
            <a:ext cx="9953625" cy="20002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99303" y="2085768"/>
            <a:ext cx="4553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StreamGraph</a:t>
            </a:r>
            <a:r>
              <a:rPr lang="en-US" dirty="0"/>
              <a:t>, there are </a:t>
            </a:r>
            <a:r>
              <a:rPr lang="en-US" dirty="0" err="1"/>
              <a:t>OperatorSpec</a:t>
            </a:r>
            <a:r>
              <a:rPr lang="en-US" dirty="0"/>
              <a:t>(build by </a:t>
            </a:r>
            <a:r>
              <a:rPr lang="en-US" dirty="0" err="1"/>
              <a:t>OperatorSpecs</a:t>
            </a:r>
            <a:r>
              <a:rPr lang="en-US" dirty="0"/>
              <a:t>) and </a:t>
            </a:r>
            <a:r>
              <a:rPr lang="en-US" dirty="0" err="1"/>
              <a:t>MessageStreams</a:t>
            </a:r>
            <a:r>
              <a:rPr lang="en-US" dirty="0"/>
              <a:t>(implemented by </a:t>
            </a:r>
            <a:r>
              <a:rPr lang="en-US" dirty="0" err="1"/>
              <a:t>MessageStreamImpl</a:t>
            </a:r>
            <a:r>
              <a:rPr lang="en-US" dirty="0"/>
              <a:t>):</a:t>
            </a:r>
          </a:p>
          <a:p>
            <a:r>
              <a:rPr lang="en-US" dirty="0" err="1" smtClean="0"/>
              <a:t>OperatorSpecs</a:t>
            </a:r>
            <a:r>
              <a:rPr lang="en-US" dirty="0" smtClean="0"/>
              <a:t> </a:t>
            </a:r>
            <a:r>
              <a:rPr lang="en-US" dirty="0"/>
              <a:t>transform </a:t>
            </a:r>
            <a:r>
              <a:rPr lang="en-US" dirty="0" smtClean="0"/>
              <a:t>messages read from input </a:t>
            </a:r>
            <a:r>
              <a:rPr lang="en-US" dirty="0" err="1" smtClean="0"/>
              <a:t>MessageStreams</a:t>
            </a:r>
            <a:r>
              <a:rPr lang="en-US" dirty="0"/>
              <a:t> </a:t>
            </a:r>
            <a:r>
              <a:rPr lang="en-US" dirty="0" smtClean="0"/>
              <a:t>and produce the output </a:t>
            </a:r>
            <a:r>
              <a:rPr lang="en-US" dirty="0" err="1" smtClean="0"/>
              <a:t>MessageStreams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9303" y="4199371"/>
            <a:ext cx="408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MessageStream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OperatorSpec</a:t>
            </a:r>
            <a:r>
              <a:rPr lang="en-US" altLang="zh-CN" dirty="0" smtClean="0"/>
              <a:t> both are template class.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2439" y="4910779"/>
            <a:ext cx="410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</a:t>
            </a:r>
            <a:r>
              <a:rPr lang="en-US" dirty="0" err="1" smtClean="0"/>
              <a:t>OperatorSpec</a:t>
            </a:r>
            <a:r>
              <a:rPr lang="en-US" dirty="0" smtClean="0"/>
              <a:t> will run application-defined functions (map, </a:t>
            </a:r>
            <a:r>
              <a:rPr lang="en-US" dirty="0" err="1" smtClean="0"/>
              <a:t>flatMap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3094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7838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MessageStream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OperatorSpec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44" y="2042542"/>
            <a:ext cx="3399905" cy="2824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644" y="1524433"/>
            <a:ext cx="3914602" cy="518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91" y="1030087"/>
            <a:ext cx="436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98175" y="1573104"/>
            <a:ext cx="3516283" cy="2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157" y="789710"/>
            <a:ext cx="6997844" cy="63376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542116" y="939338"/>
            <a:ext cx="2252749" cy="62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7" y="5001500"/>
            <a:ext cx="3940579" cy="3834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9644" y="5384939"/>
            <a:ext cx="3463203" cy="6534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808" y="4821395"/>
            <a:ext cx="3299114" cy="6579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3805" y="5449876"/>
            <a:ext cx="2709775" cy="5317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1069" y="2310938"/>
            <a:ext cx="349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Rewrite map function to </a:t>
            </a:r>
            <a:r>
              <a:rPr lang="en-US" dirty="0" err="1" smtClean="0"/>
              <a:t>flatmap</a:t>
            </a:r>
            <a:r>
              <a:rPr lang="en-US" dirty="0" smtClean="0"/>
              <a:t> function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3732415" y="2634104"/>
            <a:ext cx="3998421" cy="72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6700" y="3208713"/>
            <a:ext cx="325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OperatorSpec</a:t>
            </a:r>
            <a:r>
              <a:rPr lang="en-US" altLang="zh-CN" dirty="0" smtClean="0"/>
              <a:t> stores opcode and functions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</p:cNvCxnSpPr>
          <p:nvPr/>
        </p:nvCxnSpPr>
        <p:spPr>
          <a:xfrm>
            <a:off x="3516976" y="3531879"/>
            <a:ext cx="4097482" cy="205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0386" y="4120637"/>
            <a:ext cx="314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new </a:t>
            </a:r>
            <a:r>
              <a:rPr lang="en-US" dirty="0" err="1" smtClean="0"/>
              <a:t>MessageStream</a:t>
            </a:r>
            <a:r>
              <a:rPr lang="en-US" dirty="0" smtClean="0"/>
              <a:t> with this </a:t>
            </a:r>
            <a:r>
              <a:rPr lang="en-US" dirty="0" err="1" smtClean="0"/>
              <a:t>OperatorSpec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325091" y="1911596"/>
            <a:ext cx="4969454" cy="258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06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31" y="13500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802" y="189356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443" y="245325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b)Pass the </a:t>
            </a:r>
            <a:r>
              <a:rPr lang="en-US" dirty="0" err="1" smtClean="0"/>
              <a:t>StreamGraph</a:t>
            </a:r>
            <a:r>
              <a:rPr lang="en-US" dirty="0" smtClean="0"/>
              <a:t> and </a:t>
            </a:r>
            <a:r>
              <a:rPr lang="en-US" dirty="0" err="1" smtClean="0"/>
              <a:t>Configs</a:t>
            </a:r>
            <a:r>
              <a:rPr lang="en-US" dirty="0" smtClean="0"/>
              <a:t> to </a:t>
            </a:r>
            <a:r>
              <a:rPr lang="en-US" dirty="0" err="1" smtClean="0"/>
              <a:t>StreamApplication</a:t>
            </a:r>
            <a:r>
              <a:rPr lang="en-US" dirty="0" smtClean="0"/>
              <a:t>(</a:t>
            </a:r>
            <a:r>
              <a:rPr lang="en-US" dirty="0" err="1" smtClean="0"/>
              <a:t>wikipediaApplication</a:t>
            </a:r>
            <a:r>
              <a:rPr lang="en-US" dirty="0" smtClean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10" y="1677064"/>
            <a:ext cx="7218768" cy="234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710" y="1201598"/>
            <a:ext cx="5244984" cy="47546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488873" y="1745673"/>
            <a:ext cx="540327" cy="103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442" y="3099586"/>
            <a:ext cx="4186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c)</a:t>
            </a:r>
            <a:r>
              <a:rPr lang="en-US" altLang="zh-CN" dirty="0" smtClean="0"/>
              <a:t>In </a:t>
            </a:r>
            <a:r>
              <a:rPr lang="en-US" dirty="0" err="1" smtClean="0"/>
              <a:t>StreamApplication</a:t>
            </a:r>
            <a:r>
              <a:rPr lang="en-US" dirty="0" smtClean="0"/>
              <a:t>, set up the application logic in </a:t>
            </a:r>
            <a:r>
              <a:rPr lang="en-US" dirty="0" err="1" smtClean="0"/>
              <a:t>StreamGraph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InputStream</a:t>
            </a:r>
            <a:r>
              <a:rPr lang="en-US" dirty="0" smtClean="0"/>
              <a:t>, </a:t>
            </a:r>
            <a:r>
              <a:rPr lang="en-US" dirty="0" err="1" smtClean="0"/>
              <a:t>OutputStream</a:t>
            </a:r>
            <a:r>
              <a:rPr lang="en-US" dirty="0" smtClean="0"/>
              <a:t>, the intermediate transformations of </a:t>
            </a:r>
            <a:r>
              <a:rPr lang="en-US" dirty="0" err="1" smtClean="0"/>
              <a:t>MessageStreams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13200" y="2319252"/>
            <a:ext cx="1090815" cy="127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25" y="5223245"/>
            <a:ext cx="4670367" cy="14219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137" y="1414427"/>
            <a:ext cx="2495320" cy="6852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267" y="5223245"/>
            <a:ext cx="4355869" cy="14555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4018951"/>
            <a:ext cx="5558006" cy="102454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4013200" y="2789292"/>
            <a:ext cx="1159933" cy="80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13200" y="3149243"/>
            <a:ext cx="1084292" cy="44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13200" y="3593260"/>
            <a:ext cx="1159933" cy="7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57105" y="2227811"/>
            <a:ext cx="4239491" cy="305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90262" y="2884516"/>
            <a:ext cx="2269374" cy="254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9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42" y="-133004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193" y="777561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192" y="1423892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991" y="2019042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d)Pass the </a:t>
            </a:r>
            <a:r>
              <a:rPr lang="en-US" dirty="0" err="1" smtClean="0"/>
              <a:t>StreamGraph</a:t>
            </a:r>
            <a:r>
              <a:rPr lang="en-US" dirty="0" smtClean="0"/>
              <a:t> built by </a:t>
            </a:r>
            <a:r>
              <a:rPr lang="en-US" dirty="0" err="1" smtClean="0"/>
              <a:t>StreamApplication</a:t>
            </a:r>
            <a:r>
              <a:rPr lang="en-US" dirty="0" smtClean="0"/>
              <a:t> to </a:t>
            </a:r>
            <a:r>
              <a:rPr lang="en-US" dirty="0" err="1" smtClean="0"/>
              <a:t>ExecutionPlanner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990" y="2942372"/>
            <a:ext cx="3729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e)Building the </a:t>
            </a:r>
            <a:r>
              <a:rPr lang="en-US" dirty="0" err="1" smtClean="0"/>
              <a:t>JobGraph</a:t>
            </a:r>
            <a:r>
              <a:rPr lang="en-US" dirty="0" smtClean="0"/>
              <a:t> from </a:t>
            </a:r>
            <a:r>
              <a:rPr lang="en-US" dirty="0" err="1" smtClean="0"/>
              <a:t>StreamGraph</a:t>
            </a:r>
            <a:r>
              <a:rPr lang="en-US" dirty="0" smtClean="0"/>
              <a:t>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1)List all source streams, sink streams and intermediate streams: the streams created by </a:t>
            </a:r>
            <a:r>
              <a:rPr lang="en-US" dirty="0" err="1" smtClean="0"/>
              <a:t>PartitionBy</a:t>
            </a:r>
            <a:r>
              <a:rPr lang="en-US" dirty="0" smtClean="0"/>
              <a:t> and Broadcast(implemented in 0.14.0)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2)Set up job names and </a:t>
            </a:r>
            <a:r>
              <a:rPr lang="en-US" dirty="0" err="1" smtClean="0"/>
              <a:t>JobNode</a:t>
            </a:r>
            <a:r>
              <a:rPr lang="en-US" dirty="0" smtClean="0"/>
              <a:t> </a:t>
            </a:r>
            <a:r>
              <a:rPr lang="en-US" dirty="0" smtClean="0"/>
              <a:t>based on configurations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01570" y="8270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47041" y="50795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15" idx="0"/>
          </p:cNvCxnSpPr>
          <p:nvPr/>
        </p:nvCxnSpPr>
        <p:spPr>
          <a:xfrm flipH="1">
            <a:off x="8775305" y="512933"/>
            <a:ext cx="10086" cy="474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StreamGraph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61399" y="98709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19341" y="103276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ExecutionPlanner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5" idx="2"/>
            <a:endCxn id="30" idx="0"/>
          </p:cNvCxnSpPr>
          <p:nvPr/>
        </p:nvCxnSpPr>
        <p:spPr>
          <a:xfrm>
            <a:off x="8775305" y="1465465"/>
            <a:ext cx="1" cy="45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50587" y="1571397"/>
            <a:ext cx="1071926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1517881"/>
            <a:ext cx="86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Config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22951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1d)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61400" y="1919559"/>
            <a:ext cx="2227811" cy="47273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61399" y="2392293"/>
            <a:ext cx="2227811" cy="472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941803" y="1946527"/>
            <a:ext cx="1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ExecutionPlan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65979" y="2443994"/>
            <a:ext cx="171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JobGraph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54275" y="1571397"/>
            <a:ext cx="80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1e)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198016" y="1572002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98016" y="148553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StreamGraph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258905" y="3119293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947721" y="303282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StreamGraph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167019" y="3697752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>
            <a:off x="6828576" y="3421715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>
            <a:off x="6735304" y="3886655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3"/>
          </p:cNvCxnSpPr>
          <p:nvPr/>
        </p:nvCxnSpPr>
        <p:spPr>
          <a:xfrm flipV="1">
            <a:off x="6821452" y="4037069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447432" y="321951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447432" y="3219510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en-wikipedia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2" idx="6"/>
            <a:endCxn id="64" idx="2"/>
          </p:cNvCxnSpPr>
          <p:nvPr/>
        </p:nvCxnSpPr>
        <p:spPr>
          <a:xfrm flipV="1">
            <a:off x="7564554" y="3891587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920011" y="3373545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mergeAll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424107" y="365219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355391" y="3636647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en-wiktionary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436679" y="4102411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70463" y="4086866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en-wikinews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8154709" y="369281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64" idx="6"/>
            <a:endCxn id="67" idx="2"/>
          </p:cNvCxnSpPr>
          <p:nvPr/>
        </p:nvCxnSpPr>
        <p:spPr>
          <a:xfrm>
            <a:off x="8552244" y="3891587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842545" y="3370418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Wiki</a:t>
            </a:r>
            <a:r>
              <a:rPr lang="en-US" dirty="0" err="1" smtClean="0"/>
              <a:t>Parser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9213469" y="369498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976874" y="3412116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10271095" y="370349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7" idx="6"/>
            <a:endCxn id="69" idx="2"/>
          </p:cNvCxnSpPr>
          <p:nvPr/>
        </p:nvCxnSpPr>
        <p:spPr>
          <a:xfrm>
            <a:off x="9616244" y="3896375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092575" y="3132219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formatOutput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1200281" y="3559889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1174818" y="3585001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</a:t>
            </a:r>
            <a:r>
              <a:rPr lang="en-US" dirty="0" smtClean="0"/>
              <a:t>-stats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69" idx="6"/>
            <a:endCxn id="73" idx="1"/>
          </p:cNvCxnSpPr>
          <p:nvPr/>
        </p:nvCxnSpPr>
        <p:spPr>
          <a:xfrm>
            <a:off x="10673870" y="3904883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575634" y="2942372"/>
            <a:ext cx="76163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100680" y="4901932"/>
            <a:ext cx="6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1e1)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5187237" y="5069745"/>
            <a:ext cx="3498604" cy="14970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291117" y="5007980"/>
            <a:ext cx="140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JobGraph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8854275" y="5316282"/>
            <a:ext cx="1568828" cy="7174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854275" y="5478110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SourceStreams</a:t>
            </a:r>
            <a:endParaRPr lang="en-US" dirty="0"/>
          </a:p>
        </p:txBody>
      </p:sp>
      <p:cxnSp>
        <p:nvCxnSpPr>
          <p:cNvPr id="86" name="Straight Arrow Connector 85"/>
          <p:cNvCxnSpPr>
            <a:stCxn id="62" idx="2"/>
            <a:endCxn id="83" idx="0"/>
          </p:cNvCxnSpPr>
          <p:nvPr/>
        </p:nvCxnSpPr>
        <p:spPr>
          <a:xfrm>
            <a:off x="6123689" y="4471743"/>
            <a:ext cx="3515000" cy="844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0" idx="2"/>
            <a:endCxn id="83" idx="0"/>
          </p:cNvCxnSpPr>
          <p:nvPr/>
        </p:nvCxnSpPr>
        <p:spPr>
          <a:xfrm>
            <a:off x="6111117" y="4021524"/>
            <a:ext cx="3527572" cy="129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57" idx="2"/>
            <a:endCxn id="83" idx="0"/>
          </p:cNvCxnSpPr>
          <p:nvPr/>
        </p:nvCxnSpPr>
        <p:spPr>
          <a:xfrm>
            <a:off x="6168497" y="3588842"/>
            <a:ext cx="3470192" cy="172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2" idx="2"/>
            <a:endCxn id="103" idx="0"/>
          </p:cNvCxnSpPr>
          <p:nvPr/>
        </p:nvCxnSpPr>
        <p:spPr>
          <a:xfrm flipH="1">
            <a:off x="11161188" y="4239046"/>
            <a:ext cx="474898" cy="108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0535917" y="5320428"/>
            <a:ext cx="1250542" cy="7074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10513299" y="5470602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SinkStreams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434593" y="5975872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230387" y="3119293"/>
            <a:ext cx="989113" cy="1519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4330886" y="3667737"/>
            <a:ext cx="80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114" name="Elbow Connector 113"/>
          <p:cNvCxnSpPr>
            <a:stCxn id="111" idx="2"/>
            <a:endCxn id="110" idx="0"/>
          </p:cNvCxnSpPr>
          <p:nvPr/>
        </p:nvCxnSpPr>
        <p:spPr>
          <a:xfrm rot="16200000" flipH="1">
            <a:off x="4692426" y="4670831"/>
            <a:ext cx="1337559" cy="1272522"/>
          </a:xfrm>
          <a:prstGeom prst="bentConnector3">
            <a:avLst>
              <a:gd name="adj1" fmla="val 94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447432" y="6051144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JobName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5419287" y="5366599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527982" y="5432655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JobID</a:t>
            </a:r>
            <a:endParaRPr lang="en-US" dirty="0"/>
          </a:p>
        </p:txBody>
      </p:sp>
      <p:cxnSp>
        <p:nvCxnSpPr>
          <p:cNvPr id="125" name="Elbow Connector 124"/>
          <p:cNvCxnSpPr>
            <a:stCxn id="111" idx="2"/>
            <a:endCxn id="121" idx="0"/>
          </p:cNvCxnSpPr>
          <p:nvPr/>
        </p:nvCxnSpPr>
        <p:spPr>
          <a:xfrm rot="16200000" flipH="1">
            <a:off x="4989409" y="4373848"/>
            <a:ext cx="728286" cy="1257216"/>
          </a:xfrm>
          <a:prstGeom prst="bentConnector3">
            <a:avLst>
              <a:gd name="adj1" fmla="val 808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6939897" y="5594929"/>
            <a:ext cx="1069355" cy="523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6920011" y="5662776"/>
            <a:ext cx="12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JobNode</a:t>
            </a:r>
            <a:endParaRPr lang="en-US" dirty="0"/>
          </a:p>
        </p:txBody>
      </p:sp>
      <p:cxnSp>
        <p:nvCxnSpPr>
          <p:cNvPr id="186" name="Straight Arrow Connector 185"/>
          <p:cNvCxnSpPr>
            <a:stCxn id="116" idx="3"/>
            <a:endCxn id="128" idx="1"/>
          </p:cNvCxnSpPr>
          <p:nvPr/>
        </p:nvCxnSpPr>
        <p:spPr>
          <a:xfrm flipV="1">
            <a:off x="6560338" y="5856548"/>
            <a:ext cx="379559" cy="37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28" idx="1"/>
          </p:cNvCxnSpPr>
          <p:nvPr/>
        </p:nvCxnSpPr>
        <p:spPr>
          <a:xfrm>
            <a:off x="6562813" y="5658452"/>
            <a:ext cx="377084" cy="19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4692545" y="5333849"/>
            <a:ext cx="6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1e2)</a:t>
            </a:r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40325" y="5566239"/>
            <a:ext cx="4115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JobGraph</a:t>
            </a:r>
            <a:r>
              <a:rPr lang="en-US" dirty="0" smtClean="0"/>
              <a:t> is used to divide the application into </a:t>
            </a:r>
            <a:r>
              <a:rPr lang="en-US" dirty="0" err="1" smtClean="0"/>
              <a:t>Samza</a:t>
            </a:r>
            <a:r>
              <a:rPr lang="en-US" dirty="0"/>
              <a:t> </a:t>
            </a:r>
            <a:r>
              <a:rPr lang="en-US" dirty="0" smtClean="0"/>
              <a:t>Jobs for running and build the real message streams between them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66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4" y="119591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135" y="10186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134" y="166496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933" y="2260111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d)Pass the </a:t>
            </a:r>
            <a:r>
              <a:rPr lang="en-US" dirty="0" err="1" smtClean="0"/>
              <a:t>StreamGraph</a:t>
            </a:r>
            <a:r>
              <a:rPr lang="en-US" dirty="0" smtClean="0"/>
              <a:t> built by </a:t>
            </a:r>
            <a:r>
              <a:rPr lang="en-US" dirty="0" err="1" smtClean="0"/>
              <a:t>StreamApplication</a:t>
            </a:r>
            <a:r>
              <a:rPr lang="en-US" dirty="0" smtClean="0"/>
              <a:t> to </a:t>
            </a:r>
            <a:r>
              <a:rPr lang="en-US" dirty="0" err="1" smtClean="0"/>
              <a:t>ExecutionPlanner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34" y="50793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641371" y="1139584"/>
            <a:ext cx="3131259" cy="145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34" y="1366290"/>
            <a:ext cx="4444735" cy="2002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65" y="4499689"/>
            <a:ext cx="5843192" cy="24678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1932" y="3183441"/>
            <a:ext cx="6015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e)Building the </a:t>
            </a:r>
            <a:r>
              <a:rPr lang="en-US" dirty="0" err="1"/>
              <a:t>JobGraph</a:t>
            </a:r>
            <a:r>
              <a:rPr lang="en-US" dirty="0"/>
              <a:t> from </a:t>
            </a:r>
            <a:r>
              <a:rPr lang="en-US" dirty="0" err="1"/>
              <a:t>StreamGraph</a:t>
            </a:r>
            <a:r>
              <a:rPr lang="en-US" dirty="0"/>
              <a:t>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1)List all source streams, sink streams and intermediate streams: the streams created by </a:t>
            </a:r>
            <a:r>
              <a:rPr lang="en-US" dirty="0" err="1"/>
              <a:t>PartitionBy</a:t>
            </a:r>
            <a:r>
              <a:rPr lang="en-US" dirty="0"/>
              <a:t> and Broadcast(implemented in 0.14.0)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2)Set up job names and </a:t>
            </a:r>
            <a:r>
              <a:rPr lang="en-US" dirty="0" err="1"/>
              <a:t>JobNode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734" y="3290475"/>
            <a:ext cx="4728104" cy="3710298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548745" y="3882043"/>
            <a:ext cx="1122989" cy="34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9673" y="3583906"/>
            <a:ext cx="1105592" cy="298137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8894101" y="3798916"/>
            <a:ext cx="1995572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81302" y="4499689"/>
            <a:ext cx="2651760" cy="704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507971" y="1737361"/>
            <a:ext cx="3325091" cy="156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3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YARN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Concepts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Deployment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Architecture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Detail</a:t>
            </a:r>
          </a:p>
          <a:p>
            <a:pPr marL="0" indent="0">
              <a:buNone/>
            </a:pPr>
            <a:r>
              <a:rPr lang="en-US" sz="2000" dirty="0" smtClean="0">
                <a:hlinkClick r:id="rId6" action="ppaction://hlinksldjump"/>
              </a:rPr>
              <a:t>Run a application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" y="30075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694" y="1032472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693" y="1678803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0490" y="2325134"/>
            <a:ext cx="36222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e)Building the </a:t>
            </a:r>
            <a:r>
              <a:rPr lang="en-US" dirty="0" err="1" smtClean="0"/>
              <a:t>JobGraph</a:t>
            </a:r>
            <a:r>
              <a:rPr lang="en-US" dirty="0" smtClean="0"/>
              <a:t> from </a:t>
            </a:r>
            <a:r>
              <a:rPr lang="en-US" dirty="0" err="1" smtClean="0"/>
              <a:t>StreamGraph</a:t>
            </a:r>
            <a:r>
              <a:rPr lang="en-US" dirty="0" smtClean="0"/>
              <a:t>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3) </a:t>
            </a:r>
            <a:r>
              <a:rPr lang="en-US" dirty="0" smtClean="0"/>
              <a:t>For all streams in </a:t>
            </a:r>
            <a:r>
              <a:rPr lang="en-US" dirty="0" err="1" smtClean="0"/>
              <a:t>SourceStreams</a:t>
            </a:r>
            <a:r>
              <a:rPr lang="en-US" dirty="0" smtClean="0"/>
              <a:t>, </a:t>
            </a:r>
            <a:r>
              <a:rPr lang="en-US" dirty="0" err="1" smtClean="0"/>
              <a:t>SinkStreams</a:t>
            </a:r>
            <a:r>
              <a:rPr lang="en-US" dirty="0" smtClean="0"/>
              <a:t>, </a:t>
            </a:r>
            <a:r>
              <a:rPr lang="en-US" dirty="0" err="1" smtClean="0"/>
              <a:t>IntermeidateStreams</a:t>
            </a:r>
            <a:r>
              <a:rPr lang="en-US" dirty="0" smtClean="0"/>
              <a:t>, create corresponding  </a:t>
            </a:r>
            <a:r>
              <a:rPr lang="en-US" dirty="0" err="1" smtClean="0"/>
              <a:t>StreamEdge</a:t>
            </a:r>
            <a:r>
              <a:rPr lang="en-US" dirty="0" smtClean="0"/>
              <a:t> in </a:t>
            </a:r>
            <a:r>
              <a:rPr lang="en-US" dirty="0" err="1" smtClean="0"/>
              <a:t>JobGraph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56086" y="933046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44902" y="846580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StreamGraph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164200" y="1511505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>
            <a:off x="6825757" y="1235468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9" idx="2"/>
          </p:cNvCxnSpPr>
          <p:nvPr/>
        </p:nvCxnSpPr>
        <p:spPr>
          <a:xfrm>
            <a:off x="6732485" y="1700408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3"/>
          </p:cNvCxnSpPr>
          <p:nvPr/>
        </p:nvCxnSpPr>
        <p:spPr>
          <a:xfrm flipV="1">
            <a:off x="6818633" y="1850822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44613" y="1033263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44613" y="1033263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en-wikipedia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9" idx="6"/>
            <a:endCxn id="21" idx="2"/>
          </p:cNvCxnSpPr>
          <p:nvPr/>
        </p:nvCxnSpPr>
        <p:spPr>
          <a:xfrm flipV="1">
            <a:off x="7561735" y="1705340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17192" y="1187298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mergeAll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21288" y="1465945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52572" y="1450400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en-wiktionary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33860" y="1916164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67644" y="1900619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en-wikinews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151890" y="1506572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6"/>
            <a:endCxn id="24" idx="2"/>
          </p:cNvCxnSpPr>
          <p:nvPr/>
        </p:nvCxnSpPr>
        <p:spPr>
          <a:xfrm>
            <a:off x="8549425" y="1705340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39726" y="1184171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Wiki</a:t>
            </a:r>
            <a:r>
              <a:rPr lang="en-US" dirty="0" err="1" smtClean="0"/>
              <a:t>Parser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9210650" y="1508740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974055" y="1225869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0268276" y="1517248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4" idx="6"/>
            <a:endCxn id="26" idx="2"/>
          </p:cNvCxnSpPr>
          <p:nvPr/>
        </p:nvCxnSpPr>
        <p:spPr>
          <a:xfrm>
            <a:off x="9613425" y="1710128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089756" y="945972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formatOutput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1197462" y="1373642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1171999" y="1398754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</a:t>
            </a:r>
            <a:r>
              <a:rPr lang="en-US" dirty="0" smtClean="0"/>
              <a:t>-stats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6" idx="6"/>
            <a:endCxn id="30" idx="1"/>
          </p:cNvCxnSpPr>
          <p:nvPr/>
        </p:nvCxnSpPr>
        <p:spPr>
          <a:xfrm>
            <a:off x="10671051" y="1718636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582483" y="2687169"/>
            <a:ext cx="3444193" cy="22395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686363" y="2625404"/>
            <a:ext cx="140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JobGraph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857153" y="3373212"/>
            <a:ext cx="1568828" cy="7174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857153" y="3535040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SourceStreams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9" idx="2"/>
            <a:endCxn id="35" idx="0"/>
          </p:cNvCxnSpPr>
          <p:nvPr/>
        </p:nvCxnSpPr>
        <p:spPr>
          <a:xfrm flipH="1">
            <a:off x="5641567" y="2285496"/>
            <a:ext cx="479303" cy="108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  <a:endCxn id="35" idx="0"/>
          </p:cNvCxnSpPr>
          <p:nvPr/>
        </p:nvCxnSpPr>
        <p:spPr>
          <a:xfrm flipH="1">
            <a:off x="5641567" y="1835277"/>
            <a:ext cx="466731" cy="1537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2"/>
            <a:endCxn id="35" idx="0"/>
          </p:cNvCxnSpPr>
          <p:nvPr/>
        </p:nvCxnSpPr>
        <p:spPr>
          <a:xfrm flipH="1">
            <a:off x="5641567" y="1402595"/>
            <a:ext cx="524111" cy="197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2"/>
            <a:endCxn id="41" idx="0"/>
          </p:cNvCxnSpPr>
          <p:nvPr/>
        </p:nvCxnSpPr>
        <p:spPr>
          <a:xfrm flipH="1">
            <a:off x="10883997" y="2052799"/>
            <a:ext cx="749270" cy="138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0258726" y="3435569"/>
            <a:ext cx="1250542" cy="7074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0236108" y="3585743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SinkStreams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8468532" y="2994736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227568" y="933046"/>
            <a:ext cx="989113" cy="1519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328067" y="1481490"/>
            <a:ext cx="80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46" name="Elbow Connector 45"/>
          <p:cNvCxnSpPr>
            <a:stCxn id="44" idx="2"/>
            <a:endCxn id="43" idx="0"/>
          </p:cNvCxnSpPr>
          <p:nvPr/>
        </p:nvCxnSpPr>
        <p:spPr>
          <a:xfrm rot="16200000" flipH="1">
            <a:off x="6605430" y="568761"/>
            <a:ext cx="542670" cy="43092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481371" y="3045362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JobName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814533" y="2984023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923228" y="3050079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JobID</a:t>
            </a:r>
            <a:endParaRPr lang="en-US" dirty="0"/>
          </a:p>
        </p:txBody>
      </p:sp>
      <p:cxnSp>
        <p:nvCxnSpPr>
          <p:cNvPr id="50" name="Elbow Connector 49"/>
          <p:cNvCxnSpPr>
            <a:stCxn id="44" idx="2"/>
            <a:endCxn id="48" idx="0"/>
          </p:cNvCxnSpPr>
          <p:nvPr/>
        </p:nvCxnSpPr>
        <p:spPr>
          <a:xfrm rot="16200000" flipH="1">
            <a:off x="5783787" y="1390403"/>
            <a:ext cx="531957" cy="26552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658695" y="3660332"/>
            <a:ext cx="1069355" cy="523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658311" y="3729422"/>
            <a:ext cx="12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JobNode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3" idx="2"/>
            <a:endCxn id="51" idx="0"/>
          </p:cNvCxnSpPr>
          <p:nvPr/>
        </p:nvCxnSpPr>
        <p:spPr>
          <a:xfrm flipH="1">
            <a:off x="8193373" y="3490519"/>
            <a:ext cx="838032" cy="16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8" idx="2"/>
            <a:endCxn id="51" idx="0"/>
          </p:cNvCxnSpPr>
          <p:nvPr/>
        </p:nvCxnSpPr>
        <p:spPr>
          <a:xfrm>
            <a:off x="7377406" y="3479806"/>
            <a:ext cx="815967" cy="18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0258726" y="4280432"/>
            <a:ext cx="1250543" cy="646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endCxn id="80" idx="1"/>
          </p:cNvCxnSpPr>
          <p:nvPr/>
        </p:nvCxnSpPr>
        <p:spPr>
          <a:xfrm>
            <a:off x="6406173" y="3721362"/>
            <a:ext cx="1042706" cy="80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7448879" y="4319263"/>
            <a:ext cx="1431931" cy="404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486005" y="4336919"/>
            <a:ext cx="143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StreamEdges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42" idx="1"/>
            <a:endCxn id="81" idx="3"/>
          </p:cNvCxnSpPr>
          <p:nvPr/>
        </p:nvCxnSpPr>
        <p:spPr>
          <a:xfrm flipH="1">
            <a:off x="8924620" y="3770409"/>
            <a:ext cx="1311488" cy="75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0239870" y="4305947"/>
            <a:ext cx="1300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IntermediateStreams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87" idx="1"/>
            <a:endCxn id="81" idx="3"/>
          </p:cNvCxnSpPr>
          <p:nvPr/>
        </p:nvCxnSpPr>
        <p:spPr>
          <a:xfrm flipH="1" flipV="1">
            <a:off x="8924620" y="4521585"/>
            <a:ext cx="1315250" cy="10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75378" y="4175821"/>
            <a:ext cx="6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1e3)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925127" y="3895436"/>
            <a:ext cx="6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1e3)</a:t>
            </a:r>
            <a:endParaRPr lang="en-US" dirty="0"/>
          </a:p>
        </p:txBody>
      </p:sp>
      <p:cxnSp>
        <p:nvCxnSpPr>
          <p:cNvPr id="93" name="Straight Connector 92"/>
          <p:cNvCxnSpPr/>
          <p:nvPr/>
        </p:nvCxnSpPr>
        <p:spPr>
          <a:xfrm>
            <a:off x="4538749" y="5070764"/>
            <a:ext cx="7653251" cy="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968195" y="5151395"/>
            <a:ext cx="125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abstract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6917192" y="5487443"/>
            <a:ext cx="2677086" cy="1297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7605545" y="5418681"/>
            <a:ext cx="131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JobGraph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785389" y="5906830"/>
            <a:ext cx="764036" cy="70149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686363" y="6072912"/>
            <a:ext cx="111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JobNode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538673" y="5977467"/>
            <a:ext cx="1301053" cy="25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582483" y="6206067"/>
            <a:ext cx="1257243" cy="2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6582483" y="6231468"/>
            <a:ext cx="1257243" cy="21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6" idx="5"/>
            <a:endCxn id="6" idx="3"/>
          </p:cNvCxnSpPr>
          <p:nvPr/>
        </p:nvCxnSpPr>
        <p:spPr>
          <a:xfrm rot="5400000">
            <a:off x="8167407" y="6235467"/>
            <a:ext cx="12700" cy="540256"/>
          </a:xfrm>
          <a:prstGeom prst="curvedConnector3">
            <a:avLst>
              <a:gd name="adj1" fmla="val 4475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6" idx="5"/>
            <a:endCxn id="6" idx="3"/>
          </p:cNvCxnSpPr>
          <p:nvPr/>
        </p:nvCxnSpPr>
        <p:spPr>
          <a:xfrm rot="5400000">
            <a:off x="8167407" y="6235467"/>
            <a:ext cx="12700" cy="540256"/>
          </a:xfrm>
          <a:prstGeom prst="curvedConnector3">
            <a:avLst>
              <a:gd name="adj1" fmla="val 2942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549425" y="5977467"/>
            <a:ext cx="1229575" cy="22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8549425" y="6206067"/>
            <a:ext cx="1229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8549425" y="6231468"/>
            <a:ext cx="1229575" cy="21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059581" y="6010099"/>
            <a:ext cx="168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SourceStreams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9828313" y="6021401"/>
            <a:ext cx="168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SinkStreams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7184860" y="6836927"/>
            <a:ext cx="216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IntermediateStreams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8979788" y="5072329"/>
            <a:ext cx="1508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StreamEdges</a:t>
            </a:r>
            <a:endParaRPr lang="en-US" dirty="0"/>
          </a:p>
        </p:txBody>
      </p:sp>
      <p:cxnSp>
        <p:nvCxnSpPr>
          <p:cNvPr id="104" name="Straight Arrow Connector 103"/>
          <p:cNvCxnSpPr>
            <a:stCxn id="102" idx="2"/>
          </p:cNvCxnSpPr>
          <p:nvPr/>
        </p:nvCxnSpPr>
        <p:spPr>
          <a:xfrm flipH="1">
            <a:off x="9210650" y="5441661"/>
            <a:ext cx="523594" cy="764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2" idx="2"/>
          </p:cNvCxnSpPr>
          <p:nvPr/>
        </p:nvCxnSpPr>
        <p:spPr>
          <a:xfrm flipH="1">
            <a:off x="7119055" y="5441661"/>
            <a:ext cx="2615189" cy="789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2" idx="2"/>
            <a:endCxn id="95" idx="2"/>
          </p:cNvCxnSpPr>
          <p:nvPr/>
        </p:nvCxnSpPr>
        <p:spPr>
          <a:xfrm flipH="1">
            <a:off x="8255735" y="5441661"/>
            <a:ext cx="1478509" cy="1342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4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320" y="943816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319" y="1590147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324" y="2193496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f) Get the partition count information of source and sink streams from </a:t>
            </a:r>
            <a:r>
              <a:rPr lang="en-US" dirty="0" err="1" smtClean="0"/>
              <a:t>StreamManager</a:t>
            </a:r>
            <a:r>
              <a:rPr lang="en-US" dirty="0" smtClean="0"/>
              <a:t>(</a:t>
            </a:r>
            <a:r>
              <a:rPr lang="en-US" dirty="0" err="1" smtClean="0"/>
              <a:t>SystemAdmins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84" y="456751"/>
            <a:ext cx="4444735" cy="200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57" y="2655161"/>
            <a:ext cx="6715895" cy="385744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4214553" y="2655161"/>
            <a:ext cx="1394141" cy="173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4214553" y="1266983"/>
            <a:ext cx="2543694" cy="138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60" y="4855094"/>
            <a:ext cx="4687737" cy="162857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4713316" y="5561215"/>
            <a:ext cx="1080656" cy="10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929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44" y="118165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44" y="1914343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694" y="442624"/>
            <a:ext cx="4444735" cy="200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3824" y="2560674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g) </a:t>
            </a:r>
            <a:r>
              <a:rPr lang="en-US" altLang="zh-CN" dirty="0" smtClean="0"/>
              <a:t>If there are Intermediate Streams, calculate the partitions for them:</a:t>
            </a:r>
          </a:p>
          <a:p>
            <a:r>
              <a:rPr lang="en-US" dirty="0" smtClean="0"/>
              <a:t>  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95061" y="1795550"/>
            <a:ext cx="3333054" cy="111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132" y="2543931"/>
            <a:ext cx="5560435" cy="18176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132" y="4681165"/>
            <a:ext cx="5318015" cy="1721322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3931920" y="3558827"/>
            <a:ext cx="2463921" cy="14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88531" y="3761003"/>
            <a:ext cx="399011" cy="92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97774" y="3150524"/>
            <a:ext cx="3333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IntermediateStreams</a:t>
            </a:r>
            <a:r>
              <a:rPr lang="en-US" dirty="0"/>
              <a:t>’ partitions can be obtain from </a:t>
            </a:r>
            <a:r>
              <a:rPr lang="en-US" dirty="0" smtClean="0"/>
              <a:t>Input and Output Streams’ partitions.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56615" y="4340538"/>
            <a:ext cx="2872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if there is any stream doesn’t assigned partitions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7" idx="3"/>
          </p:cNvCxnSpPr>
          <p:nvPr/>
        </p:nvCxnSpPr>
        <p:spPr>
          <a:xfrm flipV="1">
            <a:off x="3829211" y="4161748"/>
            <a:ext cx="2566630" cy="50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46" y="5541826"/>
            <a:ext cx="5667895" cy="77685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>
            <a:off x="1872563" y="4221084"/>
            <a:ext cx="4523278" cy="132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07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</a:t>
            </a:r>
            <a:r>
              <a:rPr lang="en-US" altLang="zh-CN" dirty="0" err="1" smtClean="0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44" y="1914343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824" y="2560674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g) </a:t>
            </a:r>
            <a:r>
              <a:rPr lang="en-US" altLang="zh-CN" dirty="0" smtClean="0"/>
              <a:t>If there are Intermediate Streams, calculate the partitions for them: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92" y="249618"/>
            <a:ext cx="5560435" cy="181767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541585" y="1005844"/>
            <a:ext cx="776088" cy="23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923" y="2080482"/>
            <a:ext cx="4833937" cy="415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23" y="2489260"/>
            <a:ext cx="4760603" cy="6294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692" y="3190370"/>
            <a:ext cx="2041131" cy="2016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692" y="3392039"/>
            <a:ext cx="4632268" cy="34467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803" y="4903242"/>
            <a:ext cx="3300153" cy="9242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6181" y="5858307"/>
            <a:ext cx="3001398" cy="108003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6543" y="3527489"/>
            <a:ext cx="4638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 each input </a:t>
            </a:r>
            <a:r>
              <a:rPr lang="en-US" sz="1600" dirty="0" err="1" smtClean="0"/>
              <a:t>StreamEdge</a:t>
            </a:r>
            <a:r>
              <a:rPr lang="en-US" sz="1600" dirty="0" smtClean="0"/>
              <a:t>, </a:t>
            </a:r>
            <a:r>
              <a:rPr lang="en-US" altLang="zh-CN" sz="1600" dirty="0" smtClean="0"/>
              <a:t>traverse the </a:t>
            </a:r>
            <a:r>
              <a:rPr lang="en-US" altLang="zh-CN" sz="1600" dirty="0" err="1" smtClean="0"/>
              <a:t>StreamGraph</a:t>
            </a:r>
            <a:r>
              <a:rPr lang="en-US" altLang="zh-CN" sz="1600" dirty="0" smtClean="0"/>
              <a:t> recursively and find all Joins reachable from it.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5614919" y="2717768"/>
            <a:ext cx="704428" cy="110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6543" y="4085531"/>
            <a:ext cx="511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From all these joins, update their partitions(equal to input partitions) and extend downstream unvisited joins(BFS)</a:t>
            </a:r>
            <a:endParaRPr lang="en-US" sz="1600" dirty="0"/>
          </a:p>
        </p:txBody>
      </p:sp>
      <p:cxnSp>
        <p:nvCxnSpPr>
          <p:cNvPr id="30" name="Elbow Connector 29"/>
          <p:cNvCxnSpPr>
            <a:stCxn id="18" idx="3"/>
            <a:endCxn id="15" idx="3"/>
          </p:cNvCxnSpPr>
          <p:nvPr/>
        </p:nvCxnSpPr>
        <p:spPr>
          <a:xfrm flipH="1">
            <a:off x="4506956" y="3819877"/>
            <a:ext cx="1107963" cy="1545471"/>
          </a:xfrm>
          <a:prstGeom prst="bentConnector3">
            <a:avLst>
              <a:gd name="adj1" fmla="val -206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48937" y="3624349"/>
            <a:ext cx="552755" cy="67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19293" y="3182355"/>
            <a:ext cx="508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 partitions of join operators’ input streams: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47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57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03" y="1574308"/>
            <a:ext cx="10515600" cy="1325563"/>
          </a:xfrm>
        </p:spPr>
        <p:txBody>
          <a:bodyPr/>
          <a:lstStyle/>
          <a:p>
            <a:r>
              <a:rPr lang="en-US" dirty="0" smtClean="0"/>
              <a:t>Progress ends 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403" y="2715205"/>
            <a:ext cx="41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Following slides need to be re-organized.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602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19386" cy="382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23556"/>
            <a:ext cx="52959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2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9396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09" y="992038"/>
            <a:ext cx="26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StreamManager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96" y="1196167"/>
            <a:ext cx="60960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96" y="2379632"/>
            <a:ext cx="54483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196" y="3753389"/>
            <a:ext cx="5810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27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4108" y="169068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 application: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60020"/>
            <a:ext cx="58769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5" y="2868335"/>
            <a:ext cx="67532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8" y="3562350"/>
            <a:ext cx="10125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34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1325563"/>
          </a:xfrm>
        </p:spPr>
        <p:txBody>
          <a:bodyPr/>
          <a:lstStyle/>
          <a:p>
            <a:r>
              <a:rPr lang="en-US" dirty="0" smtClean="0"/>
              <a:t>YARN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05" y="1891461"/>
            <a:ext cx="5395014" cy="4338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97" y="968131"/>
            <a:ext cx="948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fundamental idea of YARN is to split up the functionalities of resource management and job scheduling/monitoring into separate daemons. The idea is to have a global </a:t>
            </a:r>
            <a:r>
              <a:rPr lang="en-US" i="1" dirty="0" err="1"/>
              <a:t>ResourceManager</a:t>
            </a:r>
            <a:r>
              <a:rPr lang="en-US" i="1" dirty="0"/>
              <a:t> (RM) and per-application </a:t>
            </a:r>
            <a:r>
              <a:rPr lang="en-US" i="1" dirty="0" err="1"/>
              <a:t>ApplicationMaster</a:t>
            </a:r>
            <a:r>
              <a:rPr lang="en-US" i="1" dirty="0"/>
              <a:t> (AM). An application is either a single job or a DAG of jobs.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22" y="6365876"/>
            <a:ext cx="820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http://hadoop.apache.org/docs/current/hadoop-yarn/hadoop-yarn-site/YARN.html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1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 Abstract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6477" y="1468315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container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80790" y="185219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477" y="188595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run-container.sh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935523" y="1468315"/>
            <a:ext cx="5903069" cy="3332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9819" y="145078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Container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57669" y="2048607"/>
            <a:ext cx="780224" cy="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25692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1379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LocalContainerRunner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086454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2141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SamzaContainer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6802571" y="3143277"/>
            <a:ext cx="28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25692" y="2214953"/>
            <a:ext cx="257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 from </a:t>
            </a:r>
            <a:r>
              <a:rPr lang="en-US" sz="1400" dirty="0" err="1" smtClean="0"/>
              <a:t>url</a:t>
            </a:r>
            <a:endParaRPr lang="en-US" sz="1400" dirty="0" smtClean="0"/>
          </a:p>
          <a:p>
            <a:r>
              <a:rPr lang="en-US" sz="1400" dirty="0" smtClean="0"/>
              <a:t>Run </a:t>
            </a:r>
            <a:r>
              <a:rPr lang="en-US" sz="1400" dirty="0" err="1" smtClean="0"/>
              <a:t>ContainerHeartbeatMonitor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17022" y="3091273"/>
            <a:ext cx="2411043" cy="1287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62024" y="312503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ContainerHeartbeatMonitor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4488" y="3488043"/>
            <a:ext cx="256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Listen to </a:t>
            </a:r>
            <a:r>
              <a:rPr lang="en-US" sz="1400" dirty="0" err="1" smtClean="0"/>
              <a:t>JobCoordinator</a:t>
            </a:r>
            <a:r>
              <a:rPr lang="en-US" sz="1400" dirty="0" smtClean="0"/>
              <a:t>(</a:t>
            </a:r>
            <a:r>
              <a:rPr lang="en-US" sz="1400" dirty="0" err="1" smtClean="0"/>
              <a:t>sam</a:t>
            </a:r>
            <a:r>
              <a:rPr lang="en-US" sz="1400" dirty="0" smtClean="0"/>
              <a:t> </a:t>
            </a:r>
            <a:r>
              <a:rPr lang="en-US" sz="1400" dirty="0" err="1" smtClean="0"/>
              <a:t>url</a:t>
            </a:r>
            <a:r>
              <a:rPr lang="en-US" sz="1400" dirty="0" smtClean="0"/>
              <a:t> as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Stop container if </a:t>
            </a:r>
            <a:r>
              <a:rPr lang="en-US" sz="1400" dirty="0" err="1" smtClean="0"/>
              <a:t>JobCoordinator</a:t>
            </a:r>
            <a:endParaRPr lang="en-US" sz="1400" dirty="0" smtClean="0"/>
          </a:p>
          <a:p>
            <a:r>
              <a:rPr lang="en-US" sz="1400" dirty="0" smtClean="0"/>
              <a:t>given signal 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063976" y="2240739"/>
            <a:ext cx="2524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offset for each input partition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Instantialize</a:t>
            </a:r>
            <a:r>
              <a:rPr lang="en-US" sz="1400" dirty="0" smtClean="0"/>
              <a:t> </a:t>
            </a:r>
            <a:r>
              <a:rPr lang="en-US" sz="1400" dirty="0" err="1" smtClean="0"/>
              <a:t>StreamTask</a:t>
            </a:r>
            <a:r>
              <a:rPr lang="en-US" sz="1400" dirty="0" smtClean="0"/>
              <a:t> for each input partition</a:t>
            </a:r>
          </a:p>
          <a:p>
            <a:endParaRPr lang="en-US" sz="1400" dirty="0" smtClean="0"/>
          </a:p>
          <a:p>
            <a:r>
              <a:rPr lang="en-US" sz="1400" dirty="0" smtClean="0"/>
              <a:t>Continuously take messages from input stream to </a:t>
            </a:r>
            <a:r>
              <a:rPr lang="en-US" sz="1400" dirty="0" err="1" smtClean="0"/>
              <a:t>StreamTasks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72257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 smtClean="0"/>
              <a:t>ClusterBasedJobCoordinator.java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JobModelManager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0701" y="2378112"/>
            <a:ext cx="4140444" cy="295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1861" y="2866182"/>
            <a:ext cx="3141785" cy="2294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87" y="2958405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3924" y="240462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ClusterBasedJobCoordinator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2361" y="3327737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361" y="3914726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2361" y="4505148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674" y="3397773"/>
            <a:ext cx="19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9430" y="394744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ChangelogPartitionManager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6929" y="4567149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LocalityManager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4" idx="1"/>
          </p:cNvCxnSpPr>
          <p:nvPr/>
        </p:nvCxnSpPr>
        <p:spPr>
          <a:xfrm>
            <a:off x="3145094" y="4013633"/>
            <a:ext cx="295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4069" y="3367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Coordinator Stream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8200" y="3507603"/>
            <a:ext cx="2306894" cy="1012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8804" y="3815597"/>
            <a:ext cx="16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31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4" y="1762980"/>
            <a:ext cx="7181850" cy="105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4" y="149469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WikipediaStatsAggregator</a:t>
            </a:r>
            <a:r>
              <a:rPr lang="en-US" dirty="0" smtClean="0"/>
              <a:t> class used in window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318"/>
            <a:ext cx="6029325" cy="225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969"/>
            <a:ext cx="57054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569" y="4105518"/>
            <a:ext cx="5905500" cy="2238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0250" y="3485822"/>
            <a:ext cx="571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FoldLeftFunction</a:t>
            </a:r>
            <a:r>
              <a:rPr lang="en-US" dirty="0" smtClean="0"/>
              <a:t> are used to increment values like number of visits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5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6308" y="-29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7" y="687999"/>
            <a:ext cx="69627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1325809"/>
            <a:ext cx="4457700" cy="18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54" y="1515944"/>
            <a:ext cx="5519386" cy="3829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442920"/>
            <a:ext cx="62484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186" y="3270865"/>
            <a:ext cx="6057900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2064793"/>
            <a:ext cx="30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AbstractApplicationRunner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098810"/>
            <a:ext cx="2533652" cy="3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Application</a:t>
            </a:r>
            <a:r>
              <a:rPr lang="en-US" altLang="zh-CN" dirty="0" err="1" smtClean="0"/>
              <a:t>Runner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473" y="4475285"/>
            <a:ext cx="5600700" cy="1181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54" y="5354883"/>
            <a:ext cx="5295900" cy="13049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8" idx="1"/>
            <a:endCxn id="5" idx="3"/>
          </p:cNvCxnSpPr>
          <p:nvPr/>
        </p:nvCxnSpPr>
        <p:spPr>
          <a:xfrm flipH="1" flipV="1">
            <a:off x="4711212" y="1416297"/>
            <a:ext cx="1397974" cy="226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688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2" y="-96437"/>
            <a:ext cx="10515600" cy="1325563"/>
          </a:xfrm>
        </p:spPr>
        <p:txBody>
          <a:bodyPr/>
          <a:lstStyle/>
          <a:p>
            <a:r>
              <a:rPr lang="en-US" dirty="0" err="1" smtClean="0"/>
              <a:t>AbstractApplicationRunner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817684"/>
            <a:ext cx="5362575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" y="2189284"/>
            <a:ext cx="4495800" cy="981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763350" y="1424355"/>
            <a:ext cx="3215420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49108" y="1239689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Runs the code in application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62" y="2849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ExecutionPlanner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3740759"/>
            <a:ext cx="56864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53" y="4107470"/>
            <a:ext cx="4962525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79" y="2047875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65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7332"/>
            <a:ext cx="10515600" cy="1325563"/>
          </a:xfrm>
        </p:spPr>
        <p:txBody>
          <a:bodyPr/>
          <a:lstStyle/>
          <a:p>
            <a:r>
              <a:rPr lang="en-US" dirty="0" err="1" smtClean="0"/>
              <a:t>ExecutionPlanner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47"/>
            <a:ext cx="739140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" y="1603022"/>
            <a:ext cx="33909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" y="2107847"/>
            <a:ext cx="8610600" cy="2238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39" y="4346222"/>
            <a:ext cx="64389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316" y="5288937"/>
            <a:ext cx="6591300" cy="180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316" y="4041162"/>
            <a:ext cx="7038975" cy="12477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02316" y="310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JobGraph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264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2" y="-228600"/>
            <a:ext cx="10515600" cy="1325563"/>
          </a:xfrm>
        </p:spPr>
        <p:txBody>
          <a:bodyPr/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484" y="727631"/>
            <a:ext cx="30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Scala’s syntax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096963"/>
            <a:ext cx="52863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9" y="2053194"/>
            <a:ext cx="78105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8" y="3643869"/>
            <a:ext cx="72771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8" y="4281121"/>
            <a:ext cx="6486525" cy="4762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095393" y="4367769"/>
            <a:ext cx="70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1337" y="4005819"/>
            <a:ext cx="345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</a:t>
            </a:r>
            <a:r>
              <a:rPr lang="en-US" altLang="zh-CN" dirty="0" err="1" smtClean="0"/>
              <a:t>CoordinatorStream</a:t>
            </a:r>
            <a:r>
              <a:rPr lang="en-US" altLang="zh-CN" dirty="0" smtClean="0"/>
              <a:t> Information from </a:t>
            </a:r>
            <a:r>
              <a:rPr lang="en-US" altLang="zh-CN" dirty="0" err="1" smtClean="0"/>
              <a:t>configs</a:t>
            </a:r>
            <a:endParaRPr lang="en-US" altLang="zh-CN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KafkaSystemFactory</a:t>
            </a:r>
            <a:r>
              <a:rPr lang="en-US" dirty="0" smtClean="0"/>
              <a:t> here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84" y="4797479"/>
            <a:ext cx="4629150" cy="17621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897315" y="5200175"/>
            <a:ext cx="1415562" cy="2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2876" y="5037965"/>
            <a:ext cx="262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new </a:t>
            </a:r>
            <a:r>
              <a:rPr lang="en-US" dirty="0" err="1" smtClean="0"/>
              <a:t>configs</a:t>
            </a:r>
            <a:r>
              <a:rPr lang="en-US" dirty="0" smtClean="0"/>
              <a:t> </a:t>
            </a:r>
            <a:r>
              <a:rPr lang="en-US" dirty="0" err="1" smtClean="0"/>
              <a:t>coordinatorSystemStream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846" y="6068673"/>
            <a:ext cx="5019675" cy="7715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141418" y="6266175"/>
            <a:ext cx="1606428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491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3" y="819150"/>
            <a:ext cx="7762875" cy="110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3854" y="1233488"/>
            <a:ext cx="2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old </a:t>
            </a:r>
            <a:r>
              <a:rPr lang="en-US" dirty="0" err="1" smtClean="0"/>
              <a:t>configs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7992208" y="1406769"/>
            <a:ext cx="861646" cy="1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" y="1949450"/>
            <a:ext cx="2971800" cy="390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215788" y="2132013"/>
            <a:ext cx="2551856" cy="1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7644" y="1949450"/>
            <a:ext cx="27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YARNJobFactory</a:t>
            </a:r>
            <a:r>
              <a:rPr lang="en-US" dirty="0" smtClean="0"/>
              <a:t> here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70" y="3034744"/>
            <a:ext cx="6438900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70" y="4449995"/>
            <a:ext cx="1952625" cy="20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370" y="2574546"/>
            <a:ext cx="45720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89" y="5067465"/>
            <a:ext cx="5248275" cy="1047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38886" y="4622666"/>
            <a:ext cx="394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YarnJob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58300" y="6481928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in next page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82" y="2339975"/>
            <a:ext cx="5686425" cy="1781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7644" y="2233145"/>
            <a:ext cx="4257675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2732" y="4961792"/>
            <a:ext cx="5676900" cy="178117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2799541" y="2632563"/>
            <a:ext cx="2827536" cy="23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07869" y="5266592"/>
            <a:ext cx="190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the </a:t>
            </a:r>
            <a:r>
              <a:rPr lang="en-US" dirty="0" err="1" smtClean="0"/>
              <a:t>applicationStatus</a:t>
            </a:r>
            <a:r>
              <a:rPr lang="en-US" dirty="0" smtClean="0"/>
              <a:t> every second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19" y="4121150"/>
            <a:ext cx="1514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0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4828"/>
            <a:ext cx="10515600" cy="1325563"/>
          </a:xfrm>
        </p:spPr>
        <p:txBody>
          <a:bodyPr/>
          <a:lstStyle/>
          <a:p>
            <a:r>
              <a:rPr lang="en-US" dirty="0" err="1" smtClean="0"/>
              <a:t>YarnJob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860"/>
            <a:ext cx="206692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1560453"/>
            <a:ext cx="41433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4" y="1223780"/>
            <a:ext cx="7010400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4" y="2042930"/>
            <a:ext cx="8505825" cy="2905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050" y="436503"/>
            <a:ext cx="493395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050" y="1731903"/>
            <a:ext cx="4591050" cy="5048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066925" y="517953"/>
            <a:ext cx="5191125" cy="58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3575" y="2221893"/>
            <a:ext cx="238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run-jc.sh is from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010" y="2212182"/>
            <a:ext cx="638175" cy="4095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94593" y="2488223"/>
            <a:ext cx="536330" cy="8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7" y="4948055"/>
            <a:ext cx="4514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6" y="1006115"/>
            <a:ext cx="10515600" cy="5851885"/>
          </a:xfrm>
        </p:spPr>
        <p:txBody>
          <a:bodyPr>
            <a:normAutofit/>
          </a:bodyPr>
          <a:lstStyle/>
          <a:p>
            <a:r>
              <a:rPr lang="en-US" dirty="0" err="1" smtClean="0"/>
              <a:t>ResourceManager</a:t>
            </a:r>
            <a:r>
              <a:rPr lang="en-US" dirty="0" smtClean="0"/>
              <a:t> (RM)</a:t>
            </a:r>
          </a:p>
          <a:p>
            <a:pPr marL="0" indent="0">
              <a:buNone/>
            </a:pPr>
            <a:r>
              <a:rPr lang="en-US" sz="2200" dirty="0" smtClean="0"/>
              <a:t>Schedule and arbitrating all resources among all applications.</a:t>
            </a:r>
          </a:p>
          <a:p>
            <a:pPr marL="0" indent="0">
              <a:buNone/>
            </a:pPr>
            <a:r>
              <a:rPr lang="en-US" sz="2200" dirty="0" smtClean="0"/>
              <a:t>Two main components: Scheduler and Application Manager(</a:t>
            </a:r>
            <a:r>
              <a:rPr lang="en-US" sz="2200" u="sng" dirty="0" smtClean="0"/>
              <a:t>not Application Master</a:t>
            </a:r>
            <a:r>
              <a:rPr lang="en-US" sz="2200" dirty="0" smtClean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 smtClean="0"/>
              <a:t>ApplicationMaster</a:t>
            </a:r>
            <a:r>
              <a:rPr lang="en-US" dirty="0" smtClean="0"/>
              <a:t> (AM)</a:t>
            </a:r>
          </a:p>
          <a:p>
            <a:pPr marL="0" indent="0">
              <a:buNone/>
            </a:pPr>
            <a:r>
              <a:rPr lang="en-US" sz="2200" i="1" dirty="0" smtClean="0"/>
              <a:t>A instance of framework-specific library. </a:t>
            </a:r>
          </a:p>
          <a:p>
            <a:pPr marL="0" indent="0">
              <a:buNone/>
            </a:pPr>
            <a:r>
              <a:rPr lang="en-US" sz="2200" dirty="0" smtClean="0"/>
              <a:t>Every application has its own instance of an AM (AM code write by users).</a:t>
            </a:r>
          </a:p>
          <a:p>
            <a:pPr marL="0" indent="0">
              <a:buNone/>
            </a:pPr>
            <a:r>
              <a:rPr lang="en-US" sz="2200" dirty="0" smtClean="0"/>
              <a:t>Responsible for negotiating resources from RM and working with </a:t>
            </a:r>
            <a:r>
              <a:rPr lang="en-US" sz="2200" dirty="0" err="1" smtClean="0"/>
              <a:t>NodeManagers</a:t>
            </a:r>
            <a:r>
              <a:rPr lang="en-US" sz="2200" dirty="0" smtClean="0"/>
              <a:t> to execute and monitor the containers and resources consumption. </a:t>
            </a:r>
            <a:endParaRPr lang="en-US" sz="2200" i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0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9484"/>
            <a:ext cx="10515600" cy="1325563"/>
          </a:xfrm>
        </p:spPr>
        <p:txBody>
          <a:bodyPr/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280"/>
            <a:ext cx="824865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023"/>
          <a:stretch/>
        </p:blipFill>
        <p:spPr>
          <a:xfrm>
            <a:off x="162292" y="2051049"/>
            <a:ext cx="2314575" cy="185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" y="2236054"/>
            <a:ext cx="9477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52" y="3160528"/>
            <a:ext cx="2695575" cy="18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28" y="3333503"/>
            <a:ext cx="393382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32" y="3226654"/>
            <a:ext cx="3933825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8650" y="4686300"/>
            <a:ext cx="5324475" cy="2171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6932" y="2908819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YarnClient</a:t>
            </a:r>
            <a:r>
              <a:rPr lang="en-US" altLang="zh-CN" dirty="0" smtClean="0"/>
              <a:t> class for interact with YARN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352" y="4171982"/>
            <a:ext cx="672465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28" y="4972082"/>
            <a:ext cx="6419850" cy="8763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693459" y="2908819"/>
            <a:ext cx="4555191" cy="374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028" y="5772150"/>
            <a:ext cx="367665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1853" y="6872979"/>
            <a:ext cx="6972300" cy="12763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2314940" y="5876957"/>
            <a:ext cx="1966913" cy="144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49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8790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6" y="380634"/>
            <a:ext cx="4791075" cy="5048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464169" y="633047"/>
            <a:ext cx="3339977" cy="19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46984" y="0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YarnClientApplication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46" y="1290177"/>
            <a:ext cx="8020050" cy="4733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6984" y="920845"/>
            <a:ext cx="303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</a:t>
            </a:r>
            <a:r>
              <a:rPr lang="en-US" altLang="zh-CN" dirty="0" err="1" smtClean="0"/>
              <a:t>Context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94212" y="1030942"/>
            <a:ext cx="1174376" cy="86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1633" r="23203" b="6413"/>
          <a:stretch/>
        </p:blipFill>
        <p:spPr>
          <a:xfrm>
            <a:off x="202912" y="2283768"/>
            <a:ext cx="6290811" cy="304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5139" y="1908267"/>
            <a:ext cx="2983179" cy="37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ContainerLaunchContext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39" y="5211938"/>
            <a:ext cx="4057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935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167"/>
            <a:ext cx="10515600" cy="1325563"/>
          </a:xfrm>
        </p:spPr>
        <p:txBody>
          <a:bodyPr/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578469" y="1178169"/>
            <a:ext cx="2286000" cy="2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69" y="271768"/>
            <a:ext cx="5695950" cy="3152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4469" y="0"/>
            <a:ext cx="19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69" y="3420940"/>
            <a:ext cx="4143375" cy="98107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2932235" y="1382223"/>
            <a:ext cx="730861" cy="60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97" y="1984551"/>
            <a:ext cx="5172075" cy="139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197" y="1570343"/>
            <a:ext cx="254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LocalResource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94" y="3375201"/>
            <a:ext cx="5591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794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6131"/>
            <a:ext cx="10515600" cy="1325563"/>
          </a:xfrm>
        </p:spPr>
        <p:txBody>
          <a:bodyPr/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" y="781829"/>
            <a:ext cx="4486275" cy="195262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2851265" y="1435979"/>
            <a:ext cx="2441346" cy="55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11" y="831141"/>
            <a:ext cx="4895850" cy="1209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3623" y="469618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06336" y="838950"/>
            <a:ext cx="96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6114" y="664237"/>
            <a:ext cx="2546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same as ‘switch’ in C++ and Java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53151" y="373146"/>
            <a:ext cx="3284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 label is a way to group nodes with similar characteristics and applications can specify where to run</a:t>
            </a:r>
            <a:r>
              <a:rPr lang="en-US" sz="1400" dirty="0" smtClean="0"/>
              <a:t>.</a:t>
            </a:r>
          </a:p>
          <a:p>
            <a:r>
              <a:rPr lang="en-US" sz="1400" dirty="0">
                <a:hlinkClick r:id="rId4"/>
              </a:rPr>
              <a:t>https://hadoop.apache.org/docs/r2.7.3/hadoop-yarn/hadoop-yarn-site/NodeLabel.html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" y="2734454"/>
            <a:ext cx="3886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611" y="2172479"/>
            <a:ext cx="5105400" cy="112395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2186247" y="2734454"/>
            <a:ext cx="3106364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61" y="3893446"/>
            <a:ext cx="5124450" cy="18383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874" y="3902564"/>
            <a:ext cx="4733925" cy="130492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3300153" y="4314305"/>
            <a:ext cx="2176721" cy="24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76874" y="3507710"/>
            <a:ext cx="1489192" cy="36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FileSystem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174" y="5495837"/>
            <a:ext cx="4619625" cy="32480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6874" y="5198808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DistributedFileSystem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8461" y="5478951"/>
            <a:ext cx="4686300" cy="418147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8095383" y="5198808"/>
            <a:ext cx="4436228" cy="2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00773" y="6004811"/>
            <a:ext cx="4695825" cy="11811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35" idx="0"/>
          </p:cNvCxnSpPr>
          <p:nvPr/>
        </p:nvCxnSpPr>
        <p:spPr>
          <a:xfrm flipV="1">
            <a:off x="247140" y="4647292"/>
            <a:ext cx="1875780" cy="135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403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826" y="0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6" y="934079"/>
            <a:ext cx="4600575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7" y="619754"/>
            <a:ext cx="5486400" cy="154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777" y="258792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122098" y="1391279"/>
            <a:ext cx="4140679" cy="25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27" y="2418458"/>
            <a:ext cx="5314950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34227" y="2029797"/>
            <a:ext cx="25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ContainerLaunchContext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99" y="2140436"/>
            <a:ext cx="5734050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86" y="4181968"/>
            <a:ext cx="7772400" cy="14859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2674189" y="1811824"/>
            <a:ext cx="3760038" cy="1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652" y="3767377"/>
            <a:ext cx="7477125" cy="248602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7901886" y="4642338"/>
            <a:ext cx="338766" cy="3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2089" y="6257925"/>
            <a:ext cx="3667125" cy="60007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3455377" y="4826364"/>
            <a:ext cx="4856712" cy="17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28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76200" y="-1380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ClientHelper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408" y="818208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Skip the security part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9" y="1187540"/>
            <a:ext cx="300990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733"/>
          <a:stretch/>
        </p:blipFill>
        <p:spPr>
          <a:xfrm>
            <a:off x="260589" y="1358990"/>
            <a:ext cx="3562350" cy="14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89" y="1502374"/>
            <a:ext cx="498157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955" y="355174"/>
            <a:ext cx="5591175" cy="1295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>
            <a:off x="3822939" y="1002874"/>
            <a:ext cx="2269016" cy="42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0249" y="0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ContainerLaunchContext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4" y="2654899"/>
            <a:ext cx="4314825" cy="10096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 flipV="1">
            <a:off x="3165895" y="1923692"/>
            <a:ext cx="2924354" cy="36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249" y="1603078"/>
            <a:ext cx="5191125" cy="1362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249" y="3238271"/>
            <a:ext cx="5105400" cy="14954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898475" y="2777126"/>
            <a:ext cx="3191774" cy="120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0249" y="2902714"/>
            <a:ext cx="306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817190" y="2744363"/>
            <a:ext cx="905774" cy="12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9836" y="2582423"/>
            <a:ext cx="847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Samza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54679" y="3272049"/>
            <a:ext cx="112145" cy="6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6" y="3914775"/>
            <a:ext cx="5353050" cy="5886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436" y="3669175"/>
            <a:ext cx="285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15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03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 smtClean="0"/>
              <a:t>Stand alone model with Zookeeper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StreamApplication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LocalApplicationRunner.java</a:t>
              </a:r>
            </a:p>
            <a:p>
              <a:r>
                <a:rPr lang="en-US" dirty="0" smtClean="0"/>
                <a:t>run(</a:t>
              </a:r>
              <a:r>
                <a:rPr lang="en-US" dirty="0" err="1" smtClean="0"/>
                <a:t>StreamApplication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AbstractApplicationRunner.java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StreamManager.java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ExecutionPlanner.java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Samza</a:t>
            </a:r>
            <a:r>
              <a:rPr lang="en-US" dirty="0" smtClean="0"/>
              <a:t> Container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91" y="1847850"/>
            <a:ext cx="801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5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1268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NodeManager</a:t>
            </a:r>
            <a:r>
              <a:rPr lang="en-US" dirty="0"/>
              <a:t> (NM)</a:t>
            </a:r>
          </a:p>
          <a:p>
            <a:pPr marL="0" indent="0">
              <a:buNone/>
            </a:pPr>
            <a:r>
              <a:rPr lang="en-US" sz="2200" dirty="0"/>
              <a:t>Per-machine agent to monitor containers and report to </a:t>
            </a:r>
            <a:r>
              <a:rPr lang="en-US" sz="2200" dirty="0" smtClean="0"/>
              <a:t>RM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ResourceRequest</a:t>
            </a:r>
            <a:r>
              <a:rPr lang="en-US" dirty="0"/>
              <a:t> and Container</a:t>
            </a:r>
          </a:p>
          <a:p>
            <a:pPr marL="0" indent="0">
              <a:buNone/>
            </a:pPr>
            <a:r>
              <a:rPr lang="en-US" sz="2200" dirty="0"/>
              <a:t>An application can make specific </a:t>
            </a:r>
            <a:r>
              <a:rPr lang="en-US" sz="2200" dirty="0" err="1"/>
              <a:t>ResourceRequests</a:t>
            </a:r>
            <a:r>
              <a:rPr lang="en-US" sz="2200" dirty="0"/>
              <a:t> to RM</a:t>
            </a:r>
          </a:p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dirty="0" err="1"/>
              <a:t>ResourceRequest</a:t>
            </a:r>
            <a:r>
              <a:rPr lang="en-US" sz="2200" dirty="0"/>
              <a:t> contains resource-name(host name, rack name), priority(intra-application), memory and CPU requirements, number of such containers required.</a:t>
            </a:r>
          </a:p>
          <a:p>
            <a:pPr marL="0" indent="0">
              <a:buNone/>
            </a:pPr>
            <a:r>
              <a:rPr lang="en-US" sz="2200" dirty="0"/>
              <a:t>Container is the resource allocation, which is the successful result of RM granting a specific </a:t>
            </a:r>
            <a:r>
              <a:rPr lang="en-US" sz="2200" dirty="0" err="1"/>
              <a:t>ResourceRequest</a:t>
            </a:r>
            <a:r>
              <a:rPr lang="en-US" sz="2200" dirty="0"/>
              <a:t>. A Container grants an application to use a specific amount of resources on a specific host.</a:t>
            </a:r>
          </a:p>
          <a:p>
            <a:pPr marL="0" indent="0">
              <a:buNone/>
            </a:pPr>
            <a:r>
              <a:rPr lang="en-US" sz="2200" dirty="0"/>
              <a:t>AM needs to present the Container to the NM managing the host which the Container was allocated, to use the resources and launch its tasks.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52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 smtClean="0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Wikipedia-raw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</a:t>
            </a:r>
            <a:r>
              <a:rPr lang="en-US" dirty="0" smtClean="0"/>
              <a:t>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Hadoop 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</a:t>
            </a:r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names end with ???</a:t>
            </a:r>
          </a:p>
          <a:p>
            <a:pPr algn="ctr"/>
            <a:r>
              <a:rPr lang="en-US" dirty="0" smtClean="0"/>
              <a:t>Classes need to be analyze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Zookeeper class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own code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./run-job.sh –</a:t>
            </a:r>
            <a:r>
              <a:rPr lang="en-US" dirty="0" err="1" smtClean="0"/>
              <a:t>config</a:t>
            </a:r>
            <a:r>
              <a:rPr lang="en-US" dirty="0" smtClean="0"/>
              <a:t>-factory=</a:t>
            </a:r>
            <a:r>
              <a:rPr lang="en-US" dirty="0" err="1" smtClean="0"/>
              <a:t>org.apache.samza.config.factories.PropertiesConfigFactory</a:t>
            </a:r>
            <a:r>
              <a:rPr lang="en-US" dirty="0" smtClean="0"/>
              <a:t> –</a:t>
            </a:r>
            <a:r>
              <a:rPr lang="en-US" dirty="0" err="1" smtClean="0"/>
              <a:t>config</a:t>
            </a:r>
            <a:r>
              <a:rPr lang="en-US" dirty="0" smtClean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wikipedia-feed.properties</a:t>
            </a:r>
            <a:endParaRPr lang="en-US" dirty="0" smtClean="0"/>
          </a:p>
          <a:p>
            <a:pPr algn="ctr"/>
            <a:r>
              <a:rPr lang="en-US" dirty="0" err="1" smtClean="0"/>
              <a:t>job.factory.class</a:t>
            </a:r>
            <a:endParaRPr lang="en-US" dirty="0" smtClean="0"/>
          </a:p>
          <a:p>
            <a:pPr algn="ctr"/>
            <a:r>
              <a:rPr lang="en-US" dirty="0" smtClean="0"/>
              <a:t>job.name</a:t>
            </a:r>
          </a:p>
          <a:p>
            <a:pPr algn="ctr"/>
            <a:r>
              <a:rPr lang="en-US" dirty="0" err="1" smtClean="0"/>
              <a:t>yarn.package.path</a:t>
            </a:r>
            <a:endParaRPr lang="en-US" dirty="0" smtClean="0"/>
          </a:p>
          <a:p>
            <a:pPr algn="ctr"/>
            <a:r>
              <a:rPr lang="en-US" dirty="0" err="1" smtClean="0"/>
              <a:t>task.class</a:t>
            </a:r>
            <a:endParaRPr lang="en-US" dirty="0" smtClean="0"/>
          </a:p>
          <a:p>
            <a:pPr algn="ctr"/>
            <a:r>
              <a:rPr lang="en-US" dirty="0" err="1" smtClean="0"/>
              <a:t>task.inputs</a:t>
            </a:r>
            <a:endParaRPr lang="en-US" dirty="0" smtClean="0"/>
          </a:p>
          <a:p>
            <a:pPr algn="ctr"/>
            <a:r>
              <a:rPr lang="en-US" dirty="0" err="1" smtClean="0"/>
              <a:t>serializer.registry.json.class</a:t>
            </a:r>
            <a:endParaRPr lang="en-US" dirty="0"/>
          </a:p>
          <a:p>
            <a:pPr algn="ctr"/>
            <a:r>
              <a:rPr lang="en-US" dirty="0" err="1" smtClean="0"/>
              <a:t>systems.kafka.samza.factory</a:t>
            </a:r>
            <a:endParaRPr lang="en-US" dirty="0" smtClean="0"/>
          </a:p>
          <a:p>
            <a:pPr algn="ctr"/>
            <a:r>
              <a:rPr lang="en-US" dirty="0" err="1" smtClean="0"/>
              <a:t>systems.kafka.samza.msg.serde</a:t>
            </a:r>
            <a:endParaRPr lang="en-US" dirty="0" smtClean="0"/>
          </a:p>
          <a:p>
            <a:pPr algn="ctr"/>
            <a:r>
              <a:rPr lang="en-US" dirty="0" err="1" smtClean="0"/>
              <a:t>systems.kafka.consumer.zookeeper.connect</a:t>
            </a:r>
            <a:endParaRPr lang="en-US" dirty="0" smtClean="0"/>
          </a:p>
          <a:p>
            <a:pPr algn="ctr"/>
            <a:r>
              <a:rPr lang="en-US" dirty="0" err="1" smtClean="0"/>
              <a:t>systems.kafka.producer.bootstrap.servers</a:t>
            </a:r>
            <a:endParaRPr lang="en-US" dirty="0" smtClean="0"/>
          </a:p>
          <a:p>
            <a:pPr algn="ctr"/>
            <a:r>
              <a:rPr lang="en-US" dirty="0" err="1" smtClean="0"/>
              <a:t>job.coordinator.system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StreamJob.java</a:t>
            </a:r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dk1"/>
                </a:solidFill>
              </a:rPr>
              <a:t>ApplicationRunnerMain.java</a:t>
            </a:r>
            <a:r>
              <a:rPr lang="en-US" dirty="0" smtClean="0">
                <a:solidFill>
                  <a:schemeClr val="dk1"/>
                </a:solidFill>
              </a:rPr>
              <a:t>???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CoordinatorSreamSystemConsumer.java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CoordinatorSreamSystemProducer.java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job start and exit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YarnJobFactory.scala</a:t>
            </a:r>
            <a:endParaRPr lang="en-US" altLang="zh-CN" b="1" dirty="0" smtClean="0"/>
          </a:p>
          <a:p>
            <a:pPr algn="ctr"/>
            <a:r>
              <a:rPr lang="en-US" dirty="0" err="1" smtClean="0"/>
              <a:t>getJob</a:t>
            </a:r>
            <a:endParaRPr lang="en-US" dirty="0" smtClean="0"/>
          </a:p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ClientHelper.scala</a:t>
            </a:r>
            <a:endParaRPr lang="en-US" b="1" dirty="0" smtClean="0"/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new</a:t>
              </a:r>
              <a:endParaRPr lang="en-US" dirty="0"/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YarnJobUtil.scala</a:t>
            </a:r>
            <a:endParaRPr lang="en-US" b="1" dirty="0" smtClean="0"/>
          </a:p>
          <a:p>
            <a:pPr algn="ctr"/>
            <a:r>
              <a:rPr lang="en-US" dirty="0" err="1" smtClean="0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package</a:t>
            </a:r>
          </a:p>
          <a:p>
            <a:pPr algn="ctr"/>
            <a:r>
              <a:rPr lang="en-US" dirty="0" err="1" smtClean="0"/>
              <a:t>fs.getFileStatus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LocalizerResourceMapper.java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setupSecurityToken</a:t>
            </a:r>
            <a:endParaRPr lang="en-US" dirty="0" smtClean="0"/>
          </a:p>
          <a:p>
            <a:pPr algn="ctr"/>
            <a:r>
              <a:rPr lang="en-US" dirty="0" smtClean="0"/>
              <a:t>Interact with </a:t>
            </a:r>
            <a:r>
              <a:rPr lang="en-US" b="1" dirty="0" err="1" smtClean="0"/>
              <a:t>Hadoop.security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createApplication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FileSystemImplConfig.java</a:t>
            </a:r>
            <a:endParaRPr lang="en-US" b="1" dirty="0"/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</a:t>
            </a:r>
            <a:r>
              <a:rPr lang="en-US" dirty="0" err="1" smtClean="0"/>
              <a:t>Samza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into Hadoop </a:t>
            </a:r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Start Application Manager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job’s meta data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Path.java</a:t>
            </a:r>
          </a:p>
          <a:p>
            <a:pPr algn="ctr"/>
            <a:r>
              <a:rPr lang="en-US" dirty="0" err="1" smtClean="0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Resource.java</a:t>
            </a:r>
          </a:p>
          <a:p>
            <a:pPr algn="ctr"/>
            <a:r>
              <a:rPr lang="en-US" dirty="0" err="1" smtClean="0"/>
              <a:t>setMemory</a:t>
            </a:r>
            <a:endParaRPr lang="en-US" dirty="0" smtClean="0"/>
          </a:p>
          <a:p>
            <a:pPr algn="ctr"/>
            <a:r>
              <a:rPr lang="en-US" dirty="0" smtClean="0"/>
              <a:t>…???</a:t>
            </a:r>
            <a:endParaRPr lang="en-US" dirty="0"/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LocalResource.java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used by Container Launch Context</a:t>
            </a:r>
            <a:endParaRPr lang="en-US" dirty="0"/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Resources on cluster</a:t>
            </a:r>
            <a:endParaRPr lang="en-US" dirty="0"/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Resouce</a:t>
            </a:r>
            <a:r>
              <a:rPr lang="en-US" dirty="0" smtClean="0"/>
              <a:t> required by container</a:t>
            </a:r>
            <a:endParaRPr lang="en-US" dirty="0"/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for node manager.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5" y="-127244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250" y="1599408"/>
            <a:ext cx="1289539" cy="395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451" y="1599408"/>
            <a:ext cx="121333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run-job.sh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913789" y="1788443"/>
            <a:ext cx="1434438" cy="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8227" y="1553087"/>
            <a:ext cx="1345222" cy="48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734" y="1643574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JobRunner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693449" y="1772945"/>
            <a:ext cx="1138326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31775" y="1527313"/>
            <a:ext cx="1354012" cy="49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74296" y="158701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YarnJob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>
            <a:off x="1307120" y="1433561"/>
            <a:ext cx="0" cy="16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943" y="787230"/>
            <a:ext cx="18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configuration file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3"/>
            <a:endCxn id="51" idx="1"/>
          </p:cNvCxnSpPr>
          <p:nvPr/>
        </p:nvCxnSpPr>
        <p:spPr>
          <a:xfrm>
            <a:off x="7185787" y="1772945"/>
            <a:ext cx="86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9174" y="1513744"/>
            <a:ext cx="1380392" cy="49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5019" y="159619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run-jc.sh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0779370" y="2005008"/>
            <a:ext cx="0" cy="16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82176" y="3646723"/>
            <a:ext cx="1994388" cy="856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2595" y="3772967"/>
            <a:ext cx="17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</a:t>
            </a:r>
            <a:r>
              <a:rPr lang="en-US" altLang="zh-CN" dirty="0" err="1" smtClean="0"/>
              <a:t>BasedJobCoordinator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5507" y="4478160"/>
            <a:ext cx="163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not normal </a:t>
            </a:r>
            <a:r>
              <a:rPr lang="en-US" dirty="0" err="1" smtClean="0"/>
              <a:t>JobCoordinator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22" idx="3"/>
          </p:cNvCxnSpPr>
          <p:nvPr/>
        </p:nvCxnSpPr>
        <p:spPr>
          <a:xfrm flipH="1">
            <a:off x="8950381" y="4074921"/>
            <a:ext cx="831795" cy="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10586" y="3639824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0587" y="3782077"/>
            <a:ext cx="198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ContainerProcessManager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59303" y="2975216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containers, handle failures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52354" y="1724944"/>
            <a:ext cx="8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37023" y="1724944"/>
            <a:ext cx="8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47564" y="1938844"/>
            <a:ext cx="1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 </a:t>
            </a:r>
            <a:r>
              <a:rPr lang="en-US" dirty="0" err="1" smtClean="0"/>
              <a:t>cmds</a:t>
            </a:r>
            <a:r>
              <a:rPr lang="en-US" dirty="0" smtClean="0"/>
              <a:t> as a parameter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3" idx="1"/>
            <a:endCxn id="35" idx="3"/>
          </p:cNvCxnSpPr>
          <p:nvPr/>
        </p:nvCxnSpPr>
        <p:spPr>
          <a:xfrm flipH="1" flipV="1">
            <a:off x="6158721" y="4095191"/>
            <a:ext cx="951866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15" y="3633116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18885" y="2168955"/>
            <a:ext cx="360485" cy="37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41526" y="2733932"/>
            <a:ext cx="461665" cy="464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964853" y="3991032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322" y="3759360"/>
            <a:ext cx="162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YarnClusterResourceManager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9465" y="2508225"/>
            <a:ext cx="2149741" cy="123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requests for physical resources,</a:t>
            </a:r>
          </a:p>
          <a:p>
            <a:r>
              <a:rPr lang="en-US" dirty="0" smtClean="0"/>
              <a:t>run a container on resources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318926" y="3637777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7389" y="3772026"/>
            <a:ext cx="11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ContainerAllocator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8049" y="3777768"/>
            <a:ext cx="1950876" cy="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23" y="2976843"/>
            <a:ext cx="241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Translate requests for Yarn Resource Manager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30629" y="4035214"/>
            <a:ext cx="88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792913" y="3434444"/>
            <a:ext cx="9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9" idx="2"/>
            <a:endCxn id="43" idx="0"/>
          </p:cNvCxnSpPr>
          <p:nvPr/>
        </p:nvCxnSpPr>
        <p:spPr>
          <a:xfrm>
            <a:off x="1448713" y="4547944"/>
            <a:ext cx="1016641" cy="13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055379">
            <a:off x="877584" y="4932271"/>
            <a:ext cx="1553837" cy="6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launchStreamProcessor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43511" y="5859738"/>
            <a:ext cx="2643686" cy="6645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655" y="600736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YarnContainerRunner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31432" y="4172608"/>
            <a:ext cx="1217511" cy="551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commandBuilder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368609" y="4179718"/>
            <a:ext cx="1950316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3102295">
            <a:off x="1753622" y="4852514"/>
            <a:ext cx="1226377" cy="555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commandBuilder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9" idx="1"/>
          </p:cNvCxnSpPr>
          <p:nvPr/>
        </p:nvCxnSpPr>
        <p:spPr>
          <a:xfrm>
            <a:off x="3787197" y="6192027"/>
            <a:ext cx="139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6786" y="5821530"/>
            <a:ext cx="2285917" cy="740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5526" y="6007361"/>
            <a:ext cx="22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YARN Node Manager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8050768" y="1547055"/>
            <a:ext cx="1490083" cy="451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31444" y="1588279"/>
            <a:ext cx="14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2" idx="3"/>
            <a:endCxn id="15" idx="1"/>
          </p:cNvCxnSpPr>
          <p:nvPr/>
        </p:nvCxnSpPr>
        <p:spPr>
          <a:xfrm flipV="1">
            <a:off x="9550968" y="1759376"/>
            <a:ext cx="538206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82663" y="757535"/>
            <a:ext cx="211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Wrap everything and submit to YARN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331375" y="1958051"/>
            <a:ext cx="110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in context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64644" y="4791808"/>
            <a:ext cx="222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tell which and how to run the </a:t>
            </a:r>
            <a:r>
              <a:rPr lang="en-US" dirty="0" err="1" smtClean="0"/>
              <a:t>samza</a:t>
            </a:r>
            <a:r>
              <a:rPr lang="en-US" dirty="0" smtClean="0"/>
              <a:t> container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6003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 smtClean="0"/>
              <a:t>YarnClient.java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SubmitApplicationRequest.java???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addTimelineDelegationToken</a:t>
            </a:r>
            <a:endParaRPr lang="en-US" i="1" dirty="0" smtClean="0"/>
          </a:p>
          <a:p>
            <a:pPr algn="ctr"/>
            <a:r>
              <a:rPr lang="en-US" dirty="0" smtClean="0"/>
              <a:t>When security enabled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ApplicationClientProtocol.java???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between clients and </a:t>
            </a:r>
            <a:r>
              <a:rPr lang="en-US" dirty="0" err="1" smtClean="0"/>
              <a:t>ResourceManager</a:t>
            </a:r>
            <a:endParaRPr lang="en-US" dirty="0" smtClean="0"/>
          </a:p>
          <a:p>
            <a:pPr algn="ctr"/>
            <a:r>
              <a:rPr lang="en-US" dirty="0" err="1" smtClean="0"/>
              <a:t>ResourceManager</a:t>
            </a:r>
            <a:r>
              <a:rPr lang="en-US" dirty="0" smtClean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YarnApplicationState.java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Proto\ApplicationClientProtocol.java</a:t>
            </a:r>
            <a:endParaRPr lang="en-US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rpc</a:t>
            </a:r>
            <a:r>
              <a:rPr lang="en-US" dirty="0" smtClean="0"/>
              <a:t> </a:t>
            </a:r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a 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Properties File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factory class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name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package path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class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inputs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Job Coordinator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Kafka’s property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Servers address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system’s property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Factory implement both consumer and producer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Container use Consumer to read message and pass them to </a:t>
            </a:r>
            <a:r>
              <a:rPr lang="en-US" altLang="zh-CN" sz="2400" dirty="0" err="1" smtClean="0"/>
              <a:t>StreamTask</a:t>
            </a:r>
            <a:endParaRPr lang="en-US" altLang="zh-CN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Producer </a:t>
            </a:r>
            <a:r>
              <a:rPr lang="en-US" altLang="zh-CN" sz="2400" dirty="0" smtClean="0"/>
              <a:t>writes messages from </a:t>
            </a:r>
            <a:r>
              <a:rPr lang="en-US" altLang="zh-CN" sz="2400" dirty="0" err="1" smtClean="0"/>
              <a:t>StreamTask</a:t>
            </a:r>
            <a:r>
              <a:rPr lang="en-US" altLang="zh-CN" sz="2400" dirty="0" smtClean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JobCoordinator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ProcessJob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4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Run-app.sh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" y="943341"/>
            <a:ext cx="5819775" cy="27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746" y="1219566"/>
            <a:ext cx="109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./run-app.sh </a:t>
            </a:r>
            <a:r>
              <a:rPr lang="en-US" dirty="0" err="1" smtClean="0"/>
              <a:t>wikipedia.application.WikipediaApplication</a:t>
            </a:r>
            <a:r>
              <a:rPr lang="en-US" dirty="0"/>
              <a:t> </a:t>
            </a:r>
            <a:r>
              <a:rPr lang="en-US" dirty="0" smtClean="0"/>
              <a:t>--</a:t>
            </a:r>
            <a:r>
              <a:rPr lang="en-US" dirty="0" err="1" smtClean="0"/>
              <a:t>config</a:t>
            </a:r>
            <a:r>
              <a:rPr lang="en-US" dirty="0" smtClean="0"/>
              <a:t>-factory=</a:t>
            </a:r>
            <a:r>
              <a:rPr lang="en-US" dirty="0" err="1" smtClean="0"/>
              <a:t>org.apache.samza.config.factories.PropertiesConfigFactory</a:t>
            </a:r>
            <a:r>
              <a:rPr lang="en-US" dirty="0" smtClean="0"/>
              <a:t> --</a:t>
            </a:r>
            <a:r>
              <a:rPr lang="en-US" dirty="0" err="1" smtClean="0"/>
              <a:t>config</a:t>
            </a:r>
            <a:r>
              <a:rPr lang="en-US" dirty="0" smtClean="0"/>
              <a:t>-path=</a:t>
            </a:r>
            <a:r>
              <a:rPr lang="en-US" dirty="0" err="1" smtClean="0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854" y="1978269"/>
            <a:ext cx="5737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latin typeface="+mj-lt"/>
              </a:rPr>
              <a:t>ApplicationRunnerMain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4" y="430577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46" y="267286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configuration from </a:t>
            </a:r>
            <a:r>
              <a:rPr lang="en-US" altLang="zh-CN" dirty="0" err="1" smtClean="0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6" y="302867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0" y="546809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43" y="351520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29988" b="20309"/>
          <a:stretch/>
        </p:blipFill>
        <p:spPr>
          <a:xfrm>
            <a:off x="-125290" y="3370348"/>
            <a:ext cx="5486400" cy="123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7745" y="4428954"/>
            <a:ext cx="3622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Generate the instance of </a:t>
            </a:r>
            <a:r>
              <a:rPr lang="en-US" altLang="zh-CN" dirty="0" err="1" smtClean="0"/>
              <a:t>StreamAppplication</a:t>
            </a:r>
            <a:r>
              <a:rPr lang="en-US" altLang="zh-CN" dirty="0" smtClean="0"/>
              <a:t> class, ‘wikipediaApplication.java’ for example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6" idx="3"/>
          </p:cNvCxnSpPr>
          <p:nvPr/>
        </p:nvCxnSpPr>
        <p:spPr>
          <a:xfrm flipH="1" flipV="1">
            <a:off x="6910754" y="4872517"/>
            <a:ext cx="846991" cy="15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08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092380"/>
            <a:ext cx="7598434" cy="57656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A client program </a:t>
            </a:r>
            <a:r>
              <a:rPr lang="en-US" sz="1600" i="1" dirty="0"/>
              <a:t>submits</a:t>
            </a:r>
            <a:r>
              <a:rPr lang="en-US" sz="1600" dirty="0"/>
              <a:t> the application, including the necessary specifications to </a:t>
            </a:r>
            <a:r>
              <a:rPr lang="en-US" sz="1600" i="1" dirty="0"/>
              <a:t>launch the application-specific </a:t>
            </a:r>
            <a:r>
              <a:rPr lang="en-US" sz="1600" i="1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ResourceManager</a:t>
            </a:r>
            <a:r>
              <a:rPr lang="en-US" sz="1600" dirty="0"/>
              <a:t> assumes the responsibility to negotiate a specified container in which to start the </a:t>
            </a:r>
            <a:r>
              <a:rPr lang="en-US" sz="1600" dirty="0" err="1"/>
              <a:t>ApplicationMaster</a:t>
            </a:r>
            <a:r>
              <a:rPr lang="en-US" sz="1600" dirty="0"/>
              <a:t> and then </a:t>
            </a:r>
            <a:r>
              <a:rPr lang="en-US" sz="1600" i="1" dirty="0"/>
              <a:t>launches</a:t>
            </a:r>
            <a:r>
              <a:rPr lang="en-US" sz="1600" dirty="0"/>
              <a:t> the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ApplicationMaster</a:t>
            </a:r>
            <a:r>
              <a:rPr lang="en-US" sz="1600" dirty="0"/>
              <a:t>, on boot-up, </a:t>
            </a:r>
            <a:r>
              <a:rPr lang="en-US" sz="1600" i="1" dirty="0"/>
              <a:t>registers</a:t>
            </a:r>
            <a:r>
              <a:rPr lang="en-US" sz="1600" dirty="0"/>
              <a:t> with the </a:t>
            </a:r>
            <a:r>
              <a:rPr lang="en-US" sz="1600" dirty="0" err="1"/>
              <a:t>ResourceManager</a:t>
            </a:r>
            <a:r>
              <a:rPr lang="en-US" sz="1600" dirty="0"/>
              <a:t> – the registration allows the client program to query the </a:t>
            </a:r>
            <a:r>
              <a:rPr lang="en-US" sz="1600" dirty="0" err="1"/>
              <a:t>ResourceManager</a:t>
            </a:r>
            <a:r>
              <a:rPr lang="en-US" sz="1600" dirty="0"/>
              <a:t> for details, which allow it to  directly communicate with its own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normal operation the </a:t>
            </a:r>
            <a:r>
              <a:rPr lang="en-US" sz="1600" dirty="0" err="1"/>
              <a:t>ApplicationMaster</a:t>
            </a:r>
            <a:r>
              <a:rPr lang="en-US" sz="1600" dirty="0"/>
              <a:t> negotiates appropriate resource containers via the resource-request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 successful container allocations, the </a:t>
            </a:r>
            <a:r>
              <a:rPr lang="en-US" sz="1600" dirty="0" err="1"/>
              <a:t>ApplicationMaster</a:t>
            </a:r>
            <a:r>
              <a:rPr lang="en-US" sz="1600" dirty="0"/>
              <a:t> launches the container by providing the container launch specification to the </a:t>
            </a:r>
            <a:r>
              <a:rPr lang="en-US" sz="1600" dirty="0" err="1"/>
              <a:t>NodeManager</a:t>
            </a:r>
            <a:r>
              <a:rPr lang="en-US" sz="1600" dirty="0"/>
              <a:t>. The launch specification, typically, includes the necessary information to allow the container to communicate with the </a:t>
            </a:r>
            <a:r>
              <a:rPr lang="en-US" sz="1600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application code executing within the container then provides necessary information (progress, status etc.) to its </a:t>
            </a:r>
            <a:r>
              <a:rPr lang="en-US" sz="1600" dirty="0" err="1"/>
              <a:t>ApplicationMaster</a:t>
            </a:r>
            <a:r>
              <a:rPr lang="en-US" sz="1600" dirty="0"/>
              <a:t> via an </a:t>
            </a:r>
            <a:r>
              <a:rPr lang="en-US" sz="1600" i="1" dirty="0"/>
              <a:t>application-specific protocol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the application execution, the client that submitted the program communicates directly with the </a:t>
            </a:r>
            <a:r>
              <a:rPr lang="en-US" sz="1600" dirty="0" err="1"/>
              <a:t>ApplicationMaster</a:t>
            </a:r>
            <a:r>
              <a:rPr lang="en-US" sz="1600" dirty="0"/>
              <a:t> to get status, progress updates etc. via an application-specific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Once the application is complete, and all necessary work has been finished, the </a:t>
            </a:r>
            <a:r>
              <a:rPr lang="en-US" sz="1600" dirty="0" err="1"/>
              <a:t>ApplicationMaster</a:t>
            </a:r>
            <a:r>
              <a:rPr lang="en-US" sz="1600" dirty="0"/>
              <a:t> deregisters with the </a:t>
            </a:r>
            <a:r>
              <a:rPr lang="en-US" sz="1600" dirty="0" err="1"/>
              <a:t>ResourceManager</a:t>
            </a:r>
            <a:r>
              <a:rPr lang="en-US" sz="1600" dirty="0"/>
              <a:t> and shuts down, allowing its own container to be repurposed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YARN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43" y="1325563"/>
            <a:ext cx="46482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4992" y="6003985"/>
            <a:ext cx="427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https://hortonworks.com/blog/apache-hadoop-yarn-concepts-and-applications/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84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1" y="101356"/>
            <a:ext cx="10515600" cy="1325563"/>
          </a:xfrm>
        </p:spPr>
        <p:txBody>
          <a:bodyPr/>
          <a:lstStyle/>
          <a:p>
            <a:r>
              <a:rPr lang="en-US" dirty="0" err="1" smtClean="0"/>
              <a:t>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8" y="2285024"/>
            <a:ext cx="7248525" cy="215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" y="2035786"/>
            <a:ext cx="7019925" cy="31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3845" y="3744247"/>
            <a:ext cx="487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Here</a:t>
            </a:r>
            <a:r>
              <a:rPr lang="en-US" dirty="0" smtClean="0"/>
              <a:t> we use </a:t>
            </a:r>
            <a:r>
              <a:rPr lang="en-US" dirty="0" err="1" smtClean="0"/>
              <a:t>RemoteApplicationRunner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21" y="177544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Streams</a:t>
            </a:r>
          </a:p>
          <a:p>
            <a:pPr marL="0" indent="0">
              <a:buNone/>
            </a:pPr>
            <a:r>
              <a:rPr lang="en-US" sz="2000" i="1" dirty="0" smtClean="0"/>
              <a:t>A stream is composed of immutable messages </a:t>
            </a:r>
            <a:r>
              <a:rPr lang="en-US" sz="2000" dirty="0" smtClean="0"/>
              <a:t>(example: all the clicks on a website)</a:t>
            </a:r>
          </a:p>
          <a:p>
            <a:pPr marL="0" indent="0">
              <a:buNone/>
            </a:pPr>
            <a:r>
              <a:rPr lang="en-US" sz="2000" dirty="0" smtClean="0"/>
              <a:t>A stream can have any number of </a:t>
            </a:r>
            <a:r>
              <a:rPr lang="en-US" sz="2000" i="1" dirty="0" smtClean="0"/>
              <a:t>consumers. </a:t>
            </a:r>
            <a:r>
              <a:rPr lang="en-US" sz="2000" dirty="0" smtClean="0"/>
              <a:t>Reading messages doesn’t delete them.</a:t>
            </a:r>
          </a:p>
          <a:p>
            <a:pPr marL="0" indent="0">
              <a:buNone/>
            </a:pPr>
            <a:r>
              <a:rPr lang="en-US" sz="2000" dirty="0" err="1" smtClean="0"/>
              <a:t>Samza</a:t>
            </a:r>
            <a:r>
              <a:rPr lang="en-US" sz="2000" dirty="0" smtClean="0"/>
              <a:t> supports pluggable system which implements the Streams: Kafka</a:t>
            </a:r>
          </a:p>
          <a:p>
            <a:r>
              <a:rPr lang="en-US" dirty="0" smtClean="0"/>
              <a:t>Jobs</a:t>
            </a:r>
          </a:p>
          <a:p>
            <a:pPr marL="0" indent="0">
              <a:buNone/>
            </a:pPr>
            <a:r>
              <a:rPr lang="en-US" sz="2000" dirty="0" smtClean="0"/>
              <a:t>A job is code that performs logical transformation on input streams and append these messages to output streams</a:t>
            </a:r>
          </a:p>
          <a:p>
            <a:r>
              <a:rPr lang="en-US" dirty="0" smtClean="0"/>
              <a:t>Partitions</a:t>
            </a:r>
          </a:p>
          <a:p>
            <a:pPr marL="0" indent="0">
              <a:buNone/>
            </a:pPr>
            <a:r>
              <a:rPr lang="en-US" sz="2000" dirty="0" smtClean="0"/>
              <a:t>This definition is coming from Kafka. </a:t>
            </a:r>
          </a:p>
          <a:p>
            <a:pPr marL="0" indent="0">
              <a:buNone/>
            </a:pPr>
            <a:r>
              <a:rPr lang="en-US" sz="2000" dirty="0" smtClean="0"/>
              <a:t>Each stream is broken into one or more partitions.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Each partition is a totally ordered sequence of messages.</a:t>
            </a:r>
          </a:p>
          <a:p>
            <a:pPr marL="0" indent="0">
              <a:buNone/>
            </a:pPr>
            <a:r>
              <a:rPr lang="en-US" sz="2000" dirty="0" smtClean="0"/>
              <a:t>Each message in a partition has a identifier called </a:t>
            </a:r>
            <a:r>
              <a:rPr lang="en-US" sz="2000" i="1" dirty="0" smtClean="0"/>
              <a:t>offset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Each message is only appended to one partition. </a:t>
            </a:r>
          </a:p>
          <a:p>
            <a:pPr marL="0" indent="0">
              <a:buNone/>
            </a:pPr>
            <a:r>
              <a:rPr lang="en-US" sz="2000" dirty="0" smtClean="0"/>
              <a:t>The assignment of messages is done with a key chosen by writer.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85607" y="-91839"/>
            <a:ext cx="421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samza.apache.org/learn/documentation/0.14/introduction/concepts.html</a:t>
            </a:r>
            <a:endParaRPr lang="en-US" dirty="0" smtClean="0"/>
          </a:p>
          <a:p>
            <a:r>
              <a:rPr lang="en-US" dirty="0" smtClean="0"/>
              <a:t>PS: Some of documents are deprecated in the official websites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084" y="1247925"/>
            <a:ext cx="117157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317" y="4338282"/>
            <a:ext cx="3952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62" y="1670348"/>
            <a:ext cx="10515600" cy="4937485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</a:p>
          <a:p>
            <a:pPr marL="0" indent="0">
              <a:buNone/>
            </a:pPr>
            <a:r>
              <a:rPr lang="en-US" sz="2200" dirty="0" smtClean="0"/>
              <a:t>A job is scaled by breaking into multiple tasks. Task is the unit of parallelism of the job.</a:t>
            </a:r>
          </a:p>
          <a:p>
            <a:pPr marL="0" indent="0">
              <a:buNone/>
            </a:pPr>
            <a:r>
              <a:rPr lang="en-US" sz="2200" dirty="0" smtClean="0"/>
              <a:t>Each task consumes messages from one partition of each input stream.</a:t>
            </a:r>
          </a:p>
          <a:p>
            <a:pPr marL="0" indent="0">
              <a:buNone/>
            </a:pPr>
            <a:r>
              <a:rPr lang="en-US" sz="2200" dirty="0" smtClean="0"/>
              <a:t>A task processes messages in the order of message offset. But there is no defined ordering across partitions.</a:t>
            </a:r>
          </a:p>
          <a:p>
            <a:pPr marL="0" indent="0">
              <a:buNone/>
            </a:pPr>
            <a:r>
              <a:rPr lang="en-US" sz="2200" dirty="0" smtClean="0"/>
              <a:t>Number of tasks in a job is determined by the number of input partitions. There cannot be more tasks than input partitions or there will be some tasks have no input.</a:t>
            </a:r>
          </a:p>
          <a:p>
            <a:pPr marL="0" indent="0">
              <a:buNone/>
            </a:pPr>
            <a:r>
              <a:rPr lang="en-US" sz="2200" dirty="0" smtClean="0"/>
              <a:t>The assignment of partitions to tasks never changes.</a:t>
            </a:r>
            <a:endParaRPr lang="en-US" sz="22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5" y="248789"/>
            <a:ext cx="19526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20968</TotalTime>
  <Words>2696</Words>
  <Application>Microsoft Office PowerPoint</Application>
  <PresentationFormat>Widescreen</PresentationFormat>
  <Paragraphs>702</Paragraphs>
  <Slides>70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Index</vt:lpstr>
      <vt:lpstr>YARN</vt:lpstr>
      <vt:lpstr>PowerPoint Presentation</vt:lpstr>
      <vt:lpstr>PowerPoint Presentation</vt:lpstr>
      <vt:lpstr>PowerPoint Presentation</vt:lpstr>
      <vt:lpstr>Concepts</vt:lpstr>
      <vt:lpstr>Concepts</vt:lpstr>
      <vt:lpstr>Concepts</vt:lpstr>
      <vt:lpstr>Concepts</vt:lpstr>
      <vt:lpstr>Architecture</vt:lpstr>
      <vt:lpstr>Architecture</vt:lpstr>
      <vt:lpstr>Deployment and example</vt:lpstr>
      <vt:lpstr>Complete Abstract</vt:lpstr>
      <vt:lpstr>Submit Application</vt:lpstr>
      <vt:lpstr>Configuration file example</vt:lpstr>
      <vt:lpstr>ApplicationRunnerMain</vt:lpstr>
      <vt:lpstr>ApplicationRunnerMain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MessageStream and OperatorSpec</vt:lpstr>
      <vt:lpstr>MessageStream and OperatorSpec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PowerPoint Presentation</vt:lpstr>
      <vt:lpstr>Progress ends here</vt:lpstr>
      <vt:lpstr>PowerPoint Presentation</vt:lpstr>
      <vt:lpstr>RemoteApplicationRunner</vt:lpstr>
      <vt:lpstr>Application example</vt:lpstr>
      <vt:lpstr>PowerPoint Presentation</vt:lpstr>
      <vt:lpstr>Complete Abstract</vt:lpstr>
      <vt:lpstr>ClusterBasedJobCoordinator.java</vt:lpstr>
      <vt:lpstr>JobModelManager</vt:lpstr>
      <vt:lpstr>Application example</vt:lpstr>
      <vt:lpstr>PowerPoint Presentation</vt:lpstr>
      <vt:lpstr>AbstractApplicationRunner</vt:lpstr>
      <vt:lpstr>ExecutionPlanner</vt:lpstr>
      <vt:lpstr>JobRunner</vt:lpstr>
      <vt:lpstr>JobRunner</vt:lpstr>
      <vt:lpstr>YarnJob</vt:lpstr>
      <vt:lpstr>ClientHelper</vt:lpstr>
      <vt:lpstr>ClientHelper</vt:lpstr>
      <vt:lpstr>ClientHelper</vt:lpstr>
      <vt:lpstr>ClientHelper</vt:lpstr>
      <vt:lpstr>ClientHelper</vt:lpstr>
      <vt:lpstr>PowerPoint Presentation</vt:lpstr>
      <vt:lpstr>PowerPoint Presentation</vt:lpstr>
      <vt:lpstr>Stand alone model with Zookeeper</vt:lpstr>
      <vt:lpstr>Samza Container</vt:lpstr>
      <vt:lpstr>Task</vt:lpstr>
      <vt:lpstr>WikipediaFeed</vt:lpstr>
      <vt:lpstr>Definition</vt:lpstr>
      <vt:lpstr>Run a job</vt:lpstr>
      <vt:lpstr>Run a job</vt:lpstr>
      <vt:lpstr>Run a job</vt:lpstr>
      <vt:lpstr>YarnClient.java</vt:lpstr>
      <vt:lpstr>Submit a task</vt:lpstr>
      <vt:lpstr>Factory</vt:lpstr>
      <vt:lpstr>ProcessJob</vt:lpstr>
      <vt:lpstr>Run-app.sh</vt:lpstr>
      <vt:lpstr>ApplicationRunner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932</cp:revision>
  <dcterms:created xsi:type="dcterms:W3CDTF">2017-09-19T08:35:57Z</dcterms:created>
  <dcterms:modified xsi:type="dcterms:W3CDTF">2018-02-06T11:09:34Z</dcterms:modified>
</cp:coreProperties>
</file>