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4" r:id="rId4"/>
    <p:sldId id="285" r:id="rId5"/>
    <p:sldId id="286" r:id="rId6"/>
    <p:sldId id="287" r:id="rId7"/>
    <p:sldId id="289" r:id="rId8"/>
    <p:sldId id="295" r:id="rId9"/>
    <p:sldId id="294" r:id="rId10"/>
    <p:sldId id="296" r:id="rId11"/>
    <p:sldId id="298" r:id="rId12"/>
    <p:sldId id="297" r:id="rId13"/>
    <p:sldId id="299" r:id="rId14"/>
    <p:sldId id="301" r:id="rId15"/>
    <p:sldId id="304" r:id="rId16"/>
    <p:sldId id="303" r:id="rId17"/>
    <p:sldId id="305" r:id="rId18"/>
    <p:sldId id="314" r:id="rId19"/>
    <p:sldId id="315" r:id="rId20"/>
    <p:sldId id="306" r:id="rId21"/>
    <p:sldId id="307" r:id="rId22"/>
    <p:sldId id="308" r:id="rId23"/>
    <p:sldId id="309" r:id="rId24"/>
    <p:sldId id="310" r:id="rId25"/>
    <p:sldId id="312" r:id="rId26"/>
    <p:sldId id="311" r:id="rId27"/>
    <p:sldId id="316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76866-416C-40FE-9B3D-A2736EE366D4}">
          <p14:sldIdLst>
            <p14:sldId id="256"/>
          </p14:sldIdLst>
        </p14:section>
        <p14:section name="Scheduler" id="{0AED5716-C995-432A-943F-1FA4D2191BCD}">
          <p14:sldIdLst>
            <p14:sldId id="293"/>
            <p14:sldId id="284"/>
            <p14:sldId id="285"/>
            <p14:sldId id="286"/>
            <p14:sldId id="287"/>
            <p14:sldId id="289"/>
            <p14:sldId id="295"/>
            <p14:sldId id="294"/>
            <p14:sldId id="296"/>
            <p14:sldId id="298"/>
            <p14:sldId id="297"/>
            <p14:sldId id="299"/>
            <p14:sldId id="301"/>
            <p14:sldId id="304"/>
            <p14:sldId id="303"/>
            <p14:sldId id="305"/>
            <p14:sldId id="314"/>
            <p14:sldId id="315"/>
            <p14:sldId id="306"/>
            <p14:sldId id="307"/>
            <p14:sldId id="308"/>
            <p14:sldId id="309"/>
            <p14:sldId id="310"/>
            <p14:sldId id="312"/>
            <p14:sldId id="311"/>
            <p14:sldId id="316"/>
          </p14:sldIdLst>
        </p14:section>
        <p14:section name="Decision Making Model" id="{1CA68E8A-F187-4C7C-BDD4-C91AC25E69D0}">
          <p14:sldIdLst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F620A-5943-4742-9F09-18EB844B565A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1F15A-DA8D-46B7-8BF1-05F1BE63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/>
              <a:t>initialize a </a:t>
            </a:r>
            <a:r>
              <a:rPr lang="en-US" dirty="0" smtClean="0"/>
              <a:t>scheduler</a:t>
            </a:r>
          </a:p>
          <a:p>
            <a:pPr marL="0" indent="0">
              <a:buNone/>
            </a:pPr>
            <a:r>
              <a:rPr lang="en-US" dirty="0" smtClean="0"/>
              <a:t>Metrics retriever starts locality server and offset server during initialization.</a:t>
            </a:r>
          </a:p>
          <a:p>
            <a:pPr marL="0" indent="0">
              <a:buNone/>
            </a:pPr>
            <a:r>
              <a:rPr lang="en-US" dirty="0" smtClean="0"/>
              <a:t>Each container will send its host address to locality server.</a:t>
            </a:r>
          </a:p>
          <a:p>
            <a:pPr marL="0" indent="0">
              <a:buNone/>
            </a:pPr>
            <a:r>
              <a:rPr lang="en-US" dirty="0" smtClean="0"/>
              <a:t>Later metrics retriever can pull metrics information from these hosts.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6162" y="500479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62100" y="1730617"/>
            <a:ext cx="2254829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1768" y="1679804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2" idx="0"/>
          </p:cNvCxnSpPr>
          <p:nvPr/>
        </p:nvCxnSpPr>
        <p:spPr>
          <a:xfrm flipH="1">
            <a:off x="5489515" y="1094407"/>
            <a:ext cx="4065962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9316" y="1730617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6" idx="2"/>
            <a:endCxn id="34" idx="0"/>
          </p:cNvCxnSpPr>
          <p:nvPr/>
        </p:nvCxnSpPr>
        <p:spPr>
          <a:xfrm flipH="1">
            <a:off x="8067502" y="1094407"/>
            <a:ext cx="1487975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6863" y="1715773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65621" y="1745461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21188" y="174546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6" idx="2"/>
            <a:endCxn id="39" idx="0"/>
          </p:cNvCxnSpPr>
          <p:nvPr/>
        </p:nvCxnSpPr>
        <p:spPr>
          <a:xfrm>
            <a:off x="9555477" y="1094407"/>
            <a:ext cx="1232017" cy="6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72496" y="20491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6792" y="20609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Locality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3295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2776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  <a:endCxn id="34" idx="2"/>
          </p:cNvCxnSpPr>
          <p:nvPr/>
        </p:nvCxnSpPr>
        <p:spPr>
          <a:xfrm flipV="1">
            <a:off x="6542116" y="3005367"/>
            <a:ext cx="1525386" cy="200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18477873">
            <a:off x="5814385" y="3707062"/>
            <a:ext cx="2297926" cy="423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477873">
            <a:off x="5710656" y="3734369"/>
            <a:ext cx="24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container1, 192.168.0.2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3" idx="0"/>
            <a:endCxn id="34" idx="2"/>
          </p:cNvCxnSpPr>
          <p:nvPr/>
        </p:nvCxnSpPr>
        <p:spPr>
          <a:xfrm flipH="1" flipV="1">
            <a:off x="8067502" y="3005367"/>
            <a:ext cx="1181096" cy="200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3345683">
            <a:off x="7892396" y="3739942"/>
            <a:ext cx="2297926" cy="4239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3345683">
            <a:off x="7788667" y="3767249"/>
            <a:ext cx="24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container2, 192.168.0.5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0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/>
              <a:t>initialize a </a:t>
            </a:r>
            <a:r>
              <a:rPr lang="en-US" dirty="0" smtClean="0"/>
              <a:t>scheduler</a:t>
            </a:r>
          </a:p>
          <a:p>
            <a:pPr marL="0" indent="0">
              <a:buNone/>
            </a:pPr>
            <a:r>
              <a:rPr lang="en-US" dirty="0" smtClean="0"/>
              <a:t>Offset server maintains application’s input stream’s beginning offset information and watermark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information is used to calculate # of messages arrived and processed.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6162" y="500479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62100" y="1730617"/>
            <a:ext cx="2254829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1768" y="1679804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2" idx="0"/>
          </p:cNvCxnSpPr>
          <p:nvPr/>
        </p:nvCxnSpPr>
        <p:spPr>
          <a:xfrm flipH="1">
            <a:off x="5489515" y="1094407"/>
            <a:ext cx="4065962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9316" y="1730617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6" idx="2"/>
            <a:endCxn id="34" idx="0"/>
          </p:cNvCxnSpPr>
          <p:nvPr/>
        </p:nvCxnSpPr>
        <p:spPr>
          <a:xfrm flipH="1">
            <a:off x="8067502" y="1094407"/>
            <a:ext cx="1487975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6863" y="1715773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65621" y="1745461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21188" y="174546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6" idx="2"/>
            <a:endCxn id="39" idx="0"/>
          </p:cNvCxnSpPr>
          <p:nvPr/>
        </p:nvCxnSpPr>
        <p:spPr>
          <a:xfrm>
            <a:off x="9555477" y="1094407"/>
            <a:ext cx="1232017" cy="6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72496" y="20491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6792" y="20609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Locality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72497" y="2560022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46793" y="2571796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Server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3295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02776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cxnSp>
        <p:nvCxnSpPr>
          <p:cNvPr id="9" name="Straight Arrow Connector 8"/>
          <p:cNvCxnSpPr>
            <a:stCxn id="27" idx="0"/>
            <a:endCxn id="34" idx="2"/>
          </p:cNvCxnSpPr>
          <p:nvPr/>
        </p:nvCxnSpPr>
        <p:spPr>
          <a:xfrm flipV="1">
            <a:off x="6542116" y="3005367"/>
            <a:ext cx="1525386" cy="200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370963" y="4016198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0962" y="4150120"/>
            <a:ext cx="35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3: Begin 13, Watermark 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5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/>
              <a:t>initialize a </a:t>
            </a:r>
            <a:r>
              <a:rPr lang="en-US" dirty="0" smtClean="0"/>
              <a:t>scheduler</a:t>
            </a:r>
          </a:p>
          <a:p>
            <a:pPr marL="0" indent="0">
              <a:buNone/>
            </a:pPr>
            <a:r>
              <a:rPr lang="en-US" dirty="0" smtClean="0"/>
              <a:t>When a container start to run, it will first retrieve the begin offset and watermark from the offset server. </a:t>
            </a:r>
          </a:p>
          <a:p>
            <a:pPr marL="0" indent="0">
              <a:buNone/>
            </a:pPr>
            <a:r>
              <a:rPr lang="en-US" dirty="0" smtClean="0"/>
              <a:t>Container will update metrics based on the offset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6162" y="500479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62100" y="1730617"/>
            <a:ext cx="2254829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1768" y="1679804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2" idx="0"/>
          </p:cNvCxnSpPr>
          <p:nvPr/>
        </p:nvCxnSpPr>
        <p:spPr>
          <a:xfrm flipH="1">
            <a:off x="5489515" y="1094407"/>
            <a:ext cx="4065962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9316" y="1730617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6" idx="2"/>
            <a:endCxn id="34" idx="0"/>
          </p:cNvCxnSpPr>
          <p:nvPr/>
        </p:nvCxnSpPr>
        <p:spPr>
          <a:xfrm flipH="1">
            <a:off x="8067502" y="1094407"/>
            <a:ext cx="1487975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6863" y="1715773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65621" y="1745461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21188" y="174546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6" idx="2"/>
            <a:endCxn id="39" idx="0"/>
          </p:cNvCxnSpPr>
          <p:nvPr/>
        </p:nvCxnSpPr>
        <p:spPr>
          <a:xfrm>
            <a:off x="9555477" y="1094407"/>
            <a:ext cx="1232017" cy="6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72496" y="20491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6792" y="20609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Locality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72497" y="2560022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46793" y="2571796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Server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cxnSp>
        <p:nvCxnSpPr>
          <p:cNvPr id="9" name="Straight Arrow Connector 8"/>
          <p:cNvCxnSpPr>
            <a:stCxn id="34" idx="2"/>
            <a:endCxn id="27" idx="0"/>
          </p:cNvCxnSpPr>
          <p:nvPr/>
        </p:nvCxnSpPr>
        <p:spPr>
          <a:xfrm flipH="1">
            <a:off x="6616929" y="3005367"/>
            <a:ext cx="1450573" cy="2021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481456" y="4041316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88375" y="4130225"/>
            <a:ext cx="35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3: Begin 13, Watermark 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6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84740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/>
              <a:t>initialize a </a:t>
            </a:r>
            <a:r>
              <a:rPr lang="en-US" dirty="0" smtClean="0"/>
              <a:t>scheduler</a:t>
            </a:r>
          </a:p>
          <a:p>
            <a:pPr marL="0" indent="0">
              <a:buNone/>
            </a:pPr>
            <a:r>
              <a:rPr lang="en-US" dirty="0" smtClean="0"/>
              <a:t>When a container need to restart or shutdown (due to </a:t>
            </a:r>
            <a:r>
              <a:rPr lang="en-US" dirty="0" err="1" smtClean="0"/>
              <a:t>JobModel</a:t>
            </a:r>
            <a:r>
              <a:rPr lang="en-US" dirty="0" smtClean="0"/>
              <a:t> change), it will send newest offset information to Offset Server.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6162" y="500479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62100" y="1730617"/>
            <a:ext cx="2254829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1768" y="1679804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2" idx="0"/>
          </p:cNvCxnSpPr>
          <p:nvPr/>
        </p:nvCxnSpPr>
        <p:spPr>
          <a:xfrm flipH="1">
            <a:off x="5489515" y="1094407"/>
            <a:ext cx="4065962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9316" y="1730617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6" idx="2"/>
            <a:endCxn id="34" idx="0"/>
          </p:cNvCxnSpPr>
          <p:nvPr/>
        </p:nvCxnSpPr>
        <p:spPr>
          <a:xfrm flipH="1">
            <a:off x="8067502" y="1094407"/>
            <a:ext cx="1487975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6863" y="1715773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65621" y="1745461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21188" y="174546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6" idx="2"/>
            <a:endCxn id="39" idx="0"/>
          </p:cNvCxnSpPr>
          <p:nvPr/>
        </p:nvCxnSpPr>
        <p:spPr>
          <a:xfrm>
            <a:off x="9555477" y="1094407"/>
            <a:ext cx="1232017" cy="6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172496" y="2049136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6792" y="2060910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Locality Server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72497" y="2560022"/>
            <a:ext cx="1792776" cy="3956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246793" y="2571796"/>
            <a:ext cx="16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Server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73931" y="5012576"/>
            <a:ext cx="2177934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77589" y="502722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1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962399" y="4355869"/>
            <a:ext cx="822960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9777" y="5012576"/>
            <a:ext cx="1851656" cy="8478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9258" y="5012576"/>
            <a:ext cx="18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900896" y="3312905"/>
            <a:ext cx="3529448" cy="63717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00896" y="3337655"/>
            <a:ext cx="352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 1: Begin 7, Watermark 16</a:t>
            </a:r>
          </a:p>
          <a:p>
            <a:r>
              <a:rPr lang="en-US" dirty="0" smtClean="0"/>
              <a:t>Partition 3: Begin 13, Watermark 26 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6562898" y="3020211"/>
            <a:ext cx="1504604" cy="1992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start. </a:t>
            </a:r>
            <a:r>
              <a:rPr lang="en-US" dirty="0" smtClean="0"/>
              <a:t>The </a:t>
            </a:r>
            <a:r>
              <a:rPr lang="en-US" dirty="0" err="1" smtClean="0"/>
              <a:t>runloop</a:t>
            </a:r>
            <a:r>
              <a:rPr lang="en-US" dirty="0" smtClean="0"/>
              <a:t> is an infinity while loop, and it does following things: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Start a consumer to consume metrics stream and check the application’s leader’s address. Leader’s address is used to deploy new </a:t>
            </a:r>
            <a:r>
              <a:rPr lang="en-US" dirty="0" err="1" smtClean="0"/>
              <a:t>JobModel</a:t>
            </a: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649389" y="325196"/>
            <a:ext cx="1812175" cy="769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6" idx="2"/>
          </p:cNvCxnSpPr>
          <p:nvPr/>
        </p:nvCxnSpPr>
        <p:spPr>
          <a:xfrm flipV="1">
            <a:off x="7414953" y="1094407"/>
            <a:ext cx="2140524" cy="13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08866" y="2493818"/>
            <a:ext cx="1886989" cy="831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41869" y="272478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68937" y="2492925"/>
            <a:ext cx="2184863" cy="833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68938" y="2560320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3" idx="1"/>
            <a:endCxn id="19" idx="3"/>
          </p:cNvCxnSpPr>
          <p:nvPr/>
        </p:nvCxnSpPr>
        <p:spPr>
          <a:xfrm flipH="1">
            <a:off x="8395855" y="2883486"/>
            <a:ext cx="773083" cy="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9758387">
            <a:off x="6930735" y="1502091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9758387">
            <a:off x="6914965" y="1525243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70886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 Scheduler </a:t>
            </a:r>
            <a:r>
              <a:rPr lang="en-US" dirty="0" err="1"/>
              <a:t>runloop</a:t>
            </a:r>
            <a:r>
              <a:rPr lang="en-US" dirty="0"/>
              <a:t> start. The </a:t>
            </a:r>
            <a:r>
              <a:rPr lang="en-US" dirty="0" err="1"/>
              <a:t>runloop</a:t>
            </a:r>
            <a:r>
              <a:rPr lang="en-US" dirty="0"/>
              <a:t> is an infinity while </a:t>
            </a:r>
            <a:r>
              <a:rPr lang="en-US" dirty="0" smtClean="0"/>
              <a:t>loop. In the loop, it </a:t>
            </a:r>
            <a:r>
              <a:rPr lang="en-US" dirty="0"/>
              <a:t>does following </a:t>
            </a:r>
            <a:r>
              <a:rPr lang="en-US" dirty="0" smtClean="0"/>
              <a:t>things periodically: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Start a consumer to consume metrics stream and check the application’s leader’s address. Leader’s address is used to deploy new </a:t>
            </a:r>
            <a:r>
              <a:rPr lang="en-US" dirty="0" err="1"/>
              <a:t>JobModel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6" idx="2"/>
          </p:cNvCxnSpPr>
          <p:nvPr/>
        </p:nvCxnSpPr>
        <p:spPr>
          <a:xfrm flipV="1">
            <a:off x="7414953" y="1635079"/>
            <a:ext cx="2069177" cy="85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08866" y="2493818"/>
            <a:ext cx="1886989" cy="83127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41869" y="2724788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Stream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168937" y="2492925"/>
            <a:ext cx="2184863" cy="833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68938" y="2560320"/>
            <a:ext cx="226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3" idx="1"/>
            <a:endCxn id="19" idx="3"/>
          </p:cNvCxnSpPr>
          <p:nvPr/>
        </p:nvCxnSpPr>
        <p:spPr>
          <a:xfrm flipH="1">
            <a:off x="8395855" y="2883486"/>
            <a:ext cx="773083" cy="25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7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Scheduler call Model’s </a:t>
            </a:r>
            <a:r>
              <a:rPr lang="en-US" dirty="0" err="1" smtClean="0"/>
              <a:t>retrieveMetrics</a:t>
            </a:r>
            <a:r>
              <a:rPr lang="en-US" dirty="0" smtClean="0"/>
              <a:t>() function. Model will call </a:t>
            </a:r>
            <a:r>
              <a:rPr lang="en-US" dirty="0" err="1" smtClean="0"/>
              <a:t>MetricsRetriever’s</a:t>
            </a:r>
            <a:r>
              <a:rPr lang="en-US" dirty="0" smtClean="0"/>
              <a:t> </a:t>
            </a:r>
            <a:r>
              <a:rPr lang="en-US" dirty="0" err="1" smtClean="0"/>
              <a:t>retrieveMetrics</a:t>
            </a:r>
            <a:r>
              <a:rPr lang="en-US" dirty="0" smtClean="0"/>
              <a:t>() function. </a:t>
            </a:r>
            <a:r>
              <a:rPr lang="en-US" dirty="0" err="1" smtClean="0"/>
              <a:t>MetricsRetriever</a:t>
            </a:r>
            <a:r>
              <a:rPr lang="en-US" dirty="0" smtClean="0"/>
              <a:t> will then retrieve metrics from containers.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4317" y="3489408"/>
            <a:ext cx="0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78303" y="3621594"/>
            <a:ext cx="21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0"/>
          </p:cNvCxnSpPr>
          <p:nvPr/>
        </p:nvCxnSpPr>
        <p:spPr>
          <a:xfrm flipV="1">
            <a:off x="9516671" y="5511338"/>
            <a:ext cx="477646" cy="33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35983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MetricsRetriever</a:t>
            </a:r>
            <a:r>
              <a:rPr lang="en-US" dirty="0" smtClean="0"/>
              <a:t> stores partitions’ # of messages arrived, # of messages processed information and containers’ utilization information.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02531" y="4123113"/>
            <a:ext cx="6081449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4317" y="3489408"/>
            <a:ext cx="0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78303" y="3621594"/>
            <a:ext cx="21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7963" y="4116824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5" y="463255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198524" y="5669279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19754" y="5311448"/>
            <a:ext cx="1753990" cy="7947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8582" y="5258899"/>
            <a:ext cx="142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Arrived, Processed</a:t>
            </a:r>
          </a:p>
          <a:p>
            <a:r>
              <a:rPr lang="en-US" dirty="0"/>
              <a:t>Utilization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>
            <a:stCxn id="30" idx="0"/>
          </p:cNvCxnSpPr>
          <p:nvPr/>
        </p:nvCxnSpPr>
        <p:spPr>
          <a:xfrm flipV="1">
            <a:off x="9516671" y="5486622"/>
            <a:ext cx="190767" cy="3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222002" y="4618342"/>
            <a:ext cx="1393071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351938" y="4662860"/>
            <a:ext cx="12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3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62598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Besides the Arrived,  Processed, Utilization information, </a:t>
            </a:r>
            <a:r>
              <a:rPr lang="en-US" dirty="0" err="1" smtClean="0"/>
              <a:t>MetricsRetriever</a:t>
            </a:r>
            <a:r>
              <a:rPr lang="en-US" dirty="0" smtClean="0"/>
              <a:t> also retrieves containers’ </a:t>
            </a:r>
            <a:r>
              <a:rPr lang="en-US" dirty="0" err="1" smtClean="0"/>
              <a:t>JobModel</a:t>
            </a:r>
            <a:r>
              <a:rPr lang="en-US" dirty="0" smtClean="0"/>
              <a:t> version number information.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4317" y="3489408"/>
            <a:ext cx="0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78303" y="3621594"/>
            <a:ext cx="21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02531" y="4123113"/>
            <a:ext cx="6081449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37963" y="4116824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Arrived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52555" y="463255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821813" y="5410478"/>
            <a:ext cx="1753990" cy="610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06813" y="5466692"/>
            <a:ext cx="187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r>
              <a:rPr lang="en-US" dirty="0" smtClean="0"/>
              <a:t> Version</a:t>
            </a:r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40" idx="0"/>
          </p:cNvCxnSpPr>
          <p:nvPr/>
        </p:nvCxnSpPr>
        <p:spPr>
          <a:xfrm flipV="1">
            <a:off x="9516671" y="5486622"/>
            <a:ext cx="190767" cy="3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22002" y="4618342"/>
            <a:ext cx="1393071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51938" y="4662860"/>
            <a:ext cx="12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1540" y="4618342"/>
            <a:ext cx="1305079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3862" y="4662860"/>
            <a:ext cx="11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 smtClean="0"/>
          </a:p>
          <a:p>
            <a:r>
              <a:rPr lang="en-US" dirty="0" smtClean="0"/>
              <a:t>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7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43598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2) Retrieve metrics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JobModel</a:t>
            </a:r>
            <a:r>
              <a:rPr lang="en-US" dirty="0"/>
              <a:t> version number changes, it means the new </a:t>
            </a:r>
            <a:r>
              <a:rPr lang="en-US" dirty="0" err="1"/>
              <a:t>JobModel</a:t>
            </a:r>
            <a:r>
              <a:rPr lang="en-US" dirty="0"/>
              <a:t> (generated by last migration) actually deploy on containers.</a:t>
            </a:r>
          </a:p>
          <a:p>
            <a:pPr marL="0" indent="0">
              <a:buNone/>
            </a:pPr>
            <a:r>
              <a:rPr lang="en-US" dirty="0" smtClean="0"/>
              <a:t>Then Model can confirm the </a:t>
            </a:r>
            <a:r>
              <a:rPr lang="en-US" dirty="0" err="1" smtClean="0"/>
              <a:t>newJobModel</a:t>
            </a:r>
            <a:r>
              <a:rPr lang="en-US" dirty="0" smtClean="0"/>
              <a:t>, and call </a:t>
            </a:r>
            <a:r>
              <a:rPr lang="en-US" dirty="0" err="1" smtClean="0"/>
              <a:t>DelayEstimator’s</a:t>
            </a:r>
            <a:r>
              <a:rPr lang="en-US" dirty="0" smtClean="0"/>
              <a:t> migrate() method to modify the data correspondingly. 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198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994317" y="3489408"/>
            <a:ext cx="0" cy="63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78303" y="3621594"/>
            <a:ext cx="211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“retrieve metrics”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02531" y="4123113"/>
            <a:ext cx="6081449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937963" y="4116824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Arrived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52555" y="4632558"/>
            <a:ext cx="118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</a:t>
            </a:r>
          </a:p>
          <a:p>
            <a:r>
              <a:rPr lang="en-US" dirty="0" smtClean="0"/>
              <a:t>Processed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821813" y="5410478"/>
            <a:ext cx="1753990" cy="610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806813" y="5466692"/>
            <a:ext cx="187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r>
              <a:rPr lang="en-US" dirty="0" smtClean="0"/>
              <a:t> Version</a:t>
            </a:r>
            <a:endParaRPr lang="en-US" dirty="0"/>
          </a:p>
          <a:p>
            <a:endParaRPr lang="en-US" dirty="0"/>
          </a:p>
        </p:txBody>
      </p:sp>
      <p:cxnSp>
        <p:nvCxnSpPr>
          <p:cNvPr id="46" name="Straight Arrow Connector 45"/>
          <p:cNvCxnSpPr>
            <a:stCxn id="40" idx="0"/>
          </p:cNvCxnSpPr>
          <p:nvPr/>
        </p:nvCxnSpPr>
        <p:spPr>
          <a:xfrm flipV="1">
            <a:off x="9516671" y="5486622"/>
            <a:ext cx="190767" cy="35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22002" y="4618342"/>
            <a:ext cx="1393071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351938" y="4662860"/>
            <a:ext cx="120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</a:p>
          <a:p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1540" y="4618342"/>
            <a:ext cx="1305079" cy="6931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3862" y="4662860"/>
            <a:ext cx="111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 smtClean="0"/>
          </a:p>
          <a:p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2037" y="2491292"/>
            <a:ext cx="1487284" cy="7963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3411" y="2625204"/>
            <a:ext cx="17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47080" y="2938911"/>
            <a:ext cx="14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7378" cy="4351338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en-US" dirty="0" err="1" smtClean="0"/>
              <a:t>JobRunner</a:t>
            </a:r>
            <a:r>
              <a:rPr lang="en-US" dirty="0" smtClean="0"/>
              <a:t> will start our Scheduler (if it is in </a:t>
            </a:r>
            <a:r>
              <a:rPr lang="en-US" dirty="0" err="1" smtClean="0"/>
              <a:t>config</a:t>
            </a:r>
            <a:r>
              <a:rPr lang="en-US" dirty="0" smtClean="0"/>
              <a:t>) after submitting the application.</a:t>
            </a:r>
          </a:p>
          <a:p>
            <a:endParaRPr lang="en-US" dirty="0"/>
          </a:p>
          <a:p>
            <a:r>
              <a:rPr lang="en-US" dirty="0" smtClean="0"/>
              <a:t>Scheduler will keeps running (infinite loop) until being killed.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5534" y="1979807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JobRunner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4004" y="3548692"/>
            <a:ext cx="2636752" cy="12428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77456" y="4081570"/>
            <a:ext cx="2261063" cy="519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39200" y="4165519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5499" y="2387283"/>
            <a:ext cx="1960069" cy="4424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28883" y="2417430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8082380" y="2829715"/>
            <a:ext cx="63154" cy="71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829746" y="3077131"/>
            <a:ext cx="1208390" cy="357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1825" y="3637361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62500" y="3548692"/>
            <a:ext cx="1591300" cy="12428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86192" y="3929175"/>
            <a:ext cx="114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9867207" y="2983543"/>
            <a:ext cx="690943" cy="56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1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3) Update </a:t>
            </a:r>
            <a:r>
              <a:rPr lang="en-US" dirty="0" err="1" smtClean="0"/>
              <a:t>DelayEstimator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Runloop</a:t>
            </a:r>
            <a:r>
              <a:rPr lang="en-US" dirty="0" smtClean="0"/>
              <a:t> calls Model’s </a:t>
            </a:r>
            <a:r>
              <a:rPr lang="en-US" dirty="0" err="1" smtClean="0"/>
              <a:t>updateDelayEstimator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/>
              <a:t>Model gets </a:t>
            </a:r>
            <a:r>
              <a:rPr lang="en-US" dirty="0" err="1" smtClean="0"/>
              <a:t>PartitionArrived</a:t>
            </a:r>
            <a:r>
              <a:rPr lang="en-US" dirty="0" smtClean="0"/>
              <a:t> and </a:t>
            </a:r>
            <a:r>
              <a:rPr lang="en-US" dirty="0" err="1" smtClean="0"/>
              <a:t>PartitionProcessed</a:t>
            </a:r>
            <a:r>
              <a:rPr lang="en-US" dirty="0" smtClean="0"/>
              <a:t> from Metrics retriever, then uses them to update </a:t>
            </a:r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261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updateDelayEstimator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9" idx="0"/>
          </p:cNvCxnSpPr>
          <p:nvPr/>
        </p:nvCxnSpPr>
        <p:spPr>
          <a:xfrm flipV="1">
            <a:off x="9448611" y="3334637"/>
            <a:ext cx="241605" cy="130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6" idx="0"/>
          </p:cNvCxnSpPr>
          <p:nvPr/>
        </p:nvCxnSpPr>
        <p:spPr>
          <a:xfrm flipH="1" flipV="1">
            <a:off x="10533769" y="3317789"/>
            <a:ext cx="440760" cy="131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30101" y="3653315"/>
            <a:ext cx="21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getPartitionArrived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0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4) Update </a:t>
            </a:r>
            <a:r>
              <a:rPr lang="en-US" dirty="0" err="1" smtClean="0"/>
              <a:t>ModelingData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Runloop</a:t>
            </a:r>
            <a:r>
              <a:rPr lang="en-US" dirty="0" smtClean="0"/>
              <a:t> calls Model’s </a:t>
            </a:r>
            <a:r>
              <a:rPr lang="en-US" dirty="0" err="1" smtClean="0"/>
              <a:t>updateModelingData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/>
              <a:t>Model updates </a:t>
            </a:r>
            <a:r>
              <a:rPr lang="en-US" dirty="0" err="1" smtClean="0"/>
              <a:t>ModelingData</a:t>
            </a:r>
            <a:r>
              <a:rPr lang="en-US" dirty="0" smtClean="0"/>
              <a:t> based on </a:t>
            </a:r>
            <a:r>
              <a:rPr lang="en-US" dirty="0" err="1" smtClean="0"/>
              <a:t>DelayEstimator’s</a:t>
            </a:r>
            <a:r>
              <a:rPr lang="en-US" dirty="0" smtClean="0"/>
              <a:t> information.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  <a:endCxn id="8" idx="0"/>
          </p:cNvCxnSpPr>
          <p:nvPr/>
        </p:nvCxnSpPr>
        <p:spPr>
          <a:xfrm>
            <a:off x="9484130" y="1635079"/>
            <a:ext cx="737058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58395" y="2101184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52214" y="2101184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94317" y="1676243"/>
            <a:ext cx="261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updateModelingData</a:t>
            </a:r>
            <a:r>
              <a:rPr lang="en-US" dirty="0" smtClean="0"/>
              <a:t>()”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1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smtClean="0"/>
              <a:t>the time interval after last rebalancing is longer than rebalancing threshold, </a:t>
            </a:r>
            <a:r>
              <a:rPr lang="en-US" dirty="0" err="1" smtClean="0"/>
              <a:t>Runloop</a:t>
            </a:r>
            <a:r>
              <a:rPr lang="en-US" dirty="0" smtClean="0"/>
              <a:t> calls Model’s “</a:t>
            </a:r>
            <a:r>
              <a:rPr lang="en-US" dirty="0" err="1" smtClean="0"/>
              <a:t>tryToRebalance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Model checks </a:t>
            </a:r>
            <a:r>
              <a:rPr lang="en-US" dirty="0" err="1" smtClean="0"/>
              <a:t>ModelingData</a:t>
            </a:r>
            <a:r>
              <a:rPr lang="en-US" dirty="0" smtClean="0"/>
              <a:t> if any executor’s delay exceeds threshold.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yes, Model call </a:t>
            </a:r>
            <a:r>
              <a:rPr lang="en-US" dirty="0" err="1" smtClean="0"/>
              <a:t>MigratingOnceBalancer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dirty="0" err="1" smtClean="0"/>
              <a:t>migratingOnce</a:t>
            </a:r>
            <a:r>
              <a:rPr lang="en-US" dirty="0" smtClean="0"/>
              <a:t>() method to try to find a migrating way.</a:t>
            </a:r>
          </a:p>
          <a:p>
            <a:pPr marL="0" indent="0">
              <a:buNone/>
            </a:pPr>
            <a:r>
              <a:rPr lang="en-US" dirty="0" smtClean="0"/>
              <a:t>If found, </a:t>
            </a:r>
            <a:r>
              <a:rPr lang="en-US" dirty="0" err="1" smtClean="0"/>
              <a:t>migratingOnce</a:t>
            </a:r>
            <a:r>
              <a:rPr lang="en-US" dirty="0" smtClean="0"/>
              <a:t>() method returns the new </a:t>
            </a:r>
            <a:r>
              <a:rPr lang="en-US" dirty="0" err="1" smtClean="0"/>
              <a:t>JobModel</a:t>
            </a:r>
            <a:r>
              <a:rPr lang="en-US" dirty="0"/>
              <a:t> </a:t>
            </a:r>
            <a:r>
              <a:rPr lang="en-US" dirty="0" smtClean="0"/>
              <a:t>after rebalance.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6191" y="2418035"/>
            <a:ext cx="2365660" cy="410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7863" y="2438183"/>
            <a:ext cx="25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MigratingOnceBalancer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7510999" y="2807515"/>
            <a:ext cx="0" cy="15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56933" y="29785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23434" y="30015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8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migration is impossible, Model calls  </a:t>
            </a:r>
            <a:r>
              <a:rPr lang="en-US" dirty="0" err="1" smtClean="0"/>
              <a:t>MigratingLargestScaler’s</a:t>
            </a:r>
            <a:r>
              <a:rPr lang="en-US" dirty="0" smtClean="0"/>
              <a:t> </a:t>
            </a:r>
            <a:r>
              <a:rPr lang="en-US" dirty="0" err="1" smtClean="0"/>
              <a:t>scaleOut</a:t>
            </a:r>
            <a:r>
              <a:rPr lang="en-US" dirty="0" smtClean="0"/>
              <a:t>() method.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scaleOut</a:t>
            </a:r>
            <a:r>
              <a:rPr lang="en-US" dirty="0" smtClean="0"/>
              <a:t>() method will also generate a new </a:t>
            </a:r>
            <a:r>
              <a:rPr lang="en-US" dirty="0" err="1" smtClean="0"/>
              <a:t>JobModel</a:t>
            </a:r>
            <a:r>
              <a:rPr lang="en-US" dirty="0" smtClean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6191" y="2418035"/>
            <a:ext cx="2365660" cy="410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7863" y="2438183"/>
            <a:ext cx="25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MigratingLargestScaler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7510999" y="2807515"/>
            <a:ext cx="0" cy="15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56933" y="29785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23434" y="30015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5517" y="2689679"/>
            <a:ext cx="126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scaleOut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65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delay is not exceed threshold,  Model calls  </a:t>
            </a:r>
            <a:r>
              <a:rPr lang="en-US" dirty="0" err="1" smtClean="0"/>
              <a:t>MigratingLargestScaler’s</a:t>
            </a:r>
            <a:r>
              <a:rPr lang="en-US" dirty="0" smtClean="0"/>
              <a:t> </a:t>
            </a:r>
            <a:r>
              <a:rPr lang="en-US" dirty="0" err="1" smtClean="0"/>
              <a:t>scaleIn</a:t>
            </a:r>
            <a:r>
              <a:rPr lang="en-US" dirty="0" smtClean="0"/>
              <a:t>() method.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scaleIn</a:t>
            </a:r>
            <a:r>
              <a:rPr lang="en-US" dirty="0" smtClean="0"/>
              <a:t>() method will  generate a new </a:t>
            </a:r>
            <a:r>
              <a:rPr lang="en-US" dirty="0" err="1" smtClean="0"/>
              <a:t>JobModel</a:t>
            </a:r>
            <a:r>
              <a:rPr lang="en-US" dirty="0" smtClean="0"/>
              <a:t> if it is possible to scale in.</a:t>
            </a:r>
          </a:p>
          <a:p>
            <a:pPr marL="0" indent="0">
              <a:buNone/>
            </a:pPr>
            <a:r>
              <a:rPr lang="en-US" dirty="0" smtClean="0"/>
              <a:t>If impossible to scale in, Model does nothing.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658395" y="4123113"/>
            <a:ext cx="3125585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238553" y="4123111"/>
            <a:ext cx="1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MetricsRetriever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39705" y="4632558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943611" y="4640486"/>
            <a:ext cx="10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PartitionArrived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348650" y="4624630"/>
            <a:ext cx="1284313" cy="6788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452556" y="4632558"/>
            <a:ext cx="1043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PartitioProcessed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561225" y="5844454"/>
            <a:ext cx="1910892" cy="964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928742" y="5957866"/>
            <a:ext cx="14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76191" y="2418035"/>
            <a:ext cx="2365660" cy="410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7863" y="2438183"/>
            <a:ext cx="25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MigratingLargestScaler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7510999" y="2807515"/>
            <a:ext cx="0" cy="15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656933" y="29785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23434" y="30015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95517" y="2689679"/>
            <a:ext cx="126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scaleIn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9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Whether migrating or scaling, Model will call Dispatcher’s </a:t>
            </a:r>
            <a:r>
              <a:rPr lang="en-US" dirty="0" err="1" smtClean="0"/>
              <a:t>updateJobModel</a:t>
            </a:r>
            <a:r>
              <a:rPr lang="en-US" dirty="0" smtClean="0"/>
              <a:t>() to send the new </a:t>
            </a:r>
            <a:r>
              <a:rPr lang="en-US" dirty="0" err="1" smtClean="0"/>
              <a:t>JobModel</a:t>
            </a:r>
            <a:r>
              <a:rPr lang="en-US" dirty="0" smtClean="0"/>
              <a:t> to </a:t>
            </a:r>
            <a:r>
              <a:rPr lang="en-US" dirty="0" err="1" smtClean="0"/>
              <a:t>LeaderJobCoordinator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Model also stores the new </a:t>
            </a:r>
            <a:r>
              <a:rPr lang="en-US" dirty="0" err="1" smtClean="0"/>
              <a:t>JobModel</a:t>
            </a:r>
            <a:r>
              <a:rPr lang="en-US" dirty="0" smtClean="0"/>
              <a:t> in local for confirmation.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56933" y="29785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23434" y="30015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83035" y="4076108"/>
            <a:ext cx="2891088" cy="1161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23575" y="4109876"/>
            <a:ext cx="183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  <a:endCxn id="16" idx="0"/>
          </p:cNvCxnSpPr>
          <p:nvPr/>
        </p:nvCxnSpPr>
        <p:spPr>
          <a:xfrm>
            <a:off x="7508988" y="3417182"/>
            <a:ext cx="119591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56933" y="5882108"/>
            <a:ext cx="2391809" cy="898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89149" y="6008237"/>
            <a:ext cx="23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2"/>
            <a:endCxn id="37" idx="0"/>
          </p:cNvCxnSpPr>
          <p:nvPr/>
        </p:nvCxnSpPr>
        <p:spPr>
          <a:xfrm>
            <a:off x="7628579" y="5237328"/>
            <a:ext cx="224259" cy="6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882021" y="53116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48522" y="53346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82762" y="3604529"/>
            <a:ext cx="197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updateJobModel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62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4" y="1900439"/>
            <a:ext cx="475626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2. Scheduler </a:t>
            </a:r>
            <a:r>
              <a:rPr lang="en-US" dirty="0" err="1" smtClean="0"/>
              <a:t>runloop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5) Try to rebalance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At the beginning, </a:t>
            </a:r>
            <a:r>
              <a:rPr lang="en-US" dirty="0" err="1" smtClean="0"/>
              <a:t>LeaderJobCoordinator</a:t>
            </a:r>
            <a:r>
              <a:rPr lang="en-US" dirty="0" smtClean="0"/>
              <a:t> start a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4459" y="298623"/>
            <a:ext cx="3739342" cy="13364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65272" y="270423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61366" y="585578"/>
            <a:ext cx="1359822" cy="45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84317" y="627940"/>
            <a:ext cx="10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Runloop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278621" y="1112620"/>
            <a:ext cx="2202872" cy="4531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62851" y="1135772"/>
            <a:ext cx="221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Leader’s host address</a:t>
            </a:r>
            <a:endParaRPr lang="en-US" dirty="0"/>
          </a:p>
        </p:txBody>
      </p:sp>
      <p:cxnSp>
        <p:nvCxnSpPr>
          <p:cNvPr id="5" name="Straight Arrow Connector 4"/>
          <p:cNvCxnSpPr>
            <a:stCxn id="14" idx="2"/>
          </p:cNvCxnSpPr>
          <p:nvPr/>
        </p:nvCxnSpPr>
        <p:spPr>
          <a:xfrm flipH="1">
            <a:off x="8908117" y="1635079"/>
            <a:ext cx="576013" cy="4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3229" y="2101184"/>
            <a:ext cx="5690751" cy="138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550" y="2048703"/>
            <a:ext cx="112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2735" y="5643525"/>
            <a:ext cx="599347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908117" y="2880929"/>
            <a:ext cx="2578687" cy="45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95882" y="291469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08117" y="2394065"/>
            <a:ext cx="2588385" cy="3906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7127" y="2411133"/>
            <a:ext cx="178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Modeling Data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10197460" y="2780465"/>
            <a:ext cx="1" cy="10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1496" y="1727553"/>
            <a:ext cx="266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tryToRebalance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56933" y="29785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723434" y="30015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83035" y="4076108"/>
            <a:ext cx="2891088" cy="1161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23575" y="4109876"/>
            <a:ext cx="183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  <a:endCxn id="16" idx="0"/>
          </p:cNvCxnSpPr>
          <p:nvPr/>
        </p:nvCxnSpPr>
        <p:spPr>
          <a:xfrm>
            <a:off x="7508988" y="3417182"/>
            <a:ext cx="119591" cy="65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56933" y="5882108"/>
            <a:ext cx="2391809" cy="8985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89149" y="6008237"/>
            <a:ext cx="23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</a:t>
            </a:r>
          </a:p>
          <a:p>
            <a:r>
              <a:rPr lang="en-US" dirty="0" err="1" smtClean="0"/>
              <a:t>LeaderJobCoordinator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16" idx="2"/>
            <a:endCxn id="37" idx="0"/>
          </p:cNvCxnSpPr>
          <p:nvPr/>
        </p:nvCxnSpPr>
        <p:spPr>
          <a:xfrm>
            <a:off x="7628579" y="5237328"/>
            <a:ext cx="224259" cy="6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882021" y="5311644"/>
            <a:ext cx="1704109" cy="438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948522" y="5334605"/>
            <a:ext cx="157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82762" y="3604529"/>
            <a:ext cx="197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updateJobModel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810597" y="1387393"/>
            <a:ext cx="4123113" cy="3608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decision making model has two part:</a:t>
            </a:r>
          </a:p>
          <a:p>
            <a:pPr marL="514350" indent="-514350">
              <a:buAutoNum type="arabicParenR"/>
            </a:pPr>
            <a:r>
              <a:rPr lang="en-US" dirty="0" smtClean="0"/>
              <a:t>Data pre-processing</a:t>
            </a:r>
          </a:p>
          <a:p>
            <a:pPr marL="0" indent="0">
              <a:buNone/>
            </a:pPr>
            <a:r>
              <a:rPr lang="en-US" dirty="0" smtClean="0"/>
              <a:t>Transform the metrics to the data which the model needs.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P13-P17 of this slides for detailed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5753" y="1951635"/>
            <a:ext cx="3247505" cy="1157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04167" y="321964"/>
            <a:ext cx="14290" cy="160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570422" y="830255"/>
            <a:ext cx="3000895" cy="773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70422" y="868132"/>
            <a:ext cx="316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metrics (partition arrived, processed, executor utilization)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8807" y="1514463"/>
            <a:ext cx="25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65373" y="1939718"/>
            <a:ext cx="1741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42679" y="2361401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79" y="2361401"/>
                <a:ext cx="2186902" cy="668581"/>
              </a:xfrm>
              <a:prstGeom prst="rect">
                <a:avLst/>
              </a:prstGeom>
              <a:blipFill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8404167" y="3108961"/>
            <a:ext cx="0" cy="5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95752" y="3645167"/>
            <a:ext cx="3247505" cy="1105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5373" y="3616036"/>
            <a:ext cx="2015838" cy="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50083" y="3987034"/>
                <a:ext cx="264413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83" y="3987034"/>
                <a:ext cx="2644139" cy="651269"/>
              </a:xfrm>
              <a:prstGeom prst="rect">
                <a:avLst/>
              </a:prstGeom>
              <a:blipFill>
                <a:blip r:embed="rId3"/>
                <a:stretch>
                  <a:fillRect r="-23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8706887" y="3029982"/>
            <a:ext cx="2944783" cy="702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085827" y="3026604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827" y="3026604"/>
                <a:ext cx="2186902" cy="668581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5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769033" y="1428956"/>
            <a:ext cx="6084916" cy="4597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decision making model has two part:</a:t>
            </a:r>
          </a:p>
          <a:p>
            <a:pPr marL="0" indent="0">
              <a:buNone/>
            </a:pPr>
            <a:r>
              <a:rPr lang="en-US" dirty="0" smtClean="0"/>
              <a:t>2) Decision making</a:t>
            </a:r>
          </a:p>
          <a:p>
            <a:pPr marL="0" indent="0">
              <a:buNone/>
            </a:pPr>
            <a:r>
              <a:rPr lang="en-US" dirty="0" smtClean="0"/>
              <a:t>When scheduler call the model to make a decision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P13-P17 of this slides for detailed 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5754" y="1951635"/>
            <a:ext cx="2186902" cy="1157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28807" y="1514463"/>
            <a:ext cx="25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4868" y="1960179"/>
            <a:ext cx="17415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DelayEstimator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95753" y="2360267"/>
                <a:ext cx="2186902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753" y="2360267"/>
                <a:ext cx="2186902" cy="668581"/>
              </a:xfrm>
              <a:prstGeom prst="rect">
                <a:avLst/>
              </a:prstGeom>
              <a:blipFill>
                <a:blip r:embed="rId2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8809376" y="1980766"/>
            <a:ext cx="2644139" cy="1105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24666" y="1951635"/>
            <a:ext cx="2015838" cy="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ModelingData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809376" y="2322633"/>
                <a:ext cx="2644139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376" y="2322633"/>
                <a:ext cx="2644139" cy="651269"/>
              </a:xfrm>
              <a:prstGeom prst="rect">
                <a:avLst/>
              </a:prstGeom>
              <a:blipFill>
                <a:blip r:embed="rId3"/>
                <a:stretch>
                  <a:fillRect r="-230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172174" y="4038478"/>
            <a:ext cx="2186902" cy="1564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92294" y="4038478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Rebalancer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803480" y="3987172"/>
            <a:ext cx="2650034" cy="1615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30923" y="3987172"/>
            <a:ext cx="95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5753" y="4597494"/>
            <a:ext cx="210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minimal delay migrating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799116" y="4425421"/>
            <a:ext cx="2594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minimal delay scaling out</a:t>
            </a:r>
          </a:p>
          <a:p>
            <a:r>
              <a:rPr lang="en-US" dirty="0" smtClean="0"/>
              <a:t>Find possible scaling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8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57502" cy="4351338"/>
          </a:xfrm>
        </p:spPr>
        <p:txBody>
          <a:bodyPr/>
          <a:lstStyle/>
          <a:p>
            <a:r>
              <a:rPr lang="en-US" dirty="0" smtClean="0"/>
              <a:t>The scheduler has three logical components:</a:t>
            </a:r>
          </a:p>
          <a:p>
            <a:pPr marL="0" indent="0">
              <a:buNone/>
            </a:pPr>
            <a:r>
              <a:rPr lang="en-US" dirty="0" smtClean="0"/>
              <a:t>Decision Making Model</a:t>
            </a:r>
          </a:p>
          <a:p>
            <a:pPr marL="0" indent="0">
              <a:buNone/>
            </a:pPr>
            <a:r>
              <a:rPr lang="en-US" dirty="0" smtClean="0"/>
              <a:t>Decision Dispatcher</a:t>
            </a:r>
          </a:p>
          <a:p>
            <a:pPr marL="0" indent="0">
              <a:buNone/>
            </a:pPr>
            <a:r>
              <a:rPr lang="en-US" dirty="0" smtClean="0"/>
              <a:t>Metrics Retriever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3084" y="6451867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2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iamond 28"/>
          <p:cNvSpPr/>
          <p:nvPr/>
        </p:nvSpPr>
        <p:spPr>
          <a:xfrm>
            <a:off x="4364180" y="1244037"/>
            <a:ext cx="5228705" cy="1035825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210"/>
            <a:ext cx="10515600" cy="1325563"/>
          </a:xfrm>
        </p:spPr>
        <p:txBody>
          <a:bodyPr/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5410" y="395071"/>
            <a:ext cx="2186247" cy="573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978532" y="968982"/>
            <a:ext cx="2" cy="29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56067" y="322651"/>
            <a:ext cx="204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ask for a decision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8496" y="1280160"/>
            <a:ext cx="370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least one container violate instantaneous and long-term delay constraints at the same time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527681" y="1372493"/>
            <a:ext cx="59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30867" y="1439680"/>
            <a:ext cx="798022" cy="38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6841" y="2400876"/>
            <a:ext cx="5266110" cy="11906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6841" y="2396016"/>
            <a:ext cx="526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Migrating partitions from the executor with largest long-term delay.</a:t>
            </a:r>
          </a:p>
          <a:p>
            <a:r>
              <a:rPr lang="en-US" dirty="0" smtClean="0"/>
              <a:t>Find the target executor and migrating partitions set with minimal estimated long-term delay.</a:t>
            </a:r>
          </a:p>
        </p:txBody>
      </p:sp>
      <p:cxnSp>
        <p:nvCxnSpPr>
          <p:cNvPr id="52" name="Straight Arrow Connector 51"/>
          <p:cNvCxnSpPr>
            <a:stCxn id="42" idx="2"/>
          </p:cNvCxnSpPr>
          <p:nvPr/>
        </p:nvCxnSpPr>
        <p:spPr>
          <a:xfrm>
            <a:off x="3489896" y="3596345"/>
            <a:ext cx="0" cy="25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781630" y="3861395"/>
            <a:ext cx="3416531" cy="61514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88457" y="3861395"/>
            <a:ext cx="238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violate long-term delay constraint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6094" y="1807781"/>
            <a:ext cx="122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rebalance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208714" y="6158335"/>
            <a:ext cx="4185975" cy="550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05403" y="6127146"/>
            <a:ext cx="390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Migrating/Scaling decision is made. Return new assignment to Scheduler.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-101526" y="4864492"/>
            <a:ext cx="3766312" cy="883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981399" y="3799634"/>
            <a:ext cx="5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64" name="Elbow Connector 63"/>
          <p:cNvCxnSpPr>
            <a:stCxn id="53" idx="1"/>
          </p:cNvCxnSpPr>
          <p:nvPr/>
        </p:nvCxnSpPr>
        <p:spPr>
          <a:xfrm rot="10800000" flipV="1">
            <a:off x="1504508" y="4168966"/>
            <a:ext cx="277123" cy="695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88035" y="3799634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-101526" y="4818553"/>
            <a:ext cx="376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out by one executor. Migrating half of largest delay executor’s partitions to the new executor.</a:t>
            </a:r>
            <a:endParaRPr lang="en-US" dirty="0"/>
          </a:p>
        </p:txBody>
      </p:sp>
      <p:cxnSp>
        <p:nvCxnSpPr>
          <p:cNvPr id="72" name="Elbow Connector 71"/>
          <p:cNvCxnSpPr>
            <a:stCxn id="29" idx="1"/>
            <a:endCxn id="42" idx="0"/>
          </p:cNvCxnSpPr>
          <p:nvPr/>
        </p:nvCxnSpPr>
        <p:spPr>
          <a:xfrm rot="10800000" flipV="1">
            <a:off x="3489896" y="1761950"/>
            <a:ext cx="874284" cy="634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3" idx="3"/>
            <a:endCxn id="60" idx="0"/>
          </p:cNvCxnSpPr>
          <p:nvPr/>
        </p:nvCxnSpPr>
        <p:spPr>
          <a:xfrm>
            <a:off x="5198161" y="4168966"/>
            <a:ext cx="59639" cy="1958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59" idx="1"/>
          </p:cNvCxnSpPr>
          <p:nvPr/>
        </p:nvCxnSpPr>
        <p:spPr>
          <a:xfrm>
            <a:off x="1432248" y="5744684"/>
            <a:ext cx="1776466" cy="688669"/>
          </a:xfrm>
          <a:prstGeom prst="bentConnector3">
            <a:avLst>
              <a:gd name="adj1" fmla="val 1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546901" y="2344545"/>
            <a:ext cx="5645100" cy="1817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-19313" y="4516729"/>
            <a:ext cx="129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cxnSp>
        <p:nvCxnSpPr>
          <p:cNvPr id="92" name="Elbow Connector 91"/>
          <p:cNvCxnSpPr>
            <a:stCxn id="29" idx="3"/>
            <a:endCxn id="89" idx="0"/>
          </p:cNvCxnSpPr>
          <p:nvPr/>
        </p:nvCxnSpPr>
        <p:spPr>
          <a:xfrm flipH="1">
            <a:off x="9369451" y="1761950"/>
            <a:ext cx="223434" cy="582595"/>
          </a:xfrm>
          <a:prstGeom prst="bentConnector4">
            <a:avLst>
              <a:gd name="adj1" fmla="val -102312"/>
              <a:gd name="adj2" fmla="val 944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478982" y="6127146"/>
            <a:ext cx="3449782" cy="581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523920" y="6233092"/>
            <a:ext cx="337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scheduler, no decision is made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1247127" y="1698215"/>
            <a:ext cx="103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Try to scale in 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13775" y="2358389"/>
            <a:ext cx="5806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Enumerate through all pairs of executors:</a:t>
            </a:r>
          </a:p>
          <a:p>
            <a:r>
              <a:rPr lang="en-US" dirty="0" smtClean="0"/>
              <a:t>1)If the target executor’s instantaneous delay is smaller than threshold</a:t>
            </a:r>
          </a:p>
          <a:p>
            <a:r>
              <a:rPr lang="en-US" dirty="0" smtClean="0"/>
              <a:t>2)And long-term delay after migrating all partitions from source executor to target executor is smaller than threshold</a:t>
            </a:r>
          </a:p>
          <a:p>
            <a:r>
              <a:rPr lang="en-US" dirty="0" smtClean="0"/>
              <a:t>Then scale in the source executor and stop the enumeration</a:t>
            </a:r>
            <a:endParaRPr lang="en-US" dirty="0"/>
          </a:p>
        </p:txBody>
      </p:sp>
      <p:sp>
        <p:nvSpPr>
          <p:cNvPr id="108" name="Diamond 107"/>
          <p:cNvSpPr/>
          <p:nvPr/>
        </p:nvSpPr>
        <p:spPr>
          <a:xfrm>
            <a:off x="8478982" y="4360334"/>
            <a:ext cx="2349127" cy="50415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9058356" y="4267616"/>
            <a:ext cx="161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 scale in?</a:t>
            </a:r>
            <a:endParaRPr lang="en-US" dirty="0"/>
          </a:p>
        </p:txBody>
      </p:sp>
      <p:cxnSp>
        <p:nvCxnSpPr>
          <p:cNvPr id="114" name="Elbow Connector 113"/>
          <p:cNvCxnSpPr>
            <a:stCxn id="108" idx="1"/>
            <a:endCxn id="59" idx="3"/>
          </p:cNvCxnSpPr>
          <p:nvPr/>
        </p:nvCxnSpPr>
        <p:spPr>
          <a:xfrm rot="10800000" flipV="1">
            <a:off x="7394690" y="4612413"/>
            <a:ext cx="1084293" cy="1820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653545" y="4143904"/>
            <a:ext cx="0" cy="2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8" idx="3"/>
            <a:endCxn id="97" idx="0"/>
          </p:cNvCxnSpPr>
          <p:nvPr/>
        </p:nvCxnSpPr>
        <p:spPr>
          <a:xfrm flipH="1">
            <a:off x="10203873" y="4612413"/>
            <a:ext cx="624236" cy="1514733"/>
          </a:xfrm>
          <a:prstGeom prst="bentConnector4">
            <a:avLst>
              <a:gd name="adj1" fmla="val -36621"/>
              <a:gd name="adj2" fmla="val 5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7800" y="4281939"/>
            <a:ext cx="6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799063" y="4284609"/>
            <a:ext cx="6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Metrics Retriever</a:t>
            </a:r>
          </a:p>
          <a:p>
            <a:pPr marL="0" indent="0">
              <a:buNone/>
            </a:pPr>
            <a:r>
              <a:rPr lang="en-US" dirty="0" smtClean="0"/>
              <a:t>Retrieve metrics information from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 we are using RMI retriever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93084" y="6451867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685510" y="6332523"/>
            <a:ext cx="1168628" cy="288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8859" y="6283185"/>
            <a:ext cx="90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Decision Dispatcher</a:t>
            </a:r>
          </a:p>
          <a:p>
            <a:pPr marL="0" indent="0">
              <a:buNone/>
            </a:pPr>
            <a:r>
              <a:rPr lang="en-US" dirty="0" smtClean="0"/>
              <a:t>Send scaling decision and rebalance decision to application.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Currently the decision is transmit via RMI, and send to </a:t>
            </a:r>
            <a:r>
              <a:rPr lang="en-US" dirty="0" err="1" smtClean="0"/>
              <a:t>LeaderJobCoordinator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37267" y="6502820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936778" y="6202270"/>
            <a:ext cx="1013459" cy="340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610" y="6188014"/>
            <a:ext cx="11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3" y="1885991"/>
            <a:ext cx="4596939" cy="4351338"/>
          </a:xfrm>
        </p:spPr>
        <p:txBody>
          <a:bodyPr/>
          <a:lstStyle/>
          <a:p>
            <a:r>
              <a:rPr lang="en-US" dirty="0" smtClean="0"/>
              <a:t>Decision Making Model</a:t>
            </a:r>
          </a:p>
          <a:p>
            <a:pPr marL="0" indent="0">
              <a:buNone/>
            </a:pPr>
            <a:r>
              <a:rPr lang="en-US" dirty="0" smtClean="0"/>
              <a:t>Make scaling or rebalance decision based on metrics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Detailed introduction in later part.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6836" y="1825625"/>
            <a:ext cx="5378335" cy="43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34348" y="1825625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MixedLoadBalanceScheduler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9289" y="2578970"/>
            <a:ext cx="3077096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83339" y="2578970"/>
            <a:ext cx="1224740" cy="2576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09660" y="3571840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9289" y="5411585"/>
            <a:ext cx="3035533" cy="648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81997" y="5539929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9526385" y="3867443"/>
            <a:ext cx="556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H="1" flipV="1">
            <a:off x="7967055" y="5155916"/>
            <a:ext cx="1" cy="25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10291171" y="4884350"/>
            <a:ext cx="2737628" cy="703811"/>
          </a:xfrm>
          <a:prstGeom prst="bentConnector3">
            <a:avLst>
              <a:gd name="adj1" fmla="val -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2"/>
          </p:cNvCxnSpPr>
          <p:nvPr/>
        </p:nvCxnSpPr>
        <p:spPr>
          <a:xfrm flipV="1">
            <a:off x="7967055" y="6059978"/>
            <a:ext cx="1" cy="54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561215" y="6432632"/>
            <a:ext cx="663078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37267" y="6502820"/>
            <a:ext cx="233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85510" y="3632901"/>
            <a:ext cx="2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Making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38652" y="3947438"/>
            <a:ext cx="1013459" cy="340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16484" y="3933182"/>
            <a:ext cx="115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JobModel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742315" y="5134782"/>
            <a:ext cx="1168628" cy="2881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75664" y="5085444"/>
            <a:ext cx="90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16896"/>
            <a:ext cx="10515600" cy="1325563"/>
          </a:xfrm>
        </p:spPr>
        <p:txBody>
          <a:bodyPr/>
          <a:lstStyle/>
          <a:p>
            <a:r>
              <a:rPr lang="en-US" dirty="0" err="1" smtClean="0"/>
              <a:t>MixedLoadBalanceSchedulerRunloop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5"/>
            <a:ext cx="57343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Beside three logical components, Scheduler actually has a </a:t>
            </a:r>
            <a:r>
              <a:rPr lang="en-US" dirty="0" err="1" smtClean="0"/>
              <a:t>Scheduler</a:t>
            </a:r>
            <a:r>
              <a:rPr lang="en-US" altLang="zh-CN" dirty="0" err="1" smtClean="0"/>
              <a:t>R</a:t>
            </a:r>
            <a:r>
              <a:rPr lang="en-US" dirty="0" err="1" smtClean="0"/>
              <a:t>unloop</a:t>
            </a:r>
            <a:r>
              <a:rPr lang="en-US" dirty="0" smtClean="0"/>
              <a:t> to run the whole logic. It does following things</a:t>
            </a:r>
          </a:p>
          <a:p>
            <a:pPr marL="514350" indent="-514350">
              <a:buAutoNum type="arabicParenR"/>
            </a:pPr>
            <a:r>
              <a:rPr lang="en-US" dirty="0" smtClean="0"/>
              <a:t>Retrieve metrics periodically</a:t>
            </a:r>
          </a:p>
          <a:p>
            <a:pPr marL="514350" indent="-514350">
              <a:buAutoNum type="arabicParenR"/>
            </a:pPr>
            <a:r>
              <a:rPr lang="en-US" dirty="0" smtClean="0"/>
              <a:t>During the loop, </a:t>
            </a:r>
            <a:r>
              <a:rPr lang="en-US" dirty="0"/>
              <a:t>i</a:t>
            </a:r>
            <a:r>
              <a:rPr lang="en-US" dirty="0" smtClean="0"/>
              <a:t>f it is time to make decision (just the minimal time interval between decisions, </a:t>
            </a:r>
            <a:r>
              <a:rPr lang="en-US" dirty="0" smtClean="0">
                <a:solidFill>
                  <a:srgbClr val="FF0000"/>
                </a:solidFill>
              </a:rPr>
              <a:t>not the actual delay constraints</a:t>
            </a:r>
            <a:r>
              <a:rPr lang="en-US" dirty="0" smtClean="0"/>
              <a:t>), ask the decision making model for a decision. </a:t>
            </a:r>
          </a:p>
          <a:p>
            <a:pPr marL="0" indent="0">
              <a:buNone/>
            </a:pPr>
            <a:r>
              <a:rPr lang="en-US" dirty="0" smtClean="0"/>
              <a:t>The actual delay constraints are dealing by the decision making model.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048660" y="1248373"/>
            <a:ext cx="1795550" cy="402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06849" y="1281724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 Start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9946435" y="1651057"/>
            <a:ext cx="0" cy="31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81712" y="1982769"/>
            <a:ext cx="3163430" cy="480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921159" y="1881275"/>
            <a:ext cx="313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Retrieve metrics and update them to decision making model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87" idx="0"/>
          </p:cNvCxnSpPr>
          <p:nvPr/>
        </p:nvCxnSpPr>
        <p:spPr>
          <a:xfrm>
            <a:off x="10304793" y="2463064"/>
            <a:ext cx="8570" cy="21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872015" y="5315119"/>
            <a:ext cx="2500699" cy="6849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896996" y="5262189"/>
            <a:ext cx="2475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decision according to model and deploy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972064" y="5146042"/>
            <a:ext cx="9005" cy="16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966400" y="6174890"/>
            <a:ext cx="2124597" cy="572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948215" y="6145506"/>
            <a:ext cx="217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Sleep for metrics interval</a:t>
            </a:r>
            <a:endParaRPr lang="en-US" dirty="0"/>
          </a:p>
        </p:txBody>
      </p:sp>
      <p:cxnSp>
        <p:nvCxnSpPr>
          <p:cNvPr id="57" name="Elbow Connector 56"/>
          <p:cNvCxnSpPr>
            <a:stCxn id="55" idx="1"/>
            <a:endCxn id="28" idx="1"/>
          </p:cNvCxnSpPr>
          <p:nvPr/>
        </p:nvCxnSpPr>
        <p:spPr>
          <a:xfrm rot="10800000">
            <a:off x="8881713" y="2222918"/>
            <a:ext cx="66503" cy="4245755"/>
          </a:xfrm>
          <a:prstGeom prst="bentConnector3">
            <a:avLst>
              <a:gd name="adj1" fmla="val 443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8937128" y="4801553"/>
            <a:ext cx="2078182" cy="34502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endCxn id="55" idx="0"/>
          </p:cNvCxnSpPr>
          <p:nvPr/>
        </p:nvCxnSpPr>
        <p:spPr>
          <a:xfrm>
            <a:off x="9981069" y="6000023"/>
            <a:ext cx="54901" cy="14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0" idx="3"/>
            <a:endCxn id="55" idx="3"/>
          </p:cNvCxnSpPr>
          <p:nvPr/>
        </p:nvCxnSpPr>
        <p:spPr>
          <a:xfrm>
            <a:off x="11015310" y="4974068"/>
            <a:ext cx="108414" cy="1494604"/>
          </a:xfrm>
          <a:prstGeom prst="bentConnector3">
            <a:avLst>
              <a:gd name="adj1" fmla="val 5102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548271" y="4973076"/>
            <a:ext cx="80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not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8872015" y="2670882"/>
            <a:ext cx="2865556" cy="2006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4964" y="2678725"/>
            <a:ext cx="2796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whether decision can be made:</a:t>
            </a:r>
          </a:p>
          <a:p>
            <a:pPr marL="342900" indent="-342900">
              <a:buAutoNum type="arabicParenR"/>
            </a:pPr>
            <a:r>
              <a:rPr lang="en-US" dirty="0" smtClean="0"/>
              <a:t>AM is online</a:t>
            </a:r>
          </a:p>
          <a:p>
            <a:pPr marL="342900" indent="-342900">
              <a:buAutoNum type="arabicParenR"/>
            </a:pPr>
            <a:r>
              <a:rPr lang="en-US" dirty="0" smtClean="0"/>
              <a:t>Time interval from last decision making call is greater than the DECISION_INTERVAL</a:t>
            </a:r>
            <a:endParaRPr lang="en-US" dirty="0"/>
          </a:p>
        </p:txBody>
      </p:sp>
      <p:cxnSp>
        <p:nvCxnSpPr>
          <p:cNvPr id="92" name="Straight Arrow Connector 91"/>
          <p:cNvCxnSpPr>
            <a:endCxn id="60" idx="0"/>
          </p:cNvCxnSpPr>
          <p:nvPr/>
        </p:nvCxnSpPr>
        <p:spPr>
          <a:xfrm>
            <a:off x="9941584" y="4677391"/>
            <a:ext cx="34635" cy="12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328379" y="4785612"/>
            <a:ext cx="148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are true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8761571" y="4984970"/>
            <a:ext cx="8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6" y="1900439"/>
            <a:ext cx="3459480" cy="435133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initialize a scheduler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80457" y="533000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35" y="1900439"/>
            <a:ext cx="3559231" cy="435133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JobRunner</a:t>
            </a:r>
            <a:r>
              <a:rPr lang="en-US" dirty="0" smtClean="0"/>
              <a:t> </a:t>
            </a:r>
            <a:r>
              <a:rPr lang="en-US" dirty="0"/>
              <a:t>initialize a </a:t>
            </a:r>
            <a:r>
              <a:rPr lang="en-US" dirty="0" smtClean="0"/>
              <a:t>scheduler</a:t>
            </a:r>
          </a:p>
          <a:p>
            <a:pPr marL="0" indent="0">
              <a:buNone/>
            </a:pPr>
            <a:r>
              <a:rPr lang="en-US" dirty="0" smtClean="0"/>
              <a:t>Scheduler create and initialize dispatcher, metrics retriever and decision making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39690" y="645216"/>
            <a:ext cx="1812175" cy="449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76602" y="685145"/>
            <a:ext cx="13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JobRunner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16" idx="1"/>
          </p:cNvCxnSpPr>
          <p:nvPr/>
        </p:nvCxnSpPr>
        <p:spPr>
          <a:xfrm>
            <a:off x="7651865" y="869812"/>
            <a:ext cx="997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649389" y="645216"/>
            <a:ext cx="1812175" cy="4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65272" y="685145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66162" y="500479"/>
            <a:ext cx="76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62100" y="1730617"/>
            <a:ext cx="2254829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1768" y="1679804"/>
            <a:ext cx="131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Dispatcher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6" idx="2"/>
            <a:endCxn id="22" idx="0"/>
          </p:cNvCxnSpPr>
          <p:nvPr/>
        </p:nvCxnSpPr>
        <p:spPr>
          <a:xfrm flipH="1">
            <a:off x="5489515" y="1094407"/>
            <a:ext cx="4065962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9316" y="1730617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6" idx="2"/>
            <a:endCxn id="34" idx="0"/>
          </p:cNvCxnSpPr>
          <p:nvPr/>
        </p:nvCxnSpPr>
        <p:spPr>
          <a:xfrm flipH="1">
            <a:off x="8067502" y="1094407"/>
            <a:ext cx="1487975" cy="63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6863" y="1715773"/>
            <a:ext cx="187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Metrics Retriever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665621" y="1745461"/>
            <a:ext cx="2136371" cy="12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21188" y="1745461"/>
            <a:ext cx="113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6" idx="2"/>
            <a:endCxn id="39" idx="0"/>
          </p:cNvCxnSpPr>
          <p:nvPr/>
        </p:nvCxnSpPr>
        <p:spPr>
          <a:xfrm>
            <a:off x="9555477" y="1094407"/>
            <a:ext cx="1232017" cy="65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5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1603</Words>
  <Application>Microsoft Office PowerPoint</Application>
  <PresentationFormat>Widescreen</PresentationFormat>
  <Paragraphs>445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Cambria Math</vt:lpstr>
      <vt:lpstr>Office Theme</vt:lpstr>
      <vt:lpstr>DM structure</vt:lpstr>
      <vt:lpstr>MixedLoadBalanceScheduler</vt:lpstr>
      <vt:lpstr>MixedLoadBalanceScheduler</vt:lpstr>
      <vt:lpstr>MixedLoadBalanceScheduler</vt:lpstr>
      <vt:lpstr>MixedLoadBalanceScheduler</vt:lpstr>
      <vt:lpstr>MixedLoadBalanceScheduler</vt:lpstr>
      <vt:lpstr>MixedLoadBalanceSchedulerRunloop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Structure Detail</vt:lpstr>
      <vt:lpstr>Decision Making Model</vt:lpstr>
      <vt:lpstr>Decision Making Model</vt:lpstr>
      <vt:lpstr>Decision Making Model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structure</dc:title>
  <dc:creator>workshop</dc:creator>
  <cp:lastModifiedBy>workshop</cp:lastModifiedBy>
  <cp:revision>120</cp:revision>
  <dcterms:created xsi:type="dcterms:W3CDTF">2019-06-12T06:48:51Z</dcterms:created>
  <dcterms:modified xsi:type="dcterms:W3CDTF">2019-07-24T09:10:23Z</dcterms:modified>
</cp:coreProperties>
</file>