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34" r:id="rId27"/>
    <p:sldId id="335" r:id="rId28"/>
    <p:sldId id="318" r:id="rId29"/>
    <p:sldId id="310" r:id="rId30"/>
    <p:sldId id="319" r:id="rId31"/>
    <p:sldId id="327" r:id="rId32"/>
    <p:sldId id="323" r:id="rId33"/>
    <p:sldId id="333" r:id="rId34"/>
    <p:sldId id="338" r:id="rId35"/>
    <p:sldId id="324" r:id="rId36"/>
    <p:sldId id="312" r:id="rId37"/>
    <p:sldId id="325" r:id="rId38"/>
    <p:sldId id="336" r:id="rId39"/>
    <p:sldId id="342" r:id="rId40"/>
    <p:sldId id="339" r:id="rId41"/>
    <p:sldId id="340" r:id="rId42"/>
    <p:sldId id="341" r:id="rId43"/>
    <p:sldId id="313" r:id="rId44"/>
    <p:sldId id="326" r:id="rId45"/>
    <p:sldId id="343" r:id="rId46"/>
    <p:sldId id="344" r:id="rId47"/>
    <p:sldId id="345" r:id="rId48"/>
    <p:sldId id="314" r:id="rId49"/>
    <p:sldId id="346" r:id="rId50"/>
    <p:sldId id="315" r:id="rId51"/>
    <p:sldId id="316" r:id="rId52"/>
    <p:sldId id="317" r:id="rId53"/>
    <p:sldId id="337" r:id="rId54"/>
    <p:sldId id="311" r:id="rId55"/>
    <p:sldId id="308" r:id="rId56"/>
    <p:sldId id="309" r:id="rId57"/>
    <p:sldId id="275" r:id="rId58"/>
    <p:sldId id="303" r:id="rId59"/>
    <p:sldId id="274" r:id="rId60"/>
    <p:sldId id="268" r:id="rId61"/>
    <p:sldId id="272" r:id="rId62"/>
    <p:sldId id="277" r:id="rId63"/>
    <p:sldId id="280" r:id="rId64"/>
    <p:sldId id="281" r:id="rId65"/>
    <p:sldId id="282" r:id="rId66"/>
    <p:sldId id="283" r:id="rId67"/>
    <p:sldId id="284" r:id="rId68"/>
    <p:sldId id="285" r:id="rId69"/>
    <p:sldId id="286" r:id="rId70"/>
    <p:sldId id="287" r:id="rId71"/>
    <p:sldId id="288" r:id="rId72"/>
    <p:sldId id="289" r:id="rId73"/>
    <p:sldId id="290" r:id="rId74"/>
    <p:sldId id="291" r:id="rId75"/>
    <p:sldId id="292" r:id="rId76"/>
    <p:sldId id="269" r:id="rId77"/>
    <p:sldId id="271" r:id="rId78"/>
    <p:sldId id="263" r:id="rId79"/>
    <p:sldId id="265" r:id="rId80"/>
    <p:sldId id="259" r:id="rId81"/>
    <p:sldId id="262" r:id="rId82"/>
    <p:sldId id="257" r:id="rId83"/>
    <p:sldId id="270" r:id="rId84"/>
    <p:sldId id="258" r:id="rId85"/>
    <p:sldId id="264" r:id="rId86"/>
    <p:sldId id="266" r:id="rId87"/>
    <p:sldId id="267" r:id="rId88"/>
    <p:sldId id="276" r:id="rId89"/>
    <p:sldId id="279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34"/>
            <p14:sldId id="335"/>
            <p14:sldId id="318"/>
            <p14:sldId id="310"/>
            <p14:sldId id="319"/>
            <p14:sldId id="327"/>
            <p14:sldId id="323"/>
            <p14:sldId id="333"/>
            <p14:sldId id="338"/>
            <p14:sldId id="324"/>
            <p14:sldId id="312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15"/>
            <p14:sldId id="316"/>
            <p14:sldId id="317"/>
            <p14:sldId id="337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44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Dataflow Graphs</a:t>
            </a:r>
          </a:p>
          <a:p>
            <a:pPr marL="0" indent="0">
              <a:buNone/>
            </a:pPr>
            <a:r>
              <a:rPr lang="en-US" sz="2200" dirty="0" smtClean="0"/>
              <a:t>Compose </a:t>
            </a:r>
            <a:r>
              <a:rPr lang="en-US" sz="2200" dirty="0" err="1" smtClean="0"/>
              <a:t>mutiple</a:t>
            </a:r>
            <a:r>
              <a:rPr lang="en-US" sz="2200" dirty="0" smtClean="0"/>
              <a:t> jobs to a dataflow graphs</a:t>
            </a:r>
          </a:p>
          <a:p>
            <a:pPr marL="0" indent="0">
              <a:buNone/>
            </a:pPr>
            <a:r>
              <a:rPr lang="en-US" sz="2200" dirty="0" smtClean="0"/>
              <a:t>Edges are stream, nodes are jobs.</a:t>
            </a:r>
          </a:p>
          <a:p>
            <a:pPr marL="0" indent="0">
              <a:buNone/>
            </a:pPr>
            <a:r>
              <a:rPr lang="en-US" sz="2200" dirty="0" smtClean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 smtClean="0"/>
              <a:t>The </a:t>
            </a:r>
            <a:r>
              <a:rPr lang="en-US" sz="2200" i="1" dirty="0"/>
              <a:t>dataflow model: a practical approach to balancing correctness, latency, and cost in massive-scale, unbounded, out-of-order data </a:t>
            </a:r>
            <a:r>
              <a:rPr lang="en-US" sz="2200" i="1" dirty="0" smtClean="0"/>
              <a:t>processing, </a:t>
            </a:r>
            <a:r>
              <a:rPr lang="en-US" sz="2200" dirty="0" smtClean="0"/>
              <a:t>VLDB2015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 smtClean="0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A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B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is made up of three parts:</a:t>
            </a:r>
          </a:p>
          <a:p>
            <a:pPr marL="0" indent="0">
              <a:buNone/>
            </a:pPr>
            <a:r>
              <a:rPr lang="en-US" sz="2000" dirty="0" smtClean="0"/>
              <a:t>Streaming layer: messages delivery</a:t>
            </a:r>
          </a:p>
          <a:p>
            <a:pPr marL="0" indent="0">
              <a:buNone/>
            </a:pPr>
            <a:r>
              <a:rPr lang="en-US" sz="2000" dirty="0" smtClean="0"/>
              <a:t>Execution layer: </a:t>
            </a:r>
            <a:r>
              <a:rPr lang="en-US" altLang="zh-CN" sz="2000" dirty="0" smtClean="0"/>
              <a:t>cluster computing resources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Processing layer: providing stream processing API  to users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Usually we have:</a:t>
            </a:r>
          </a:p>
          <a:p>
            <a:pPr marL="0" indent="0">
              <a:buNone/>
            </a:pPr>
            <a:r>
              <a:rPr lang="en-US" sz="2000" dirty="0" smtClean="0"/>
              <a:t>Kafka for streaming layer</a:t>
            </a:r>
          </a:p>
          <a:p>
            <a:pPr marL="0" indent="0">
              <a:buNone/>
            </a:pPr>
            <a:r>
              <a:rPr lang="en-US" sz="2000" dirty="0" smtClean="0"/>
              <a:t>YARN for execution layer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API for processing layer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Samza</a:t>
            </a:r>
            <a:r>
              <a:rPr lang="en-US" dirty="0" smtClean="0"/>
              <a:t> and YARN integrated: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/>
              <a:t> </a:t>
            </a:r>
            <a:r>
              <a:rPr lang="en-US" sz="2000" dirty="0" smtClean="0"/>
              <a:t>prepared a YARN </a:t>
            </a:r>
            <a:r>
              <a:rPr lang="en-US" sz="2000" dirty="0" err="1" smtClean="0"/>
              <a:t>ApplicationMaster</a:t>
            </a:r>
            <a:r>
              <a:rPr lang="en-US" sz="2000" dirty="0" smtClean="0"/>
              <a:t>(AM) and a YARN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 err="1" smtClean="0"/>
              <a:t>Samza</a:t>
            </a:r>
            <a:r>
              <a:rPr lang="en-US" sz="2000" dirty="0" smtClean="0"/>
              <a:t> wants to start a new application(or job), it talks to YARN </a:t>
            </a:r>
            <a:r>
              <a:rPr lang="en-US" sz="2000" dirty="0" err="1" smtClean="0"/>
              <a:t>ResourceManager</a:t>
            </a:r>
            <a:r>
              <a:rPr lang="en-US" sz="2000" dirty="0" smtClean="0"/>
              <a:t>(RM). </a:t>
            </a:r>
          </a:p>
          <a:p>
            <a:pPr marL="0" indent="0">
              <a:buNone/>
            </a:pPr>
            <a:r>
              <a:rPr lang="en-US" sz="2000" dirty="0" smtClean="0"/>
              <a:t>RM will talks to a YARN </a:t>
            </a:r>
            <a:r>
              <a:rPr lang="en-US" sz="2000" dirty="0" err="1" smtClean="0"/>
              <a:t>NodeManager</a:t>
            </a:r>
            <a:r>
              <a:rPr lang="en-US" sz="2000" dirty="0" smtClean="0"/>
              <a:t>(NM) to allocate space (one container) for </a:t>
            </a:r>
            <a:r>
              <a:rPr lang="en-US" sz="2000" dirty="0" err="1" smtClean="0"/>
              <a:t>Samza</a:t>
            </a:r>
            <a:r>
              <a:rPr lang="en-US" sz="2000" dirty="0" smtClean="0"/>
              <a:t> AM on the cluster.</a:t>
            </a:r>
          </a:p>
          <a:p>
            <a:pPr marL="0" indent="0">
              <a:buNone/>
            </a:pPr>
            <a:r>
              <a:rPr lang="en-US" sz="2000" dirty="0" smtClean="0"/>
              <a:t>After allocating, NM starts the AM. The AM then asks RM for one or more YARN containers to run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RM works with NMs to allocate required containers. NMs then start the </a:t>
            </a:r>
            <a:r>
              <a:rPr lang="en-US" sz="2000" dirty="0" err="1" smtClean="0"/>
              <a:t>SamzaContainers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JobRunner</a:t>
            </a:r>
            <a:r>
              <a:rPr lang="en-US" sz="2000" dirty="0" smtClean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colors indicate different host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high-level API (Since 0.13.0) provides the libraries for user to define their applications’ logic. Users implement applications’ logic in StreamApplication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</a:t>
            </a: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 err="1" smtClean="0"/>
              <a:t>ApplicationRunner</a:t>
            </a:r>
            <a:r>
              <a:rPr lang="en-US" dirty="0" smtClean="0"/>
              <a:t> to run a StreamApplication:</a:t>
            </a:r>
          </a:p>
          <a:p>
            <a:r>
              <a:rPr lang="en-US" sz="1600" dirty="0" smtClean="0"/>
              <a:t>Remote Runner for running on the cluster (Cluster mode)</a:t>
            </a:r>
          </a:p>
          <a:p>
            <a:r>
              <a:rPr lang="en-US" sz="1600" dirty="0" smtClean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execution layer, </a:t>
            </a:r>
            <a:r>
              <a:rPr lang="en-US" altLang="zh-CN" dirty="0" smtClean="0"/>
              <a:t>there are two kinds of execution models:</a:t>
            </a:r>
          </a:p>
          <a:p>
            <a:r>
              <a:rPr lang="en-US" sz="1600" dirty="0" smtClean="0"/>
              <a:t>Cluster-based </a:t>
            </a:r>
            <a:r>
              <a:rPr lang="en-US" sz="1600" dirty="0" err="1" smtClean="0"/>
              <a:t>execution:YARN</a:t>
            </a:r>
            <a:r>
              <a:rPr lang="en-US" sz="1600" dirty="0" smtClean="0"/>
              <a:t>, </a:t>
            </a:r>
            <a:r>
              <a:rPr lang="en-US" sz="1600" dirty="0" err="1" smtClean="0"/>
              <a:t>Mesos</a:t>
            </a:r>
            <a:endParaRPr lang="en-US" sz="1600" dirty="0" smtClean="0"/>
          </a:p>
          <a:p>
            <a:r>
              <a:rPr lang="en-US" sz="1600" dirty="0" smtClean="0"/>
              <a:t>Embedded execution: </a:t>
            </a:r>
            <a:r>
              <a:rPr lang="en-US" sz="1600" dirty="0" err="1" smtClean="0"/>
              <a:t>ZooKeeper</a:t>
            </a:r>
            <a:r>
              <a:rPr lang="en-US" sz="1600" dirty="0" smtClean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StreamProcessor</a:t>
            </a:r>
            <a:r>
              <a:rPr lang="en-US" dirty="0" smtClean="0"/>
              <a:t> is the smallest execution unit of a StreamApplication. It reads </a:t>
            </a:r>
            <a:r>
              <a:rPr lang="en-US" dirty="0" err="1" smtClean="0"/>
              <a:t>configs</a:t>
            </a:r>
            <a:r>
              <a:rPr lang="en-US" dirty="0" smtClean="0"/>
              <a:t> from </a:t>
            </a:r>
            <a:r>
              <a:rPr lang="en-US" dirty="0" err="1" smtClean="0"/>
              <a:t>ApplicationRunner</a:t>
            </a:r>
            <a:r>
              <a:rPr lang="en-US" dirty="0" smtClean="0"/>
              <a:t> and processes input partitions.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Hello-</a:t>
            </a:r>
            <a:r>
              <a:rPr lang="en-US" dirty="0" err="1" smtClean="0"/>
              <a:t>Samza</a:t>
            </a:r>
            <a:r>
              <a:rPr lang="en-US" dirty="0" smtClean="0"/>
              <a:t> project’s example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application read </a:t>
            </a:r>
            <a:r>
              <a:rPr lang="en-US" dirty="0" err="1" smtClean="0"/>
              <a:t>realtime</a:t>
            </a:r>
            <a:r>
              <a:rPr lang="en-US" dirty="0" smtClean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wiki-stats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</a:t>
            </a:r>
            <a:r>
              <a:rPr lang="en-US" sz="2000" dirty="0" smtClean="0"/>
              <a:t>stream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</a:t>
            </a:r>
            <a:r>
              <a:rPr lang="en-US" sz="2000" dirty="0" smtClean="0"/>
              <a:t>stats(total number of certain word, number of modification, </a:t>
            </a:r>
            <a:r>
              <a:rPr lang="en-US" sz="2000" dirty="0" err="1" smtClean="0"/>
              <a:t>etc</a:t>
            </a:r>
            <a:r>
              <a:rPr lang="en-US" sz="2000" dirty="0" smtClean="0"/>
              <a:t>) </a:t>
            </a:r>
            <a:r>
              <a:rPr lang="en-US" sz="2000" dirty="0"/>
              <a:t>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</a:t>
            </a:r>
            <a:r>
              <a:rPr lang="en-US" sz="2000" dirty="0" smtClean="0"/>
              <a:t>Kafka topic named ‘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-stats’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 smtClean="0"/>
              <a:t>The application’s logic is mainly contained </a:t>
            </a:r>
            <a:r>
              <a:rPr lang="en-US" altLang="zh-CN" dirty="0" smtClean="0"/>
              <a:t>in the </a:t>
            </a:r>
            <a:r>
              <a:rPr lang="en-US" altLang="zh-CN" i="1" dirty="0" err="1" smtClean="0"/>
              <a:t>init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up input Streams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up output Streams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three input streams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 the stats </a:t>
            </a:r>
            <a:r>
              <a:rPr lang="en-US" dirty="0" err="1" smtClean="0"/>
              <a:t>informtion</a:t>
            </a:r>
            <a:r>
              <a:rPr lang="en-US" dirty="0" smtClean="0"/>
              <a:t> in the time window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Format window’s output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to output Kafka topic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 smtClean="0"/>
              <a:t>Deployment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</a:t>
            </a:r>
            <a:r>
              <a:rPr lang="en-US" dirty="0"/>
              <a:t>check out the </a:t>
            </a:r>
            <a:r>
              <a:rPr lang="en-US" i="1" dirty="0" smtClean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run-app.sh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application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old </a:t>
            </a:r>
            <a:r>
              <a:rPr lang="en-US" sz="1400" dirty="0" err="1" smtClean="0"/>
              <a:t>configs</a:t>
            </a:r>
            <a:endParaRPr lang="en-US" sz="1400" dirty="0" smtClean="0"/>
          </a:p>
          <a:p>
            <a:r>
              <a:rPr lang="en-US" sz="1400" dirty="0" smtClean="0"/>
              <a:t>Write  </a:t>
            </a:r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coordinatorSystem</a:t>
            </a:r>
            <a:r>
              <a:rPr lang="en-US" altLang="zh-CN" sz="1600" dirty="0" err="1" smtClean="0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 </a:t>
            </a:r>
            <a:r>
              <a:rPr lang="en-US" sz="1400" dirty="0" err="1" smtClean="0"/>
              <a:t>JavaEnv</a:t>
            </a:r>
            <a:r>
              <a:rPr lang="en-US" sz="1400" dirty="0" smtClean="0"/>
              <a:t>, commands,</a:t>
            </a:r>
          </a:p>
          <a:p>
            <a:r>
              <a:rPr lang="en-US" sz="1400" dirty="0" err="1" smtClean="0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submit</a:t>
            </a:r>
            <a:endParaRPr lang="en-US" sz="1400" dirty="0"/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 container</a:t>
            </a:r>
            <a:endParaRPr lang="en-US" sz="14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to get </a:t>
            </a:r>
            <a:r>
              <a:rPr lang="en-US" sz="1400" dirty="0" err="1" smtClean="0"/>
              <a:t>jobmodel</a:t>
            </a:r>
            <a:endParaRPr lang="en-US" sz="1400" dirty="0" smtClean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Store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, start a HTTP server for others to read it</a:t>
            </a:r>
            <a:endParaRPr lang="en-US" sz="1400" dirty="0"/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a new thread</a:t>
            </a:r>
            <a:endParaRPr lang="en-US" sz="1400" dirty="0"/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call</a:t>
            </a:r>
            <a:endParaRPr 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Read commands and </a:t>
            </a:r>
            <a:r>
              <a:rPr lang="en-US" sz="1400" dirty="0" err="1" smtClean="0"/>
              <a:t>configs</a:t>
            </a:r>
            <a:r>
              <a:rPr lang="en-US" sz="1400" dirty="0" smtClean="0"/>
              <a:t> from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run-container.sh</a:t>
            </a:r>
          </a:p>
          <a:p>
            <a:r>
              <a:rPr lang="en-US" sz="1400" dirty="0" err="1" smtClean="0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 smtClean="0"/>
          </a:p>
          <a:p>
            <a:r>
              <a:rPr lang="en-US" dirty="0" smtClean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 smtClean="0"/>
              <a:t>Submit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Hello-</a:t>
            </a:r>
            <a:r>
              <a:rPr lang="en-US" dirty="0" err="1" smtClean="0"/>
              <a:t>Samza</a:t>
            </a:r>
            <a:r>
              <a:rPr lang="en-US" dirty="0" smtClean="0"/>
              <a:t> Application Package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Clients submit application package to </a:t>
            </a:r>
            <a:r>
              <a:rPr lang="en-US" dirty="0" err="1" smtClean="0"/>
              <a:t>FileSystem</a:t>
            </a:r>
            <a:r>
              <a:rPr lang="en-US" dirty="0" smtClean="0"/>
              <a:t>(HDFS for now)</a:t>
            </a:r>
          </a:p>
          <a:p>
            <a:r>
              <a:rPr lang="en-US" dirty="0" smtClean="0"/>
              <a:t>Application package contains the application’s code and all dependencies(including </a:t>
            </a:r>
            <a:r>
              <a:rPr lang="en-US" dirty="0" err="1" smtClean="0"/>
              <a:t>Samza</a:t>
            </a:r>
            <a:r>
              <a:rPr lang="en-US" dirty="0" smtClean="0"/>
              <a:t> environment). Packaging usually done by Maven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Clients run the </a:t>
            </a:r>
            <a:r>
              <a:rPr lang="en-US" i="1" dirty="0" smtClean="0"/>
              <a:t>run-app.sh</a:t>
            </a:r>
            <a:r>
              <a:rPr lang="en-US" dirty="0" smtClean="0"/>
              <a:t> with </a:t>
            </a:r>
            <a:r>
              <a:rPr lang="en-US" altLang="zh-CN" dirty="0" smtClean="0"/>
              <a:t>configuration file(</a:t>
            </a:r>
            <a:r>
              <a:rPr lang="en-US" altLang="zh-CN" i="1" dirty="0" err="1" smtClean="0"/>
              <a:t>WikipediaApplication.properties</a:t>
            </a:r>
            <a:r>
              <a:rPr lang="en-US" altLang="zh-CN" dirty="0" smtClean="0"/>
              <a:t>)</a:t>
            </a:r>
            <a:r>
              <a:rPr lang="en-US" dirty="0" smtClean="0"/>
              <a:t> as parameters </a:t>
            </a:r>
            <a:r>
              <a:rPr lang="en-US" u="sng" dirty="0" smtClean="0"/>
              <a:t>on local machine </a:t>
            </a:r>
            <a:r>
              <a:rPr lang="en-US" dirty="0" smtClean="0"/>
              <a:t>to start the application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run-app.sh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en-US" i="1" dirty="0" smtClean="0"/>
              <a:t>run-app.sh</a:t>
            </a:r>
            <a:r>
              <a:rPr lang="en-US" dirty="0" smtClean="0"/>
              <a:t> runs </a:t>
            </a:r>
            <a:r>
              <a:rPr lang="en-US" i="1" dirty="0" smtClean="0"/>
              <a:t>ApplicationRunnerMain.java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./run-app.sh </a:t>
            </a:r>
            <a:r>
              <a:rPr lang="en-US" sz="1200" i="1" dirty="0" err="1" smtClean="0"/>
              <a:t>wikipedia.application.WikipediaApplication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-factory=</a:t>
            </a:r>
            <a:r>
              <a:rPr lang="en-US" sz="1200" i="1" dirty="0" err="1" smtClean="0"/>
              <a:t>org.apache.samza.config.factories.PropertiesConfigFactory</a:t>
            </a:r>
            <a:r>
              <a:rPr lang="en-US" sz="1200" i="1" dirty="0" smtClean="0"/>
              <a:t> --</a:t>
            </a:r>
            <a:r>
              <a:rPr lang="en-US" sz="1200" i="1" dirty="0" err="1" smtClean="0"/>
              <a:t>config</a:t>
            </a:r>
            <a:r>
              <a:rPr lang="en-US" sz="1200" i="1" dirty="0" smtClean="0"/>
              <a:t>-path=</a:t>
            </a:r>
            <a:r>
              <a:rPr lang="en-US" sz="1200" i="1" dirty="0" err="1" smtClean="0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Samza</a:t>
            </a:r>
            <a:r>
              <a:rPr lang="en-US" altLang="zh-CN" dirty="0" smtClean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 client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 smtClean="0"/>
              <a:t>Configuration file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 file: 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 format</a:t>
            </a:r>
          </a:p>
          <a:p>
            <a:endParaRPr lang="en-US" dirty="0" smtClean="0"/>
          </a:p>
          <a:p>
            <a:r>
              <a:rPr lang="en-US" dirty="0" smtClean="0"/>
              <a:t>Defines which class will be sent to YARN clusters as application, which cluster client are using, which stream system are using,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StreamApplication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StreamApplication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Run </a:t>
            </a:r>
            <a:r>
              <a:rPr lang="en-US" dirty="0" err="1" smtClean="0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(3)Generate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 based on </a:t>
            </a:r>
            <a:r>
              <a:rPr lang="en-US" altLang="zh-CN" dirty="0" err="1" smtClean="0"/>
              <a:t>configs</a:t>
            </a:r>
            <a:r>
              <a:rPr lang="en-US" altLang="zh-CN" dirty="0" smtClean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(1)Parse input parameters to get the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(2)Create </a:t>
            </a:r>
            <a:r>
              <a:rPr lang="en-US" dirty="0" err="1" smtClean="0"/>
              <a:t>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configs</a:t>
            </a:r>
            <a:r>
              <a:rPr lang="en-US" dirty="0" smtClean="0"/>
              <a:t>(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r>
              <a:rPr lang="en-US" dirty="0" err="1" smtClean="0"/>
              <a:t>ApplicationRunner</a:t>
            </a:r>
            <a:r>
              <a:rPr lang="en-US" dirty="0" smtClean="0"/>
              <a:t> run StreamApplication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(5)If submit </a:t>
            </a:r>
            <a:r>
              <a:rPr lang="en-US" dirty="0" err="1" smtClean="0"/>
              <a:t>config</a:t>
            </a:r>
            <a:r>
              <a:rPr lang="en-US" dirty="0" smtClean="0"/>
              <a:t> is a job not  a application, then use </a:t>
            </a:r>
            <a:r>
              <a:rPr lang="en-US" dirty="0" err="1" smtClean="0"/>
              <a:t>JobRunner</a:t>
            </a:r>
            <a:r>
              <a:rPr lang="en-US" dirty="0" smtClean="0"/>
              <a:t> directly (same as run-job.sh)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5.ApplicationRunnerMain builds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r>
              <a:rPr lang="en-US" dirty="0" smtClean="0"/>
              <a:t> (store </a:t>
            </a:r>
            <a:r>
              <a:rPr lang="en-US" dirty="0" err="1" smtClean="0"/>
              <a:t>config</a:t>
            </a:r>
            <a:r>
              <a:rPr lang="en-US" dirty="0" smtClean="0"/>
              <a:t> in </a:t>
            </a:r>
            <a:r>
              <a:rPr lang="en-US" dirty="0" err="1" smtClean="0"/>
              <a:t>RemoteApplicationRunner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52379" y="4194940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47727" y="4264259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518106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19933" y="4587425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84837" y="3560750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19658" y="3555966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19" idx="0"/>
          </p:cNvCxnSpPr>
          <p:nvPr/>
        </p:nvCxnSpPr>
        <p:spPr>
          <a:xfrm flipH="1">
            <a:off x="8431168" y="3955777"/>
            <a:ext cx="8" cy="5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</p:cNvCxnSpPr>
          <p:nvPr/>
        </p:nvCxnSpPr>
        <p:spPr>
          <a:xfrm flipH="1">
            <a:off x="7165543" y="3936874"/>
            <a:ext cx="1288468" cy="65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  <a:endCxn id="19" idx="1"/>
          </p:cNvCxnSpPr>
          <p:nvPr/>
        </p:nvCxnSpPr>
        <p:spPr>
          <a:xfrm>
            <a:off x="7165544" y="4607000"/>
            <a:ext cx="559041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>
                <a:hlinkClick r:id="rId2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5.Build </a:t>
            </a:r>
            <a:r>
              <a:rPr lang="en-US" dirty="0" err="1" smtClean="0"/>
              <a:t>RemoteApplicationRunner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(1)Setup </a:t>
            </a:r>
            <a:r>
              <a:rPr lang="en-US" dirty="0" err="1" smtClean="0"/>
              <a:t>RemoteApplicationRunner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(2)Setup </a:t>
            </a:r>
            <a:r>
              <a:rPr lang="en-US" dirty="0" err="1" smtClean="0"/>
              <a:t>StreamManager</a:t>
            </a:r>
            <a:r>
              <a:rPr lang="en-US" dirty="0" smtClean="0"/>
              <a:t> and </a:t>
            </a:r>
            <a:r>
              <a:rPr lang="en-US" dirty="0" err="1" smtClean="0"/>
              <a:t>ExecutionPlanner</a:t>
            </a:r>
            <a:r>
              <a:rPr lang="en-US" dirty="0"/>
              <a:t> </a:t>
            </a:r>
            <a:r>
              <a:rPr lang="en-US" dirty="0" smtClean="0"/>
              <a:t>(will be explained late)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SystemAdmin</a:t>
            </a:r>
            <a:r>
              <a:rPr lang="en-US" dirty="0" smtClean="0"/>
              <a:t> can create </a:t>
            </a:r>
            <a:r>
              <a:rPr lang="en-US" dirty="0" err="1" smtClean="0"/>
              <a:t>ChangelogStream</a:t>
            </a:r>
            <a:r>
              <a:rPr lang="en-US" dirty="0" smtClean="0"/>
              <a:t>, </a:t>
            </a:r>
            <a:r>
              <a:rPr lang="en-US" dirty="0" err="1" smtClean="0"/>
              <a:t>CoordinatorStream</a:t>
            </a:r>
            <a:r>
              <a:rPr lang="en-US" dirty="0" smtClean="0"/>
              <a:t>, Stream,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31540"/>
            <a:ext cx="5371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531" y="1074711"/>
            <a:ext cx="6065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err="1" smtClean="0"/>
              <a:t>JobGraph</a:t>
            </a:r>
            <a:r>
              <a:rPr lang="en-US" dirty="0" smtClean="0"/>
              <a:t>) from the StreamApplication: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9" y="1321607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empty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). StreamApplication will fill the StreamGraph</a:t>
            </a:r>
            <a:r>
              <a:rPr lang="en-US" dirty="0"/>
              <a:t> </a:t>
            </a:r>
            <a:r>
              <a:rPr lang="en-US" dirty="0" smtClean="0"/>
              <a:t>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smtClean="0"/>
              <a:t>StreamApplication, set up the application logic in StreamGraph</a:t>
            </a:r>
            <a:r>
              <a:rPr lang="en-US" dirty="0"/>
              <a:t> </a:t>
            </a:r>
            <a:r>
              <a:rPr lang="en-US" dirty="0" smtClean="0"/>
              <a:t>(see </a:t>
            </a:r>
            <a:r>
              <a:rPr lang="en-US" dirty="0" smtClean="0">
                <a:hlinkClick r:id="rId2" action="ppaction://hlinksldjump"/>
              </a:rPr>
              <a:t>StreamApplication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258" y="5146738"/>
            <a:ext cx="418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StreamGraph built by StreamApplication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StreamGraph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Application’s logic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1c)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22072" y="5966321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491" y="2583981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Get the partition count of 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491" y="1552870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</a:t>
            </a:r>
            <a:r>
              <a:rPr lang="en-US" dirty="0" err="1" smtClean="0"/>
              <a:t>ExecutionPlan</a:t>
            </a:r>
            <a:r>
              <a:rPr lang="en-US" dirty="0" smtClean="0"/>
              <a:t>(JobGraph) from StreamGraph for actual running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0491" y="4000918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6.RemoteApplicationRunner runs </a:t>
            </a:r>
            <a:r>
              <a:rPr lang="en-US" dirty="0" err="1"/>
              <a:t>StreamAppplication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531" y="1074711"/>
            <a:ext cx="6058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(</a:t>
            </a:r>
            <a:r>
              <a:rPr lang="en-US" dirty="0" smtClean="0">
                <a:hlinkClick r:id="rId2" action="ppaction://hlinksldjump"/>
              </a:rPr>
              <a:t>JobGraph</a:t>
            </a:r>
            <a:r>
              <a:rPr lang="en-US" dirty="0"/>
              <a:t>)</a:t>
            </a:r>
            <a:r>
              <a:rPr lang="en-US" dirty="0" smtClean="0"/>
              <a:t> from the StreamApplication: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1d)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22951" y="1407402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1e)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803270" y="3170953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1f)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840221" y="498570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1g)</a:t>
            </a:r>
            <a:endParaRPr lang="en-US" dirty="0"/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sldjump"/>
              </a:rPr>
              <a:t>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650" y="1511175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empty </a:t>
            </a:r>
            <a:r>
              <a:rPr lang="en-US" dirty="0" smtClean="0">
                <a:hlinkClick r:id="rId2" action="ppaction://hlinksldjump"/>
              </a:rPr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). StreamApplication will fill the StreamGraph</a:t>
            </a:r>
            <a:r>
              <a:rPr lang="en-US" dirty="0"/>
              <a:t> </a:t>
            </a:r>
            <a:r>
              <a:rPr lang="en-US" dirty="0" smtClean="0"/>
              <a:t>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StreamGraph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16036" y="1346662"/>
            <a:ext cx="2934393" cy="85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435512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a)Create a new </a:t>
            </a:r>
            <a:r>
              <a:rPr lang="en-US" dirty="0" err="1" smtClean="0"/>
              <a:t>StreamGraph</a:t>
            </a:r>
            <a:r>
              <a:rPr lang="en-US" dirty="0" smtClean="0"/>
              <a:t>(implemented by </a:t>
            </a:r>
            <a:r>
              <a:rPr lang="en-US" dirty="0" err="1" smtClean="0"/>
              <a:t>StreamGraphImpl</a:t>
            </a:r>
            <a:r>
              <a:rPr lang="en-US" dirty="0" smtClean="0"/>
              <a:t>) based on </a:t>
            </a:r>
            <a:r>
              <a:rPr lang="en-US" dirty="0" err="1" smtClean="0"/>
              <a:t>ApplicationRunner</a:t>
            </a:r>
            <a:r>
              <a:rPr lang="en-US" dirty="0" smtClean="0"/>
              <a:t> and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380122" y="3055511"/>
            <a:ext cx="1979114" cy="117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8340" y="3055511"/>
            <a:ext cx="1997645" cy="29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2" y="3334404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88873" y="3707476"/>
            <a:ext cx="1870363" cy="72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YARN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Concepts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Deployment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 smtClean="0">
                <a:hlinkClick r:id="rId6" action="ppaction://hlinksldjump"/>
              </a:rPr>
              <a:t>Application Example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Detail</a:t>
            </a:r>
          </a:p>
          <a:p>
            <a:pPr marL="0" indent="0">
              <a:buNone/>
            </a:pPr>
            <a:r>
              <a:rPr lang="en-US" sz="2000" dirty="0" smtClean="0">
                <a:hlinkClick r:id="rId7" action="ppaction://hlinksldjump"/>
              </a:rPr>
              <a:t>Run a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235" y="161924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325420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smtClean="0"/>
              <a:t>StreamApplication, set up the application logic in StreamGraph</a:t>
            </a:r>
            <a:r>
              <a:rPr lang="en-US" dirty="0"/>
              <a:t> </a:t>
            </a:r>
            <a:r>
              <a:rPr lang="en-US" dirty="0" smtClean="0"/>
              <a:t>(see </a:t>
            </a:r>
            <a:r>
              <a:rPr lang="en-US" dirty="0" smtClean="0">
                <a:hlinkClick r:id="rId2" action="ppaction://hlinksldjump"/>
              </a:rPr>
              <a:t>StreamApplication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StreamGraph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1a)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StreamApplication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WikipediaApplication</a:t>
            </a:r>
            <a:r>
              <a:rPr lang="en-US" altLang="zh-CN" dirty="0"/>
              <a:t>)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1b)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Application’s logic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Application’s logic defined by user’s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StreamApplication, the computation logic is </a:t>
            </a:r>
            <a:r>
              <a:rPr lang="en-US" altLang="zh-CN" sz="2400" dirty="0" smtClean="0"/>
              <a:t>expressed in a dataflow graph called </a:t>
            </a:r>
            <a:r>
              <a:rPr lang="en-US" altLang="zh-CN" sz="2400" dirty="0" err="1" smtClean="0"/>
              <a:t>StreamGraph</a:t>
            </a:r>
            <a:r>
              <a:rPr lang="en-US" altLang="zh-CN" sz="2400" dirty="0" smtClean="0"/>
              <a:t>(in </a:t>
            </a:r>
            <a:r>
              <a:rPr lang="en-US" altLang="zh-CN" sz="2400" dirty="0" err="1" smtClean="0"/>
              <a:t>Samza</a:t>
            </a:r>
            <a:r>
              <a:rPr lang="en-US" altLang="zh-CN" sz="2400" dirty="0" smtClean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</a:t>
            </a:r>
            <a:r>
              <a:rPr lang="en-US" sz="2400" dirty="0" smtClean="0"/>
              <a:t>components </a:t>
            </a:r>
          </a:p>
          <a:p>
            <a:endParaRPr lang="en-US" sz="2000" dirty="0"/>
          </a:p>
          <a:p>
            <a:r>
              <a:rPr lang="en-US" sz="2000" dirty="0" err="1" smtClean="0"/>
              <a:t>Messag</a:t>
            </a:r>
            <a:r>
              <a:rPr lang="en-US" altLang="zh-CN" sz="2000" dirty="0" err="1" smtClean="0"/>
              <a:t>eStreams</a:t>
            </a:r>
            <a:r>
              <a:rPr lang="en-US" altLang="zh-CN" sz="2000" dirty="0" smtClean="0"/>
              <a:t>: Stream of messages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OperatorSpecs</a:t>
            </a:r>
            <a:r>
              <a:rPr lang="en-US" altLang="zh-CN" sz="2000" dirty="0" smtClean="0"/>
              <a:t>: Operators like map, window, </a:t>
            </a:r>
            <a:r>
              <a:rPr lang="en-US" altLang="zh-CN" sz="2000" dirty="0" err="1" smtClean="0"/>
              <a:t>partitionBy</a:t>
            </a:r>
            <a:r>
              <a:rPr lang="en-US" altLang="zh-CN" sz="2000" dirty="0" smtClean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operator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operator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operator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 operator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application defines the logic in the form of </a:t>
            </a:r>
            <a:r>
              <a:rPr lang="en-US" dirty="0" err="1" smtClean="0"/>
              <a:t>MessageStream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Each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is associated with the one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where it comes from and records all </a:t>
            </a:r>
            <a:r>
              <a:rPr lang="en-US" altLang="zh-CN" dirty="0" err="1" smtClean="0"/>
              <a:t>OperatorSpecs</a:t>
            </a:r>
            <a:r>
              <a:rPr lang="en-US" altLang="zh-CN" dirty="0" smtClean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 smtClean="0"/>
              <a:t>OperatorSpecs</a:t>
            </a:r>
            <a:r>
              <a:rPr lang="en-US" dirty="0" smtClean="0"/>
              <a:t> </a:t>
            </a:r>
            <a:r>
              <a:rPr lang="en-US" dirty="0"/>
              <a:t>transform </a:t>
            </a:r>
            <a:r>
              <a:rPr lang="en-US" dirty="0" smtClean="0"/>
              <a:t>messages read from input </a:t>
            </a:r>
            <a:r>
              <a:rPr lang="en-US" dirty="0" err="1" smtClean="0"/>
              <a:t>MessageStreams</a:t>
            </a:r>
            <a:r>
              <a:rPr lang="en-US" dirty="0"/>
              <a:t> </a:t>
            </a:r>
            <a:r>
              <a:rPr lang="en-US" dirty="0" smtClean="0"/>
              <a:t>and produce the output </a:t>
            </a:r>
            <a:r>
              <a:rPr lang="en-US" dirty="0" err="1" smtClean="0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MessageStream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OperatorSpec</a:t>
            </a:r>
            <a:r>
              <a:rPr lang="en-US" dirty="0" smtClean="0"/>
              <a:t> will run application-defined functions (map, </a:t>
            </a:r>
            <a:r>
              <a:rPr lang="en-US" dirty="0" err="1" smtClean="0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2" action="ppaction://hlinksldjump"/>
              </a:rPr>
              <a:t>example </a:t>
            </a:r>
            <a:r>
              <a:rPr lang="en-US" dirty="0" err="1" smtClean="0">
                <a:hlinkClick r:id="rId2" action="ppaction://hlinksldjump"/>
              </a:rPr>
              <a:t>aplication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type </a:t>
            </a:r>
            <a:r>
              <a:rPr lang="en-US" dirty="0" err="1" smtClean="0"/>
              <a:t>OperatorSpecs</a:t>
            </a:r>
            <a:r>
              <a:rPr lang="en-US" dirty="0" smtClean="0"/>
              <a:t> are similar to map. </a:t>
            </a:r>
          </a:p>
          <a:p>
            <a:r>
              <a:rPr lang="en-US" dirty="0" smtClean="0"/>
              <a:t>Map is the simplest operator: for each input message, use the transform function to transform it and generate zero or more messages, then output these messages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.map(parse)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“Hello world”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“World”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second type of </a:t>
            </a:r>
            <a:r>
              <a:rPr lang="en-US" dirty="0" err="1" smtClean="0"/>
              <a:t>OperatorSpecs</a:t>
            </a:r>
            <a:r>
              <a:rPr lang="en-US" dirty="0" smtClean="0"/>
              <a:t> are like Window: window operator is a </a:t>
            </a:r>
            <a:r>
              <a:rPr lang="en-US" dirty="0" err="1" smtClean="0"/>
              <a:t>stateful</a:t>
            </a:r>
            <a:r>
              <a:rPr lang="en-US" dirty="0" smtClean="0"/>
              <a:t> operator since it need to aggregate the input messages come in a certain amount of time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window(3s,count)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“Alice”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00:01</a:t>
            </a:r>
            <a:endParaRPr lang="en-US" dirty="0"/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00:05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“Alice”, 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“Alice”,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There are several </a:t>
            </a:r>
            <a:r>
              <a:rPr lang="en-US" altLang="zh-CN" dirty="0" err="1" smtClean="0"/>
              <a:t>OperatorSpec</a:t>
            </a:r>
            <a:r>
              <a:rPr lang="en-US" altLang="zh-CN" dirty="0" smtClean="0"/>
              <a:t>:</a:t>
            </a:r>
          </a:p>
          <a:p>
            <a:r>
              <a:rPr lang="en-US" altLang="zh-CN" i="1" dirty="0" smtClean="0"/>
              <a:t>input, map, </a:t>
            </a:r>
            <a:r>
              <a:rPr lang="en-US" altLang="zh-CN" i="1" dirty="0" err="1" smtClean="0"/>
              <a:t>flat_map</a:t>
            </a:r>
            <a:r>
              <a:rPr lang="en-US" altLang="zh-CN" i="1" dirty="0" smtClean="0"/>
              <a:t>, filter, sink, </a:t>
            </a:r>
            <a:r>
              <a:rPr lang="en-US" altLang="zh-CN" i="1" dirty="0" err="1" smtClean="0"/>
              <a:t>send_to</a:t>
            </a:r>
            <a:r>
              <a:rPr lang="en-US" altLang="zh-CN" i="1" dirty="0" smtClean="0"/>
              <a:t>, join, window, merge, </a:t>
            </a:r>
            <a:r>
              <a:rPr lang="en-US" altLang="zh-CN" i="1" dirty="0" err="1" smtClean="0"/>
              <a:t>partition_by</a:t>
            </a:r>
            <a:r>
              <a:rPr lang="en-US" altLang="zh-CN" i="1" dirty="0" smtClean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in general they can be divided into two types: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type </a:t>
            </a:r>
            <a:r>
              <a:rPr lang="en-US" dirty="0" err="1" smtClean="0"/>
              <a:t>OperatorSpecs</a:t>
            </a:r>
            <a:r>
              <a:rPr lang="en-US" dirty="0" smtClean="0"/>
              <a:t> are streaming since once it received messages, it will do the transformation immediately.</a:t>
            </a:r>
          </a:p>
          <a:p>
            <a:r>
              <a:rPr lang="en-US" dirty="0" smtClean="0"/>
              <a:t>The second type </a:t>
            </a:r>
            <a:r>
              <a:rPr lang="en-US" dirty="0" err="1" smtClean="0"/>
              <a:t>OperatorSpecs</a:t>
            </a:r>
            <a:r>
              <a:rPr lang="en-US" dirty="0" smtClean="0"/>
              <a:t> are batching</a:t>
            </a:r>
            <a:r>
              <a:rPr lang="en-US" dirty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special </a:t>
            </a:r>
            <a:r>
              <a:rPr lang="en-US" dirty="0" err="1" smtClean="0"/>
              <a:t>OperatorSpec</a:t>
            </a:r>
            <a:r>
              <a:rPr lang="en-US" dirty="0" smtClean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Join</a:t>
            </a:r>
          </a:p>
          <a:p>
            <a:r>
              <a:rPr lang="en-US" altLang="zh-CN" sz="1600" dirty="0" smtClean="0"/>
              <a:t>Join operator will join two message streams using user provided </a:t>
            </a:r>
            <a:r>
              <a:rPr lang="en-US" altLang="zh-CN" sz="1600" dirty="0" err="1" smtClean="0"/>
              <a:t>JoinFunction</a:t>
            </a:r>
            <a:r>
              <a:rPr lang="en-US" altLang="zh-CN" sz="1600" dirty="0" smtClean="0"/>
              <a:t>.</a:t>
            </a:r>
          </a:p>
          <a:p>
            <a:r>
              <a:rPr lang="en-US" sz="1600" dirty="0" smtClean="0"/>
              <a:t>These two message stream need to have same number of partitions and should be partitioned by the join key.</a:t>
            </a:r>
          </a:p>
          <a:p>
            <a:r>
              <a:rPr lang="en-US" sz="1600" dirty="0" smtClean="0"/>
              <a:t>There is time duration limit in parameters.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PartitionBy</a:t>
            </a:r>
            <a:endParaRPr lang="en-US" altLang="zh-CN" dirty="0" smtClean="0"/>
          </a:p>
          <a:p>
            <a:r>
              <a:rPr lang="en-US" altLang="zh-CN" sz="1600" dirty="0" err="1" smtClean="0"/>
              <a:t>PartitionBy</a:t>
            </a:r>
            <a:r>
              <a:rPr lang="en-US" altLang="zh-CN" sz="1600" dirty="0" smtClean="0"/>
              <a:t> operator will do repartition on the input message stream with user given key.</a:t>
            </a:r>
          </a:p>
          <a:p>
            <a:r>
              <a:rPr lang="en-US" sz="1600" dirty="0" smtClean="0"/>
              <a:t>This </a:t>
            </a:r>
            <a:r>
              <a:rPr lang="en-US" sz="1600" dirty="0" err="1" smtClean="0"/>
              <a:t>operatorSpec</a:t>
            </a:r>
            <a:r>
              <a:rPr lang="en-US" sz="1600" dirty="0" smtClean="0"/>
              <a:t> will create intermediate stream in </a:t>
            </a:r>
            <a:r>
              <a:rPr lang="en-US" sz="1600" dirty="0" err="1" smtClean="0"/>
              <a:t>JobGraph</a:t>
            </a:r>
            <a:r>
              <a:rPr lang="en-US" sz="1600" dirty="0" smtClean="0"/>
              <a:t> since the repartition will done by the intermediate stream.</a:t>
            </a:r>
          </a:p>
          <a:p>
            <a:r>
              <a:rPr lang="en-US" sz="1600" dirty="0" smtClean="0"/>
              <a:t>The number of partitions are equal to the joined stream if there is Join operator after </a:t>
            </a:r>
            <a:r>
              <a:rPr lang="en-US" sz="1600" dirty="0" err="1" smtClean="0"/>
              <a:t>PartitionBy</a:t>
            </a:r>
            <a:r>
              <a:rPr lang="en-US" sz="1600" dirty="0" smtClean="0"/>
              <a:t>. Otherwise, equal to the </a:t>
            </a:r>
            <a:r>
              <a:rPr lang="en-US" sz="1600" i="1" dirty="0" err="1" smtClean="0"/>
              <a:t>job.intermediate.stream.partitions</a:t>
            </a:r>
            <a:r>
              <a:rPr lang="en-US" sz="1600" dirty="0" smtClean="0"/>
              <a:t> in conf. If not exist, set to the max number of partitions in all input and output streams.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Join(Key = Level)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‘A’, 95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‘B’, 87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‘A’, ‘Tom’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‘B’, ‘Bob’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‘A’, ‘Tom’,95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‘B’, ‘Bob’,87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PartitionBy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Rewrite map function to </a:t>
            </a:r>
            <a:r>
              <a:rPr lang="en-US" dirty="0" err="1" smtClean="0"/>
              <a:t>flatmap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OperatorSpec</a:t>
            </a:r>
            <a:r>
              <a:rPr lang="en-US" altLang="zh-CN" dirty="0" smtClean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</a:t>
            </a:r>
            <a:r>
              <a:rPr lang="en-US" dirty="0" err="1" smtClean="0"/>
              <a:t>MessageStream</a:t>
            </a:r>
            <a:r>
              <a:rPr lang="en-US" dirty="0" smtClean="0"/>
              <a:t> with this </a:t>
            </a:r>
            <a:r>
              <a:rPr lang="en-US" dirty="0" err="1" smtClean="0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802" y="18935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b)Pass the StreamGraph and </a:t>
            </a:r>
            <a:r>
              <a:rPr lang="en-US" dirty="0" err="1" smtClean="0"/>
              <a:t>Configs</a:t>
            </a:r>
            <a:r>
              <a:rPr lang="en-US" dirty="0" smtClean="0"/>
              <a:t> to StreamApplication(</a:t>
            </a:r>
            <a:r>
              <a:rPr lang="en-US" dirty="0" err="1" smtClean="0"/>
              <a:t>wikipediaApplication</a:t>
            </a:r>
            <a:r>
              <a:rPr lang="en-US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2" y="3099586"/>
            <a:ext cx="4186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r>
              <a:rPr lang="en-US" altLang="zh-CN" dirty="0" smtClean="0"/>
              <a:t>In </a:t>
            </a:r>
            <a:r>
              <a:rPr lang="en-US" dirty="0" smtClean="0"/>
              <a:t>StreamApplication, set up the application logic in StreamGraph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, </a:t>
            </a:r>
            <a:r>
              <a:rPr lang="en-US" dirty="0" err="1" smtClean="0"/>
              <a:t>OutputStream</a:t>
            </a:r>
            <a:r>
              <a:rPr lang="en-US" dirty="0" smtClean="0"/>
              <a:t>, the intermediate transformations of </a:t>
            </a:r>
            <a:r>
              <a:rPr lang="en-US" dirty="0" err="1" smtClean="0"/>
              <a:t>MessageStreams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3" y="777561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92" y="1423892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1" y="2019042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StreamGraph built by StreamApplication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e)Building the JobGraph from StreamGraph for actual running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15" idx="0"/>
          </p:cNvCxnSpPr>
          <p:nvPr/>
        </p:nvCxnSpPr>
        <p:spPr>
          <a:xfrm flipH="1">
            <a:off x="8775305" y="512933"/>
            <a:ext cx="10086" cy="47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1d)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	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Wiki</a:t>
            </a:r>
            <a:r>
              <a:rPr lang="en-US" dirty="0" err="1" smtClean="0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</a:t>
            </a:r>
            <a:r>
              <a:rPr lang="en-US" dirty="0" smtClean="0"/>
              <a:t>-stats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4" y="5285128"/>
            <a:ext cx="3213152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575294" y="5223363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9225771" y="5279152"/>
            <a:ext cx="1568828" cy="717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9225771" y="5440980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9225771" y="6074713"/>
            <a:ext cx="1568828" cy="70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9334031" y="6224887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JobGraph</a:t>
            </a:r>
            <a:r>
              <a:rPr lang="en-US" dirty="0" smtClean="0"/>
              <a:t> is used to divide the application into </a:t>
            </a:r>
            <a:r>
              <a:rPr lang="en-US" dirty="0" err="1" smtClean="0"/>
              <a:t>Samza</a:t>
            </a:r>
            <a:r>
              <a:rPr lang="en-US" dirty="0"/>
              <a:t> </a:t>
            </a:r>
            <a:r>
              <a:rPr lang="en-US" dirty="0" smtClean="0"/>
              <a:t>Jobs for running and build the real message streams between them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1e)</a:t>
            </a:r>
            <a:endParaRPr lang="en-US" dirty="0"/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 </a:t>
            </a:r>
            <a:r>
              <a:rPr lang="en-US" altLang="zh-CN" dirty="0" smtClean="0"/>
              <a:t>is</a:t>
            </a:r>
            <a:r>
              <a:rPr lang="en-US" altLang="zh-CN" dirty="0"/>
              <a:t> </a:t>
            </a:r>
            <a:r>
              <a:rPr lang="en-US" altLang="zh-CN" dirty="0" smtClean="0"/>
              <a:t>the physical execution graph of </a:t>
            </a:r>
            <a:r>
              <a:rPr lang="en-US" altLang="zh-CN" dirty="0" err="1" smtClean="0"/>
              <a:t>Samza</a:t>
            </a:r>
            <a:r>
              <a:rPr lang="en-US" altLang="zh-CN" dirty="0" smtClean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contains the topology of jobs connected with streams(source streams, sink streams and intermediate streams)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high level APIs (StreamGraph) will be transformed into JobGraph for planning, validation and execution.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now, JobGraph only have one job node which contains the whole application’s logic.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Application’s logic</a:t>
            </a:r>
          </a:p>
          <a:p>
            <a:r>
              <a:rPr lang="en-US" dirty="0" smtClean="0"/>
              <a:t>(StreamGraph)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Streams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Sink Streams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Partition</a:t>
            </a:r>
            <a:endParaRPr lang="en-US" sz="1100" dirty="0"/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Intermediate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17" y="1517568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1)List all source streams, sink streams and intermediate streams(created by </a:t>
            </a:r>
            <a:r>
              <a:rPr lang="en-US" dirty="0" err="1" smtClean="0"/>
              <a:t>PartitionBy</a:t>
            </a:r>
            <a:r>
              <a:rPr lang="en-US" dirty="0" smtClean="0"/>
              <a:t> and Broadcast, see </a:t>
            </a:r>
            <a:r>
              <a:rPr lang="en-US" dirty="0" smtClean="0">
                <a:hlinkClick r:id="rId2" action="ppaction://hlinksldjump"/>
              </a:rPr>
              <a:t>StreamGraph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2)Set up </a:t>
            </a:r>
            <a:r>
              <a:rPr lang="en-US" dirty="0" err="1" smtClean="0"/>
              <a:t>JobName</a:t>
            </a:r>
            <a:r>
              <a:rPr lang="en-US" dirty="0" smtClean="0"/>
              <a:t> and </a:t>
            </a:r>
            <a:r>
              <a:rPr lang="en-US" dirty="0" err="1" smtClean="0"/>
              <a:t>JobId</a:t>
            </a:r>
            <a:r>
              <a:rPr lang="en-US" dirty="0" smtClean="0"/>
              <a:t> based on configurations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44751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78748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85101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20560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040453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0453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Output</a:t>
            </a:r>
            <a:r>
              <a:rPr lang="en-US" dirty="0" err="1" smtClean="0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83153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74258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</a:t>
            </a:r>
            <a:r>
              <a:rPr lang="en-US" dirty="0" err="1" smtClean="0"/>
              <a:t>MessageStreams</a:t>
            </a:r>
            <a:r>
              <a:rPr lang="en-US" dirty="0" smtClean="0"/>
              <a:t> and Operators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67057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66448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216281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87606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9187776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271321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414400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66430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4958183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4958184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7362051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9917446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40353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62495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604760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435478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834330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5616328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960041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6389412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7505485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714026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7177380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46695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17" y="1517568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3)Create </a:t>
            </a:r>
            <a:r>
              <a:rPr lang="en-US" dirty="0" err="1" smtClean="0"/>
              <a:t>JobNode</a:t>
            </a:r>
            <a:r>
              <a:rPr lang="en-US" dirty="0" smtClean="0"/>
              <a:t>, which store StreamGraph and </a:t>
            </a:r>
            <a:r>
              <a:rPr lang="en-US" dirty="0" err="1" smtClean="0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68328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altLang="zh-CN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1" y="663419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380" y="1309750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4)Add all source streams, sink streams, intermediate streams to </a:t>
            </a:r>
            <a:r>
              <a:rPr lang="en-US" dirty="0" err="1" smtClean="0"/>
              <a:t>JobGraph’s</a:t>
            </a:r>
            <a:r>
              <a:rPr lang="en-US" dirty="0" smtClean="0"/>
              <a:t> Edges collection(sources, sinks, </a:t>
            </a:r>
            <a:r>
              <a:rPr lang="en-US" dirty="0" err="1" smtClean="0"/>
              <a:t>intermediateStreams</a:t>
            </a:r>
            <a:r>
              <a:rPr lang="en-US" dirty="0" smtClean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5)Validate whether the </a:t>
            </a:r>
            <a:r>
              <a:rPr lang="en-US" dirty="0" err="1" smtClean="0"/>
              <a:t>JobGraph</a:t>
            </a:r>
            <a:r>
              <a:rPr lang="en-US" dirty="0" smtClean="0"/>
              <a:t> has correct topology:</a:t>
            </a:r>
            <a:r>
              <a:rPr lang="en-US" dirty="0"/>
              <a:t> </a:t>
            </a:r>
            <a:r>
              <a:rPr lang="en-US" dirty="0" smtClean="0"/>
              <a:t>sources from external streams; sinks are going to external streams; nodes are connected with intermediate streams; all nodes are reachable from </a:t>
            </a:r>
            <a:r>
              <a:rPr lang="en-US" dirty="0" smtClean="0"/>
              <a:t>sources(using BFS).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Sinks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Intermediates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92925" y="183268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Sinks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Intermediates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73112" y="4506752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5" y="10186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34" y="166496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933" y="2260111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d)Pass the StreamGraph built by StreamApplication to </a:t>
            </a:r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641371" y="1139584"/>
            <a:ext cx="3131259" cy="14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628671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1932" y="3183441"/>
            <a:ext cx="6015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1)List all source streams, sink streams and intermediate streams: the streams created by </a:t>
            </a:r>
            <a:r>
              <a:rPr lang="en-US" dirty="0" err="1"/>
              <a:t>PartitionBy</a:t>
            </a:r>
            <a:r>
              <a:rPr lang="en-US" dirty="0"/>
              <a:t>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2)Set </a:t>
            </a:r>
            <a:r>
              <a:rPr lang="en-US" dirty="0"/>
              <a:t>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548745" y="3882043"/>
            <a:ext cx="1122989" cy="3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81302" y="4499689"/>
            <a:ext cx="2591328" cy="5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07971" y="1737361"/>
            <a:ext cx="3325091" cy="156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93" y="167880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74" y="2325134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3)Create </a:t>
            </a:r>
            <a:r>
              <a:rPr lang="en-US" dirty="0" err="1" smtClean="0"/>
              <a:t>JobNode</a:t>
            </a:r>
            <a:r>
              <a:rPr lang="en-US" dirty="0" smtClean="0"/>
              <a:t>, which store StreamGraph and </a:t>
            </a:r>
            <a:r>
              <a:rPr lang="en-US" dirty="0" err="1" smtClean="0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624349" y="2128058"/>
            <a:ext cx="1886989" cy="138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755" y="149015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862" y="2056686"/>
            <a:ext cx="3729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524992" y="886827"/>
            <a:ext cx="2841024" cy="28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57" y="4979324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755" y="1490151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862" y="2056686"/>
            <a:ext cx="3729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</a:t>
            </a:r>
            <a:r>
              <a:rPr lang="en-US" dirty="0" smtClean="0"/>
              <a:t>sources(using BFS).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882044" y="1107781"/>
            <a:ext cx="1213658" cy="201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7308" y="4431938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631" y="2762819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</a:t>
            </a:r>
            <a:r>
              <a:rPr lang="en-US" dirty="0" smtClean="0"/>
              <a:t>Get the partition count information of source and sink streams from </a:t>
            </a:r>
            <a:r>
              <a:rPr lang="en-US" dirty="0" err="1" smtClean="0"/>
              <a:t>SystemStreams</a:t>
            </a:r>
            <a:r>
              <a:rPr lang="en-US" dirty="0" smtClean="0"/>
              <a:t>’ metadata in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36774" y="3498396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19" y="1590147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</a:t>
            </a:r>
            <a:r>
              <a:rPr lang="en-US" dirty="0" smtClean="0"/>
              <a:t>Get the partition count information of source and sink streams from </a:t>
            </a:r>
            <a:r>
              <a:rPr lang="en-US" dirty="0" err="1" smtClean="0"/>
              <a:t>StreamManager</a:t>
            </a:r>
            <a:r>
              <a:rPr lang="en-US" dirty="0" smtClean="0"/>
              <a:t>(</a:t>
            </a:r>
            <a:r>
              <a:rPr lang="en-US" dirty="0" err="1" smtClean="0"/>
              <a:t>SystemAdmins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381" y="2014096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88131" y="4504120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730092" y="4102749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955525" y="6068291"/>
            <a:ext cx="199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5964" y="3395807"/>
            <a:ext cx="285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ResourceManager</a:t>
            </a:r>
            <a:r>
              <a:rPr lang="en-US" dirty="0" smtClean="0"/>
              <a:t> (RM)</a:t>
            </a:r>
          </a:p>
          <a:p>
            <a:pPr marL="0" indent="0">
              <a:buNone/>
            </a:pPr>
            <a:r>
              <a:rPr lang="en-US" sz="2200" dirty="0" smtClean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 smtClean="0"/>
              <a:t>Two main components: Scheduler and Application Manager(</a:t>
            </a:r>
            <a:r>
              <a:rPr lang="en-US" sz="2200" u="sng" dirty="0" smtClean="0"/>
              <a:t>not Application Master</a:t>
            </a:r>
            <a:r>
              <a:rPr lang="en-US" sz="2200" dirty="0" smtClean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 smtClean="0"/>
              <a:t>ApplicationMaster</a:t>
            </a:r>
            <a:r>
              <a:rPr lang="en-US" dirty="0" smtClean="0"/>
              <a:t> (AM)</a:t>
            </a:r>
          </a:p>
          <a:p>
            <a:pPr marL="0" indent="0">
              <a:buNone/>
            </a:pPr>
            <a:r>
              <a:rPr lang="en-US" sz="2200" i="1" dirty="0" smtClean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 smtClean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 smtClean="0"/>
              <a:t>Responsible for negotiating resources from RM and working with </a:t>
            </a:r>
            <a:r>
              <a:rPr lang="en-US" sz="2200" dirty="0" err="1" smtClean="0"/>
              <a:t>NodeManagers</a:t>
            </a:r>
            <a:r>
              <a:rPr lang="en-US" sz="2200" dirty="0" smtClean="0"/>
              <a:t> to execute and monitor the containers and resources consumption. </a:t>
            </a:r>
            <a:endParaRPr lang="en-US" sz="22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824" y="2560674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  <a:p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0"/>
            <a:ext cx="3333054" cy="111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931920" y="3558827"/>
            <a:ext cx="2463921" cy="14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7774" y="3150524"/>
            <a:ext cx="3333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IntermediateStreams</a:t>
            </a:r>
            <a:r>
              <a:rPr lang="en-US" dirty="0"/>
              <a:t>’ partitions can be obtain from </a:t>
            </a:r>
            <a:r>
              <a:rPr lang="en-US" dirty="0" smtClean="0"/>
              <a:t>Input and Output Streams’ partitions.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56615" y="4340538"/>
            <a:ext cx="287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if there is any stream doesn’t assigned partitions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</p:cNvCxnSpPr>
          <p:nvPr/>
        </p:nvCxnSpPr>
        <p:spPr>
          <a:xfrm flipV="1">
            <a:off x="3829211" y="4161748"/>
            <a:ext cx="2566630" cy="5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46" y="5541826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1872563" y="4221084"/>
            <a:ext cx="4523278" cy="132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RemoteApplication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6.RemoteApplicationRunner runs </a:t>
            </a:r>
            <a:r>
              <a:rPr lang="en-US" dirty="0" err="1" smtClean="0"/>
              <a:t>StreamAppplication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44" y="1914343"/>
            <a:ext cx="342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(1)Build </a:t>
            </a:r>
            <a:r>
              <a:rPr lang="en-US" dirty="0" err="1" smtClean="0"/>
              <a:t>ExecutionPlan</a:t>
            </a:r>
            <a:r>
              <a:rPr lang="en-US" dirty="0" smtClean="0"/>
              <a:t> from the StreamApplication: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824" y="2560674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g) </a:t>
            </a:r>
            <a:r>
              <a:rPr lang="en-US" altLang="zh-CN" dirty="0" smtClean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803" y="4903242"/>
            <a:ext cx="3300153" cy="9242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181" y="5858307"/>
            <a:ext cx="3001398" cy="10800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543" y="3527489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each input </a:t>
            </a:r>
            <a:r>
              <a:rPr lang="en-US" sz="1600" dirty="0" err="1" smtClean="0"/>
              <a:t>StreamEdge</a:t>
            </a:r>
            <a:r>
              <a:rPr lang="en-US" sz="1600" dirty="0" smtClean="0"/>
              <a:t>, </a:t>
            </a:r>
            <a:r>
              <a:rPr lang="en-US" altLang="zh-CN" sz="1600" dirty="0" smtClean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919" y="2717768"/>
            <a:ext cx="704428" cy="110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543" y="4085531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all these joins, update their partitions(equal to input partitions) and extend downstream unvisited joins(BFS)</a:t>
            </a:r>
            <a:endParaRPr lang="en-US" sz="1600" dirty="0"/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506956" y="3819877"/>
            <a:ext cx="1107963" cy="1545471"/>
          </a:xfrm>
          <a:prstGeom prst="bentConnector3">
            <a:avLst>
              <a:gd name="adj1" fmla="val -20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48937" y="3624349"/>
            <a:ext cx="552755" cy="6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9293" y="3182355"/>
            <a:ext cx="5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partitions of join operators’ input streams: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5" y="1040509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Write the </a:t>
            </a:r>
            <a:r>
              <a:rPr lang="en-US" dirty="0" err="1" smtClean="0"/>
              <a:t>ExecutionPlan</a:t>
            </a:r>
            <a:r>
              <a:rPr lang="en-US" dirty="0" smtClean="0"/>
              <a:t>(JobGraph) to a file </a:t>
            </a:r>
            <a:r>
              <a:rPr lang="en-US" dirty="0"/>
              <a:t>in JSON </a:t>
            </a:r>
            <a:r>
              <a:rPr lang="en-US" dirty="0" smtClean="0"/>
              <a:t>form.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504" y="236607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 Create the intermediate streams physically and store them in </a:t>
            </a:r>
            <a:r>
              <a:rPr lang="en-US" dirty="0" err="1" smtClean="0"/>
              <a:t>StreamManager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 According to </a:t>
            </a:r>
            <a:r>
              <a:rPr lang="en-US" dirty="0" err="1" smtClean="0"/>
              <a:t>ExecutionPlan</a:t>
            </a:r>
            <a:r>
              <a:rPr lang="en-US" dirty="0" smtClean="0"/>
              <a:t>(JobGraph), run all jobs(JobNode) one by one using respective </a:t>
            </a:r>
            <a:r>
              <a:rPr lang="en-US" dirty="0" err="1" smtClean="0"/>
              <a:t>JobRunner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JobGraph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9.</a:t>
            </a:r>
            <a:endParaRPr lang="en-US" dirty="0"/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JobNode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 useful for now since there is only one JobNode in JobGraph)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 smtClean="0"/>
              <a:t>Progress ends 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slides need to be re-organized.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StreamManager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Abstract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container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run-container.sh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 from </a:t>
            </a:r>
            <a:r>
              <a:rPr lang="en-US" sz="1400" dirty="0" err="1" smtClean="0"/>
              <a:t>url</a:t>
            </a:r>
            <a:endParaRPr lang="en-US" sz="1400" dirty="0" smtClean="0"/>
          </a:p>
          <a:p>
            <a:r>
              <a:rPr lang="en-US" sz="1400" dirty="0" smtClean="0"/>
              <a:t>Run </a:t>
            </a:r>
            <a:r>
              <a:rPr lang="en-US" sz="1400" dirty="0" err="1" smtClean="0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Listen to </a:t>
            </a:r>
            <a:r>
              <a:rPr lang="en-US" sz="1400" dirty="0" err="1" smtClean="0"/>
              <a:t>JobCoordinator</a:t>
            </a:r>
            <a:r>
              <a:rPr lang="en-US" sz="1400" dirty="0" smtClean="0"/>
              <a:t>(</a:t>
            </a:r>
            <a:r>
              <a:rPr lang="en-US" sz="1400" dirty="0" err="1" smtClean="0"/>
              <a:t>sam</a:t>
            </a:r>
            <a:r>
              <a:rPr lang="en-US" sz="1400" dirty="0" smtClean="0"/>
              <a:t> </a:t>
            </a:r>
            <a:r>
              <a:rPr lang="en-US" sz="1400" dirty="0" err="1" smtClean="0"/>
              <a:t>url</a:t>
            </a:r>
            <a:r>
              <a:rPr lang="en-US" sz="1400" dirty="0" smtClean="0"/>
              <a:t> as </a:t>
            </a:r>
            <a:r>
              <a:rPr lang="en-US" sz="1400" dirty="0" err="1" smtClean="0"/>
              <a:t>jobModel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Stop container if </a:t>
            </a:r>
            <a:r>
              <a:rPr lang="en-US" sz="1400" dirty="0" err="1" smtClean="0"/>
              <a:t>JobCoordinator</a:t>
            </a:r>
            <a:endParaRPr lang="en-US" sz="1400" dirty="0" smtClean="0"/>
          </a:p>
          <a:p>
            <a:r>
              <a:rPr lang="en-US" sz="1400" dirty="0" smtClean="0"/>
              <a:t>given signal 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offset for each input partition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Instantialize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StreamTask</a:t>
            </a:r>
            <a:r>
              <a:rPr lang="en-US" sz="1400" dirty="0" smtClean="0"/>
              <a:t> for each input partition</a:t>
            </a:r>
          </a:p>
          <a:p>
            <a:endParaRPr lang="en-US" sz="1400" dirty="0" smtClean="0"/>
          </a:p>
          <a:p>
            <a:r>
              <a:rPr lang="en-US" sz="1400" dirty="0" smtClean="0"/>
              <a:t>Continuously take messages from input stream to </a:t>
            </a:r>
            <a:r>
              <a:rPr lang="en-US" sz="1400" dirty="0" err="1" smtClean="0"/>
              <a:t>StreamTasks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</a:t>
            </a:r>
            <a:r>
              <a:rPr lang="en-US" sz="2200" dirty="0" smtClean="0"/>
              <a:t>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 smtClean="0"/>
              <a:t>ClusterBasedJobCoordinator.java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Coordinator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WikipediaStatsAggregator</a:t>
            </a:r>
            <a:r>
              <a:rPr lang="en-US" dirty="0" smtClean="0"/>
              <a:t> class used in window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FoldLeftFunction</a:t>
            </a:r>
            <a:r>
              <a:rPr lang="en-US" dirty="0" smtClean="0"/>
              <a:t> are used to increment values like number of visits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</a:t>
            </a:r>
            <a:r>
              <a:rPr lang="en-US" altLang="zh-CN" dirty="0" err="1" smtClean="0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 smtClean="0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the code in application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 smtClean="0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Scala’s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</a:t>
            </a:r>
            <a:r>
              <a:rPr lang="en-US" altLang="zh-CN" dirty="0" err="1" smtClean="0"/>
              <a:t>CoordinatorStream</a:t>
            </a:r>
            <a:r>
              <a:rPr lang="en-US" altLang="zh-CN" dirty="0" smtClean="0"/>
              <a:t> Information from </a:t>
            </a:r>
            <a:r>
              <a:rPr lang="en-US" altLang="zh-CN" dirty="0" err="1" smtClean="0"/>
              <a:t>configs</a:t>
            </a:r>
            <a:endParaRPr lang="en-US" altLang="zh-CN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KafkaSystemFactory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new </a:t>
            </a:r>
            <a:r>
              <a:rPr lang="en-US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old </a:t>
            </a:r>
            <a:r>
              <a:rPr lang="en-US" dirty="0" err="1" smtClean="0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YARNJobFactory</a:t>
            </a:r>
            <a:r>
              <a:rPr lang="en-US" dirty="0" smtClean="0"/>
              <a:t> here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 next page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 err="1" smtClean="0"/>
              <a:t>applicationStatus</a:t>
            </a:r>
            <a:r>
              <a:rPr lang="en-US" dirty="0" smtClean="0"/>
              <a:t> every second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</a:t>
            </a:r>
            <a:r>
              <a:rPr lang="en-US" altLang="zh-CN" dirty="0" smtClean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</a:t>
            </a:r>
            <a:r>
              <a:rPr lang="en-US" altLang="zh-CN" dirty="0" err="1" smtClean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same as ‘switch’ in C++ and Java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</a:t>
            </a:r>
            <a:r>
              <a:rPr lang="en-US" sz="1400" dirty="0" smtClean="0"/>
              <a:t>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Skip the security part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ContainerLaunchContext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ApplicationSubmissionContext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 smtClean="0"/>
              <a:t>Stand alone model with Zookeeper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LocalApplicationRunner.java</a:t>
              </a:r>
            </a:p>
            <a:p>
              <a:r>
                <a:rPr lang="en-US" dirty="0" smtClean="0"/>
                <a:t>run(</a:t>
              </a:r>
              <a:r>
                <a:rPr lang="en-US" dirty="0" err="1" smtClean="0"/>
                <a:t>StreamApplication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AbstractApplicationRunner.java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StreamManager.java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ExecutionPlanner.java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Wikipedia-raw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WikipediaFeed</a:t>
            </a:r>
            <a:r>
              <a:rPr lang="en-US" dirty="0" smtClean="0"/>
              <a:t>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Streams</a:t>
            </a:r>
          </a:p>
          <a:p>
            <a:pPr marL="0" indent="0">
              <a:buNone/>
            </a:pPr>
            <a:r>
              <a:rPr lang="en-US" sz="2000" i="1" dirty="0" smtClean="0"/>
              <a:t>A stream is composed of immutable messages </a:t>
            </a:r>
            <a:r>
              <a:rPr lang="en-US" sz="2000" dirty="0" smtClean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 smtClean="0"/>
              <a:t>A stream can have any number of </a:t>
            </a:r>
            <a:r>
              <a:rPr lang="en-US" sz="2000" i="1" dirty="0" smtClean="0"/>
              <a:t>consumers. </a:t>
            </a:r>
            <a:r>
              <a:rPr lang="en-US" sz="2000" dirty="0" smtClean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 smtClean="0"/>
              <a:t>Samza</a:t>
            </a:r>
            <a:r>
              <a:rPr lang="en-US" sz="2000" dirty="0" smtClean="0"/>
              <a:t> supports pluggable system which implements the Streams: Kafka</a:t>
            </a:r>
          </a:p>
          <a:p>
            <a:r>
              <a:rPr lang="en-US" dirty="0" smtClean="0"/>
              <a:t>Jobs</a:t>
            </a:r>
          </a:p>
          <a:p>
            <a:pPr marL="0" indent="0">
              <a:buNone/>
            </a:pPr>
            <a:r>
              <a:rPr lang="en-US" sz="2000" dirty="0" smtClean="0"/>
              <a:t>A job is code that performs logical transformation on input streams and append these messages to output streams</a:t>
            </a:r>
          </a:p>
          <a:p>
            <a:r>
              <a:rPr lang="en-US" dirty="0" smtClean="0"/>
              <a:t>Partitions</a:t>
            </a:r>
          </a:p>
          <a:p>
            <a:pPr marL="0" indent="0">
              <a:buNone/>
            </a:pPr>
            <a:r>
              <a:rPr lang="en-US" sz="2000" dirty="0" smtClean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 smtClean="0"/>
              <a:t>Each stream is broken into one or more partitions.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 smtClean="0"/>
              <a:t>Each message in a partition has a identifier called </a:t>
            </a:r>
            <a:r>
              <a:rPr lang="en-US" sz="2000" i="1" dirty="0" smtClean="0"/>
              <a:t>offset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 smtClean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samza.apache.org/learn/documentation/0.14/introduction/concepts.html</a:t>
            </a:r>
            <a:endParaRPr lang="en-US" dirty="0" smtClean="0"/>
          </a:p>
          <a:p>
            <a:r>
              <a:rPr lang="en-US" dirty="0" smtClean="0"/>
              <a:t>PS: Some of documents are deprecated in the official websites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own code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./run-job.sh –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–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wikipedia-feed.properties</a:t>
            </a:r>
            <a:endParaRPr lang="en-US" dirty="0" smtClean="0"/>
          </a:p>
          <a:p>
            <a:pPr algn="ctr"/>
            <a:r>
              <a:rPr lang="en-US" dirty="0" err="1" smtClean="0"/>
              <a:t>job.factory.class</a:t>
            </a:r>
            <a:endParaRPr lang="en-US" dirty="0" smtClean="0"/>
          </a:p>
          <a:p>
            <a:pPr algn="ctr"/>
            <a:r>
              <a:rPr lang="en-US" dirty="0" smtClean="0"/>
              <a:t>job.name</a:t>
            </a:r>
          </a:p>
          <a:p>
            <a:pPr algn="ctr"/>
            <a:r>
              <a:rPr lang="en-US" dirty="0" err="1" smtClean="0"/>
              <a:t>yarn.package.path</a:t>
            </a:r>
            <a:endParaRPr lang="en-US" dirty="0" smtClean="0"/>
          </a:p>
          <a:p>
            <a:pPr algn="ctr"/>
            <a:r>
              <a:rPr lang="en-US" dirty="0" err="1" smtClean="0"/>
              <a:t>task.class</a:t>
            </a:r>
            <a:endParaRPr lang="en-US" dirty="0" smtClean="0"/>
          </a:p>
          <a:p>
            <a:pPr algn="ctr"/>
            <a:r>
              <a:rPr lang="en-US" dirty="0" err="1" smtClean="0"/>
              <a:t>task.inputs</a:t>
            </a:r>
            <a:endParaRPr lang="en-US" dirty="0" smtClean="0"/>
          </a:p>
          <a:p>
            <a:pPr algn="ctr"/>
            <a:r>
              <a:rPr lang="en-US" dirty="0" err="1" smtClean="0"/>
              <a:t>serializer.registry.json.class</a:t>
            </a:r>
            <a:endParaRPr lang="en-US" dirty="0"/>
          </a:p>
          <a:p>
            <a:pPr algn="ctr"/>
            <a:r>
              <a:rPr lang="en-US" dirty="0" err="1" smtClean="0"/>
              <a:t>systems.kafka.samza.factory</a:t>
            </a:r>
            <a:endParaRPr lang="en-US" dirty="0" smtClean="0"/>
          </a:p>
          <a:p>
            <a:pPr algn="ctr"/>
            <a:r>
              <a:rPr lang="en-US" dirty="0" err="1" smtClean="0"/>
              <a:t>systems.kafka.samza.msg.serde</a:t>
            </a:r>
            <a:endParaRPr lang="en-US" dirty="0" smtClean="0"/>
          </a:p>
          <a:p>
            <a:pPr algn="ctr"/>
            <a:r>
              <a:rPr lang="en-US" dirty="0" err="1" smtClean="0"/>
              <a:t>systems.kafka.consumer.zookeeper.connect</a:t>
            </a:r>
            <a:endParaRPr lang="en-US" dirty="0" smtClean="0"/>
          </a:p>
          <a:p>
            <a:pPr algn="ctr"/>
            <a:r>
              <a:rPr lang="en-US" dirty="0" err="1" smtClean="0"/>
              <a:t>systems.kafka.producer.bootstrap.servers</a:t>
            </a:r>
            <a:endParaRPr lang="en-US" dirty="0" smtClean="0"/>
          </a:p>
          <a:p>
            <a:pPr algn="ctr"/>
            <a:r>
              <a:rPr lang="en-US" dirty="0" err="1" smtClean="0"/>
              <a:t>job.coordinator.system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Start Application 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configuration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run-jc.sh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</a:t>
            </a:r>
            <a:r>
              <a:rPr lang="en-US" altLang="zh-CN" dirty="0" err="1" smtClean="0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not normal </a:t>
            </a:r>
            <a:r>
              <a:rPr lang="en-US" dirty="0" err="1" smtClean="0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containers, handle failures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</a:t>
            </a:r>
            <a:r>
              <a:rPr lang="en-US" dirty="0" err="1" smtClean="0"/>
              <a:t>cmds</a:t>
            </a:r>
            <a:r>
              <a:rPr lang="en-US" dirty="0" smtClean="0"/>
              <a:t> as a parameter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requests for physical resources,</a:t>
            </a:r>
          </a:p>
          <a:p>
            <a:r>
              <a:rPr lang="en-US" dirty="0" smtClean="0"/>
              <a:t>run a container on resources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YARN Node Manager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ClientHelper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everything and submit to YARN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 in context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which and how to run the </a:t>
            </a:r>
            <a:r>
              <a:rPr lang="en-US" dirty="0" err="1" smtClean="0"/>
              <a:t>samza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a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Job Properties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factory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name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package path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class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Job Coordinator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Kafka’s property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Servers address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system’s property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Factory implement both consumer and producer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Container use Consumer to read message and pass them to </a:t>
            </a:r>
            <a:r>
              <a:rPr lang="en-US" altLang="zh-CN" sz="2400" dirty="0" err="1" smtClean="0"/>
              <a:t>StreamTask</a:t>
            </a:r>
            <a:endParaRPr lang="en-US" altLang="zh-CN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Producer </a:t>
            </a:r>
            <a:r>
              <a:rPr lang="en-US" altLang="zh-CN" sz="2400" dirty="0" smtClean="0"/>
              <a:t>writes messages from </a:t>
            </a:r>
            <a:r>
              <a:rPr lang="en-US" altLang="zh-CN" sz="2400" dirty="0" err="1" smtClean="0"/>
              <a:t>StreamTask</a:t>
            </a:r>
            <a:r>
              <a:rPr lang="en-US" altLang="zh-CN" sz="2400" dirty="0" smtClean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JobCoordinator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./run-app.sh </a:t>
            </a:r>
            <a:r>
              <a:rPr lang="en-US" dirty="0" err="1" smtClean="0"/>
              <a:t>wikipedia.application.WikipediaApplication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config</a:t>
            </a:r>
            <a:r>
              <a:rPr lang="en-US" dirty="0" smtClean="0"/>
              <a:t>-factory=</a:t>
            </a:r>
            <a:r>
              <a:rPr lang="en-US" dirty="0" err="1" smtClean="0"/>
              <a:t>org.apache.samza.config.factories.PropertiesConfigFactory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-path=</a:t>
            </a:r>
            <a:r>
              <a:rPr lang="en-US" dirty="0" err="1" smtClean="0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configuration from </a:t>
            </a:r>
            <a:r>
              <a:rPr lang="en-US" altLang="zh-CN" dirty="0" err="1" smtClean="0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the instance of </a:t>
            </a:r>
            <a:r>
              <a:rPr lang="en-US" altLang="zh-CN" dirty="0" err="1" smtClean="0"/>
              <a:t>StreamAppplication</a:t>
            </a:r>
            <a:r>
              <a:rPr lang="en-US" altLang="zh-CN" dirty="0" smtClean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 smtClean="0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Here</a:t>
            </a:r>
            <a:r>
              <a:rPr lang="en-US" dirty="0" smtClean="0"/>
              <a:t> we use </a:t>
            </a:r>
            <a:r>
              <a:rPr lang="en-US" dirty="0" err="1" smtClean="0"/>
              <a:t>RemoteApplicationRunner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Deprecated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 smtClean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 smtClean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 smtClean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 smtClean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 smtClean="0"/>
              <a:t>The assignment of partitions to tasks never changes.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26783</TotalTime>
  <Words>3984</Words>
  <Application>Microsoft Office PowerPoint</Application>
  <PresentationFormat>Widescreen</PresentationFormat>
  <Paragraphs>957</Paragraphs>
  <Slides>89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Index</vt:lpstr>
      <vt:lpstr>YARN</vt:lpstr>
      <vt:lpstr>PowerPoint Presentation</vt:lpstr>
      <vt:lpstr>PowerPoint Presentation</vt:lpstr>
      <vt:lpstr>PowerPoint Presentation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StreamGraph</vt:lpstr>
      <vt:lpstr>StreamGraph</vt:lpstr>
      <vt:lpstr>StreamGraph</vt:lpstr>
      <vt:lpstr>StreamGraph</vt:lpstr>
      <vt:lpstr>StreamGraph</vt:lpstr>
      <vt:lpstr>RemoteApplicationRunner</vt:lpstr>
      <vt:lpstr>RemoteApplicationRunner</vt:lpstr>
      <vt:lpstr>JobGraph</vt:lpstr>
      <vt:lpstr>JobGraph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RemoteApplicationRunner</vt:lpstr>
      <vt:lpstr>PowerPoint Presentation</vt:lpstr>
      <vt:lpstr>Progress ends here</vt:lpstr>
      <vt:lpstr>PowerPoint Presentation</vt:lpstr>
      <vt:lpstr>RemoteApplicationRunner</vt:lpstr>
      <vt:lpstr>Application example</vt:lpstr>
      <vt:lpstr>PowerPoint Presentation</vt:lpstr>
      <vt:lpstr>Complete Abstract</vt:lpstr>
      <vt:lpstr>ClusterBasedJobCoordinator.java</vt:lpstr>
      <vt:lpstr>JobModelManager</vt:lpstr>
      <vt:lpstr>Application example</vt:lpstr>
      <vt:lpstr>PowerPoint Presentation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Presentation</vt:lpstr>
      <vt:lpstr>PowerPoint Presentation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1223</cp:revision>
  <dcterms:created xsi:type="dcterms:W3CDTF">2017-09-19T08:35:57Z</dcterms:created>
  <dcterms:modified xsi:type="dcterms:W3CDTF">2018-02-22T12:48:15Z</dcterms:modified>
</cp:coreProperties>
</file>