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3"/>
  </p:notesMasterIdLst>
  <p:sldIdLst>
    <p:sldId id="256" r:id="rId2"/>
    <p:sldId id="293" r:id="rId3"/>
    <p:sldId id="260" r:id="rId4"/>
    <p:sldId id="295" r:id="rId5"/>
    <p:sldId id="296" r:id="rId6"/>
    <p:sldId id="297" r:id="rId7"/>
    <p:sldId id="298" r:id="rId8"/>
    <p:sldId id="294" r:id="rId9"/>
    <p:sldId id="299" r:id="rId10"/>
    <p:sldId id="300" r:id="rId11"/>
    <p:sldId id="321" r:id="rId12"/>
    <p:sldId id="320" r:id="rId13"/>
    <p:sldId id="322" r:id="rId14"/>
    <p:sldId id="329" r:id="rId15"/>
    <p:sldId id="330" r:id="rId16"/>
    <p:sldId id="332" r:id="rId17"/>
    <p:sldId id="331" r:id="rId18"/>
    <p:sldId id="302" r:id="rId19"/>
    <p:sldId id="273" r:id="rId20"/>
    <p:sldId id="301" r:id="rId21"/>
    <p:sldId id="278" r:id="rId22"/>
    <p:sldId id="306" r:id="rId23"/>
    <p:sldId id="304" r:id="rId24"/>
    <p:sldId id="307" r:id="rId25"/>
    <p:sldId id="305" r:id="rId26"/>
    <p:sldId id="334" r:id="rId27"/>
    <p:sldId id="335" r:id="rId28"/>
    <p:sldId id="318" r:id="rId29"/>
    <p:sldId id="310" r:id="rId30"/>
    <p:sldId id="319" r:id="rId31"/>
    <p:sldId id="327" r:id="rId32"/>
    <p:sldId id="323" r:id="rId33"/>
    <p:sldId id="333" r:id="rId34"/>
    <p:sldId id="338" r:id="rId35"/>
    <p:sldId id="324" r:id="rId36"/>
    <p:sldId id="312" r:id="rId37"/>
    <p:sldId id="325" r:id="rId38"/>
    <p:sldId id="336" r:id="rId39"/>
    <p:sldId id="313" r:id="rId40"/>
    <p:sldId id="326" r:id="rId41"/>
    <p:sldId id="314" r:id="rId42"/>
    <p:sldId id="315" r:id="rId43"/>
    <p:sldId id="316" r:id="rId44"/>
    <p:sldId id="317" r:id="rId45"/>
    <p:sldId id="337" r:id="rId46"/>
    <p:sldId id="311" r:id="rId47"/>
    <p:sldId id="308" r:id="rId48"/>
    <p:sldId id="309" r:id="rId49"/>
    <p:sldId id="275" r:id="rId50"/>
    <p:sldId id="303" r:id="rId51"/>
    <p:sldId id="274" r:id="rId52"/>
    <p:sldId id="268" r:id="rId53"/>
    <p:sldId id="272" r:id="rId54"/>
    <p:sldId id="277" r:id="rId55"/>
    <p:sldId id="280" r:id="rId56"/>
    <p:sldId id="281" r:id="rId57"/>
    <p:sldId id="282" r:id="rId58"/>
    <p:sldId id="283" r:id="rId59"/>
    <p:sldId id="284" r:id="rId60"/>
    <p:sldId id="285" r:id="rId61"/>
    <p:sldId id="286" r:id="rId62"/>
    <p:sldId id="287" r:id="rId63"/>
    <p:sldId id="288" r:id="rId64"/>
    <p:sldId id="289" r:id="rId65"/>
    <p:sldId id="290" r:id="rId66"/>
    <p:sldId id="291" r:id="rId67"/>
    <p:sldId id="292" r:id="rId68"/>
    <p:sldId id="269" r:id="rId69"/>
    <p:sldId id="271" r:id="rId70"/>
    <p:sldId id="263" r:id="rId71"/>
    <p:sldId id="265" r:id="rId72"/>
    <p:sldId id="259" r:id="rId73"/>
    <p:sldId id="262" r:id="rId74"/>
    <p:sldId id="257" r:id="rId75"/>
    <p:sldId id="270" r:id="rId76"/>
    <p:sldId id="258" r:id="rId77"/>
    <p:sldId id="264" r:id="rId78"/>
    <p:sldId id="266" r:id="rId79"/>
    <p:sldId id="267" r:id="rId80"/>
    <p:sldId id="276" r:id="rId81"/>
    <p:sldId id="279" r:id="rId8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772D14-3FAD-4F25-BD61-626CDDDCAD6F}">
          <p14:sldIdLst>
            <p14:sldId id="256"/>
            <p14:sldId id="293"/>
            <p14:sldId id="260"/>
            <p14:sldId id="295"/>
          </p14:sldIdLst>
        </p14:section>
        <p14:section name="YARN" id="{1F32C780-461C-4890-A1C4-77C0DB09FF66}">
          <p14:sldIdLst>
            <p14:sldId id="296"/>
            <p14:sldId id="297"/>
            <p14:sldId id="298"/>
          </p14:sldIdLst>
        </p14:section>
        <p14:section name="Concepts" id="{B361D5C6-E35E-49B5-9F52-41A12C92E075}">
          <p14:sldIdLst>
            <p14:sldId id="294"/>
            <p14:sldId id="299"/>
            <p14:sldId id="300"/>
            <p14:sldId id="321"/>
          </p14:sldIdLst>
        </p14:section>
        <p14:section name="Samza Architecture" id="{A06A1932-424E-42A7-A4F5-C6205A104790}">
          <p14:sldIdLst>
            <p14:sldId id="320"/>
            <p14:sldId id="322"/>
            <p14:sldId id="329"/>
          </p14:sldIdLst>
        </p14:section>
        <p14:section name="Application Example" id="{213CC3C8-3C0D-4EE3-8F69-9E7FD0E02537}">
          <p14:sldIdLst>
            <p14:sldId id="330"/>
            <p14:sldId id="332"/>
            <p14:sldId id="331"/>
          </p14:sldIdLst>
        </p14:section>
        <p14:section name="Deployment" id="{FE5C6F5F-7E43-400C-A90C-E90B98C16EA9}">
          <p14:sldIdLst>
            <p14:sldId id="302"/>
          </p14:sldIdLst>
        </p14:section>
        <p14:section name="Submit Application" id="{087780A7-9521-466D-9F4A-82953803DA7D}">
          <p14:sldIdLst>
            <p14:sldId id="273"/>
            <p14:sldId id="301"/>
            <p14:sldId id="278"/>
            <p14:sldId id="306"/>
            <p14:sldId id="304"/>
            <p14:sldId id="307"/>
            <p14:sldId id="305"/>
            <p14:sldId id="334"/>
            <p14:sldId id="335"/>
            <p14:sldId id="318"/>
            <p14:sldId id="310"/>
            <p14:sldId id="319"/>
            <p14:sldId id="327"/>
            <p14:sldId id="323"/>
            <p14:sldId id="333"/>
            <p14:sldId id="338"/>
            <p14:sldId id="324"/>
            <p14:sldId id="312"/>
            <p14:sldId id="325"/>
            <p14:sldId id="336"/>
            <p14:sldId id="313"/>
            <p14:sldId id="326"/>
            <p14:sldId id="314"/>
            <p14:sldId id="315"/>
            <p14:sldId id="316"/>
            <p14:sldId id="317"/>
            <p14:sldId id="337"/>
            <p14:sldId id="311"/>
            <p14:sldId id="308"/>
            <p14:sldId id="309"/>
            <p14:sldId id="275"/>
            <p14:sldId id="303"/>
            <p14:sldId id="274"/>
            <p14:sldId id="268"/>
            <p14:sldId id="272"/>
          </p14:sldIdLst>
        </p14:section>
        <p14:section name="Detailed Abstract" id="{B1A348FB-F787-484B-A125-1217B7FF92DA}">
          <p14:sldIdLst>
            <p14:sldId id="277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Stand alone job" id="{8995E547-06EC-4D59-8961-90CC66602883}">
          <p14:sldIdLst>
            <p14:sldId id="269"/>
            <p14:sldId id="271"/>
          </p14:sldIdLst>
        </p14:section>
        <p14:section name="Task" id="{A6BE1BE1-8715-4861-9F81-EBD747D5600C}">
          <p14:sldIdLst>
            <p14:sldId id="263"/>
            <p14:sldId id="265"/>
          </p14:sldIdLst>
        </p14:section>
        <p14:section name="Deprecated Pages" id="{699857A4-82F1-444C-B83B-753F585E7797}">
          <p14:sldIdLst>
            <p14:sldId id="259"/>
            <p14:sldId id="262"/>
            <p14:sldId id="257"/>
            <p14:sldId id="270"/>
            <p14:sldId id="258"/>
            <p14:sldId id="264"/>
            <p14:sldId id="266"/>
            <p14:sldId id="267"/>
            <p14:sldId id="276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6395" autoAdjust="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ADF0B-9749-404D-9A56-8E2BD576143D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57081-4441-41AE-98F2-955032B04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82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57081-4441-41AE-98F2-955032B04A0D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78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097E1-CCCB-4E56-BB56-9CF62DC970F1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99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1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16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5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73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41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2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85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52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44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2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FF18F-DFC6-48DD-A8FE-22636A2E9C75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9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amza.apache.org/startup/preview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wrrt/Samza/blob/master/Documentation/ClusterModeSamzaDeployment.pd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26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44.xml"/><Relationship Id="rId2" Type="http://schemas.openxmlformats.org/officeDocument/2006/relationships/slide" Target="slide38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slide" Target="slide19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2.xml"/><Relationship Id="rId4" Type="http://schemas.openxmlformats.org/officeDocument/2006/relationships/slide" Target="slide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hadoop.apache.org/docs/current/hadoop-yarn/hadoop-yarn-site/YARN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5" Type="http://schemas.openxmlformats.org/officeDocument/2006/relationships/image" Target="../media/image89.png"/><Relationship Id="rId10" Type="http://schemas.openxmlformats.org/officeDocument/2006/relationships/image" Target="../media/image94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12" Type="http://schemas.openxmlformats.org/officeDocument/2006/relationships/image" Target="../media/image114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8.png"/><Relationship Id="rId11" Type="http://schemas.openxmlformats.org/officeDocument/2006/relationships/image" Target="../media/image113.png"/><Relationship Id="rId5" Type="http://schemas.openxmlformats.org/officeDocument/2006/relationships/image" Target="../media/image107.png"/><Relationship Id="rId10" Type="http://schemas.openxmlformats.org/officeDocument/2006/relationships/image" Target="../media/image112.png"/><Relationship Id="rId4" Type="http://schemas.openxmlformats.org/officeDocument/2006/relationships/image" Target="../media/image106.png"/><Relationship Id="rId9" Type="http://schemas.openxmlformats.org/officeDocument/2006/relationships/image" Target="../media/image11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3.png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3" Type="http://schemas.openxmlformats.org/officeDocument/2006/relationships/image" Target="../media/image125.png"/><Relationship Id="rId7" Type="http://schemas.openxmlformats.org/officeDocument/2006/relationships/image" Target="../media/image128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7.png"/><Relationship Id="rId11" Type="http://schemas.openxmlformats.org/officeDocument/2006/relationships/image" Target="../media/image132.png"/><Relationship Id="rId5" Type="http://schemas.openxmlformats.org/officeDocument/2006/relationships/image" Target="../media/image126.png"/><Relationship Id="rId10" Type="http://schemas.openxmlformats.org/officeDocument/2006/relationships/image" Target="../media/image131.png"/><Relationship Id="rId4" Type="http://schemas.openxmlformats.org/officeDocument/2006/relationships/hyperlink" Target="https://hadoop.apache.org/docs/r2.7.3/hadoop-yarn/hadoop-yarn-site/NodeLabel.html" TargetMode="External"/><Relationship Id="rId9" Type="http://schemas.openxmlformats.org/officeDocument/2006/relationships/image" Target="../media/image130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3" Type="http://schemas.openxmlformats.org/officeDocument/2006/relationships/image" Target="../media/image134.png"/><Relationship Id="rId7" Type="http://schemas.openxmlformats.org/officeDocument/2006/relationships/image" Target="../media/image138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7.png"/><Relationship Id="rId5" Type="http://schemas.openxmlformats.org/officeDocument/2006/relationships/image" Target="../media/image136.png"/><Relationship Id="rId4" Type="http://schemas.openxmlformats.org/officeDocument/2006/relationships/image" Target="../media/image135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3" Type="http://schemas.openxmlformats.org/officeDocument/2006/relationships/image" Target="../media/image141.png"/><Relationship Id="rId7" Type="http://schemas.openxmlformats.org/officeDocument/2006/relationships/image" Target="../media/image14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4.png"/><Relationship Id="rId5" Type="http://schemas.openxmlformats.org/officeDocument/2006/relationships/image" Target="../media/image143.png"/><Relationship Id="rId4" Type="http://schemas.openxmlformats.org/officeDocument/2006/relationships/image" Target="../media/image142.png"/><Relationship Id="rId9" Type="http://schemas.openxmlformats.org/officeDocument/2006/relationships/image" Target="../media/image147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ortonworks.com/blog/apache-hadoop-yarn-concepts-and-application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" Target="slide7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2.png"/><Relationship Id="rId4" Type="http://schemas.openxmlformats.org/officeDocument/2006/relationships/image" Target="../media/image151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amza.apache.org/learn/documentation/0.14/introduction/concept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351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1812" y="889177"/>
            <a:ext cx="3286933" cy="27628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22" y="140838"/>
            <a:ext cx="10515600" cy="1325563"/>
          </a:xfrm>
        </p:spPr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207" y="1782492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Dataflow Graphs</a:t>
            </a:r>
          </a:p>
          <a:p>
            <a:pPr marL="0" indent="0">
              <a:buNone/>
            </a:pPr>
            <a:r>
              <a:rPr lang="en-US" sz="2200" dirty="0" smtClean="0"/>
              <a:t>Compose </a:t>
            </a:r>
            <a:r>
              <a:rPr lang="en-US" sz="2200" dirty="0" err="1" smtClean="0"/>
              <a:t>mutiple</a:t>
            </a:r>
            <a:r>
              <a:rPr lang="en-US" sz="2200" dirty="0" smtClean="0"/>
              <a:t> jobs to a dataflow graphs</a:t>
            </a:r>
          </a:p>
          <a:p>
            <a:pPr marL="0" indent="0">
              <a:buNone/>
            </a:pPr>
            <a:r>
              <a:rPr lang="en-US" sz="2200" dirty="0" smtClean="0"/>
              <a:t>Edges are stream, nodes are jobs.</a:t>
            </a:r>
          </a:p>
          <a:p>
            <a:pPr marL="0" indent="0">
              <a:buNone/>
            </a:pPr>
            <a:r>
              <a:rPr lang="en-US" sz="2200" dirty="0" smtClean="0"/>
              <a:t>Graphs are often acyclic, but it is possible to create cyclic graphs.</a:t>
            </a:r>
          </a:p>
          <a:p>
            <a:pPr marL="0" indent="0">
              <a:buNone/>
            </a:pPr>
            <a:r>
              <a:rPr lang="en-US" sz="2200" i="1" dirty="0" smtClean="0"/>
              <a:t>The </a:t>
            </a:r>
            <a:r>
              <a:rPr lang="en-US" sz="2200" i="1" dirty="0"/>
              <a:t>dataflow model: a practical approach to balancing correctness, latency, and cost in massive-scale, unbounded, out-of-order data </a:t>
            </a:r>
            <a:r>
              <a:rPr lang="en-US" sz="2200" i="1" dirty="0" smtClean="0"/>
              <a:t>processing, </a:t>
            </a:r>
            <a:r>
              <a:rPr lang="en-US" sz="2200" dirty="0" smtClean="0"/>
              <a:t>VLDB2015</a:t>
            </a:r>
          </a:p>
          <a:p>
            <a:pPr marL="0" indent="0">
              <a:buNone/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62927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" y="255058"/>
            <a:ext cx="10515600" cy="1325563"/>
          </a:xfrm>
        </p:spPr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334" y="1740958"/>
            <a:ext cx="5046133" cy="4351338"/>
          </a:xfrm>
        </p:spPr>
        <p:txBody>
          <a:bodyPr/>
          <a:lstStyle/>
          <a:p>
            <a:r>
              <a:rPr lang="en-US" dirty="0" err="1" smtClean="0"/>
              <a:t>SamzaContainers</a:t>
            </a:r>
            <a:endParaRPr lang="en-US" dirty="0"/>
          </a:p>
          <a:p>
            <a:pPr marL="0" indent="0">
              <a:buNone/>
            </a:pPr>
            <a:r>
              <a:rPr lang="en-US" sz="2000" dirty="0"/>
              <a:t>Partitions and tasks are logical units of parallelism. Containers are the unit of physical parallelism.</a:t>
            </a:r>
          </a:p>
          <a:p>
            <a:pPr marL="0" indent="0">
              <a:buNone/>
            </a:pPr>
            <a:r>
              <a:rPr lang="en-US" sz="2000" dirty="0"/>
              <a:t>A container is a essentially a Unix process(or Linux </a:t>
            </a:r>
            <a:r>
              <a:rPr lang="en-US" sz="2000" dirty="0" err="1"/>
              <a:t>cgroup</a:t>
            </a:r>
            <a:r>
              <a:rPr lang="en-US" sz="2000" dirty="0"/>
              <a:t>).</a:t>
            </a:r>
          </a:p>
          <a:p>
            <a:pPr marL="0" indent="0">
              <a:buNone/>
            </a:pPr>
            <a:r>
              <a:rPr lang="en-US" sz="2000" dirty="0"/>
              <a:t>Each container runs one or more tasks. </a:t>
            </a:r>
          </a:p>
          <a:p>
            <a:pPr marL="0" indent="0">
              <a:buNone/>
            </a:pPr>
            <a:r>
              <a:rPr lang="en-US" sz="2000" dirty="0"/>
              <a:t>The number of containers is specified by the user at run time and can be changed at any time</a:t>
            </a:r>
            <a:r>
              <a:rPr lang="en-US" sz="2000" dirty="0" smtClean="0"/>
              <a:t>.</a:t>
            </a:r>
            <a:endParaRPr lang="en-US" sz="2000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78133" y="3299919"/>
            <a:ext cx="2294466" cy="1024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78998" y="3299918"/>
            <a:ext cx="1600201" cy="1024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192432" y="3689387"/>
            <a:ext cx="859367" cy="5418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289799" y="376558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286748" y="3689387"/>
            <a:ext cx="859367" cy="5418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84115" y="376558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Task2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164232" y="3689387"/>
            <a:ext cx="859367" cy="5418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261599" y="376558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22115" y="3315819"/>
            <a:ext cx="143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037761" y="3281955"/>
            <a:ext cx="143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747000" y="1039251"/>
            <a:ext cx="2997200" cy="18653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Arrow Connector 16"/>
          <p:cNvCxnSpPr>
            <a:stCxn id="51" idx="2"/>
            <a:endCxn id="9" idx="0"/>
          </p:cNvCxnSpPr>
          <p:nvPr/>
        </p:nvCxnSpPr>
        <p:spPr>
          <a:xfrm flipH="1">
            <a:off x="8716432" y="2818468"/>
            <a:ext cx="459312" cy="870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5" idx="2"/>
            <a:endCxn id="7" idx="0"/>
          </p:cNvCxnSpPr>
          <p:nvPr/>
        </p:nvCxnSpPr>
        <p:spPr>
          <a:xfrm flipH="1">
            <a:off x="7622116" y="2823623"/>
            <a:ext cx="634997" cy="865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9" idx="2"/>
            <a:endCxn id="11" idx="0"/>
          </p:cNvCxnSpPr>
          <p:nvPr/>
        </p:nvCxnSpPr>
        <p:spPr>
          <a:xfrm>
            <a:off x="10116071" y="2825213"/>
            <a:ext cx="477845" cy="864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671982" y="991673"/>
            <a:ext cx="115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Stream A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8011581" y="194737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011581" y="216253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011581" y="237769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8008404" y="2599866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008404" y="1736852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8924923" y="194288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8924923" y="215804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924923" y="237320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8927035" y="2594711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8921746" y="1729774"/>
            <a:ext cx="50588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9865250" y="194962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865250" y="216478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865250" y="237994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9867362" y="2601456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9862073" y="1736519"/>
            <a:ext cx="50588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8051799" y="4708479"/>
            <a:ext cx="2362201" cy="18653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8619072" y="4660901"/>
            <a:ext cx="115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Stream B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8467723" y="5552957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8467723" y="5768117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8467723" y="5983277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8469835" y="620478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8464546" y="5339847"/>
            <a:ext cx="50588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9521830" y="5544360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9521830" y="5759520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9521830" y="5974680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9523942" y="6196187"/>
            <a:ext cx="49212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9521830" y="5331250"/>
            <a:ext cx="494237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>
            <a:stCxn id="7" idx="2"/>
            <a:endCxn id="73" idx="0"/>
          </p:cNvCxnSpPr>
          <p:nvPr/>
        </p:nvCxnSpPr>
        <p:spPr>
          <a:xfrm>
            <a:off x="7622116" y="4231251"/>
            <a:ext cx="1095373" cy="110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9" idx="2"/>
            <a:endCxn id="73" idx="0"/>
          </p:cNvCxnSpPr>
          <p:nvPr/>
        </p:nvCxnSpPr>
        <p:spPr>
          <a:xfrm>
            <a:off x="8716432" y="4231251"/>
            <a:ext cx="1057" cy="110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" idx="2"/>
            <a:endCxn id="78" idx="0"/>
          </p:cNvCxnSpPr>
          <p:nvPr/>
        </p:nvCxnSpPr>
        <p:spPr>
          <a:xfrm>
            <a:off x="7622116" y="4231251"/>
            <a:ext cx="2146833" cy="109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9" idx="2"/>
            <a:endCxn id="78" idx="0"/>
          </p:cNvCxnSpPr>
          <p:nvPr/>
        </p:nvCxnSpPr>
        <p:spPr>
          <a:xfrm>
            <a:off x="8716432" y="4231251"/>
            <a:ext cx="1052517" cy="109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1" idx="2"/>
            <a:endCxn id="73" idx="0"/>
          </p:cNvCxnSpPr>
          <p:nvPr/>
        </p:nvCxnSpPr>
        <p:spPr>
          <a:xfrm flipH="1">
            <a:off x="8717489" y="4231251"/>
            <a:ext cx="1876427" cy="110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1" idx="2"/>
          </p:cNvCxnSpPr>
          <p:nvPr/>
        </p:nvCxnSpPr>
        <p:spPr>
          <a:xfrm flipH="1">
            <a:off x="9750960" y="4231251"/>
            <a:ext cx="842956" cy="109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548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513319" y="4268347"/>
            <a:ext cx="3183776" cy="179554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513319" y="659986"/>
            <a:ext cx="3183776" cy="154988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513319" y="2303958"/>
            <a:ext cx="3183776" cy="17955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495" y="82492"/>
            <a:ext cx="10515600" cy="1325563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95" y="1193858"/>
            <a:ext cx="6294120" cy="4351338"/>
          </a:xfrm>
        </p:spPr>
        <p:txBody>
          <a:bodyPr/>
          <a:lstStyle/>
          <a:p>
            <a:r>
              <a:rPr lang="en-US" dirty="0" err="1" smtClean="0"/>
              <a:t>Samza</a:t>
            </a:r>
            <a:r>
              <a:rPr lang="en-US" dirty="0" smtClean="0"/>
              <a:t> is made up of three parts:</a:t>
            </a:r>
          </a:p>
          <a:p>
            <a:pPr marL="0" indent="0">
              <a:buNone/>
            </a:pPr>
            <a:r>
              <a:rPr lang="en-US" sz="2000" dirty="0" smtClean="0"/>
              <a:t>Streaming layer: messages delivery</a:t>
            </a:r>
          </a:p>
          <a:p>
            <a:pPr marL="0" indent="0">
              <a:buNone/>
            </a:pPr>
            <a:r>
              <a:rPr lang="en-US" sz="2000" dirty="0" smtClean="0"/>
              <a:t>Execution layer: </a:t>
            </a:r>
            <a:r>
              <a:rPr lang="en-US" altLang="zh-CN" sz="2000" dirty="0" smtClean="0"/>
              <a:t>cluster computing resources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Processing layer: providing stream processing API  to users</a:t>
            </a:r>
            <a:endParaRPr lang="en-US" sz="2000" dirty="0"/>
          </a:p>
          <a:p>
            <a:endParaRPr lang="en-US" dirty="0" smtClean="0"/>
          </a:p>
          <a:p>
            <a:r>
              <a:rPr lang="en-US" dirty="0" smtClean="0"/>
              <a:t>Usually we have:</a:t>
            </a:r>
          </a:p>
          <a:p>
            <a:pPr marL="0" indent="0">
              <a:buNone/>
            </a:pPr>
            <a:r>
              <a:rPr lang="en-US" sz="2000" dirty="0" smtClean="0"/>
              <a:t>Kafka for streaming layer</a:t>
            </a:r>
          </a:p>
          <a:p>
            <a:pPr marL="0" indent="0">
              <a:buNone/>
            </a:pPr>
            <a:r>
              <a:rPr lang="en-US" sz="2000" dirty="0" smtClean="0"/>
              <a:t>YARN for execution layer</a:t>
            </a:r>
          </a:p>
          <a:p>
            <a:pPr marL="0" indent="0">
              <a:buNone/>
            </a:pPr>
            <a:r>
              <a:rPr lang="en-US" sz="2000" dirty="0" err="1" smtClean="0"/>
              <a:t>Samza</a:t>
            </a:r>
            <a:r>
              <a:rPr lang="en-US" sz="2000" dirty="0" smtClean="0"/>
              <a:t> API for processing layer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8474132" y="3031653"/>
            <a:ext cx="1238597" cy="681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02534" y="3167383"/>
            <a:ext cx="133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Samza</a:t>
            </a:r>
            <a:r>
              <a:rPr lang="en-US" altLang="zh-CN" dirty="0" smtClean="0"/>
              <a:t> API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62948" y="5160137"/>
            <a:ext cx="1238597" cy="60102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61562" y="1359626"/>
            <a:ext cx="1239983" cy="60102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970521" y="5303962"/>
            <a:ext cx="78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YARN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903325" y="1475473"/>
            <a:ext cx="78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Kafka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412480" y="2428498"/>
            <a:ext cx="1920240" cy="366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474132" y="705229"/>
            <a:ext cx="172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Streaming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474132" y="4328636"/>
            <a:ext cx="172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Execution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096893" y="5159172"/>
            <a:ext cx="1238597" cy="601026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330343" y="5302997"/>
            <a:ext cx="855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Mesos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9093430" y="1363936"/>
            <a:ext cx="1238597" cy="601026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218816" y="1507761"/>
            <a:ext cx="963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(Others)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84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265371"/>
            <a:ext cx="10515600" cy="1325563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92142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How </a:t>
            </a:r>
            <a:r>
              <a:rPr lang="en-US" dirty="0" err="1" smtClean="0"/>
              <a:t>Samza</a:t>
            </a:r>
            <a:r>
              <a:rPr lang="en-US" dirty="0" smtClean="0"/>
              <a:t> and YARN integrated:</a:t>
            </a:r>
          </a:p>
          <a:p>
            <a:pPr marL="0" indent="0">
              <a:buNone/>
            </a:pPr>
            <a:r>
              <a:rPr lang="en-US" sz="2000" dirty="0" err="1" smtClean="0"/>
              <a:t>Samza</a:t>
            </a:r>
            <a:r>
              <a:rPr lang="en-US" sz="2000" dirty="0"/>
              <a:t> </a:t>
            </a:r>
            <a:r>
              <a:rPr lang="en-US" sz="2000" dirty="0" smtClean="0"/>
              <a:t>prepared a YARN </a:t>
            </a:r>
            <a:r>
              <a:rPr lang="en-US" sz="2000" dirty="0" err="1" smtClean="0"/>
              <a:t>ApplicationMaster</a:t>
            </a:r>
            <a:r>
              <a:rPr lang="en-US" sz="2000" dirty="0" smtClean="0"/>
              <a:t>(AM) and a YARN </a:t>
            </a:r>
            <a:r>
              <a:rPr lang="en-US" sz="2000" dirty="0" err="1" smtClean="0"/>
              <a:t>JobRunner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When </a:t>
            </a:r>
            <a:r>
              <a:rPr lang="en-US" sz="2000" dirty="0" err="1" smtClean="0"/>
              <a:t>Samza</a:t>
            </a:r>
            <a:r>
              <a:rPr lang="en-US" sz="2000" dirty="0" smtClean="0"/>
              <a:t> wants to start a new application(or job), it talks to YARN </a:t>
            </a:r>
            <a:r>
              <a:rPr lang="en-US" sz="2000" dirty="0" err="1" smtClean="0"/>
              <a:t>ResourceManager</a:t>
            </a:r>
            <a:r>
              <a:rPr lang="en-US" sz="2000" dirty="0" smtClean="0"/>
              <a:t>(RM). </a:t>
            </a:r>
          </a:p>
          <a:p>
            <a:pPr marL="0" indent="0">
              <a:buNone/>
            </a:pPr>
            <a:r>
              <a:rPr lang="en-US" sz="2000" dirty="0" smtClean="0"/>
              <a:t>RM will talks to a YARN </a:t>
            </a:r>
            <a:r>
              <a:rPr lang="en-US" sz="2000" dirty="0" err="1" smtClean="0"/>
              <a:t>NodeManager</a:t>
            </a:r>
            <a:r>
              <a:rPr lang="en-US" sz="2000" dirty="0" smtClean="0"/>
              <a:t>(NM) to allocate space (one container) for </a:t>
            </a:r>
            <a:r>
              <a:rPr lang="en-US" sz="2000" dirty="0" err="1" smtClean="0"/>
              <a:t>Samza</a:t>
            </a:r>
            <a:r>
              <a:rPr lang="en-US" sz="2000" dirty="0" smtClean="0"/>
              <a:t> AM on the cluster.</a:t>
            </a:r>
          </a:p>
          <a:p>
            <a:pPr marL="0" indent="0">
              <a:buNone/>
            </a:pPr>
            <a:r>
              <a:rPr lang="en-US" sz="2000" dirty="0" smtClean="0"/>
              <a:t>After allocating, NM starts the AM. The AM then asks RM for one or more YARN containers to run </a:t>
            </a:r>
            <a:r>
              <a:rPr lang="en-US" sz="2000" dirty="0" err="1" smtClean="0"/>
              <a:t>SamzaContainers</a:t>
            </a:r>
            <a:r>
              <a:rPr lang="en-US" sz="2000" dirty="0" smtClean="0"/>
              <a:t>. </a:t>
            </a:r>
          </a:p>
          <a:p>
            <a:pPr marL="0" indent="0">
              <a:buNone/>
            </a:pPr>
            <a:r>
              <a:rPr lang="en-US" sz="2000" dirty="0" smtClean="0"/>
              <a:t>RM works with NMs to allocate required containers. NMs then start the </a:t>
            </a:r>
            <a:r>
              <a:rPr lang="en-US" sz="2000" dirty="0" err="1" smtClean="0"/>
              <a:t>SamzaContainers</a:t>
            </a:r>
            <a:r>
              <a:rPr lang="en-US" sz="2000" dirty="0" smtClean="0"/>
              <a:t>. </a:t>
            </a:r>
          </a:p>
          <a:p>
            <a:pPr marL="0" indent="0">
              <a:buNone/>
            </a:pPr>
            <a:r>
              <a:rPr lang="en-US" sz="2000" dirty="0" smtClean="0"/>
              <a:t>The </a:t>
            </a:r>
            <a:r>
              <a:rPr lang="en-US" sz="2000" dirty="0" err="1" smtClean="0"/>
              <a:t>JobRunner</a:t>
            </a:r>
            <a:r>
              <a:rPr lang="en-US" sz="2000" dirty="0" smtClean="0"/>
              <a:t> will run application’s processing code in those containers.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55435" y="5255280"/>
            <a:ext cx="2497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Different colors indicate different host machine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981" y="2080780"/>
            <a:ext cx="23431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329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" y="56760"/>
            <a:ext cx="10515600" cy="1325563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714" y="1915319"/>
            <a:ext cx="6467475" cy="41719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99563" y="6176963"/>
            <a:ext cx="466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http://samza.apache.org/startup/preview/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4623" y="1699875"/>
            <a:ext cx="5230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high-level API (Since 0.13.0) provides the libraries for user to define their applications’ logic. Users implement applications’ logic in StreamApplication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4623" y="2792535"/>
            <a:ext cx="56956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Samza</a:t>
            </a:r>
            <a:r>
              <a:rPr lang="en-US" dirty="0"/>
              <a:t> </a:t>
            </a:r>
            <a:r>
              <a:rPr lang="en-US" dirty="0" smtClean="0"/>
              <a:t>use </a:t>
            </a:r>
            <a:r>
              <a:rPr lang="en-US" dirty="0" err="1" smtClean="0"/>
              <a:t>ApplicationRunner</a:t>
            </a:r>
            <a:r>
              <a:rPr lang="en-US" dirty="0" smtClean="0"/>
              <a:t> to run a StreamApplication:</a:t>
            </a:r>
          </a:p>
          <a:p>
            <a:r>
              <a:rPr lang="en-US" sz="1600" dirty="0" smtClean="0"/>
              <a:t>Remote Runner for running on the cluster (Cluster mode)</a:t>
            </a:r>
          </a:p>
          <a:p>
            <a:r>
              <a:rPr lang="en-US" sz="1600" dirty="0" smtClean="0"/>
              <a:t>Local Runner for running on local machine (Standalone mode)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4623" y="3823639"/>
            <a:ext cx="537409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execution layer, </a:t>
            </a:r>
            <a:r>
              <a:rPr lang="en-US" altLang="zh-CN" dirty="0" smtClean="0"/>
              <a:t>there are two kinds of execution models:</a:t>
            </a:r>
          </a:p>
          <a:p>
            <a:r>
              <a:rPr lang="en-US" sz="1600" dirty="0" smtClean="0"/>
              <a:t>Cluster-based </a:t>
            </a:r>
            <a:r>
              <a:rPr lang="en-US" sz="1600" dirty="0" err="1" smtClean="0"/>
              <a:t>execution:YARN</a:t>
            </a:r>
            <a:r>
              <a:rPr lang="en-US" sz="1600" dirty="0" smtClean="0"/>
              <a:t>, </a:t>
            </a:r>
            <a:r>
              <a:rPr lang="en-US" sz="1600" dirty="0" err="1" smtClean="0"/>
              <a:t>Mesos</a:t>
            </a:r>
            <a:endParaRPr lang="en-US" sz="1600" dirty="0" smtClean="0"/>
          </a:p>
          <a:p>
            <a:r>
              <a:rPr lang="en-US" sz="1600" dirty="0" smtClean="0"/>
              <a:t>Embedded execution: </a:t>
            </a:r>
            <a:r>
              <a:rPr lang="en-US" sz="1600" dirty="0" err="1" smtClean="0"/>
              <a:t>ZooKeeper</a:t>
            </a:r>
            <a:r>
              <a:rPr lang="en-US" sz="1600" dirty="0" smtClean="0"/>
              <a:t>, External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4623" y="5064521"/>
            <a:ext cx="5313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StreamProcessor</a:t>
            </a:r>
            <a:r>
              <a:rPr lang="en-US" dirty="0" smtClean="0"/>
              <a:t> is the smallest execution unit of a StreamApplication. It reads </a:t>
            </a:r>
            <a:r>
              <a:rPr lang="en-US" dirty="0" err="1" smtClean="0"/>
              <a:t>configs</a:t>
            </a:r>
            <a:r>
              <a:rPr lang="en-US" dirty="0" smtClean="0"/>
              <a:t> from </a:t>
            </a:r>
            <a:r>
              <a:rPr lang="en-US" dirty="0" err="1" smtClean="0"/>
              <a:t>ApplicationRunner</a:t>
            </a:r>
            <a:r>
              <a:rPr lang="en-US" dirty="0" smtClean="0"/>
              <a:t> and processes input partitions.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04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Wikipedia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0810"/>
            <a:ext cx="8821189" cy="4351338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is the Hello-</a:t>
            </a:r>
            <a:r>
              <a:rPr lang="en-US" dirty="0" err="1" smtClean="0"/>
              <a:t>Samza</a:t>
            </a:r>
            <a:r>
              <a:rPr lang="en-US" dirty="0" smtClean="0"/>
              <a:t> project’s example application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application read </a:t>
            </a:r>
            <a:r>
              <a:rPr lang="en-US" dirty="0" err="1" smtClean="0"/>
              <a:t>realtime</a:t>
            </a:r>
            <a:r>
              <a:rPr lang="en-US" dirty="0" smtClean="0"/>
              <a:t> events from Wikipedia website, and write the statistics information of these events into a Kafka topic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201188" y="4794511"/>
            <a:ext cx="1886989" cy="18806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92629" y="4794511"/>
            <a:ext cx="194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Wikipedia server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63287" y="5237018"/>
            <a:ext cx="1562793" cy="2992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11284" y="5201981"/>
            <a:ext cx="13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63287" y="5694898"/>
            <a:ext cx="1562793" cy="2992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611284" y="5659861"/>
            <a:ext cx="13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wiktionary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363287" y="6196340"/>
            <a:ext cx="1562793" cy="2992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611284" y="6161303"/>
            <a:ext cx="13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wikinews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940232" y="5232063"/>
            <a:ext cx="2934393" cy="11821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253345" y="5604886"/>
            <a:ext cx="230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WikipediaApplication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7" idx="3"/>
            <a:endCxn id="15" idx="1"/>
          </p:cNvCxnSpPr>
          <p:nvPr/>
        </p:nvCxnSpPr>
        <p:spPr>
          <a:xfrm>
            <a:off x="2916382" y="5386647"/>
            <a:ext cx="1023850" cy="436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  <a:endCxn id="15" idx="1"/>
          </p:cNvCxnSpPr>
          <p:nvPr/>
        </p:nvCxnSpPr>
        <p:spPr>
          <a:xfrm flipV="1">
            <a:off x="2916382" y="5823126"/>
            <a:ext cx="1023850" cy="21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3"/>
            <a:endCxn id="15" idx="1"/>
          </p:cNvCxnSpPr>
          <p:nvPr/>
        </p:nvCxnSpPr>
        <p:spPr>
          <a:xfrm flipV="1">
            <a:off x="2926080" y="5823126"/>
            <a:ext cx="1014152" cy="522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5" idx="3"/>
            <a:endCxn id="35" idx="1"/>
          </p:cNvCxnSpPr>
          <p:nvPr/>
        </p:nvCxnSpPr>
        <p:spPr>
          <a:xfrm flipV="1">
            <a:off x="6874625" y="5819695"/>
            <a:ext cx="581892" cy="3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7456517" y="5478087"/>
            <a:ext cx="1687483" cy="68321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456517" y="5623115"/>
            <a:ext cx="182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wiki-stats 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08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Wikipedia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57" y="2015507"/>
            <a:ext cx="513943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Procedure: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Read </a:t>
            </a:r>
            <a:r>
              <a:rPr lang="en-US" sz="2000" dirty="0" err="1"/>
              <a:t>realtime</a:t>
            </a:r>
            <a:r>
              <a:rPr lang="en-US" sz="2000" dirty="0"/>
              <a:t> events from three wiki sources </a:t>
            </a:r>
            <a:r>
              <a:rPr lang="en-US" sz="2000" dirty="0" smtClean="0"/>
              <a:t>stream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Merge three streams into one stream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Parse these events to a structured format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Aggregate events’ </a:t>
            </a:r>
            <a:r>
              <a:rPr lang="en-US" sz="2000" dirty="0" smtClean="0"/>
              <a:t>stats(total number of certain word, number of modification, </a:t>
            </a:r>
            <a:r>
              <a:rPr lang="en-US" sz="2000" dirty="0" err="1" smtClean="0"/>
              <a:t>etc</a:t>
            </a:r>
            <a:r>
              <a:rPr lang="en-US" sz="2000" dirty="0" smtClean="0"/>
              <a:t>) </a:t>
            </a:r>
            <a:r>
              <a:rPr lang="en-US" sz="2000" dirty="0"/>
              <a:t>over 10 seconds window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Format each window’s output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Send window output to </a:t>
            </a:r>
            <a:r>
              <a:rPr lang="en-US" sz="2000" dirty="0" smtClean="0"/>
              <a:t>Kafka topic named ‘</a:t>
            </a:r>
            <a:r>
              <a:rPr lang="en-US" sz="2000" dirty="0" err="1" smtClean="0"/>
              <a:t>wikipedia</a:t>
            </a:r>
            <a:r>
              <a:rPr lang="en-US" sz="2000" dirty="0" smtClean="0"/>
              <a:t>-stats’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33793" y="3035885"/>
            <a:ext cx="6849687" cy="16025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141907" y="3614344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 	</a:t>
            </a:r>
            <a:endParaRPr lang="en-US" dirty="0"/>
          </a:p>
        </p:txBody>
      </p:sp>
      <p:cxnSp>
        <p:nvCxnSpPr>
          <p:cNvPr id="6" name="Straight Arrow Connector 5"/>
          <p:cNvCxnSpPr>
            <a:endCxn id="5" idx="1"/>
          </p:cNvCxnSpPr>
          <p:nvPr/>
        </p:nvCxnSpPr>
        <p:spPr>
          <a:xfrm>
            <a:off x="6803464" y="3338307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5" idx="2"/>
          </p:cNvCxnSpPr>
          <p:nvPr/>
        </p:nvCxnSpPr>
        <p:spPr>
          <a:xfrm>
            <a:off x="6710192" y="3803247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5" idx="3"/>
          </p:cNvCxnSpPr>
          <p:nvPr/>
        </p:nvCxnSpPr>
        <p:spPr>
          <a:xfrm flipV="1">
            <a:off x="6796340" y="3953661"/>
            <a:ext cx="403785" cy="24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422320" y="3136102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5422320" y="3136102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en-wikipedia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6"/>
            <a:endCxn id="17" idx="2"/>
          </p:cNvCxnSpPr>
          <p:nvPr/>
        </p:nvCxnSpPr>
        <p:spPr>
          <a:xfrm flipV="1">
            <a:off x="7539442" y="3808179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2"/>
          <p:cNvSpPr txBox="1"/>
          <p:nvPr/>
        </p:nvSpPr>
        <p:spPr>
          <a:xfrm>
            <a:off x="6894899" y="3290137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mergeAll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398995" y="3568784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5330279" y="3553239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en-wiktionary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411567" y="4019003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TextBox 16"/>
          <p:cNvSpPr txBox="1"/>
          <p:nvPr/>
        </p:nvSpPr>
        <p:spPr>
          <a:xfrm>
            <a:off x="5445351" y="4003458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en-wikinews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8129597" y="3609411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 	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7" idx="6"/>
            <a:endCxn id="20" idx="2"/>
          </p:cNvCxnSpPr>
          <p:nvPr/>
        </p:nvCxnSpPr>
        <p:spPr>
          <a:xfrm>
            <a:off x="8527132" y="3808179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9"/>
          <p:cNvSpPr txBox="1"/>
          <p:nvPr/>
        </p:nvSpPr>
        <p:spPr>
          <a:xfrm>
            <a:off x="7817433" y="3287010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/>
              <a:t>Wiki</a:t>
            </a:r>
            <a:r>
              <a:rPr lang="en-US" dirty="0" err="1" smtClean="0"/>
              <a:t>Parser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9188357" y="3611579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TextBox 21"/>
          <p:cNvSpPr txBox="1"/>
          <p:nvPr/>
        </p:nvSpPr>
        <p:spPr>
          <a:xfrm>
            <a:off x="8951762" y="3328708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window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10245983" y="3620087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0" idx="6"/>
            <a:endCxn id="22" idx="2"/>
          </p:cNvCxnSpPr>
          <p:nvPr/>
        </p:nvCxnSpPr>
        <p:spPr>
          <a:xfrm>
            <a:off x="9591132" y="3812967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4"/>
          <p:cNvSpPr txBox="1"/>
          <p:nvPr/>
        </p:nvSpPr>
        <p:spPr>
          <a:xfrm>
            <a:off x="10067463" y="3048811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formatOutput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1175169" y="3476481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TextBox 26"/>
          <p:cNvSpPr txBox="1"/>
          <p:nvPr/>
        </p:nvSpPr>
        <p:spPr>
          <a:xfrm>
            <a:off x="11149706" y="3501593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wikipedia</a:t>
            </a:r>
            <a:r>
              <a:rPr lang="en-US" dirty="0" smtClean="0"/>
              <a:t>-stats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2" idx="6"/>
            <a:endCxn id="26" idx="1"/>
          </p:cNvCxnSpPr>
          <p:nvPr/>
        </p:nvCxnSpPr>
        <p:spPr>
          <a:xfrm>
            <a:off x="10648758" y="3821475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408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Wikipedia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058" y="1842250"/>
            <a:ext cx="6210993" cy="4351338"/>
          </a:xfrm>
        </p:spPr>
        <p:txBody>
          <a:bodyPr/>
          <a:lstStyle/>
          <a:p>
            <a:r>
              <a:rPr lang="en-US" dirty="0" smtClean="0"/>
              <a:t>The application’s logic is mainly contained </a:t>
            </a:r>
            <a:r>
              <a:rPr lang="en-US" altLang="zh-CN" dirty="0" smtClean="0"/>
              <a:t>in the </a:t>
            </a:r>
            <a:r>
              <a:rPr lang="en-US" altLang="zh-CN" i="1" dirty="0" err="1" smtClean="0"/>
              <a:t>init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method of Application class: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366" y="3219731"/>
            <a:ext cx="7794275" cy="2511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3116936"/>
            <a:ext cx="2277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 up input Streams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3"/>
            <a:endCxn id="8" idx="1"/>
          </p:cNvCxnSpPr>
          <p:nvPr/>
        </p:nvCxnSpPr>
        <p:spPr>
          <a:xfrm>
            <a:off x="3115887" y="3301602"/>
            <a:ext cx="1264920" cy="589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380807" y="3699933"/>
            <a:ext cx="7065818" cy="38161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80807" y="4334933"/>
            <a:ext cx="7210060" cy="13546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38200" y="34862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 up output Streams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3"/>
            <a:endCxn id="9" idx="1"/>
          </p:cNvCxnSpPr>
          <p:nvPr/>
        </p:nvCxnSpPr>
        <p:spPr>
          <a:xfrm>
            <a:off x="3200400" y="3670934"/>
            <a:ext cx="1180407" cy="731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6788" y="3886424"/>
            <a:ext cx="270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Merge three input streams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5" idx="3"/>
            <a:endCxn id="18" idx="1"/>
          </p:cNvCxnSpPr>
          <p:nvPr/>
        </p:nvCxnSpPr>
        <p:spPr>
          <a:xfrm>
            <a:off x="3371812" y="4071090"/>
            <a:ext cx="1008995" cy="707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380807" y="4723784"/>
            <a:ext cx="7641860" cy="10903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38200" y="4266352"/>
            <a:ext cx="239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Parse the input events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4" idx="3"/>
            <a:endCxn id="27" idx="1"/>
          </p:cNvCxnSpPr>
          <p:nvPr/>
        </p:nvCxnSpPr>
        <p:spPr>
          <a:xfrm>
            <a:off x="3229958" y="4451018"/>
            <a:ext cx="1150849" cy="687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380807" y="5079594"/>
            <a:ext cx="2698095" cy="11715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02627" y="4691043"/>
            <a:ext cx="3148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Aggregate the stats </a:t>
            </a:r>
            <a:r>
              <a:rPr lang="en-US" dirty="0" err="1" smtClean="0"/>
              <a:t>informtion</a:t>
            </a:r>
            <a:r>
              <a:rPr lang="en-US" dirty="0" smtClean="0"/>
              <a:t> in the time window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637880" y="5205681"/>
            <a:ext cx="5589853" cy="14263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9" idx="3"/>
            <a:endCxn id="30" idx="1"/>
          </p:cNvCxnSpPr>
          <p:nvPr/>
        </p:nvCxnSpPr>
        <p:spPr>
          <a:xfrm>
            <a:off x="3551458" y="5014209"/>
            <a:ext cx="1086422" cy="262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637880" y="5348313"/>
            <a:ext cx="1263387" cy="11071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stCxn id="45" idx="3"/>
            <a:endCxn id="33" idx="1"/>
          </p:cNvCxnSpPr>
          <p:nvPr/>
        </p:nvCxnSpPr>
        <p:spPr>
          <a:xfrm flipV="1">
            <a:off x="3327402" y="5403672"/>
            <a:ext cx="1310478" cy="12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38200" y="5348313"/>
            <a:ext cx="2489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Format window’s output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89478" y="5770950"/>
            <a:ext cx="2690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Send to output Kafka topic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4637879" y="5484613"/>
            <a:ext cx="1263387" cy="11071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>
            <a:stCxn id="50" idx="3"/>
            <a:endCxn id="51" idx="1"/>
          </p:cNvCxnSpPr>
          <p:nvPr/>
        </p:nvCxnSpPr>
        <p:spPr>
          <a:xfrm flipV="1">
            <a:off x="3479800" y="5539972"/>
            <a:ext cx="1158079" cy="415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07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62" y="227102"/>
            <a:ext cx="10515600" cy="1325563"/>
          </a:xfrm>
        </p:spPr>
        <p:txBody>
          <a:bodyPr/>
          <a:lstStyle/>
          <a:p>
            <a:r>
              <a:rPr lang="en-US" dirty="0" smtClean="0"/>
              <a:t>Deployment and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</a:t>
            </a:r>
            <a:r>
              <a:rPr lang="en-US" dirty="0"/>
              <a:t>check out the </a:t>
            </a:r>
            <a:r>
              <a:rPr lang="en-US" i="1" dirty="0" smtClean="0"/>
              <a:t>ClusterModeSamzaDeployment.pdf</a:t>
            </a:r>
          </a:p>
          <a:p>
            <a:r>
              <a:rPr lang="en-US" i="1" dirty="0">
                <a:hlinkClick r:id="rId2"/>
              </a:rPr>
              <a:t>https://github.com/Swrrt/Samza/blob/master/Documentation/ClusterModeSamzaDeployment.pdf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99692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470" y="263769"/>
            <a:ext cx="10515600" cy="1758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Complete Abstract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99567" y="958333"/>
            <a:ext cx="1230923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run-app.sh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71171" y="958362"/>
            <a:ext cx="1054345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1388" y="993476"/>
            <a:ext cx="1230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1925516" y="1037436"/>
            <a:ext cx="483577" cy="246239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4" idx="3"/>
            <a:endCxn id="11" idx="1"/>
          </p:cNvCxnSpPr>
          <p:nvPr/>
        </p:nvCxnSpPr>
        <p:spPr>
          <a:xfrm>
            <a:off x="3630490" y="1160556"/>
            <a:ext cx="537064" cy="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167554" y="958361"/>
            <a:ext cx="2417884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67554" y="975918"/>
            <a:ext cx="2417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ApplicationRunnerMain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903186" y="668175"/>
            <a:ext cx="2686416" cy="9847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903186" y="694568"/>
            <a:ext cx="2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13" idx="3"/>
            <a:endCxn id="26" idx="1"/>
          </p:cNvCxnSpPr>
          <p:nvPr/>
        </p:nvCxnSpPr>
        <p:spPr>
          <a:xfrm flipV="1">
            <a:off x="6585438" y="1160557"/>
            <a:ext cx="1317748" cy="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692046" y="694568"/>
            <a:ext cx="1054345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696809" y="707652"/>
            <a:ext cx="1230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8363316" y="1169394"/>
            <a:ext cx="1823483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363316" y="1186951"/>
            <a:ext cx="1823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ExecutionPlanner</a:t>
            </a:r>
            <a:endParaRPr lang="en-US" dirty="0"/>
          </a:p>
        </p:txBody>
      </p:sp>
      <p:cxnSp>
        <p:nvCxnSpPr>
          <p:cNvPr id="64" name="Elbow Connector 63"/>
          <p:cNvCxnSpPr>
            <a:stCxn id="26" idx="2"/>
            <a:endCxn id="71" idx="0"/>
          </p:cNvCxnSpPr>
          <p:nvPr/>
        </p:nvCxnSpPr>
        <p:spPr>
          <a:xfrm rot="5400000">
            <a:off x="6224246" y="-828531"/>
            <a:ext cx="540678" cy="55036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2399567" y="2193617"/>
            <a:ext cx="2686416" cy="16837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2399567" y="2131976"/>
            <a:ext cx="2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JobRunner</a:t>
            </a:r>
            <a:endParaRPr lang="en-US" dirty="0"/>
          </a:p>
        </p:txBody>
      </p:sp>
      <p:sp>
        <p:nvSpPr>
          <p:cNvPr id="77" name="Rounded Rectangle 76"/>
          <p:cNvSpPr/>
          <p:nvPr/>
        </p:nvSpPr>
        <p:spPr>
          <a:xfrm>
            <a:off x="0" y="2356239"/>
            <a:ext cx="1090245" cy="13453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3960" y="2571648"/>
            <a:ext cx="1046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CoordinatorSystemStream</a:t>
            </a:r>
            <a:endParaRPr lang="en-US" dirty="0"/>
          </a:p>
        </p:txBody>
      </p:sp>
      <p:cxnSp>
        <p:nvCxnSpPr>
          <p:cNvPr id="85" name="Straight Arrow Connector 84"/>
          <p:cNvCxnSpPr>
            <a:stCxn id="71" idx="1"/>
            <a:endCxn id="78" idx="3"/>
          </p:cNvCxnSpPr>
          <p:nvPr/>
        </p:nvCxnSpPr>
        <p:spPr>
          <a:xfrm flipH="1" flipV="1">
            <a:off x="1090245" y="3033313"/>
            <a:ext cx="1309322" cy="2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542683" y="566974"/>
            <a:ext cx="1939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submit application</a:t>
            </a:r>
            <a:endParaRPr 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1059106" y="2149571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Read old </a:t>
            </a:r>
            <a:r>
              <a:rPr lang="en-US" sz="1400" dirty="0" err="1" smtClean="0"/>
              <a:t>configs</a:t>
            </a:r>
            <a:endParaRPr lang="en-US" sz="1400" dirty="0" smtClean="0"/>
          </a:p>
          <a:p>
            <a:r>
              <a:rPr lang="en-US" sz="1400" dirty="0" smtClean="0"/>
              <a:t>Write  </a:t>
            </a:r>
            <a:r>
              <a:rPr lang="en-US" sz="1400" dirty="0" err="1" smtClean="0"/>
              <a:t>configs</a:t>
            </a:r>
            <a:endParaRPr lang="en-US" sz="1400" dirty="0"/>
          </a:p>
        </p:txBody>
      </p:sp>
      <p:sp>
        <p:nvSpPr>
          <p:cNvPr id="95" name="Rectangle 94"/>
          <p:cNvSpPr/>
          <p:nvPr/>
        </p:nvSpPr>
        <p:spPr>
          <a:xfrm>
            <a:off x="2451588" y="2454801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2451588" y="2472358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coordinatorSystemProducer</a:t>
            </a:r>
            <a:endParaRPr lang="en-US" sz="1600" dirty="0"/>
          </a:p>
        </p:txBody>
      </p:sp>
      <p:sp>
        <p:nvSpPr>
          <p:cNvPr id="97" name="Rectangle 96"/>
          <p:cNvSpPr/>
          <p:nvPr/>
        </p:nvSpPr>
        <p:spPr>
          <a:xfrm>
            <a:off x="2451588" y="2918551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2451588" y="2936108"/>
            <a:ext cx="261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coordinatorSystem</a:t>
            </a:r>
            <a:r>
              <a:rPr lang="en-US" altLang="zh-CN" sz="1600" dirty="0" err="1" smtClean="0"/>
              <a:t>Consumer</a:t>
            </a:r>
            <a:endParaRPr lang="en-US" sz="1600" dirty="0"/>
          </a:p>
        </p:txBody>
      </p:sp>
      <p:sp>
        <p:nvSpPr>
          <p:cNvPr id="105" name="Rectangle 104"/>
          <p:cNvSpPr/>
          <p:nvPr/>
        </p:nvSpPr>
        <p:spPr>
          <a:xfrm>
            <a:off x="2451588" y="3404590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2451588" y="3422147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YarnJob</a:t>
            </a:r>
            <a:endParaRPr lang="en-US" sz="1600" dirty="0"/>
          </a:p>
        </p:txBody>
      </p:sp>
      <p:cxnSp>
        <p:nvCxnSpPr>
          <p:cNvPr id="108" name="Straight Arrow Connector 107"/>
          <p:cNvCxnSpPr>
            <a:stCxn id="106" idx="3"/>
            <a:endCxn id="113" idx="1"/>
          </p:cNvCxnSpPr>
          <p:nvPr/>
        </p:nvCxnSpPr>
        <p:spPr>
          <a:xfrm flipV="1">
            <a:off x="5028467" y="3012306"/>
            <a:ext cx="1556971" cy="579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6585438" y="2410974"/>
            <a:ext cx="2673962" cy="1202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6596063" y="2367056"/>
            <a:ext cx="2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ClientHelper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5181325" y="2410974"/>
            <a:ext cx="13087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submit </a:t>
            </a:r>
            <a:r>
              <a:rPr lang="en-US" sz="1400" dirty="0" err="1" smtClean="0"/>
              <a:t>JavaEnv</a:t>
            </a:r>
            <a:r>
              <a:rPr lang="en-US" sz="1400" dirty="0" smtClean="0"/>
              <a:t>, commands,</a:t>
            </a:r>
          </a:p>
          <a:p>
            <a:r>
              <a:rPr lang="en-US" sz="1400" dirty="0" err="1" smtClean="0"/>
              <a:t>configs</a:t>
            </a:r>
            <a:endParaRPr lang="en-US" sz="1400" dirty="0"/>
          </a:p>
        </p:txBody>
      </p:sp>
      <p:sp>
        <p:nvSpPr>
          <p:cNvPr id="117" name="Rectangle 116"/>
          <p:cNvSpPr/>
          <p:nvPr/>
        </p:nvSpPr>
        <p:spPr>
          <a:xfrm>
            <a:off x="6640206" y="2710101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6640206" y="2727658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ApplicationContext</a:t>
            </a:r>
            <a:endParaRPr lang="en-US" sz="1600" dirty="0"/>
          </a:p>
        </p:txBody>
      </p:sp>
      <p:sp>
        <p:nvSpPr>
          <p:cNvPr id="119" name="Rectangle 118"/>
          <p:cNvSpPr/>
          <p:nvPr/>
        </p:nvSpPr>
        <p:spPr>
          <a:xfrm>
            <a:off x="6637459" y="3136055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6637459" y="3153612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YarnClient</a:t>
            </a:r>
            <a:endParaRPr lang="en-US" sz="1600" dirty="0"/>
          </a:p>
        </p:txBody>
      </p:sp>
      <p:cxnSp>
        <p:nvCxnSpPr>
          <p:cNvPr id="123" name="Straight Arrow Connector 122"/>
          <p:cNvCxnSpPr>
            <a:stCxn id="120" idx="3"/>
            <a:endCxn id="124" idx="1"/>
          </p:cNvCxnSpPr>
          <p:nvPr/>
        </p:nvCxnSpPr>
        <p:spPr>
          <a:xfrm flipV="1">
            <a:off x="9214338" y="2887846"/>
            <a:ext cx="972461" cy="435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10186799" y="2685623"/>
            <a:ext cx="1230923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run-jc.sh</a:t>
            </a:r>
            <a:endParaRPr lang="en-US" dirty="0"/>
          </a:p>
        </p:txBody>
      </p:sp>
      <p:cxnSp>
        <p:nvCxnSpPr>
          <p:cNvPr id="127" name="Elbow Connector 126"/>
          <p:cNvCxnSpPr>
            <a:stCxn id="124" idx="2"/>
            <a:endCxn id="130" idx="0"/>
          </p:cNvCxnSpPr>
          <p:nvPr/>
        </p:nvCxnSpPr>
        <p:spPr>
          <a:xfrm rot="5400000">
            <a:off x="6437713" y="-217127"/>
            <a:ext cx="1057352" cy="7671744"/>
          </a:xfrm>
          <a:prstGeom prst="bentConnector3">
            <a:avLst>
              <a:gd name="adj1" fmla="val 973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1751866" y="4165268"/>
            <a:ext cx="2797692" cy="18750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1711475" y="4147421"/>
            <a:ext cx="283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ClusterBasedJobCoordinator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 rot="20382992">
            <a:off x="9321801" y="2688381"/>
            <a:ext cx="856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submit</a:t>
            </a:r>
            <a:endParaRPr lang="en-US" sz="1400" dirty="0"/>
          </a:p>
        </p:txBody>
      </p:sp>
      <p:cxnSp>
        <p:nvCxnSpPr>
          <p:cNvPr id="142" name="Elbow Connector 141"/>
          <p:cNvCxnSpPr/>
          <p:nvPr/>
        </p:nvCxnSpPr>
        <p:spPr>
          <a:xfrm rot="10800000" flipV="1">
            <a:off x="1711476" y="2356238"/>
            <a:ext cx="7705087" cy="1598931"/>
          </a:xfrm>
          <a:prstGeom prst="bentConnector3">
            <a:avLst>
              <a:gd name="adj1" fmla="val 134"/>
            </a:avLst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8685678" y="3653470"/>
            <a:ext cx="744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Local</a:t>
            </a:r>
            <a:endParaRPr lang="en-US" sz="1400" dirty="0"/>
          </a:p>
        </p:txBody>
      </p:sp>
      <p:sp>
        <p:nvSpPr>
          <p:cNvPr id="150" name="TextBox 149"/>
          <p:cNvSpPr txBox="1"/>
          <p:nvPr/>
        </p:nvSpPr>
        <p:spPr>
          <a:xfrm>
            <a:off x="9416563" y="3671250"/>
            <a:ext cx="1939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AM container</a:t>
            </a:r>
            <a:endParaRPr lang="en-US" sz="1400" dirty="0"/>
          </a:p>
        </p:txBody>
      </p:sp>
      <p:cxnSp>
        <p:nvCxnSpPr>
          <p:cNvPr id="153" name="Straight Connector 152"/>
          <p:cNvCxnSpPr/>
          <p:nvPr/>
        </p:nvCxnSpPr>
        <p:spPr>
          <a:xfrm flipV="1">
            <a:off x="9416563" y="2350161"/>
            <a:ext cx="2497014" cy="607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29" idx="1"/>
            <a:endCxn id="78" idx="3"/>
          </p:cNvCxnSpPr>
          <p:nvPr/>
        </p:nvCxnSpPr>
        <p:spPr>
          <a:xfrm flipH="1" flipV="1">
            <a:off x="1090245" y="3033313"/>
            <a:ext cx="661621" cy="2069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 rot="4179907">
            <a:off x="617346" y="3995907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Read </a:t>
            </a:r>
            <a:r>
              <a:rPr lang="en-US" sz="1400" dirty="0" err="1" smtClean="0"/>
              <a:t>configs</a:t>
            </a:r>
            <a:r>
              <a:rPr lang="en-US" sz="1400" dirty="0" smtClean="0"/>
              <a:t> to get </a:t>
            </a:r>
            <a:r>
              <a:rPr lang="en-US" sz="1400" dirty="0" err="1" smtClean="0"/>
              <a:t>jobmodel</a:t>
            </a:r>
            <a:endParaRPr lang="en-US" sz="1400" dirty="0" smtClean="0"/>
          </a:p>
        </p:txBody>
      </p:sp>
      <p:sp>
        <p:nvSpPr>
          <p:cNvPr id="163" name="Rectangle 162"/>
          <p:cNvSpPr/>
          <p:nvPr/>
        </p:nvSpPr>
        <p:spPr>
          <a:xfrm>
            <a:off x="1860352" y="4522169"/>
            <a:ext cx="2576879" cy="947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1860352" y="4539727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JobModelManager</a:t>
            </a:r>
            <a:endParaRPr lang="en-US" sz="1600" dirty="0"/>
          </a:p>
        </p:txBody>
      </p:sp>
      <p:sp>
        <p:nvSpPr>
          <p:cNvPr id="165" name="Rectangle 164"/>
          <p:cNvSpPr/>
          <p:nvPr/>
        </p:nvSpPr>
        <p:spPr>
          <a:xfrm>
            <a:off x="1843134" y="5567943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1825915" y="5603089"/>
            <a:ext cx="261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ContainerProcessManager</a:t>
            </a:r>
            <a:endParaRPr lang="en-US" sz="1600" dirty="0"/>
          </a:p>
        </p:txBody>
      </p:sp>
      <p:sp>
        <p:nvSpPr>
          <p:cNvPr id="169" name="TextBox 168"/>
          <p:cNvSpPr txBox="1"/>
          <p:nvPr/>
        </p:nvSpPr>
        <p:spPr>
          <a:xfrm>
            <a:off x="1985962" y="4953776"/>
            <a:ext cx="2434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Store </a:t>
            </a:r>
            <a:r>
              <a:rPr lang="en-US" sz="1400" dirty="0" err="1" smtClean="0"/>
              <a:t>jobModel</a:t>
            </a:r>
            <a:r>
              <a:rPr lang="en-US" sz="1400" dirty="0" smtClean="0"/>
              <a:t>, start a HTTP server for others to read it</a:t>
            </a:r>
            <a:endParaRPr lang="en-US" sz="1400" dirty="0"/>
          </a:p>
        </p:txBody>
      </p:sp>
      <p:cxnSp>
        <p:nvCxnSpPr>
          <p:cNvPr id="171" name="Straight Connector 170"/>
          <p:cNvCxnSpPr>
            <a:stCxn id="166" idx="3"/>
            <a:endCxn id="174" idx="1"/>
          </p:cNvCxnSpPr>
          <p:nvPr/>
        </p:nvCxnSpPr>
        <p:spPr>
          <a:xfrm flipV="1">
            <a:off x="4437231" y="5021726"/>
            <a:ext cx="512471" cy="750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/>
        </p:nvSpPr>
        <p:spPr>
          <a:xfrm>
            <a:off x="4949702" y="4188244"/>
            <a:ext cx="5952759" cy="16669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TextBox 174"/>
          <p:cNvSpPr txBox="1"/>
          <p:nvPr/>
        </p:nvSpPr>
        <p:spPr>
          <a:xfrm>
            <a:off x="4909312" y="4170397"/>
            <a:ext cx="283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ContainerProcessManager</a:t>
            </a:r>
            <a:endParaRPr lang="en-US" dirty="0"/>
          </a:p>
        </p:txBody>
      </p:sp>
      <p:sp>
        <p:nvSpPr>
          <p:cNvPr id="177" name="Rectangle 176"/>
          <p:cNvSpPr/>
          <p:nvPr/>
        </p:nvSpPr>
        <p:spPr>
          <a:xfrm>
            <a:off x="5078107" y="4538100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TextBox 177"/>
          <p:cNvSpPr txBox="1"/>
          <p:nvPr/>
        </p:nvSpPr>
        <p:spPr>
          <a:xfrm>
            <a:off x="5023794" y="4571860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YarnClusterResourceManager</a:t>
            </a:r>
            <a:endParaRPr lang="en-US" sz="1600" dirty="0"/>
          </a:p>
        </p:txBody>
      </p:sp>
      <p:sp>
        <p:nvSpPr>
          <p:cNvPr id="179" name="Rectangle 178"/>
          <p:cNvSpPr/>
          <p:nvPr/>
        </p:nvSpPr>
        <p:spPr>
          <a:xfrm>
            <a:off x="8685678" y="4387168"/>
            <a:ext cx="1837592" cy="1326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TextBox 179"/>
          <p:cNvSpPr txBox="1"/>
          <p:nvPr/>
        </p:nvSpPr>
        <p:spPr>
          <a:xfrm>
            <a:off x="8756564" y="4411775"/>
            <a:ext cx="1740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ContainerAllocator</a:t>
            </a:r>
            <a:endParaRPr lang="en-US" sz="1600" dirty="0"/>
          </a:p>
        </p:txBody>
      </p:sp>
      <p:sp>
        <p:nvSpPr>
          <p:cNvPr id="181" name="TextBox 180"/>
          <p:cNvSpPr txBox="1"/>
          <p:nvPr/>
        </p:nvSpPr>
        <p:spPr>
          <a:xfrm>
            <a:off x="8923419" y="4669143"/>
            <a:ext cx="1521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On a new thread</a:t>
            </a:r>
            <a:endParaRPr lang="en-US" sz="1400" dirty="0"/>
          </a:p>
        </p:txBody>
      </p:sp>
      <p:cxnSp>
        <p:nvCxnSpPr>
          <p:cNvPr id="189" name="Straight Arrow Connector 188"/>
          <p:cNvCxnSpPr/>
          <p:nvPr/>
        </p:nvCxnSpPr>
        <p:spPr>
          <a:xfrm flipH="1">
            <a:off x="5636008" y="4942545"/>
            <a:ext cx="916" cy="397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5592271" y="4948902"/>
            <a:ext cx="1902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launchStreamProcessor</a:t>
            </a:r>
            <a:endParaRPr lang="en-US" sz="1400" dirty="0"/>
          </a:p>
        </p:txBody>
      </p:sp>
      <p:sp>
        <p:nvSpPr>
          <p:cNvPr id="192" name="TextBox 191"/>
          <p:cNvSpPr txBox="1"/>
          <p:nvPr/>
        </p:nvSpPr>
        <p:spPr>
          <a:xfrm>
            <a:off x="7947038" y="4795013"/>
            <a:ext cx="653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call</a:t>
            </a:r>
            <a:endParaRPr lang="en-US" sz="1400" dirty="0"/>
          </a:p>
        </p:txBody>
      </p:sp>
      <p:sp>
        <p:nvSpPr>
          <p:cNvPr id="194" name="TextBox 193"/>
          <p:cNvSpPr txBox="1"/>
          <p:nvPr/>
        </p:nvSpPr>
        <p:spPr>
          <a:xfrm>
            <a:off x="8781832" y="4999926"/>
            <a:ext cx="16452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Read commands and </a:t>
            </a:r>
            <a:r>
              <a:rPr lang="en-US" sz="1400" dirty="0" err="1" smtClean="0"/>
              <a:t>configs</a:t>
            </a:r>
            <a:r>
              <a:rPr lang="en-US" sz="1400" dirty="0" smtClean="0"/>
              <a:t> from </a:t>
            </a:r>
            <a:r>
              <a:rPr lang="en-US" sz="1400" dirty="0" err="1" smtClean="0"/>
              <a:t>jobModel</a:t>
            </a:r>
            <a:r>
              <a:rPr lang="en-US" sz="1400" dirty="0" smtClean="0"/>
              <a:t> </a:t>
            </a:r>
            <a:r>
              <a:rPr lang="en-US" sz="1400" dirty="0" err="1" smtClean="0"/>
              <a:t>url</a:t>
            </a:r>
            <a:endParaRPr lang="en-US" sz="1400" dirty="0"/>
          </a:p>
        </p:txBody>
      </p:sp>
      <p:sp>
        <p:nvSpPr>
          <p:cNvPr id="196" name="Rectangle 195"/>
          <p:cNvSpPr/>
          <p:nvPr/>
        </p:nvSpPr>
        <p:spPr>
          <a:xfrm>
            <a:off x="5100308" y="5341669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7" name="TextBox 196"/>
          <p:cNvSpPr txBox="1"/>
          <p:nvPr/>
        </p:nvSpPr>
        <p:spPr>
          <a:xfrm>
            <a:off x="5045995" y="5375429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YarnContainerRunner</a:t>
            </a:r>
            <a:endParaRPr lang="en-US" sz="1600" dirty="0"/>
          </a:p>
        </p:txBody>
      </p:sp>
      <p:cxnSp>
        <p:nvCxnSpPr>
          <p:cNvPr id="200" name="Straight Arrow Connector 199"/>
          <p:cNvCxnSpPr>
            <a:endCxn id="191" idx="3"/>
          </p:cNvCxnSpPr>
          <p:nvPr/>
        </p:nvCxnSpPr>
        <p:spPr>
          <a:xfrm flipH="1">
            <a:off x="7494316" y="5021726"/>
            <a:ext cx="1191362" cy="81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5117217" y="6408217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4" name="TextBox 203"/>
          <p:cNvSpPr txBox="1"/>
          <p:nvPr/>
        </p:nvSpPr>
        <p:spPr>
          <a:xfrm>
            <a:off x="5062904" y="644197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NMClient</a:t>
            </a:r>
            <a:endParaRPr lang="en-US" sz="1600" dirty="0"/>
          </a:p>
        </p:txBody>
      </p:sp>
      <p:cxnSp>
        <p:nvCxnSpPr>
          <p:cNvPr id="206" name="Straight Arrow Connector 205"/>
          <p:cNvCxnSpPr/>
          <p:nvPr/>
        </p:nvCxnSpPr>
        <p:spPr>
          <a:xfrm>
            <a:off x="7677187" y="6604829"/>
            <a:ext cx="12332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/>
          <p:cNvSpPr/>
          <p:nvPr/>
        </p:nvSpPr>
        <p:spPr>
          <a:xfrm>
            <a:off x="8923419" y="6408217"/>
            <a:ext cx="2576879" cy="40444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TextBox 210"/>
          <p:cNvSpPr txBox="1"/>
          <p:nvPr/>
        </p:nvSpPr>
        <p:spPr>
          <a:xfrm>
            <a:off x="8869106" y="644197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NodeManager</a:t>
            </a:r>
            <a:endParaRPr lang="en-US" sz="1600" dirty="0"/>
          </a:p>
        </p:txBody>
      </p:sp>
      <p:cxnSp>
        <p:nvCxnSpPr>
          <p:cNvPr id="213" name="Straight Arrow Connector 212"/>
          <p:cNvCxnSpPr>
            <a:stCxn id="196" idx="2"/>
            <a:endCxn id="203" idx="0"/>
          </p:cNvCxnSpPr>
          <p:nvPr/>
        </p:nvCxnSpPr>
        <p:spPr>
          <a:xfrm>
            <a:off x="6388748" y="5746115"/>
            <a:ext cx="16909" cy="662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6457985" y="5886982"/>
            <a:ext cx="2044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run-container.sh</a:t>
            </a:r>
          </a:p>
          <a:p>
            <a:r>
              <a:rPr lang="en-US" sz="1400" dirty="0" err="1" smtClean="0"/>
              <a:t>containerLaunchContext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33299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pages in this slides are deprecated (marked with red ‘deprecated’ in the up-left corner). There could be some mistakes or omissions in the deprecated pages.</a:t>
            </a:r>
          </a:p>
          <a:p>
            <a:endParaRPr lang="en-US" dirty="0" smtClean="0"/>
          </a:p>
          <a:p>
            <a:r>
              <a:rPr lang="en-US" dirty="0" smtClean="0"/>
              <a:t>There are new pages in other place of this slides which can replace the deprecated pages. (But I just want to keep the track of my thoughts so I left them undeleted)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994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85" y="-198407"/>
            <a:ext cx="10515600" cy="1325563"/>
          </a:xfrm>
        </p:spPr>
        <p:txBody>
          <a:bodyPr/>
          <a:lstStyle/>
          <a:p>
            <a:r>
              <a:rPr lang="en-US" dirty="0" smtClean="0"/>
              <a:t>Submit Application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111926" y="2288623"/>
            <a:ext cx="2147979" cy="97313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506410" y="1018569"/>
            <a:ext cx="2459206" cy="16822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40981" y="1029224"/>
            <a:ext cx="2065045" cy="642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Hello-</a:t>
            </a:r>
            <a:r>
              <a:rPr lang="en-US" dirty="0" err="1" smtClean="0"/>
              <a:t>Samza</a:t>
            </a:r>
            <a:r>
              <a:rPr lang="en-US" dirty="0" smtClean="0"/>
              <a:t> Application Package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794664" y="2579232"/>
            <a:ext cx="1465241" cy="366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HDFS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84670" y="1693963"/>
            <a:ext cx="44349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Clients submit application package to </a:t>
            </a:r>
            <a:r>
              <a:rPr lang="en-US" dirty="0" err="1" smtClean="0"/>
              <a:t>FileSystem</a:t>
            </a:r>
            <a:r>
              <a:rPr lang="en-US" dirty="0" smtClean="0"/>
              <a:t>(HDFS for now)</a:t>
            </a:r>
          </a:p>
          <a:p>
            <a:r>
              <a:rPr lang="en-US" dirty="0" smtClean="0"/>
              <a:t>Application package contains the application’s code and all dependencies(including </a:t>
            </a:r>
            <a:r>
              <a:rPr lang="en-US" dirty="0" err="1" smtClean="0"/>
              <a:t>Samza</a:t>
            </a:r>
            <a:r>
              <a:rPr lang="en-US" dirty="0" smtClean="0"/>
              <a:t> environment). Packaging usually done by Maven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80358" y="3630491"/>
            <a:ext cx="4882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Clients run the </a:t>
            </a:r>
            <a:r>
              <a:rPr lang="en-US" i="1" dirty="0" smtClean="0"/>
              <a:t>run-app.sh</a:t>
            </a:r>
            <a:r>
              <a:rPr lang="en-US" dirty="0" smtClean="0"/>
              <a:t> with </a:t>
            </a:r>
            <a:r>
              <a:rPr lang="en-US" altLang="zh-CN" dirty="0" smtClean="0"/>
              <a:t>configuration file(</a:t>
            </a:r>
            <a:r>
              <a:rPr lang="en-US" altLang="zh-CN" i="1" dirty="0" err="1" smtClean="0"/>
              <a:t>WikipediaApplication.properties</a:t>
            </a:r>
            <a:r>
              <a:rPr lang="en-US" altLang="zh-CN" dirty="0" smtClean="0"/>
              <a:t>)</a:t>
            </a:r>
            <a:r>
              <a:rPr lang="en-US" dirty="0" smtClean="0"/>
              <a:t> as parameters </a:t>
            </a:r>
            <a:r>
              <a:rPr lang="en-US" u="sng" dirty="0" smtClean="0"/>
              <a:t>on local machine </a:t>
            </a:r>
            <a:r>
              <a:rPr lang="en-US" dirty="0" smtClean="0"/>
              <a:t>to start the application 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572666" y="4661789"/>
            <a:ext cx="1526875" cy="431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53820" y="4683180"/>
            <a:ext cx="134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run-app.sh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6" idx="3"/>
            <a:endCxn id="34" idx="1"/>
          </p:cNvCxnSpPr>
          <p:nvPr/>
        </p:nvCxnSpPr>
        <p:spPr>
          <a:xfrm>
            <a:off x="7099541" y="4877450"/>
            <a:ext cx="11818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228937" y="4431281"/>
            <a:ext cx="923027" cy="3693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228937" y="4431282"/>
            <a:ext cx="92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Configs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8281361" y="4661789"/>
            <a:ext cx="2708692" cy="431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8410757" y="4692783"/>
            <a:ext cx="2536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ApplicationRunnerMain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80358" y="5693274"/>
            <a:ext cx="5072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</a:t>
            </a:r>
            <a:r>
              <a:rPr lang="en-US" i="1" dirty="0" smtClean="0"/>
              <a:t>run-app.sh</a:t>
            </a:r>
            <a:r>
              <a:rPr lang="en-US" dirty="0" smtClean="0"/>
              <a:t> runs </a:t>
            </a:r>
            <a:r>
              <a:rPr lang="en-US" i="1" dirty="0" smtClean="0"/>
              <a:t>ApplicationRunnerMain.java</a:t>
            </a:r>
            <a:r>
              <a:rPr lang="en-US" dirty="0" smtClean="0"/>
              <a:t> class</a:t>
            </a:r>
            <a:endParaRPr lang="en-US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16" y="6005309"/>
            <a:ext cx="5819775" cy="276225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310552" y="4746203"/>
            <a:ext cx="4589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./run-app.sh </a:t>
            </a:r>
            <a:r>
              <a:rPr lang="en-US" sz="1200" i="1" dirty="0" err="1" smtClean="0"/>
              <a:t>wikipedia.application.WikipediaApplication</a:t>
            </a:r>
            <a:r>
              <a:rPr lang="en-US" sz="1200" i="1" dirty="0"/>
              <a:t> </a:t>
            </a:r>
            <a:r>
              <a:rPr lang="en-US" sz="1200" i="1" dirty="0" smtClean="0"/>
              <a:t>--</a:t>
            </a:r>
            <a:r>
              <a:rPr lang="en-US" sz="1200" i="1" dirty="0" err="1" smtClean="0"/>
              <a:t>config</a:t>
            </a:r>
            <a:r>
              <a:rPr lang="en-US" sz="1200" i="1" dirty="0" smtClean="0"/>
              <a:t>-factory=</a:t>
            </a:r>
            <a:r>
              <a:rPr lang="en-US" sz="1200" i="1" dirty="0" err="1" smtClean="0"/>
              <a:t>org.apache.samza.config.factories.PropertiesConfigFactory</a:t>
            </a:r>
            <a:r>
              <a:rPr lang="en-US" sz="1200" i="1" dirty="0" smtClean="0"/>
              <a:t> --</a:t>
            </a:r>
            <a:r>
              <a:rPr lang="en-US" sz="1200" i="1" dirty="0" err="1" smtClean="0"/>
              <a:t>config</a:t>
            </a:r>
            <a:r>
              <a:rPr lang="en-US" sz="1200" i="1" dirty="0" smtClean="0"/>
              <a:t>-path=</a:t>
            </a:r>
            <a:r>
              <a:rPr lang="en-US" sz="1200" i="1" dirty="0" err="1" smtClean="0"/>
              <a:t>wikipediaApplication.properties</a:t>
            </a:r>
            <a:endParaRPr lang="en-US" sz="1200" i="1" dirty="0"/>
          </a:p>
        </p:txBody>
      </p:sp>
      <p:sp>
        <p:nvSpPr>
          <p:cNvPr id="10" name="Rectangle 9"/>
          <p:cNvSpPr/>
          <p:nvPr/>
        </p:nvSpPr>
        <p:spPr>
          <a:xfrm>
            <a:off x="6739314" y="1688301"/>
            <a:ext cx="1963551" cy="286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57415" y="1653127"/>
            <a:ext cx="1832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Application code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739314" y="2047810"/>
            <a:ext cx="1963551" cy="286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734326" y="2002546"/>
            <a:ext cx="207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Samza</a:t>
            </a:r>
            <a:r>
              <a:rPr lang="en-US" altLang="zh-CN" dirty="0" smtClean="0"/>
              <a:t> environment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739315" y="2366633"/>
            <a:ext cx="1963551" cy="286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697826" y="2339996"/>
            <a:ext cx="210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Other dependencies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519681" y="2501335"/>
            <a:ext cx="864052" cy="55237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511424" y="2458481"/>
            <a:ext cx="957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Hadoop client</a:t>
            </a:r>
            <a:endParaRPr lang="en-US" dirty="0"/>
          </a:p>
        </p:txBody>
      </p:sp>
      <p:cxnSp>
        <p:nvCxnSpPr>
          <p:cNvPr id="18" name="Straight Arrow Connector 17"/>
          <p:cNvCxnSpPr>
            <a:endCxn id="3" idx="1"/>
          </p:cNvCxnSpPr>
          <p:nvPr/>
        </p:nvCxnSpPr>
        <p:spPr>
          <a:xfrm flipV="1">
            <a:off x="6383733" y="2775188"/>
            <a:ext cx="2728193" cy="18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727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31" y="0"/>
            <a:ext cx="10515600" cy="1325563"/>
          </a:xfrm>
        </p:spPr>
        <p:txBody>
          <a:bodyPr/>
          <a:lstStyle/>
          <a:p>
            <a:r>
              <a:rPr lang="en-US" dirty="0" smtClean="0"/>
              <a:t>Configuration file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14" y="1158694"/>
            <a:ext cx="4728063" cy="56993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94596" y="1158694"/>
            <a:ext cx="3964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configuration file: </a:t>
            </a:r>
            <a:r>
              <a:rPr lang="en-US" dirty="0" err="1" smtClean="0"/>
              <a:t>wikipediaApplication.properties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82154" y="2171700"/>
            <a:ext cx="29805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XML format</a:t>
            </a:r>
          </a:p>
          <a:p>
            <a:endParaRPr lang="en-US" dirty="0" smtClean="0"/>
          </a:p>
          <a:p>
            <a:r>
              <a:rPr lang="en-US" dirty="0" smtClean="0"/>
              <a:t>Defines which class will be sent to YARN clusters as application, which cluster client are using, which stream system are using,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765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68634"/>
            <a:ext cx="10515600" cy="1325563"/>
          </a:xfrm>
        </p:spPr>
        <p:txBody>
          <a:bodyPr/>
          <a:lstStyle/>
          <a:p>
            <a:r>
              <a:rPr lang="en-US" dirty="0" err="1" smtClean="0"/>
              <a:t>ApplicationRunnerMain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056929"/>
            <a:ext cx="331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 Run </a:t>
            </a:r>
            <a:r>
              <a:rPr lang="en-US" dirty="0" err="1" smtClean="0"/>
              <a:t>ApplicationRunnerMain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730" y="3391809"/>
            <a:ext cx="3618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(3)Generate the instance of </a:t>
            </a:r>
            <a:r>
              <a:rPr lang="en-US" altLang="zh-CN" dirty="0" err="1" smtClean="0"/>
              <a:t>StreamAppplication</a:t>
            </a:r>
            <a:r>
              <a:rPr lang="en-US" altLang="zh-CN" dirty="0" smtClean="0"/>
              <a:t> class based on </a:t>
            </a:r>
            <a:r>
              <a:rPr lang="en-US" altLang="zh-CN" dirty="0" err="1" smtClean="0"/>
              <a:t>configs</a:t>
            </a:r>
            <a:r>
              <a:rPr lang="en-US" altLang="zh-CN" dirty="0" smtClean="0"/>
              <a:t>, ‘wikipediaApplication.java’ for example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2144" y="1591318"/>
            <a:ext cx="302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(1)Parse input parameters to get the </a:t>
            </a:r>
            <a:r>
              <a:rPr lang="en-US" dirty="0" err="1" smtClean="0"/>
              <a:t>configs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5473" y="2517366"/>
            <a:ext cx="3810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(2)Create </a:t>
            </a:r>
            <a:r>
              <a:rPr lang="en-US" dirty="0" err="1" smtClean="0"/>
              <a:t>ApplicationRunner</a:t>
            </a:r>
            <a:r>
              <a:rPr lang="en-US" dirty="0" smtClean="0"/>
              <a:t> based on </a:t>
            </a:r>
            <a:r>
              <a:rPr lang="en-US" dirty="0" err="1" smtClean="0"/>
              <a:t>configs</a:t>
            </a:r>
            <a:r>
              <a:rPr lang="en-US" dirty="0" smtClean="0"/>
              <a:t>(</a:t>
            </a:r>
            <a:r>
              <a:rPr lang="en-US" dirty="0" err="1" smtClean="0"/>
              <a:t>RemoteApplicationRunner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891" y="4768789"/>
            <a:ext cx="2895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(4)</a:t>
            </a:r>
            <a:r>
              <a:rPr lang="en-US" dirty="0" err="1" smtClean="0"/>
              <a:t>ApplicationRunner</a:t>
            </a:r>
            <a:r>
              <a:rPr lang="en-US" dirty="0" smtClean="0"/>
              <a:t> run StreamApplication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4891" y="5642881"/>
            <a:ext cx="3224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(5)If submit </a:t>
            </a:r>
            <a:r>
              <a:rPr lang="en-US" dirty="0" err="1" smtClean="0"/>
              <a:t>config</a:t>
            </a:r>
            <a:r>
              <a:rPr lang="en-US" dirty="0" smtClean="0"/>
              <a:t> is a job not  a application, then use </a:t>
            </a:r>
            <a:r>
              <a:rPr lang="en-US" dirty="0" err="1" smtClean="0"/>
              <a:t>JobRunner</a:t>
            </a:r>
            <a:r>
              <a:rPr lang="en-US" dirty="0" smtClean="0"/>
              <a:t> directly (same as run-job.sh)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986069" y="1354279"/>
            <a:ext cx="2441276" cy="7936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986068" y="1566428"/>
            <a:ext cx="257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ApplicationRunnerMain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10" idx="1"/>
          </p:cNvCxnSpPr>
          <p:nvPr/>
        </p:nvCxnSpPr>
        <p:spPr>
          <a:xfrm>
            <a:off x="3690403" y="1739393"/>
            <a:ext cx="1295665" cy="1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830126" y="1266625"/>
            <a:ext cx="1009293" cy="442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886200" y="1296543"/>
            <a:ext cx="89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Configs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9" idx="2"/>
            <a:endCxn id="23" idx="0"/>
          </p:cNvCxnSpPr>
          <p:nvPr/>
        </p:nvCxnSpPr>
        <p:spPr>
          <a:xfrm flipH="1">
            <a:off x="5698912" y="2147909"/>
            <a:ext cx="507795" cy="913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705256" y="3061051"/>
            <a:ext cx="1987311" cy="60576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896881" y="2249868"/>
            <a:ext cx="1009293" cy="442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952955" y="2279786"/>
            <a:ext cx="89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750005" y="3172910"/>
            <a:ext cx="2009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ApplicationRunner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348877" y="3915634"/>
            <a:ext cx="2708693" cy="6124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stCxn id="23" idx="2"/>
            <a:endCxn id="37" idx="0"/>
          </p:cNvCxnSpPr>
          <p:nvPr/>
        </p:nvCxnSpPr>
        <p:spPr>
          <a:xfrm>
            <a:off x="5698912" y="3666813"/>
            <a:ext cx="4312" cy="248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348877" y="4076839"/>
            <a:ext cx="270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9" idx="2"/>
            <a:endCxn id="67" idx="0"/>
          </p:cNvCxnSpPr>
          <p:nvPr/>
        </p:nvCxnSpPr>
        <p:spPr>
          <a:xfrm>
            <a:off x="6206707" y="2147909"/>
            <a:ext cx="2349394" cy="890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114800" y="1729817"/>
            <a:ext cx="79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339935" y="2679168"/>
            <a:ext cx="47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339935" y="3583097"/>
            <a:ext cx="47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7589942" y="3038235"/>
            <a:ext cx="1932317" cy="60576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7589942" y="3153432"/>
            <a:ext cx="193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StreamApplication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7678989" y="2228968"/>
            <a:ext cx="1009293" cy="442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7735063" y="2258886"/>
            <a:ext cx="89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Configs</a:t>
            </a:r>
            <a:endParaRPr lang="en-US" dirty="0"/>
          </a:p>
        </p:txBody>
      </p:sp>
      <p:cxnSp>
        <p:nvCxnSpPr>
          <p:cNvPr id="80" name="Straight Arrow Connector 79"/>
          <p:cNvCxnSpPr>
            <a:stCxn id="67" idx="2"/>
            <a:endCxn id="81" idx="0"/>
          </p:cNvCxnSpPr>
          <p:nvPr/>
        </p:nvCxnSpPr>
        <p:spPr>
          <a:xfrm>
            <a:off x="8556101" y="3643997"/>
            <a:ext cx="27090" cy="273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7246005" y="3917066"/>
            <a:ext cx="2674371" cy="6110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7246005" y="2656418"/>
            <a:ext cx="53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8556100" y="3584419"/>
            <a:ext cx="53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7480138" y="4015350"/>
            <a:ext cx="2206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wikipediaApplication</a:t>
            </a:r>
            <a:endParaRPr lang="en-US" dirty="0"/>
          </a:p>
        </p:txBody>
      </p:sp>
      <p:cxnSp>
        <p:nvCxnSpPr>
          <p:cNvPr id="92" name="Elbow Connector 91"/>
          <p:cNvCxnSpPr>
            <a:stCxn id="81" idx="2"/>
            <a:endCxn id="37" idx="2"/>
          </p:cNvCxnSpPr>
          <p:nvPr/>
        </p:nvCxnSpPr>
        <p:spPr>
          <a:xfrm rot="5400000">
            <a:off x="7143208" y="3088126"/>
            <a:ext cx="12700" cy="2879967"/>
          </a:xfrm>
          <a:prstGeom prst="bentConnector3">
            <a:avLst>
              <a:gd name="adj1" fmla="val 34301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955901" y="4901501"/>
            <a:ext cx="4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781607" y="6176356"/>
            <a:ext cx="103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Goto</a:t>
            </a:r>
            <a:r>
              <a:rPr lang="en-US" dirty="0" smtClean="0"/>
              <a:t> </a:t>
            </a:r>
            <a:r>
              <a:rPr lang="en-US" dirty="0" smtClean="0">
                <a:hlinkClick r:id="rId2" action="ppaction://hlinksldjump"/>
              </a:rPr>
              <a:t>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333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8023"/>
            <a:ext cx="10515600" cy="1325563"/>
          </a:xfrm>
        </p:spPr>
        <p:txBody>
          <a:bodyPr/>
          <a:lstStyle/>
          <a:p>
            <a:r>
              <a:rPr lang="en-US" dirty="0" err="1" smtClean="0"/>
              <a:t>ApplicationRunnerMain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93" y="1255336"/>
            <a:ext cx="322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 Run </a:t>
            </a:r>
            <a:r>
              <a:rPr lang="en-US" dirty="0" err="1" smtClean="0"/>
              <a:t>ApplicationRunnerMain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546" y="2615529"/>
            <a:ext cx="6819900" cy="1133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53438" y="982612"/>
            <a:ext cx="446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Read configuration from </a:t>
            </a:r>
            <a:r>
              <a:rPr lang="en-US" altLang="zh-CN" dirty="0" err="1" smtClean="0"/>
              <a:t>commandline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438" y="1338429"/>
            <a:ext cx="8086725" cy="342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6152" y="3777841"/>
            <a:ext cx="2457450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8635" y="1824954"/>
            <a:ext cx="5305425" cy="7905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/>
          <a:srcRect t="29988" b="20309"/>
          <a:stretch/>
        </p:blipFill>
        <p:spPr>
          <a:xfrm>
            <a:off x="3490402" y="1680098"/>
            <a:ext cx="5486400" cy="12309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2037" y="3570818"/>
            <a:ext cx="3667125" cy="476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84590" y="4683204"/>
            <a:ext cx="7248525" cy="21526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76152" y="4433966"/>
            <a:ext cx="7019925" cy="314325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2794958" y="2220224"/>
            <a:ext cx="1078302" cy="203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601032" y="2913422"/>
            <a:ext cx="323987" cy="238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0" idx="1"/>
          </p:cNvCxnSpPr>
          <p:nvPr/>
        </p:nvCxnSpPr>
        <p:spPr>
          <a:xfrm>
            <a:off x="3618783" y="3152393"/>
            <a:ext cx="265807" cy="2607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328322" y="3226281"/>
            <a:ext cx="674335" cy="650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7220755" y="2759155"/>
            <a:ext cx="1530888" cy="989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7796801" y="3940510"/>
            <a:ext cx="954842" cy="2089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2583881" y="3677446"/>
            <a:ext cx="1615401" cy="1627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66" idx="3"/>
          </p:cNvCxnSpPr>
          <p:nvPr/>
        </p:nvCxnSpPr>
        <p:spPr>
          <a:xfrm flipV="1">
            <a:off x="3230325" y="4061861"/>
            <a:ext cx="743907" cy="2306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-17641" y="3655728"/>
            <a:ext cx="3618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(3)Generate the instance of </a:t>
            </a:r>
            <a:r>
              <a:rPr lang="en-US" altLang="zh-CN" dirty="0" err="1" smtClean="0"/>
              <a:t>StreamAppplication</a:t>
            </a:r>
            <a:r>
              <a:rPr lang="en-US" altLang="zh-CN" dirty="0" smtClean="0"/>
              <a:t> class based on </a:t>
            </a:r>
            <a:r>
              <a:rPr lang="en-US" altLang="zh-CN" dirty="0" err="1" smtClean="0"/>
              <a:t>configs</a:t>
            </a:r>
            <a:r>
              <a:rPr lang="en-US" altLang="zh-CN" dirty="0" smtClean="0"/>
              <a:t>, ‘wikipediaApplication.java’ for example 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2773" y="1855237"/>
            <a:ext cx="302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(1)Parse input parameters to get the </a:t>
            </a:r>
            <a:r>
              <a:rPr lang="en-US" dirty="0" err="1" smtClean="0"/>
              <a:t>configs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6102" y="2781285"/>
            <a:ext cx="3810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(2)Create </a:t>
            </a:r>
            <a:r>
              <a:rPr lang="en-US" dirty="0" err="1" smtClean="0"/>
              <a:t>ApplicationRunner</a:t>
            </a:r>
            <a:r>
              <a:rPr lang="en-US" dirty="0" smtClean="0"/>
              <a:t> based on </a:t>
            </a:r>
            <a:r>
              <a:rPr lang="en-US" dirty="0" err="1" smtClean="0"/>
              <a:t>configs</a:t>
            </a:r>
            <a:r>
              <a:rPr lang="en-US" dirty="0" smtClean="0"/>
              <a:t>(</a:t>
            </a:r>
            <a:r>
              <a:rPr lang="en-US" dirty="0" err="1" smtClean="0"/>
              <a:t>RemoteApplicationRunner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520" y="5032708"/>
            <a:ext cx="2895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(4)</a:t>
            </a:r>
            <a:r>
              <a:rPr lang="en-US" dirty="0" err="1" smtClean="0"/>
              <a:t>ApplicationRunner</a:t>
            </a:r>
            <a:r>
              <a:rPr lang="en-US" dirty="0" smtClean="0"/>
              <a:t> run StreamApplication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5520" y="5906800"/>
            <a:ext cx="3224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(5)If submit </a:t>
            </a:r>
            <a:r>
              <a:rPr lang="en-US" dirty="0" err="1" smtClean="0"/>
              <a:t>config</a:t>
            </a:r>
            <a:r>
              <a:rPr lang="en-US" dirty="0" smtClean="0"/>
              <a:t> is a job not  a application, then use </a:t>
            </a:r>
            <a:r>
              <a:rPr lang="en-US" dirty="0" err="1" smtClean="0"/>
              <a:t>JobRunner</a:t>
            </a:r>
            <a:r>
              <a:rPr lang="en-US" dirty="0" smtClean="0"/>
              <a:t> directly (same as run-job.sh)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273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947755" y="1424041"/>
            <a:ext cx="2693323" cy="3868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30882" y="1441567"/>
            <a:ext cx="244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ApplicationRunnerMain</a:t>
            </a:r>
            <a:endParaRPr lang="en-US" dirty="0"/>
          </a:p>
        </p:txBody>
      </p:sp>
      <p:cxnSp>
        <p:nvCxnSpPr>
          <p:cNvPr id="6" name="Straight Arrow Connector 5"/>
          <p:cNvCxnSpPr>
            <a:stCxn id="3" idx="2"/>
            <a:endCxn id="8" idx="0"/>
          </p:cNvCxnSpPr>
          <p:nvPr/>
        </p:nvCxnSpPr>
        <p:spPr>
          <a:xfrm>
            <a:off x="7294417" y="1810899"/>
            <a:ext cx="1" cy="120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345082" y="3018899"/>
            <a:ext cx="3898671" cy="24508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503025" y="3042052"/>
            <a:ext cx="269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0166" y="786518"/>
            <a:ext cx="3500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5.ApplicationRunnerMain builds </a:t>
            </a:r>
            <a:r>
              <a:rPr lang="en-US" dirty="0" err="1" smtClean="0"/>
              <a:t>RemoteApplicationRunner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5158" y="2014241"/>
            <a:ext cx="3657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(1)Setup </a:t>
            </a:r>
            <a:r>
              <a:rPr lang="en-US" dirty="0" err="1" smtClean="0"/>
              <a:t>RemoteApplicationRunner</a:t>
            </a:r>
            <a:r>
              <a:rPr lang="en-US" dirty="0" smtClean="0"/>
              <a:t> based on </a:t>
            </a:r>
            <a:r>
              <a:rPr lang="en-US" dirty="0" err="1" smtClean="0"/>
              <a:t>config</a:t>
            </a:r>
            <a:r>
              <a:rPr lang="en-US" dirty="0" smtClean="0"/>
              <a:t> (store </a:t>
            </a:r>
            <a:r>
              <a:rPr lang="en-US" dirty="0" err="1" smtClean="0"/>
              <a:t>config</a:t>
            </a:r>
            <a:r>
              <a:rPr lang="en-US" dirty="0" smtClean="0"/>
              <a:t> in </a:t>
            </a:r>
            <a:r>
              <a:rPr lang="en-US" dirty="0" err="1" smtClean="0"/>
              <a:t>RemoteApplicationRunner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75158" y="3518963"/>
            <a:ext cx="4022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(2)Setup </a:t>
            </a:r>
            <a:r>
              <a:rPr lang="en-US" dirty="0" err="1" smtClean="0"/>
              <a:t>StreamManager</a:t>
            </a:r>
            <a:r>
              <a:rPr lang="en-US" dirty="0" smtClean="0"/>
              <a:t> and </a:t>
            </a:r>
            <a:r>
              <a:rPr lang="en-US" dirty="0" err="1" smtClean="0"/>
              <a:t>ExecutionPlanner</a:t>
            </a:r>
            <a:r>
              <a:rPr lang="en-US" dirty="0"/>
              <a:t> </a:t>
            </a:r>
            <a:r>
              <a:rPr lang="en-US" dirty="0" smtClean="0"/>
              <a:t>(will be explained late)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752379" y="4194940"/>
            <a:ext cx="1413165" cy="824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947727" y="4264259"/>
            <a:ext cx="1022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StreamManager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724585" y="4518106"/>
            <a:ext cx="1413165" cy="824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919933" y="4587425"/>
            <a:ext cx="110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ExecutionPlanner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489764" y="2164304"/>
            <a:ext cx="1338347" cy="376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724585" y="2159520"/>
            <a:ext cx="11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34091" y="2152740"/>
            <a:ext cx="51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784837" y="3560750"/>
            <a:ext cx="1338347" cy="376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019658" y="3555966"/>
            <a:ext cx="11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</a:t>
            </a:r>
            <a:endParaRPr lang="en-US" dirty="0"/>
          </a:p>
        </p:txBody>
      </p:sp>
      <p:cxnSp>
        <p:nvCxnSpPr>
          <p:cNvPr id="30" name="Straight Arrow Connector 29"/>
          <p:cNvCxnSpPr>
            <a:endCxn id="19" idx="0"/>
          </p:cNvCxnSpPr>
          <p:nvPr/>
        </p:nvCxnSpPr>
        <p:spPr>
          <a:xfrm flipH="1">
            <a:off x="8431168" y="3955777"/>
            <a:ext cx="8" cy="562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2"/>
          </p:cNvCxnSpPr>
          <p:nvPr/>
        </p:nvCxnSpPr>
        <p:spPr>
          <a:xfrm flipH="1">
            <a:off x="7165543" y="3936874"/>
            <a:ext cx="1288468" cy="650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7" idx="3"/>
            <a:endCxn id="19" idx="1"/>
          </p:cNvCxnSpPr>
          <p:nvPr/>
        </p:nvCxnSpPr>
        <p:spPr>
          <a:xfrm>
            <a:off x="7165544" y="4607000"/>
            <a:ext cx="559041" cy="3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485571" y="4004192"/>
            <a:ext cx="57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823171" y="6076604"/>
            <a:ext cx="1197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Goto</a:t>
            </a:r>
            <a:r>
              <a:rPr lang="en-US" dirty="0" smtClean="0">
                <a:hlinkClick r:id="rId2" action="ppaction://hlinksldjump"/>
              </a:rPr>
              <a:t> 6.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876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9713"/>
            <a:ext cx="10515600" cy="1325563"/>
          </a:xfrm>
        </p:spPr>
        <p:txBody>
          <a:bodyPr/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113" y="795678"/>
            <a:ext cx="6962775" cy="628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028" y="1433488"/>
            <a:ext cx="4457700" cy="180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0166" y="786518"/>
            <a:ext cx="350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5.Build </a:t>
            </a:r>
            <a:r>
              <a:rPr lang="en-US" dirty="0" err="1" smtClean="0"/>
              <a:t>RemoteApplicationRunner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0211" y="1097215"/>
            <a:ext cx="3657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(1)Setup </a:t>
            </a:r>
            <a:r>
              <a:rPr lang="en-US" dirty="0" err="1" smtClean="0"/>
              <a:t>RemoteApplicationRunner</a:t>
            </a:r>
            <a:r>
              <a:rPr lang="en-US" dirty="0" smtClean="0"/>
              <a:t> based on </a:t>
            </a:r>
            <a:r>
              <a:rPr lang="en-US" dirty="0" err="1" smtClean="0"/>
              <a:t>config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4" idx="1"/>
          </p:cNvCxnSpPr>
          <p:nvPr/>
        </p:nvCxnSpPr>
        <p:spPr>
          <a:xfrm>
            <a:off x="3778370" y="1420700"/>
            <a:ext cx="704658" cy="103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4113" y="1788826"/>
            <a:ext cx="6248400" cy="8191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9699" y="2616771"/>
            <a:ext cx="6057900" cy="8191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7611" y="3724357"/>
            <a:ext cx="5600700" cy="11811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10211" y="2607976"/>
            <a:ext cx="3657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(2)Setup </a:t>
            </a:r>
            <a:r>
              <a:rPr lang="en-US" dirty="0" err="1" smtClean="0"/>
              <a:t>StreamManager</a:t>
            </a:r>
            <a:r>
              <a:rPr lang="en-US" dirty="0" smtClean="0"/>
              <a:t> and </a:t>
            </a:r>
            <a:r>
              <a:rPr lang="en-US" dirty="0" err="1" smtClean="0"/>
              <a:t>ExecutionPlanner</a:t>
            </a:r>
            <a:r>
              <a:rPr lang="en-US" dirty="0"/>
              <a:t> </a:t>
            </a:r>
            <a:r>
              <a:rPr lang="en-US" dirty="0" smtClean="0"/>
              <a:t>(will be explained late)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269411" y="3026346"/>
            <a:ext cx="1406106" cy="6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5" idx="1"/>
          </p:cNvCxnSpPr>
          <p:nvPr/>
        </p:nvCxnSpPr>
        <p:spPr>
          <a:xfrm>
            <a:off x="3778370" y="1420380"/>
            <a:ext cx="869241" cy="2894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778370" y="1433488"/>
            <a:ext cx="897147" cy="1464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008" y="4236045"/>
            <a:ext cx="3820691" cy="62086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00676" y="5719100"/>
            <a:ext cx="3418412" cy="62152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7959" y="5035633"/>
            <a:ext cx="3645509" cy="142234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H="1">
            <a:off x="2668385" y="3026346"/>
            <a:ext cx="601027" cy="116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336786" y="3026346"/>
            <a:ext cx="932624" cy="3003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30" idx="0"/>
          </p:cNvCxnSpPr>
          <p:nvPr/>
        </p:nvCxnSpPr>
        <p:spPr>
          <a:xfrm>
            <a:off x="9418312" y="3167149"/>
            <a:ext cx="803088" cy="139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50800" y="4560329"/>
            <a:ext cx="3941200" cy="1209966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979742" y="5417299"/>
            <a:ext cx="3271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SystemAdmin</a:t>
            </a:r>
            <a:r>
              <a:rPr lang="en-US" dirty="0" smtClean="0"/>
              <a:t> can create </a:t>
            </a:r>
            <a:r>
              <a:rPr lang="en-US" dirty="0" err="1" smtClean="0"/>
              <a:t>ChangelogStream</a:t>
            </a:r>
            <a:r>
              <a:rPr lang="en-US" dirty="0" smtClean="0"/>
              <a:t>, </a:t>
            </a:r>
            <a:r>
              <a:rPr lang="en-US" dirty="0" err="1" smtClean="0"/>
              <a:t>CoordinatorStream</a:t>
            </a:r>
            <a:r>
              <a:rPr lang="en-US" dirty="0" smtClean="0"/>
              <a:t>, Stream,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877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4691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831540"/>
            <a:ext cx="53719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6.RemoteApplicationRunner runs </a:t>
            </a:r>
            <a:r>
              <a:rPr lang="en-US" dirty="0" err="1"/>
              <a:t>StreamAppplication</a:t>
            </a:r>
            <a:r>
              <a:rPr lang="en-US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250531" y="1074711"/>
            <a:ext cx="6065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(1)Build </a:t>
            </a:r>
            <a:r>
              <a:rPr lang="en-US" dirty="0" err="1" smtClean="0"/>
              <a:t>ExecutionPlan</a:t>
            </a:r>
            <a:r>
              <a:rPr lang="en-US" dirty="0" smtClean="0"/>
              <a:t>(</a:t>
            </a:r>
            <a:r>
              <a:rPr lang="en-US" dirty="0" err="1" smtClean="0"/>
              <a:t>JobGraph</a:t>
            </a:r>
            <a:r>
              <a:rPr lang="en-US" dirty="0" smtClean="0"/>
              <a:t>) from the StreamApplication: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3259" y="1321607"/>
            <a:ext cx="4979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a)Create a empty </a:t>
            </a:r>
            <a:r>
              <a:rPr lang="en-US" dirty="0" err="1" smtClean="0"/>
              <a:t>StreamGraph</a:t>
            </a:r>
            <a:r>
              <a:rPr lang="en-US" dirty="0" smtClean="0"/>
              <a:t>(implemented by </a:t>
            </a:r>
            <a:r>
              <a:rPr lang="en-US" dirty="0" err="1" smtClean="0"/>
              <a:t>StreamGraphImpl</a:t>
            </a:r>
            <a:r>
              <a:rPr lang="en-US" dirty="0" smtClean="0"/>
              <a:t>) based on </a:t>
            </a:r>
            <a:r>
              <a:rPr lang="en-US" dirty="0" err="1" smtClean="0"/>
              <a:t>ApplicationRunner</a:t>
            </a:r>
            <a:r>
              <a:rPr lang="en-US" dirty="0" smtClean="0"/>
              <a:t> and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3259" y="2434817"/>
            <a:ext cx="4414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b)Pass the StreamGraph and </a:t>
            </a:r>
            <a:r>
              <a:rPr lang="en-US" dirty="0" err="1" smtClean="0"/>
              <a:t>Configs</a:t>
            </a:r>
            <a:r>
              <a:rPr lang="en-US" dirty="0" smtClean="0"/>
              <a:t> to StreamApplication(</a:t>
            </a:r>
            <a:r>
              <a:rPr lang="en-US" dirty="0" err="1" smtClean="0"/>
              <a:t>wikipediaApplication</a:t>
            </a:r>
            <a:r>
              <a:rPr lang="en-US" dirty="0" smtClean="0"/>
              <a:t>). StreamApplication will fill the StreamGraph</a:t>
            </a:r>
            <a:r>
              <a:rPr lang="en-US" dirty="0"/>
              <a:t> </a:t>
            </a:r>
            <a:r>
              <a:rPr lang="en-US" dirty="0" smtClean="0"/>
              <a:t>with its application logic.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3259" y="3885826"/>
            <a:ext cx="4186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c)</a:t>
            </a:r>
            <a:r>
              <a:rPr lang="en-US" altLang="zh-CN" dirty="0" smtClean="0"/>
              <a:t>In </a:t>
            </a:r>
            <a:r>
              <a:rPr lang="en-US" dirty="0" smtClean="0"/>
              <a:t>StreamApplication, set up the application logic in StreamGraph</a:t>
            </a:r>
            <a:r>
              <a:rPr lang="en-US" dirty="0"/>
              <a:t> </a:t>
            </a:r>
            <a:r>
              <a:rPr lang="en-US" dirty="0" smtClean="0"/>
              <a:t>(see </a:t>
            </a:r>
            <a:r>
              <a:rPr lang="en-US" dirty="0" smtClean="0">
                <a:hlinkClick r:id="rId2" action="ppaction://hlinksldjump"/>
              </a:rPr>
              <a:t>StreamApplication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3258" y="5146738"/>
            <a:ext cx="4186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d)Pass the StreamGraph built by StreamApplication to </a:t>
            </a:r>
            <a:r>
              <a:rPr lang="en-US" dirty="0" err="1" smtClean="0"/>
              <a:t>ExecutionPlanner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418012" y="1410792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563483" y="1453317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066912" y="720027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103718" y="682870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StreamApplication</a:t>
            </a:r>
          </a:p>
          <a:p>
            <a:pPr algn="ctr"/>
            <a:r>
              <a:rPr lang="en-US" altLang="zh-CN" dirty="0" smtClean="0"/>
              <a:t>(</a:t>
            </a:r>
            <a:r>
              <a:rPr lang="en-US" altLang="zh-CN" dirty="0" err="1" smtClean="0"/>
              <a:t>WikipediaApplication</a:t>
            </a:r>
            <a:r>
              <a:rPr lang="en-US" altLang="zh-CN" dirty="0"/>
              <a:t>)</a:t>
            </a:r>
            <a:endParaRPr lang="en-US" altLang="zh-CN" dirty="0" smtClean="0"/>
          </a:p>
        </p:txBody>
      </p:sp>
      <p:cxnSp>
        <p:nvCxnSpPr>
          <p:cNvPr id="17" name="Straight Arrow Connector 16"/>
          <p:cNvCxnSpPr>
            <a:endCxn id="13" idx="0"/>
          </p:cNvCxnSpPr>
          <p:nvPr/>
        </p:nvCxnSpPr>
        <p:spPr>
          <a:xfrm>
            <a:off x="8901833" y="682870"/>
            <a:ext cx="0" cy="72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2"/>
            <a:endCxn id="21" idx="0"/>
          </p:cNvCxnSpPr>
          <p:nvPr/>
        </p:nvCxnSpPr>
        <p:spPr>
          <a:xfrm>
            <a:off x="8901833" y="1915455"/>
            <a:ext cx="4759" cy="50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817624" y="2847082"/>
            <a:ext cx="2177935" cy="4092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961018" y="2886952"/>
            <a:ext cx="189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StreamGraphImpl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817624" y="2425287"/>
            <a:ext cx="2177935" cy="42179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164680" y="2477749"/>
            <a:ext cx="18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StreamGraph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21904" y="1963149"/>
            <a:ext cx="51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1a)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0" idx="2"/>
            <a:endCxn id="29" idx="0"/>
          </p:cNvCxnSpPr>
          <p:nvPr/>
        </p:nvCxnSpPr>
        <p:spPr>
          <a:xfrm>
            <a:off x="8906591" y="3256284"/>
            <a:ext cx="13645" cy="34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405544" y="174568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551015" y="217093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ApplicationRunnerMain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558646" y="860345"/>
            <a:ext cx="40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719648" y="3633694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756454" y="3596537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StreamApplication</a:t>
            </a:r>
          </a:p>
          <a:p>
            <a:pPr algn="ctr"/>
            <a:r>
              <a:rPr lang="en-US" altLang="zh-CN" dirty="0" smtClean="0"/>
              <a:t>(</a:t>
            </a:r>
            <a:r>
              <a:rPr lang="en-US" altLang="zh-CN" dirty="0" err="1" smtClean="0"/>
              <a:t>WikipediaApplication</a:t>
            </a:r>
            <a:r>
              <a:rPr lang="en-US" altLang="zh-CN" dirty="0"/>
              <a:t>)</a:t>
            </a:r>
            <a:endParaRPr lang="en-US" altLang="zh-CN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8883006" y="3227205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1b)</a:t>
            </a:r>
            <a:endParaRPr lang="en-US" dirty="0"/>
          </a:p>
        </p:txBody>
      </p:sp>
      <p:cxnSp>
        <p:nvCxnSpPr>
          <p:cNvPr id="31" name="Elbow Connector 30"/>
          <p:cNvCxnSpPr>
            <a:stCxn id="13" idx="1"/>
            <a:endCxn id="28" idx="1"/>
          </p:cNvCxnSpPr>
          <p:nvPr/>
        </p:nvCxnSpPr>
        <p:spPr>
          <a:xfrm rot="10800000" flipH="1" flipV="1">
            <a:off x="7418012" y="1663124"/>
            <a:ext cx="301636" cy="2268694"/>
          </a:xfrm>
          <a:prstGeom prst="bentConnector3">
            <a:avLst>
              <a:gd name="adj1" fmla="val -75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119226" y="2714682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1b)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175259" y="2636184"/>
            <a:ext cx="943967" cy="360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235827" y="2631612"/>
            <a:ext cx="88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124687" y="4532686"/>
            <a:ext cx="3591098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144864" y="4494362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StreamGraph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7400781" y="4910709"/>
            <a:ext cx="2955174" cy="941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800393" y="5371421"/>
            <a:ext cx="334892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endCxn id="38" idx="2"/>
          </p:cNvCxnSpPr>
          <p:nvPr/>
        </p:nvCxnSpPr>
        <p:spPr>
          <a:xfrm>
            <a:off x="7469665" y="5529363"/>
            <a:ext cx="330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6"/>
            <a:endCxn id="41" idx="2"/>
          </p:cNvCxnSpPr>
          <p:nvPr/>
        </p:nvCxnSpPr>
        <p:spPr>
          <a:xfrm>
            <a:off x="8135285" y="5529363"/>
            <a:ext cx="406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541415" y="5371421"/>
            <a:ext cx="324360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>
            <a:stCxn id="41" idx="6"/>
            <a:endCxn id="43" idx="2"/>
          </p:cNvCxnSpPr>
          <p:nvPr/>
        </p:nvCxnSpPr>
        <p:spPr>
          <a:xfrm>
            <a:off x="8865775" y="5529363"/>
            <a:ext cx="483913" cy="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9349688" y="5377447"/>
            <a:ext cx="324360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>
            <a:stCxn id="43" idx="6"/>
          </p:cNvCxnSpPr>
          <p:nvPr/>
        </p:nvCxnSpPr>
        <p:spPr>
          <a:xfrm flipV="1">
            <a:off x="9674048" y="5529363"/>
            <a:ext cx="392738" cy="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845980" y="4903896"/>
            <a:ext cx="198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Application’s logic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29" idx="2"/>
          </p:cNvCxnSpPr>
          <p:nvPr/>
        </p:nvCxnSpPr>
        <p:spPr>
          <a:xfrm>
            <a:off x="8920236" y="4242868"/>
            <a:ext cx="0" cy="292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930917" y="4159009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1c)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35" idx="2"/>
            <a:endCxn id="53" idx="0"/>
          </p:cNvCxnSpPr>
          <p:nvPr/>
        </p:nvCxnSpPr>
        <p:spPr>
          <a:xfrm flipH="1">
            <a:off x="8913413" y="6036801"/>
            <a:ext cx="6823" cy="290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7593218" y="6327399"/>
            <a:ext cx="2640389" cy="3906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7985277" y="6348765"/>
            <a:ext cx="2070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ExecutionPlanner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8922072" y="5966321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5426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0730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0491" y="2583981"/>
            <a:ext cx="3807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f) Get the partition count of source and sink streams from </a:t>
            </a:r>
            <a:r>
              <a:rPr lang="en-US" dirty="0" err="1" smtClean="0"/>
              <a:t>StreamManager</a:t>
            </a:r>
            <a:r>
              <a:rPr lang="en-US" dirty="0" smtClean="0"/>
              <a:t>(</a:t>
            </a:r>
            <a:r>
              <a:rPr lang="en-US" dirty="0" err="1" smtClean="0"/>
              <a:t>SystemAdmins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0491" y="1552870"/>
            <a:ext cx="397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e)Building the </a:t>
            </a:r>
            <a:r>
              <a:rPr lang="en-US" dirty="0" err="1" smtClean="0"/>
              <a:t>ExecutionPlan</a:t>
            </a:r>
            <a:r>
              <a:rPr lang="en-US" dirty="0" smtClean="0"/>
              <a:t>(JobGraph) from StreamGraph for actual running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0491" y="4000918"/>
            <a:ext cx="4123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g) </a:t>
            </a:r>
            <a:r>
              <a:rPr lang="en-US" altLang="zh-CN" dirty="0" smtClean="0"/>
              <a:t>If there are Intermediate Streams, calculate the partitions for them</a:t>
            </a:r>
          </a:p>
        </p:txBody>
      </p:sp>
      <p:sp>
        <p:nvSpPr>
          <p:cNvPr id="6" name="Rectangle 5"/>
          <p:cNvSpPr/>
          <p:nvPr/>
        </p:nvSpPr>
        <p:spPr>
          <a:xfrm>
            <a:off x="32368" y="775501"/>
            <a:ext cx="5262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6.RemoteApplicationRunner runs </a:t>
            </a:r>
            <a:r>
              <a:rPr lang="en-US" dirty="0" err="1"/>
              <a:t>StreamAppplication</a:t>
            </a:r>
            <a:r>
              <a:rPr lang="en-US" dirty="0"/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250531" y="1074711"/>
            <a:ext cx="60588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(1)Build </a:t>
            </a:r>
            <a:r>
              <a:rPr lang="en-US" dirty="0" err="1" smtClean="0"/>
              <a:t>ExecutionPlan</a:t>
            </a:r>
            <a:r>
              <a:rPr lang="en-US" dirty="0" smtClean="0"/>
              <a:t>(</a:t>
            </a:r>
            <a:r>
              <a:rPr lang="en-US" dirty="0" smtClean="0">
                <a:hlinkClick r:id="rId2" action="ppaction://hlinksldjump"/>
              </a:rPr>
              <a:t>JobGraph</a:t>
            </a:r>
            <a:r>
              <a:rPr lang="en-US" dirty="0"/>
              <a:t>)</a:t>
            </a:r>
            <a:r>
              <a:rPr lang="en-US" dirty="0" smtClean="0"/>
              <a:t> from the StreamApplication: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301570" y="8270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447041" y="50795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0" idx="2"/>
            <a:endCxn id="25" idx="0"/>
          </p:cNvCxnSpPr>
          <p:nvPr/>
        </p:nvCxnSpPr>
        <p:spPr>
          <a:xfrm flipH="1">
            <a:off x="8775305" y="512933"/>
            <a:ext cx="10086" cy="418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301570" y="599400"/>
            <a:ext cx="1420943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301570" y="512933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StreamGraph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661399" y="931856"/>
            <a:ext cx="2227811" cy="4783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819341" y="977522"/>
            <a:ext cx="206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ExecutionPlanner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822951" y="565348"/>
            <a:ext cx="9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1d)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5" idx="2"/>
            <a:endCxn id="31" idx="0"/>
          </p:cNvCxnSpPr>
          <p:nvPr/>
        </p:nvCxnSpPr>
        <p:spPr>
          <a:xfrm flipH="1">
            <a:off x="8775304" y="1410225"/>
            <a:ext cx="1" cy="366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661399" y="1776733"/>
            <a:ext cx="2227810" cy="1414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301570" y="1454671"/>
            <a:ext cx="1420943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301570" y="1368204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StreamGraph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224863" y="1713362"/>
            <a:ext cx="112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JobGraph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8454843" y="2341386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Curved Connector 47"/>
          <p:cNvCxnSpPr>
            <a:stCxn id="41" idx="5"/>
            <a:endCxn id="41" idx="3"/>
          </p:cNvCxnSpPr>
          <p:nvPr/>
        </p:nvCxnSpPr>
        <p:spPr>
          <a:xfrm rot="5400000">
            <a:off x="8779040" y="2672678"/>
            <a:ext cx="12700" cy="458483"/>
          </a:xfrm>
          <a:prstGeom prst="curvedConnector3">
            <a:avLst>
              <a:gd name="adj1" fmla="val 1837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822951" y="1407402"/>
            <a:ext cx="9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1e)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31" idx="2"/>
            <a:endCxn id="67" idx="0"/>
          </p:cNvCxnSpPr>
          <p:nvPr/>
        </p:nvCxnSpPr>
        <p:spPr>
          <a:xfrm>
            <a:off x="8775304" y="3190797"/>
            <a:ext cx="2875" cy="389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7689365" y="3549904"/>
            <a:ext cx="2227810" cy="14792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8482809" y="411455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Curved Connector 58"/>
          <p:cNvCxnSpPr>
            <a:stCxn id="55" idx="5"/>
            <a:endCxn id="55" idx="3"/>
          </p:cNvCxnSpPr>
          <p:nvPr/>
        </p:nvCxnSpPr>
        <p:spPr>
          <a:xfrm rot="5400000">
            <a:off x="8807006" y="4445849"/>
            <a:ext cx="12700" cy="458483"/>
          </a:xfrm>
          <a:prstGeom prst="curvedConnector3">
            <a:avLst>
              <a:gd name="adj1" fmla="val 1837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8217651" y="3580212"/>
            <a:ext cx="112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JobGraph</a:t>
            </a:r>
            <a:endParaRPr lang="en-US" dirty="0"/>
          </a:p>
        </p:txBody>
      </p:sp>
      <p:sp>
        <p:nvSpPr>
          <p:cNvPr id="82" name="Right Arrow 81"/>
          <p:cNvSpPr/>
          <p:nvPr/>
        </p:nvSpPr>
        <p:spPr>
          <a:xfrm>
            <a:off x="7819341" y="2597988"/>
            <a:ext cx="635502" cy="18466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ight Arrow 82"/>
          <p:cNvSpPr/>
          <p:nvPr/>
        </p:nvSpPr>
        <p:spPr>
          <a:xfrm>
            <a:off x="9103236" y="2583981"/>
            <a:ext cx="581891" cy="19867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8292037" y="2309494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JobNode</a:t>
            </a:r>
            <a:endParaRPr lang="en-US" dirty="0"/>
          </a:p>
        </p:txBody>
      </p:sp>
      <p:sp>
        <p:nvSpPr>
          <p:cNvPr id="86" name="Right Arrow 85"/>
          <p:cNvSpPr/>
          <p:nvPr/>
        </p:nvSpPr>
        <p:spPr>
          <a:xfrm>
            <a:off x="7847307" y="4181804"/>
            <a:ext cx="635502" cy="55418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ight Arrow 86"/>
          <p:cNvSpPr/>
          <p:nvPr/>
        </p:nvSpPr>
        <p:spPr>
          <a:xfrm>
            <a:off x="9118312" y="4041537"/>
            <a:ext cx="701398" cy="77696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7861645" y="4354150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7861644" y="4471246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9122729" y="4269925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9122729" y="4381770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9126966" y="4500416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8302123" y="3983458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JobNode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8803270" y="3170953"/>
            <a:ext cx="65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1f)</a:t>
            </a:r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7709046" y="5326984"/>
            <a:ext cx="2227810" cy="14792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8502490" y="589163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8237332" y="5357292"/>
            <a:ext cx="112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JobGraph</a:t>
            </a:r>
            <a:endParaRPr lang="en-US" dirty="0"/>
          </a:p>
        </p:txBody>
      </p:sp>
      <p:sp>
        <p:nvSpPr>
          <p:cNvPr id="117" name="Right Arrow 116"/>
          <p:cNvSpPr/>
          <p:nvPr/>
        </p:nvSpPr>
        <p:spPr>
          <a:xfrm>
            <a:off x="7866988" y="5958884"/>
            <a:ext cx="635502" cy="55418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ight Arrow 117"/>
          <p:cNvSpPr/>
          <p:nvPr/>
        </p:nvSpPr>
        <p:spPr>
          <a:xfrm>
            <a:off x="9137993" y="5818617"/>
            <a:ext cx="701398" cy="77696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7881326" y="6131230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7881325" y="6248326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9142410" y="6047005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9142410" y="6158850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9146647" y="6277496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8321804" y="5760538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JobNode</a:t>
            </a:r>
            <a:endParaRPr lang="en-US" dirty="0"/>
          </a:p>
        </p:txBody>
      </p:sp>
      <p:cxnSp>
        <p:nvCxnSpPr>
          <p:cNvPr id="126" name="Straight Arrow Connector 125"/>
          <p:cNvCxnSpPr>
            <a:stCxn id="54" idx="2"/>
            <a:endCxn id="116" idx="0"/>
          </p:cNvCxnSpPr>
          <p:nvPr/>
        </p:nvCxnSpPr>
        <p:spPr>
          <a:xfrm flipH="1">
            <a:off x="8797860" y="5029200"/>
            <a:ext cx="5410" cy="328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8840221" y="4985704"/>
            <a:ext cx="65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1g)</a:t>
            </a:r>
            <a:endParaRPr lang="en-US" dirty="0"/>
          </a:p>
        </p:txBody>
      </p:sp>
      <p:sp>
        <p:nvSpPr>
          <p:cNvPr id="129" name="Curved Left Arrow 128"/>
          <p:cNvSpPr/>
          <p:nvPr/>
        </p:nvSpPr>
        <p:spPr>
          <a:xfrm rot="5400000">
            <a:off x="8718357" y="6455070"/>
            <a:ext cx="209188" cy="363916"/>
          </a:xfrm>
          <a:prstGeom prst="curvedLeftArrow">
            <a:avLst>
              <a:gd name="adj1" fmla="val 25000"/>
              <a:gd name="adj2" fmla="val 39832"/>
              <a:gd name="adj3" fmla="val 2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0" name="Curved Left Arrow 129"/>
          <p:cNvSpPr/>
          <p:nvPr/>
        </p:nvSpPr>
        <p:spPr>
          <a:xfrm rot="5400000">
            <a:off x="8773231" y="6465332"/>
            <a:ext cx="209188" cy="363916"/>
          </a:xfrm>
          <a:prstGeom prst="curvedLeftArrow">
            <a:avLst>
              <a:gd name="adj1" fmla="val 25000"/>
              <a:gd name="adj2" fmla="val 39832"/>
              <a:gd name="adj3" fmla="val 2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0923677" y="6387511"/>
            <a:ext cx="1294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Goto</a:t>
            </a:r>
            <a:r>
              <a:rPr lang="en-US" dirty="0" smtClean="0"/>
              <a:t> </a:t>
            </a:r>
            <a:r>
              <a:rPr lang="en-US" dirty="0" smtClean="0">
                <a:hlinkClick r:id="rId3" action="ppaction://hlinksldjump"/>
              </a:rPr>
              <a:t>7.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592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6734" y="963231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6.RemoteApplicationRunner runs </a:t>
            </a:r>
            <a:r>
              <a:rPr lang="en-US" dirty="0" err="1" smtClean="0"/>
              <a:t>StreamAppplication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6650" y="1511175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(1)Build </a:t>
            </a:r>
            <a:r>
              <a:rPr lang="en-US" dirty="0" err="1" smtClean="0"/>
              <a:t>ExecutionPlan</a:t>
            </a:r>
            <a:r>
              <a:rPr lang="en-US" dirty="0" smtClean="0"/>
              <a:t> from the StreamApplication: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2888" y="2078065"/>
            <a:ext cx="4979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a)Create a empty </a:t>
            </a:r>
            <a:r>
              <a:rPr lang="en-US" dirty="0" smtClean="0">
                <a:hlinkClick r:id="rId2" action="ppaction://hlinksldjump"/>
              </a:rPr>
              <a:t>StreamGraph</a:t>
            </a:r>
            <a:r>
              <a:rPr lang="en-US" dirty="0" smtClean="0"/>
              <a:t>(implemented by </a:t>
            </a:r>
            <a:r>
              <a:rPr lang="en-US" dirty="0" err="1" smtClean="0"/>
              <a:t>StreamGraphImpl</a:t>
            </a:r>
            <a:r>
              <a:rPr lang="en-US" dirty="0" smtClean="0"/>
              <a:t>) based on </a:t>
            </a:r>
            <a:r>
              <a:rPr lang="en-US" dirty="0" err="1" smtClean="0"/>
              <a:t>ApplicationRunner</a:t>
            </a:r>
            <a:r>
              <a:rPr lang="en-US" dirty="0" smtClean="0"/>
              <a:t> and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72888" y="3679242"/>
            <a:ext cx="44140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b)Pass the StreamGraph and </a:t>
            </a:r>
            <a:r>
              <a:rPr lang="en-US" dirty="0" err="1" smtClean="0"/>
              <a:t>Configs</a:t>
            </a:r>
            <a:r>
              <a:rPr lang="en-US" dirty="0" smtClean="0"/>
              <a:t> to StreamApplication(</a:t>
            </a:r>
            <a:r>
              <a:rPr lang="en-US" dirty="0" err="1" smtClean="0"/>
              <a:t>wikipediaApplication</a:t>
            </a:r>
            <a:r>
              <a:rPr lang="en-US" dirty="0" smtClean="0"/>
              <a:t>). StreamApplication will fill the StreamGraph</a:t>
            </a:r>
            <a:r>
              <a:rPr lang="en-US" dirty="0"/>
              <a:t> </a:t>
            </a:r>
            <a:r>
              <a:rPr lang="en-US" dirty="0" smtClean="0"/>
              <a:t>(will be explained late) with its application logic.</a:t>
            </a:r>
          </a:p>
        </p:txBody>
      </p:sp>
      <p:sp>
        <p:nvSpPr>
          <p:cNvPr id="7" name="Rectangle 6"/>
          <p:cNvSpPr/>
          <p:nvPr/>
        </p:nvSpPr>
        <p:spPr>
          <a:xfrm>
            <a:off x="7444048" y="2693826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589519" y="2736351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92948" y="2003061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29754" y="1965904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StreamApplication</a:t>
            </a:r>
          </a:p>
          <a:p>
            <a:pPr algn="ctr"/>
            <a:r>
              <a:rPr lang="en-US" altLang="zh-CN" dirty="0" smtClean="0"/>
              <a:t>(</a:t>
            </a:r>
            <a:r>
              <a:rPr lang="en-US" altLang="zh-CN" dirty="0" err="1" smtClean="0"/>
              <a:t>WikipediaApplication</a:t>
            </a:r>
            <a:r>
              <a:rPr lang="en-US" altLang="zh-CN" dirty="0"/>
              <a:t>)</a:t>
            </a:r>
            <a:endParaRPr lang="en-US" altLang="zh-CN" dirty="0" smtClean="0"/>
          </a:p>
        </p:txBody>
      </p:sp>
      <p:cxnSp>
        <p:nvCxnSpPr>
          <p:cNvPr id="12" name="Straight Arrow Connector 11"/>
          <p:cNvCxnSpPr>
            <a:endCxn id="7" idx="0"/>
          </p:cNvCxnSpPr>
          <p:nvPr/>
        </p:nvCxnSpPr>
        <p:spPr>
          <a:xfrm>
            <a:off x="8927869" y="1965904"/>
            <a:ext cx="0" cy="72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  <a:endCxn id="26" idx="0"/>
          </p:cNvCxnSpPr>
          <p:nvPr/>
        </p:nvCxnSpPr>
        <p:spPr>
          <a:xfrm>
            <a:off x="8927869" y="3198489"/>
            <a:ext cx="4759" cy="50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843660" y="4130116"/>
            <a:ext cx="2177935" cy="4092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987054" y="4169986"/>
            <a:ext cx="189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StreamGraphImpl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843660" y="3708321"/>
            <a:ext cx="2177935" cy="42179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8190716" y="3760783"/>
            <a:ext cx="18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StreamGraph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847940" y="3246183"/>
            <a:ext cx="51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1a)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22" idx="2"/>
            <a:endCxn id="45" idx="0"/>
          </p:cNvCxnSpPr>
          <p:nvPr/>
        </p:nvCxnSpPr>
        <p:spPr>
          <a:xfrm>
            <a:off x="8932627" y="4539318"/>
            <a:ext cx="13645" cy="34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431580" y="1457602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577051" y="1500127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ApplicationRunnerMain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584682" y="2143379"/>
            <a:ext cx="40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7745684" y="4916728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782490" y="4879571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StreamApplication</a:t>
            </a:r>
          </a:p>
          <a:p>
            <a:pPr algn="ctr"/>
            <a:r>
              <a:rPr lang="en-US" altLang="zh-CN" dirty="0" smtClean="0"/>
              <a:t>(</a:t>
            </a:r>
            <a:r>
              <a:rPr lang="en-US" altLang="zh-CN" dirty="0" err="1" smtClean="0"/>
              <a:t>WikipediaApplication</a:t>
            </a:r>
            <a:r>
              <a:rPr lang="en-US" altLang="zh-CN" dirty="0"/>
              <a:t>)</a:t>
            </a:r>
            <a:endParaRPr lang="en-US" altLang="zh-CN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8909042" y="4510239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1b)</a:t>
            </a:r>
            <a:endParaRPr lang="en-US" dirty="0"/>
          </a:p>
        </p:txBody>
      </p:sp>
      <p:cxnSp>
        <p:nvCxnSpPr>
          <p:cNvPr id="51" name="Elbow Connector 50"/>
          <p:cNvCxnSpPr>
            <a:stCxn id="7" idx="1"/>
            <a:endCxn id="44" idx="1"/>
          </p:cNvCxnSpPr>
          <p:nvPr/>
        </p:nvCxnSpPr>
        <p:spPr>
          <a:xfrm rot="10800000" flipH="1" flipV="1">
            <a:off x="7444048" y="2946158"/>
            <a:ext cx="301636" cy="2268694"/>
          </a:xfrm>
          <a:prstGeom prst="bentConnector3">
            <a:avLst>
              <a:gd name="adj1" fmla="val -75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145262" y="3997716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1b)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6201295" y="3919218"/>
            <a:ext cx="943967" cy="360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261863" y="3914646"/>
            <a:ext cx="88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8806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07" y="106333"/>
            <a:ext cx="10515600" cy="1325563"/>
          </a:xfrm>
        </p:spPr>
        <p:txBody>
          <a:bodyPr/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799" y="0"/>
            <a:ext cx="5519386" cy="38297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7803" y="1247230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6.RemoteApplicationRunner runs </a:t>
            </a:r>
            <a:r>
              <a:rPr lang="en-US" dirty="0" err="1" smtClean="0"/>
              <a:t>StreamAppplication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7802" y="1893561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(1)Build </a:t>
            </a:r>
            <a:r>
              <a:rPr lang="en-US" dirty="0" err="1" smtClean="0"/>
              <a:t>ExecutionPlan</a:t>
            </a:r>
            <a:r>
              <a:rPr lang="en-US" dirty="0" smtClean="0"/>
              <a:t> from the StreamApplication: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799" y="3829779"/>
            <a:ext cx="5457825" cy="128587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616036" y="1346662"/>
            <a:ext cx="2934393" cy="856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1943" y="2435512"/>
            <a:ext cx="4979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a)Create a new </a:t>
            </a:r>
            <a:r>
              <a:rPr lang="en-US" dirty="0" err="1" smtClean="0"/>
              <a:t>StreamGraph</a:t>
            </a:r>
            <a:r>
              <a:rPr lang="en-US" dirty="0" smtClean="0"/>
              <a:t>(implemented by </a:t>
            </a:r>
            <a:r>
              <a:rPr lang="en-US" dirty="0" err="1" smtClean="0"/>
              <a:t>StreamGraphImpl</a:t>
            </a:r>
            <a:r>
              <a:rPr lang="en-US" dirty="0" smtClean="0"/>
              <a:t>) based on </a:t>
            </a:r>
            <a:r>
              <a:rPr lang="en-US" dirty="0" err="1" smtClean="0"/>
              <a:t>ApplicationRunner</a:t>
            </a:r>
            <a:r>
              <a:rPr lang="en-US" dirty="0" smtClean="0"/>
              <a:t> and </a:t>
            </a:r>
            <a:r>
              <a:rPr lang="en-US" dirty="0" err="1" smtClean="0"/>
              <a:t>config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0007" y="5115654"/>
            <a:ext cx="6753225" cy="952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1215" y="5961424"/>
            <a:ext cx="5618538" cy="88021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4380122" y="3055511"/>
            <a:ext cx="1979114" cy="1175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328340" y="3055511"/>
            <a:ext cx="1997645" cy="2985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81942" y="3334404"/>
            <a:ext cx="4172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b)Pass the StreamGraph and </a:t>
            </a:r>
            <a:r>
              <a:rPr lang="en-US" dirty="0" err="1" smtClean="0"/>
              <a:t>Configs</a:t>
            </a:r>
            <a:r>
              <a:rPr lang="en-US" dirty="0" smtClean="0"/>
              <a:t> to StreamApplication(</a:t>
            </a:r>
            <a:r>
              <a:rPr lang="en-US" dirty="0" err="1" smtClean="0"/>
              <a:t>wikipediaApplication</a:t>
            </a:r>
            <a:r>
              <a:rPr lang="en-US" dirty="0" smtClean="0"/>
              <a:t>)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488873" y="3707476"/>
            <a:ext cx="1870363" cy="723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821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sldjump"/>
              </a:rPr>
              <a:t>YARN</a:t>
            </a:r>
            <a:endParaRPr lang="en-US" dirty="0" smtClean="0"/>
          </a:p>
          <a:p>
            <a:r>
              <a:rPr lang="en-US" dirty="0" smtClean="0">
                <a:hlinkClick r:id="rId3" action="ppaction://hlinksldjump"/>
              </a:rPr>
              <a:t>Concepts</a:t>
            </a:r>
            <a:endParaRPr lang="en-US" dirty="0" smtClean="0"/>
          </a:p>
          <a:p>
            <a:r>
              <a:rPr lang="en-US" dirty="0" smtClean="0">
                <a:hlinkClick r:id="rId4" action="ppaction://hlinksldjump"/>
              </a:rPr>
              <a:t>Deployment</a:t>
            </a:r>
            <a:endParaRPr lang="en-US" dirty="0" smtClean="0"/>
          </a:p>
          <a:p>
            <a:r>
              <a:rPr lang="en-US" dirty="0" smtClean="0">
                <a:hlinkClick r:id="rId5" action="ppaction://hlinksldjump"/>
              </a:rPr>
              <a:t>Architecture</a:t>
            </a:r>
            <a:endParaRPr lang="en-US" dirty="0"/>
          </a:p>
          <a:p>
            <a:r>
              <a:rPr lang="en-US" dirty="0" smtClean="0">
                <a:hlinkClick r:id="rId6" action="ppaction://hlinksldjump"/>
              </a:rPr>
              <a:t>Application Example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Detail</a:t>
            </a:r>
          </a:p>
          <a:p>
            <a:pPr marL="0" indent="0">
              <a:buNone/>
            </a:pPr>
            <a:r>
              <a:rPr lang="en-US" sz="2000" dirty="0" smtClean="0">
                <a:hlinkClick r:id="rId7" action="ppaction://hlinksldjump"/>
              </a:rPr>
              <a:t>Run a application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8369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-83762"/>
            <a:ext cx="10515600" cy="1325563"/>
          </a:xfrm>
        </p:spPr>
        <p:txBody>
          <a:bodyPr/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3236" y="972910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6.RemoteApplicationRunner runs </a:t>
            </a:r>
            <a:r>
              <a:rPr lang="en-US" dirty="0" err="1" smtClean="0"/>
              <a:t>StreamAppplication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3235" y="1619241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(1)Build </a:t>
            </a:r>
            <a:r>
              <a:rPr lang="en-US" dirty="0" err="1" smtClean="0"/>
              <a:t>ExecutionPlan</a:t>
            </a:r>
            <a:r>
              <a:rPr lang="en-US" dirty="0" smtClean="0"/>
              <a:t> from the StreamApplication: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3876" y="2178935"/>
            <a:ext cx="4172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b)Pass the StreamGraph and </a:t>
            </a:r>
            <a:r>
              <a:rPr lang="en-US" dirty="0" err="1" smtClean="0"/>
              <a:t>Configs</a:t>
            </a:r>
            <a:r>
              <a:rPr lang="en-US" dirty="0" smtClean="0"/>
              <a:t> to StreamApplication(</a:t>
            </a:r>
            <a:r>
              <a:rPr lang="en-US" dirty="0" err="1" smtClean="0"/>
              <a:t>wikipediaApplication</a:t>
            </a:r>
            <a:r>
              <a:rPr lang="en-US" dirty="0" smtClean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3876" y="3325420"/>
            <a:ext cx="4186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c)</a:t>
            </a:r>
            <a:r>
              <a:rPr lang="en-US" altLang="zh-CN" dirty="0" smtClean="0"/>
              <a:t>In </a:t>
            </a:r>
            <a:r>
              <a:rPr lang="en-US" dirty="0" smtClean="0"/>
              <a:t>StreamApplication, set up the application logic in StreamGraph</a:t>
            </a:r>
            <a:r>
              <a:rPr lang="en-US" dirty="0"/>
              <a:t> </a:t>
            </a:r>
            <a:r>
              <a:rPr lang="en-US" dirty="0" smtClean="0"/>
              <a:t>(see </a:t>
            </a:r>
            <a:r>
              <a:rPr lang="en-US" dirty="0" smtClean="0">
                <a:hlinkClick r:id="rId2" action="ppaction://hlinksldjump"/>
              </a:rPr>
              <a:t>StreamApplication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163189" y="1152462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08660" y="1194987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56959" y="486285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93765" y="449128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StreamApplication</a:t>
            </a:r>
          </a:p>
          <a:p>
            <a:pPr algn="ctr"/>
            <a:r>
              <a:rPr lang="en-US" altLang="zh-CN" dirty="0" smtClean="0"/>
              <a:t>(</a:t>
            </a:r>
            <a:r>
              <a:rPr lang="en-US" altLang="zh-CN" dirty="0" err="1" smtClean="0"/>
              <a:t>WikipediaApplication</a:t>
            </a:r>
            <a:r>
              <a:rPr lang="en-US" altLang="zh-CN" dirty="0"/>
              <a:t>)</a:t>
            </a:r>
            <a:endParaRPr lang="en-US" altLang="zh-CN" dirty="0" smtClean="0"/>
          </a:p>
        </p:txBody>
      </p:sp>
      <p:cxnSp>
        <p:nvCxnSpPr>
          <p:cNvPr id="12" name="Straight Arrow Connector 11"/>
          <p:cNvCxnSpPr>
            <a:endCxn id="8" idx="0"/>
          </p:cNvCxnSpPr>
          <p:nvPr/>
        </p:nvCxnSpPr>
        <p:spPr>
          <a:xfrm>
            <a:off x="8647010" y="424540"/>
            <a:ext cx="0" cy="72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16" idx="0"/>
          </p:cNvCxnSpPr>
          <p:nvPr/>
        </p:nvCxnSpPr>
        <p:spPr>
          <a:xfrm>
            <a:off x="8647010" y="1657125"/>
            <a:ext cx="4759" cy="50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562801" y="2588752"/>
            <a:ext cx="2177935" cy="4092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706195" y="2628622"/>
            <a:ext cx="189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StreamGraphImpl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562801" y="2166957"/>
            <a:ext cx="2177935" cy="42179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909857" y="2219419"/>
            <a:ext cx="18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StreamGraph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567081" y="1704819"/>
            <a:ext cx="51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1a)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5" idx="2"/>
            <a:endCxn id="24" idx="0"/>
          </p:cNvCxnSpPr>
          <p:nvPr/>
        </p:nvCxnSpPr>
        <p:spPr>
          <a:xfrm>
            <a:off x="8651768" y="2997954"/>
            <a:ext cx="13645" cy="34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150721" y="-83762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296192" y="-41237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ApplicationRunnerMain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303823" y="602015"/>
            <a:ext cx="40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357219" y="3375364"/>
            <a:ext cx="2471975" cy="1091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501631" y="3338207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StreamApplication</a:t>
            </a:r>
          </a:p>
          <a:p>
            <a:pPr algn="ctr"/>
            <a:r>
              <a:rPr lang="en-US" altLang="zh-CN" dirty="0" smtClean="0"/>
              <a:t>(</a:t>
            </a:r>
            <a:r>
              <a:rPr lang="en-US" altLang="zh-CN" dirty="0" err="1" smtClean="0"/>
              <a:t>WikipediaApplication</a:t>
            </a:r>
            <a:r>
              <a:rPr lang="en-US" altLang="zh-CN" dirty="0"/>
              <a:t>)</a:t>
            </a:r>
            <a:endParaRPr lang="en-US" altLang="zh-CN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8628183" y="2968875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1b)</a:t>
            </a:r>
            <a:endParaRPr lang="en-US" dirty="0"/>
          </a:p>
        </p:txBody>
      </p:sp>
      <p:cxnSp>
        <p:nvCxnSpPr>
          <p:cNvPr id="26" name="Elbow Connector 25"/>
          <p:cNvCxnSpPr>
            <a:stCxn id="8" idx="1"/>
            <a:endCxn id="23" idx="1"/>
          </p:cNvCxnSpPr>
          <p:nvPr/>
        </p:nvCxnSpPr>
        <p:spPr>
          <a:xfrm rot="10800000" flipH="1" flipV="1">
            <a:off x="7163189" y="1404794"/>
            <a:ext cx="194030" cy="2516174"/>
          </a:xfrm>
          <a:prstGeom prst="bentConnector3">
            <a:avLst>
              <a:gd name="adj1" fmla="val -1178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64403" y="2456352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1b)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920436" y="2377854"/>
            <a:ext cx="943967" cy="360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981004" y="2373282"/>
            <a:ext cx="88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configs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015941" y="4911234"/>
            <a:ext cx="3591098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036118" y="4872910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StreamGraph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8658590" y="4498083"/>
            <a:ext cx="83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1c)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292035" y="5289257"/>
            <a:ext cx="2955174" cy="941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691647" y="5749969"/>
            <a:ext cx="334892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>
            <a:endCxn id="34" idx="2"/>
          </p:cNvCxnSpPr>
          <p:nvPr/>
        </p:nvCxnSpPr>
        <p:spPr>
          <a:xfrm>
            <a:off x="7360919" y="5907911"/>
            <a:ext cx="330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4" idx="6"/>
            <a:endCxn id="45" idx="2"/>
          </p:cNvCxnSpPr>
          <p:nvPr/>
        </p:nvCxnSpPr>
        <p:spPr>
          <a:xfrm>
            <a:off x="8026539" y="5907911"/>
            <a:ext cx="406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432669" y="5749969"/>
            <a:ext cx="324360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stCxn id="45" idx="6"/>
            <a:endCxn id="83" idx="2"/>
          </p:cNvCxnSpPr>
          <p:nvPr/>
        </p:nvCxnSpPr>
        <p:spPr>
          <a:xfrm>
            <a:off x="8757029" y="5907911"/>
            <a:ext cx="483913" cy="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9240942" y="5755995"/>
            <a:ext cx="324360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>
            <a:stCxn id="83" idx="6"/>
          </p:cNvCxnSpPr>
          <p:nvPr/>
        </p:nvCxnSpPr>
        <p:spPr>
          <a:xfrm flipV="1">
            <a:off x="9565302" y="5907911"/>
            <a:ext cx="392738" cy="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737234" y="5282444"/>
            <a:ext cx="198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Application’s logic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115" idx="2"/>
            <a:endCxn id="65" idx="0"/>
          </p:cNvCxnSpPr>
          <p:nvPr/>
        </p:nvCxnSpPr>
        <p:spPr>
          <a:xfrm>
            <a:off x="8593206" y="4406571"/>
            <a:ext cx="138504" cy="875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7394398" y="3947532"/>
            <a:ext cx="2397616" cy="459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Application’s logic defined by user’s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6750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1821" y="-125783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StreamGraph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1974" y="1336532"/>
            <a:ext cx="11139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StreamApplication, the computation logic is </a:t>
            </a:r>
            <a:r>
              <a:rPr lang="en-US" altLang="zh-CN" sz="2400" dirty="0" smtClean="0"/>
              <a:t>expressed in a dataflow graph called </a:t>
            </a:r>
            <a:r>
              <a:rPr lang="en-US" altLang="zh-CN" sz="2400" dirty="0" err="1" smtClean="0"/>
              <a:t>StreamGraph</a:t>
            </a:r>
            <a:r>
              <a:rPr lang="en-US" altLang="zh-CN" sz="2400" dirty="0" smtClean="0"/>
              <a:t>(in </a:t>
            </a:r>
            <a:r>
              <a:rPr lang="en-US" altLang="zh-CN" sz="2400" dirty="0" err="1" smtClean="0"/>
              <a:t>Samza</a:t>
            </a:r>
            <a:r>
              <a:rPr lang="en-US" altLang="zh-CN" sz="2400" dirty="0" smtClean="0"/>
              <a:t>).</a:t>
            </a:r>
          </a:p>
          <a:p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331974" y="2836663"/>
            <a:ext cx="1058150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StreamGraph has two kinds of </a:t>
            </a:r>
            <a:r>
              <a:rPr lang="en-US" sz="2400" dirty="0" smtClean="0"/>
              <a:t>components </a:t>
            </a:r>
          </a:p>
          <a:p>
            <a:endParaRPr lang="en-US" sz="2000" dirty="0"/>
          </a:p>
          <a:p>
            <a:r>
              <a:rPr lang="en-US" sz="2000" dirty="0" err="1" smtClean="0"/>
              <a:t>Messag</a:t>
            </a:r>
            <a:r>
              <a:rPr lang="en-US" altLang="zh-CN" sz="2000" dirty="0" err="1" smtClean="0"/>
              <a:t>eStreams</a:t>
            </a:r>
            <a:r>
              <a:rPr lang="en-US" altLang="zh-CN" sz="2000" dirty="0" smtClean="0"/>
              <a:t>: Stream of messages</a:t>
            </a:r>
          </a:p>
          <a:p>
            <a:endParaRPr lang="en-US" altLang="zh-CN" sz="2000" dirty="0" smtClean="0"/>
          </a:p>
          <a:p>
            <a:r>
              <a:rPr lang="en-US" altLang="zh-CN" sz="2000" dirty="0" err="1" smtClean="0"/>
              <a:t>OperatorSpecs</a:t>
            </a:r>
            <a:r>
              <a:rPr lang="en-US" altLang="zh-CN" sz="2000" dirty="0" smtClean="0"/>
              <a:t>: Operators like map, window, </a:t>
            </a:r>
            <a:r>
              <a:rPr lang="en-US" altLang="zh-CN" sz="2000" dirty="0" err="1" smtClean="0"/>
              <a:t>partitionBy</a:t>
            </a:r>
            <a:r>
              <a:rPr lang="en-US" altLang="zh-CN" sz="2000" dirty="0" smtClean="0"/>
              <a:t>(reduce), join, merge which transform one or more streams to some streams. Some of the operators have transform function as parameters</a:t>
            </a:r>
            <a:endParaRPr lang="en-US" sz="2400" dirty="0"/>
          </a:p>
        </p:txBody>
      </p:sp>
      <p:sp>
        <p:nvSpPr>
          <p:cNvPr id="36" name="Rectangle 35"/>
          <p:cNvSpPr/>
          <p:nvPr/>
        </p:nvSpPr>
        <p:spPr>
          <a:xfrm>
            <a:off x="2432404" y="5137013"/>
            <a:ext cx="6849687" cy="16025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340518" y="5715472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 	</a:t>
            </a:r>
            <a:endParaRPr lang="en-US" dirty="0"/>
          </a:p>
        </p:txBody>
      </p:sp>
      <p:cxnSp>
        <p:nvCxnSpPr>
          <p:cNvPr id="40" name="Straight Arrow Connector 39"/>
          <p:cNvCxnSpPr>
            <a:endCxn id="39" idx="1"/>
          </p:cNvCxnSpPr>
          <p:nvPr/>
        </p:nvCxnSpPr>
        <p:spPr>
          <a:xfrm>
            <a:off x="4002075" y="5439435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9" idx="2"/>
          </p:cNvCxnSpPr>
          <p:nvPr/>
        </p:nvCxnSpPr>
        <p:spPr>
          <a:xfrm>
            <a:off x="3908803" y="5904375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9" idx="3"/>
          </p:cNvCxnSpPr>
          <p:nvPr/>
        </p:nvCxnSpPr>
        <p:spPr>
          <a:xfrm flipV="1">
            <a:off x="4002075" y="6054789"/>
            <a:ext cx="396661" cy="257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620931" y="5237230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2" name="TextBox 10"/>
          <p:cNvSpPr txBox="1"/>
          <p:nvPr/>
        </p:nvSpPr>
        <p:spPr>
          <a:xfrm>
            <a:off x="2620931" y="5237230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en-wikipedia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39" idx="6"/>
            <a:endCxn id="75" idx="2"/>
          </p:cNvCxnSpPr>
          <p:nvPr/>
        </p:nvCxnSpPr>
        <p:spPr>
          <a:xfrm flipV="1">
            <a:off x="4738053" y="5909307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12"/>
          <p:cNvSpPr txBox="1"/>
          <p:nvPr/>
        </p:nvSpPr>
        <p:spPr>
          <a:xfrm>
            <a:off x="4093510" y="5391265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mergeAll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2597606" y="5669912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7" name="TextBox 14"/>
          <p:cNvSpPr txBox="1"/>
          <p:nvPr/>
        </p:nvSpPr>
        <p:spPr>
          <a:xfrm>
            <a:off x="2528890" y="5654367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en-wiktionary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2619567" y="6128918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4" name="TextBox 16"/>
          <p:cNvSpPr txBox="1"/>
          <p:nvPr/>
        </p:nvSpPr>
        <p:spPr>
          <a:xfrm>
            <a:off x="2653351" y="6113373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en-wikinews</a:t>
            </a:r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5328208" y="5710539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 	</a:t>
            </a:r>
            <a:endParaRPr lang="en-US" dirty="0"/>
          </a:p>
        </p:txBody>
      </p:sp>
      <p:cxnSp>
        <p:nvCxnSpPr>
          <p:cNvPr id="77" name="Straight Arrow Connector 76"/>
          <p:cNvCxnSpPr>
            <a:stCxn id="75" idx="6"/>
            <a:endCxn id="79" idx="2"/>
          </p:cNvCxnSpPr>
          <p:nvPr/>
        </p:nvCxnSpPr>
        <p:spPr>
          <a:xfrm>
            <a:off x="5725743" y="5909307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19"/>
          <p:cNvSpPr txBox="1"/>
          <p:nvPr/>
        </p:nvSpPr>
        <p:spPr>
          <a:xfrm>
            <a:off x="5016044" y="5388138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/>
              <a:t>Wiki</a:t>
            </a:r>
            <a:r>
              <a:rPr lang="en-US" dirty="0" err="1" smtClean="0"/>
              <a:t>Parser</a:t>
            </a:r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6386968" y="5712707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0" name="TextBox 21"/>
          <p:cNvSpPr txBox="1"/>
          <p:nvPr/>
        </p:nvSpPr>
        <p:spPr>
          <a:xfrm>
            <a:off x="6150373" y="5429836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window</a:t>
            </a:r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7444594" y="5721215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82" name="Straight Arrow Connector 81"/>
          <p:cNvCxnSpPr>
            <a:stCxn id="79" idx="6"/>
            <a:endCxn id="81" idx="2"/>
          </p:cNvCxnSpPr>
          <p:nvPr/>
        </p:nvCxnSpPr>
        <p:spPr>
          <a:xfrm>
            <a:off x="6789743" y="5914095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24"/>
          <p:cNvSpPr txBox="1"/>
          <p:nvPr/>
        </p:nvSpPr>
        <p:spPr>
          <a:xfrm>
            <a:off x="7266074" y="5149939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formatOutput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8373780" y="5577609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5" name="TextBox 26"/>
          <p:cNvSpPr txBox="1"/>
          <p:nvPr/>
        </p:nvSpPr>
        <p:spPr>
          <a:xfrm>
            <a:off x="8348317" y="5602721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wikipedia</a:t>
            </a:r>
            <a:r>
              <a:rPr lang="en-US" dirty="0" smtClean="0"/>
              <a:t>-stats</a:t>
            </a:r>
            <a:endParaRPr lang="en-US" dirty="0"/>
          </a:p>
        </p:txBody>
      </p:sp>
      <p:cxnSp>
        <p:nvCxnSpPr>
          <p:cNvPr id="86" name="Straight Arrow Connector 85"/>
          <p:cNvCxnSpPr>
            <a:stCxn id="81" idx="6"/>
            <a:endCxn id="85" idx="1"/>
          </p:cNvCxnSpPr>
          <p:nvPr/>
        </p:nvCxnSpPr>
        <p:spPr>
          <a:xfrm>
            <a:off x="7847369" y="5922603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6566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09008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StreamGraph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242988" y="2544207"/>
            <a:ext cx="6849687" cy="17760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967601" y="2466749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StreamGraph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151102" y="3394630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	</a:t>
            </a:r>
            <a:endParaRPr lang="en-US" dirty="0"/>
          </a:p>
        </p:txBody>
      </p:sp>
      <p:cxnSp>
        <p:nvCxnSpPr>
          <p:cNvPr id="6" name="Straight Arrow Connector 5"/>
          <p:cNvCxnSpPr>
            <a:endCxn id="5" idx="1"/>
          </p:cNvCxnSpPr>
          <p:nvPr/>
        </p:nvCxnSpPr>
        <p:spPr>
          <a:xfrm>
            <a:off x="6812659" y="3118593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5" idx="2"/>
          </p:cNvCxnSpPr>
          <p:nvPr/>
        </p:nvCxnSpPr>
        <p:spPr>
          <a:xfrm>
            <a:off x="6719387" y="3583533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5" idx="3"/>
          </p:cNvCxnSpPr>
          <p:nvPr/>
        </p:nvCxnSpPr>
        <p:spPr>
          <a:xfrm flipV="1">
            <a:off x="6805535" y="3733947"/>
            <a:ext cx="403785" cy="24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431515" y="2916388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31515" y="2916388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en-wikipedia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6"/>
            <a:endCxn id="24" idx="2"/>
          </p:cNvCxnSpPr>
          <p:nvPr/>
        </p:nvCxnSpPr>
        <p:spPr>
          <a:xfrm flipV="1">
            <a:off x="7548637" y="3588465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04094" y="3070423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mergeAll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408190" y="3349070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39474" y="3333525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en-wiktionary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420762" y="3799289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454546" y="3783744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en-wikinews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5454546" y="4145858"/>
            <a:ext cx="535700" cy="381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19625" y="4504142"/>
            <a:ext cx="172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operator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6982455" y="3922850"/>
            <a:ext cx="133268" cy="599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88686" y="4510538"/>
            <a:ext cx="1767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MessageStream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2" idx="0"/>
            <a:endCxn id="5" idx="5"/>
          </p:cNvCxnSpPr>
          <p:nvPr/>
        </p:nvCxnSpPr>
        <p:spPr>
          <a:xfrm flipH="1" flipV="1">
            <a:off x="7490419" y="3733947"/>
            <a:ext cx="977821" cy="1178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577108" y="4912577"/>
            <a:ext cx="178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Merge operator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0" idx="0"/>
          </p:cNvCxnSpPr>
          <p:nvPr/>
        </p:nvCxnSpPr>
        <p:spPr>
          <a:xfrm flipV="1">
            <a:off x="7172430" y="3638346"/>
            <a:ext cx="655429" cy="872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8138792" y="3389697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	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4" idx="6"/>
            <a:endCxn id="27" idx="2"/>
          </p:cNvCxnSpPr>
          <p:nvPr/>
        </p:nvCxnSpPr>
        <p:spPr>
          <a:xfrm>
            <a:off x="8536327" y="3588465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826628" y="3067296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Wiki</a:t>
            </a:r>
            <a:r>
              <a:rPr lang="en-US" dirty="0" err="1" smtClean="0"/>
              <a:t>Parser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9197552" y="3391865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960957" y="3108994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window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10255178" y="3400373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7" idx="6"/>
            <a:endCxn id="29" idx="2"/>
          </p:cNvCxnSpPr>
          <p:nvPr/>
        </p:nvCxnSpPr>
        <p:spPr>
          <a:xfrm>
            <a:off x="9600327" y="3593253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076658" y="2829097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formatOutput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1184364" y="3256767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1158901" y="3281879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</a:t>
            </a:r>
            <a:r>
              <a:rPr lang="en-US" dirty="0" smtClean="0"/>
              <a:t>-stats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29" idx="6"/>
            <a:endCxn id="33" idx="1"/>
          </p:cNvCxnSpPr>
          <p:nvPr/>
        </p:nvCxnSpPr>
        <p:spPr>
          <a:xfrm>
            <a:off x="10657953" y="3601761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768472" y="4585610"/>
            <a:ext cx="148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Map operator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5" idx="0"/>
            <a:endCxn id="24" idx="5"/>
          </p:cNvCxnSpPr>
          <p:nvPr/>
        </p:nvCxnSpPr>
        <p:spPr>
          <a:xfrm flipH="1" flipV="1">
            <a:off x="8478109" y="3729014"/>
            <a:ext cx="1033716" cy="856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5" idx="0"/>
            <a:endCxn id="29" idx="3"/>
          </p:cNvCxnSpPr>
          <p:nvPr/>
        </p:nvCxnSpPr>
        <p:spPr>
          <a:xfrm flipV="1">
            <a:off x="9511825" y="3744163"/>
            <a:ext cx="802338" cy="841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0234597" y="4912577"/>
            <a:ext cx="185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Window operator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8" idx="0"/>
            <a:endCxn id="27" idx="5"/>
          </p:cNvCxnSpPr>
          <p:nvPr/>
        </p:nvCxnSpPr>
        <p:spPr>
          <a:xfrm flipH="1" flipV="1">
            <a:off x="9541342" y="3735655"/>
            <a:ext cx="1622294" cy="1176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22439" y="861901"/>
            <a:ext cx="4497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application defines the logic in the form of </a:t>
            </a:r>
            <a:r>
              <a:rPr lang="en-US" dirty="0" err="1" smtClean="0"/>
              <a:t>MessageStream</a:t>
            </a:r>
            <a:r>
              <a:rPr lang="en-US" dirty="0" err="1"/>
              <a:t>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31877" y="5704465"/>
            <a:ext cx="4478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Each </a:t>
            </a:r>
            <a:r>
              <a:rPr lang="en-US" altLang="zh-CN" dirty="0" err="1" smtClean="0"/>
              <a:t>MessageStream</a:t>
            </a:r>
            <a:r>
              <a:rPr lang="en-US" altLang="zh-CN" dirty="0" smtClean="0"/>
              <a:t> is associated with the one </a:t>
            </a:r>
            <a:r>
              <a:rPr lang="en-US" altLang="zh-CN" dirty="0" err="1" smtClean="0"/>
              <a:t>OperatorSpec</a:t>
            </a:r>
            <a:r>
              <a:rPr lang="en-US" altLang="zh-CN" dirty="0" smtClean="0"/>
              <a:t> where it comes from and records all </a:t>
            </a:r>
            <a:r>
              <a:rPr lang="en-US" altLang="zh-CN" dirty="0" err="1" smtClean="0"/>
              <a:t>OperatorSpecs</a:t>
            </a:r>
            <a:r>
              <a:rPr lang="en-US" altLang="zh-CN" dirty="0" smtClean="0"/>
              <a:t> it goes to.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99303" y="2085768"/>
            <a:ext cx="45535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StreamGraph, there are </a:t>
            </a:r>
            <a:r>
              <a:rPr lang="en-US" dirty="0" err="1"/>
              <a:t>OperatorSpec</a:t>
            </a:r>
            <a:r>
              <a:rPr lang="en-US" dirty="0"/>
              <a:t>(build by </a:t>
            </a:r>
            <a:r>
              <a:rPr lang="en-US" dirty="0" err="1"/>
              <a:t>OperatorSpecs</a:t>
            </a:r>
            <a:r>
              <a:rPr lang="en-US" dirty="0"/>
              <a:t>) and </a:t>
            </a:r>
            <a:r>
              <a:rPr lang="en-US" dirty="0" err="1"/>
              <a:t>MessageStreams</a:t>
            </a:r>
            <a:r>
              <a:rPr lang="en-US" dirty="0"/>
              <a:t>(implemented by </a:t>
            </a:r>
            <a:r>
              <a:rPr lang="en-US" dirty="0" err="1"/>
              <a:t>MessageStreamImpl</a:t>
            </a:r>
            <a:r>
              <a:rPr lang="en-US" dirty="0"/>
              <a:t>):</a:t>
            </a:r>
          </a:p>
          <a:p>
            <a:r>
              <a:rPr lang="en-US" dirty="0" err="1" smtClean="0"/>
              <a:t>OperatorSpecs</a:t>
            </a:r>
            <a:r>
              <a:rPr lang="en-US" dirty="0" smtClean="0"/>
              <a:t> </a:t>
            </a:r>
            <a:r>
              <a:rPr lang="en-US" dirty="0"/>
              <a:t>transform </a:t>
            </a:r>
            <a:r>
              <a:rPr lang="en-US" dirty="0" smtClean="0"/>
              <a:t>messages read from input </a:t>
            </a:r>
            <a:r>
              <a:rPr lang="en-US" dirty="0" err="1" smtClean="0"/>
              <a:t>MessageStreams</a:t>
            </a:r>
            <a:r>
              <a:rPr lang="en-US" dirty="0"/>
              <a:t> </a:t>
            </a:r>
            <a:r>
              <a:rPr lang="en-US" dirty="0" smtClean="0"/>
              <a:t>and produce the output </a:t>
            </a:r>
            <a:r>
              <a:rPr lang="en-US" dirty="0" err="1" smtClean="0"/>
              <a:t>MessageStreams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99303" y="4199371"/>
            <a:ext cx="4083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 </a:t>
            </a:r>
            <a:r>
              <a:rPr lang="en-US" altLang="zh-CN" dirty="0" err="1" smtClean="0"/>
              <a:t>MessageStream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OperatorSpec</a:t>
            </a:r>
            <a:r>
              <a:rPr lang="en-US" altLang="zh-CN" dirty="0" smtClean="0"/>
              <a:t> both are template class. 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22439" y="4910779"/>
            <a:ext cx="4109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</a:t>
            </a:r>
            <a:r>
              <a:rPr lang="en-US" dirty="0" err="1" smtClean="0"/>
              <a:t>OperatorSpec</a:t>
            </a:r>
            <a:r>
              <a:rPr lang="en-US" dirty="0" smtClean="0"/>
              <a:t> will run application-defined functions (map, </a:t>
            </a:r>
            <a:r>
              <a:rPr lang="en-US" dirty="0" err="1" smtClean="0"/>
              <a:t>flatMap</a:t>
            </a:r>
            <a:r>
              <a:rPr lang="en-US" dirty="0"/>
              <a:t>)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548637" y="6166130"/>
            <a:ext cx="2984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See </a:t>
            </a:r>
            <a:r>
              <a:rPr lang="en-US" dirty="0" smtClean="0">
                <a:hlinkClick r:id="rId2" action="ppaction://hlinksldjump"/>
              </a:rPr>
              <a:t>example </a:t>
            </a:r>
            <a:r>
              <a:rPr lang="en-US" dirty="0" err="1" smtClean="0">
                <a:hlinkClick r:id="rId2" action="ppaction://hlinksldjump"/>
              </a:rPr>
              <a:t>aplication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0942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19" y="0"/>
            <a:ext cx="10515600" cy="1325563"/>
          </a:xfrm>
        </p:spPr>
        <p:txBody>
          <a:bodyPr/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8016" y="2761584"/>
            <a:ext cx="5109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first type </a:t>
            </a:r>
            <a:r>
              <a:rPr lang="en-US" dirty="0" err="1" smtClean="0"/>
              <a:t>OperatorSpecs</a:t>
            </a:r>
            <a:r>
              <a:rPr lang="en-US" dirty="0" smtClean="0"/>
              <a:t> are similar to map. </a:t>
            </a:r>
          </a:p>
          <a:p>
            <a:r>
              <a:rPr lang="en-US" dirty="0" smtClean="0"/>
              <a:t>Map is the simplest operator: for each input message, use the transform function to transform it and generate zero or more messages, then output these messages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574314" y="2321433"/>
            <a:ext cx="931334" cy="85941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57556" y="3134377"/>
            <a:ext cx="136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.map(parse)</a:t>
            </a:r>
            <a:endParaRPr lang="en-US" dirty="0"/>
          </a:p>
        </p:txBody>
      </p:sp>
      <p:cxnSp>
        <p:nvCxnSpPr>
          <p:cNvPr id="6" name="Straight Arrow Connector 5"/>
          <p:cNvCxnSpPr>
            <a:endCxn id="4" idx="2"/>
          </p:cNvCxnSpPr>
          <p:nvPr/>
        </p:nvCxnSpPr>
        <p:spPr>
          <a:xfrm flipV="1">
            <a:off x="6984781" y="2751141"/>
            <a:ext cx="1589533" cy="10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103208" y="2279735"/>
            <a:ext cx="1459866" cy="3812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070288" y="2261844"/>
            <a:ext cx="1538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“Hello world”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9505648" y="2751141"/>
            <a:ext cx="1908114" cy="10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521140" y="2279736"/>
            <a:ext cx="907042" cy="3812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555958" y="2277003"/>
            <a:ext cx="126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“Hello”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520270" y="2287273"/>
            <a:ext cx="907042" cy="3812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491635" y="2284328"/>
            <a:ext cx="126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“World”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7364" y="4468105"/>
            <a:ext cx="5163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second type of </a:t>
            </a:r>
            <a:r>
              <a:rPr lang="en-US" dirty="0" err="1" smtClean="0"/>
              <a:t>OperatorSpecs</a:t>
            </a:r>
            <a:r>
              <a:rPr lang="en-US" dirty="0" smtClean="0"/>
              <a:t> are like Window: window operator is a </a:t>
            </a:r>
            <a:r>
              <a:rPr lang="en-US" dirty="0" err="1" smtClean="0"/>
              <a:t>stateful</a:t>
            </a:r>
            <a:r>
              <a:rPr lang="en-US" dirty="0" smtClean="0"/>
              <a:t> operator since it need to aggregate the input messages come in a certain amount of time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8609740" y="4285828"/>
            <a:ext cx="931334" cy="85941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endCxn id="15" idx="2"/>
          </p:cNvCxnSpPr>
          <p:nvPr/>
        </p:nvCxnSpPr>
        <p:spPr>
          <a:xfrm>
            <a:off x="5420211" y="4683018"/>
            <a:ext cx="3189529" cy="32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486794" y="4247369"/>
            <a:ext cx="950281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185110" y="5124086"/>
            <a:ext cx="200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window(3s,count)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547780" y="4253382"/>
            <a:ext cx="8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“Alice”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467409" y="4241356"/>
            <a:ext cx="950281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528395" y="4247369"/>
            <a:ext cx="8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“Alice”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448024" y="4229614"/>
            <a:ext cx="950281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TextBox 55"/>
          <p:cNvSpPr txBox="1"/>
          <p:nvPr/>
        </p:nvSpPr>
        <p:spPr>
          <a:xfrm>
            <a:off x="5509010" y="4235627"/>
            <a:ext cx="8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“Alice”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599313" y="4722580"/>
            <a:ext cx="79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00:00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637793" y="4732815"/>
            <a:ext cx="79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00:01</a:t>
            </a:r>
            <a:endParaRPr lang="en-US" dirty="0"/>
          </a:p>
        </p:txBody>
      </p:sp>
      <p:sp>
        <p:nvSpPr>
          <p:cNvPr id="26" name="TextBox 61"/>
          <p:cNvSpPr txBox="1"/>
          <p:nvPr/>
        </p:nvSpPr>
        <p:spPr>
          <a:xfrm>
            <a:off x="5603348" y="4743394"/>
            <a:ext cx="79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00:05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15" idx="6"/>
          </p:cNvCxnSpPr>
          <p:nvPr/>
        </p:nvCxnSpPr>
        <p:spPr>
          <a:xfrm>
            <a:off x="9541074" y="4715536"/>
            <a:ext cx="23805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0772161" y="4214020"/>
            <a:ext cx="1149450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0833147" y="4220033"/>
            <a:ext cx="108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“Alice”, 2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9568139" y="4220033"/>
            <a:ext cx="1149450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629125" y="4226046"/>
            <a:ext cx="108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“Alice”, 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0951018" y="4699277"/>
            <a:ext cx="102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00:03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809510" y="4722580"/>
            <a:ext cx="102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00:06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12496" y="1097279"/>
            <a:ext cx="4896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There are several </a:t>
            </a:r>
            <a:r>
              <a:rPr lang="en-US" altLang="zh-CN" dirty="0" err="1" smtClean="0"/>
              <a:t>OperatorSpec</a:t>
            </a:r>
            <a:r>
              <a:rPr lang="en-US" altLang="zh-CN" dirty="0" smtClean="0"/>
              <a:t>:</a:t>
            </a:r>
          </a:p>
          <a:p>
            <a:r>
              <a:rPr lang="en-US" altLang="zh-CN" i="1" dirty="0" smtClean="0"/>
              <a:t>input, map, </a:t>
            </a:r>
            <a:r>
              <a:rPr lang="en-US" altLang="zh-CN" i="1" dirty="0" err="1" smtClean="0"/>
              <a:t>flat_map</a:t>
            </a:r>
            <a:r>
              <a:rPr lang="en-US" altLang="zh-CN" i="1" dirty="0" smtClean="0"/>
              <a:t>, filter, sink, </a:t>
            </a:r>
            <a:r>
              <a:rPr lang="en-US" altLang="zh-CN" i="1" dirty="0" err="1" smtClean="0"/>
              <a:t>send_to</a:t>
            </a:r>
            <a:r>
              <a:rPr lang="en-US" altLang="zh-CN" i="1" dirty="0" smtClean="0"/>
              <a:t>, join, window, merge, </a:t>
            </a:r>
            <a:r>
              <a:rPr lang="en-US" altLang="zh-CN" i="1" dirty="0" err="1" smtClean="0"/>
              <a:t>partition_by</a:t>
            </a:r>
            <a:r>
              <a:rPr lang="en-US" altLang="zh-CN" i="1" dirty="0" smtClean="0"/>
              <a:t>, output</a:t>
            </a:r>
            <a:endParaRPr lang="en-US" i="1" dirty="0"/>
          </a:p>
        </p:txBody>
      </p:sp>
      <p:sp>
        <p:nvSpPr>
          <p:cNvPr id="69" name="TextBox 68"/>
          <p:cNvSpPr txBox="1"/>
          <p:nvPr/>
        </p:nvSpPr>
        <p:spPr>
          <a:xfrm>
            <a:off x="412496" y="1996219"/>
            <a:ext cx="5407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But in general they can be divided into two types: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41562" y="5711682"/>
            <a:ext cx="6925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first type </a:t>
            </a:r>
            <a:r>
              <a:rPr lang="en-US" dirty="0" err="1" smtClean="0"/>
              <a:t>OperatorSpecs</a:t>
            </a:r>
            <a:r>
              <a:rPr lang="en-US" dirty="0" smtClean="0"/>
              <a:t> are streaming since once it received messages, it will do the transformation immediately.</a:t>
            </a:r>
          </a:p>
          <a:p>
            <a:r>
              <a:rPr lang="en-US" dirty="0" smtClean="0"/>
              <a:t>The second type </a:t>
            </a:r>
            <a:r>
              <a:rPr lang="en-US" dirty="0" err="1" smtClean="0"/>
              <a:t>OperatorSpecs</a:t>
            </a:r>
            <a:r>
              <a:rPr lang="en-US" dirty="0" smtClean="0"/>
              <a:t> are batching</a:t>
            </a:r>
            <a:r>
              <a:rPr lang="en-US" dirty="0"/>
              <a:t>:</a:t>
            </a:r>
            <a:r>
              <a:rPr lang="zh-CN" altLang="en-US" dirty="0" smtClean="0"/>
              <a:t> </a:t>
            </a:r>
            <a:r>
              <a:rPr lang="en-US" dirty="0" smtClean="0"/>
              <a:t>since it needs to wait to a certain barrier (time window in this example) before the transformation.</a:t>
            </a:r>
          </a:p>
        </p:txBody>
      </p:sp>
    </p:spTree>
    <p:extLst>
      <p:ext uri="{BB962C8B-B14F-4D97-AF65-F5344CB8AC3E}">
        <p14:creationId xmlns:p14="http://schemas.microsoft.com/office/powerpoint/2010/main" val="9573121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19" y="99117"/>
            <a:ext cx="4340628" cy="1325563"/>
          </a:xfrm>
        </p:spPr>
        <p:txBody>
          <a:bodyPr/>
          <a:lstStyle/>
          <a:p>
            <a:r>
              <a:rPr lang="en-US" altLang="zh-CN" dirty="0" err="1" smtClean="0"/>
              <a:t>StreamGraph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7695" y="1162829"/>
            <a:ext cx="4513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are two special </a:t>
            </a:r>
            <a:r>
              <a:rPr lang="en-US" dirty="0" err="1" smtClean="0"/>
              <a:t>OperatorSpec</a:t>
            </a:r>
            <a:r>
              <a:rPr lang="en-US" dirty="0" smtClean="0"/>
              <a:t>(add Broadcast after 0.14.0):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9832" y="1901493"/>
            <a:ext cx="373241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Join</a:t>
            </a:r>
          </a:p>
          <a:p>
            <a:r>
              <a:rPr lang="en-US" altLang="zh-CN" sz="1600" dirty="0" smtClean="0"/>
              <a:t>Join operator will join two message streams using user provided </a:t>
            </a:r>
            <a:r>
              <a:rPr lang="en-US" altLang="zh-CN" sz="1600" dirty="0" err="1" smtClean="0"/>
              <a:t>JoinFunction</a:t>
            </a:r>
            <a:r>
              <a:rPr lang="en-US" altLang="zh-CN" sz="1600" dirty="0" smtClean="0"/>
              <a:t>.</a:t>
            </a:r>
          </a:p>
          <a:p>
            <a:r>
              <a:rPr lang="en-US" sz="1600" dirty="0" smtClean="0"/>
              <a:t>These two message stream need to have same number of partitions and should be partitioned by the join key.</a:t>
            </a:r>
          </a:p>
          <a:p>
            <a:r>
              <a:rPr lang="en-US" sz="1600" dirty="0" smtClean="0"/>
              <a:t>There is time duration limit in parameters.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739831" y="3884814"/>
            <a:ext cx="4905031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PartitionBy</a:t>
            </a:r>
            <a:endParaRPr lang="en-US" altLang="zh-CN" dirty="0" smtClean="0"/>
          </a:p>
          <a:p>
            <a:r>
              <a:rPr lang="en-US" altLang="zh-CN" sz="1600" dirty="0" err="1" smtClean="0"/>
              <a:t>PartitionBy</a:t>
            </a:r>
            <a:r>
              <a:rPr lang="en-US" altLang="zh-CN" sz="1600" dirty="0" smtClean="0"/>
              <a:t> operator will do repartition on the input message stream with user given key.</a:t>
            </a:r>
          </a:p>
          <a:p>
            <a:r>
              <a:rPr lang="en-US" sz="1600" dirty="0" smtClean="0"/>
              <a:t>This </a:t>
            </a:r>
            <a:r>
              <a:rPr lang="en-US" sz="1600" dirty="0" err="1" smtClean="0"/>
              <a:t>operatorSpec</a:t>
            </a:r>
            <a:r>
              <a:rPr lang="en-US" sz="1600" dirty="0" smtClean="0"/>
              <a:t> will create intermediate stream in </a:t>
            </a:r>
            <a:r>
              <a:rPr lang="en-US" sz="1600" dirty="0" err="1" smtClean="0"/>
              <a:t>JobGraph</a:t>
            </a:r>
            <a:r>
              <a:rPr lang="en-US" sz="1600" dirty="0" smtClean="0"/>
              <a:t> since the repartition will done by the intermediate stream.</a:t>
            </a:r>
          </a:p>
          <a:p>
            <a:r>
              <a:rPr lang="en-US" sz="1600" dirty="0" smtClean="0"/>
              <a:t>The number of partitions are equal to the joined stream if there is Join operator after </a:t>
            </a:r>
            <a:r>
              <a:rPr lang="en-US" sz="1600" dirty="0" err="1" smtClean="0"/>
              <a:t>PartitionBy</a:t>
            </a:r>
            <a:r>
              <a:rPr lang="en-US" sz="1600" dirty="0" smtClean="0"/>
              <a:t>. Otherwise, equal to the </a:t>
            </a:r>
            <a:r>
              <a:rPr lang="en-US" sz="1600" i="1" dirty="0" err="1" smtClean="0"/>
              <a:t>job.intermediate.stream.partitions</a:t>
            </a:r>
            <a:r>
              <a:rPr lang="en-US" sz="1600" dirty="0" smtClean="0"/>
              <a:t> in conf. If not exist, set to the max number of partitions in all input and output streams.</a:t>
            </a:r>
            <a:endParaRPr lang="en-US" sz="1600" dirty="0"/>
          </a:p>
        </p:txBody>
      </p:sp>
      <p:sp>
        <p:nvSpPr>
          <p:cNvPr id="10" name="Oval 9"/>
          <p:cNvSpPr/>
          <p:nvPr/>
        </p:nvSpPr>
        <p:spPr>
          <a:xfrm>
            <a:off x="7057506" y="1970116"/>
            <a:ext cx="872836" cy="87283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08123" y="2901143"/>
            <a:ext cx="182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Join(Key = Level)</a:t>
            </a:r>
            <a:endParaRPr lang="en-US" dirty="0"/>
          </a:p>
        </p:txBody>
      </p:sp>
      <p:cxnSp>
        <p:nvCxnSpPr>
          <p:cNvPr id="13" name="Straight Arrow Connector 12"/>
          <p:cNvCxnSpPr>
            <a:endCxn id="10" idx="2"/>
          </p:cNvCxnSpPr>
          <p:nvPr/>
        </p:nvCxnSpPr>
        <p:spPr>
          <a:xfrm flipV="1">
            <a:off x="4665504" y="2406534"/>
            <a:ext cx="2392002" cy="33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2"/>
          </p:cNvCxnSpPr>
          <p:nvPr/>
        </p:nvCxnSpPr>
        <p:spPr>
          <a:xfrm>
            <a:off x="5295207" y="1687484"/>
            <a:ext cx="1762299" cy="71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 rot="1367868">
            <a:off x="5314704" y="1522449"/>
            <a:ext cx="798022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 rot="1367868">
            <a:off x="5347955" y="1470786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‘A’, 95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 rot="1322315">
            <a:off x="6160410" y="1863313"/>
            <a:ext cx="798022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1322315">
            <a:off x="6192583" y="1817600"/>
            <a:ext cx="765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‘B’, 87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10" idx="6"/>
          </p:cNvCxnSpPr>
          <p:nvPr/>
        </p:nvCxnSpPr>
        <p:spPr>
          <a:xfrm flipV="1">
            <a:off x="7930342" y="2383651"/>
            <a:ext cx="3017520" cy="22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695459" y="2131491"/>
            <a:ext cx="949404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625528" y="2064896"/>
            <a:ext cx="111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‘A’, ‘Tom’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677996" y="2117644"/>
            <a:ext cx="949404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608065" y="2051049"/>
            <a:ext cx="111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‘B’, ‘Bob’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7988487" y="2080552"/>
            <a:ext cx="1331535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4" name="TextBox 28"/>
          <p:cNvSpPr txBox="1"/>
          <p:nvPr/>
        </p:nvSpPr>
        <p:spPr>
          <a:xfrm>
            <a:off x="8003655" y="2028166"/>
            <a:ext cx="138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‘A’, </a:t>
            </a:r>
            <a:r>
              <a:rPr lang="en-US" dirty="0" smtClean="0"/>
              <a:t>‘Tom</a:t>
            </a:r>
            <a:r>
              <a:rPr lang="en-US" dirty="0" smtClean="0"/>
              <a:t>’,95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9403907" y="2084346"/>
            <a:ext cx="1331535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6" name="TextBox 28"/>
          <p:cNvSpPr txBox="1"/>
          <p:nvPr/>
        </p:nvSpPr>
        <p:spPr>
          <a:xfrm>
            <a:off x="9419075" y="2031960"/>
            <a:ext cx="138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‘B’, ‘Bob’,87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628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7838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StreamGraph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644" y="2042542"/>
            <a:ext cx="3399905" cy="28242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644" y="1524433"/>
            <a:ext cx="3914602" cy="5181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4691" y="1030087"/>
            <a:ext cx="4364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OperatorSpecs</a:t>
            </a:r>
            <a:r>
              <a:rPr lang="en-US" dirty="0"/>
              <a:t> transform messages read from input </a:t>
            </a:r>
            <a:r>
              <a:rPr lang="en-US" dirty="0" err="1"/>
              <a:t>MessageStreams</a:t>
            </a:r>
            <a:r>
              <a:rPr lang="en-US" dirty="0"/>
              <a:t> and produce the output </a:t>
            </a:r>
            <a:r>
              <a:rPr lang="en-US" dirty="0" err="1"/>
              <a:t>MessageStreams</a:t>
            </a:r>
            <a:endParaRPr lang="en-US" dirty="0"/>
          </a:p>
          <a:p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098175" y="1573104"/>
            <a:ext cx="3516283" cy="294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4157" y="789710"/>
            <a:ext cx="6997844" cy="633766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6542116" y="939338"/>
            <a:ext cx="2252749" cy="624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3667" y="5001500"/>
            <a:ext cx="3940579" cy="38343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9644" y="5384939"/>
            <a:ext cx="3463203" cy="65343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6808" y="4821395"/>
            <a:ext cx="3299114" cy="65796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23805" y="5449876"/>
            <a:ext cx="2709775" cy="53172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41069" y="2310938"/>
            <a:ext cx="3491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Rewrite map function to </a:t>
            </a:r>
            <a:r>
              <a:rPr lang="en-US" dirty="0" err="1" smtClean="0"/>
              <a:t>flatmap</a:t>
            </a:r>
            <a:r>
              <a:rPr lang="en-US" dirty="0" smtClean="0"/>
              <a:t> function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3" idx="3"/>
          </p:cNvCxnSpPr>
          <p:nvPr/>
        </p:nvCxnSpPr>
        <p:spPr>
          <a:xfrm>
            <a:off x="3732415" y="2634104"/>
            <a:ext cx="3998421" cy="722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6700" y="3208713"/>
            <a:ext cx="3250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OperatorSpec</a:t>
            </a:r>
            <a:r>
              <a:rPr lang="en-US" altLang="zh-CN" dirty="0" smtClean="0"/>
              <a:t> stores opcode and functions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7" idx="3"/>
          </p:cNvCxnSpPr>
          <p:nvPr/>
        </p:nvCxnSpPr>
        <p:spPr>
          <a:xfrm>
            <a:off x="3516976" y="3531879"/>
            <a:ext cx="4097482" cy="2054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0386" y="4120637"/>
            <a:ext cx="3146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new </a:t>
            </a:r>
            <a:r>
              <a:rPr lang="en-US" dirty="0" err="1" smtClean="0"/>
              <a:t>MessageStream</a:t>
            </a:r>
            <a:r>
              <a:rPr lang="en-US" dirty="0" smtClean="0"/>
              <a:t> with this </a:t>
            </a:r>
            <a:r>
              <a:rPr lang="en-US" dirty="0" err="1" smtClean="0"/>
              <a:t>OperatorSpec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3325091" y="1911596"/>
            <a:ext cx="4969454" cy="2587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4064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931" y="135003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7803" y="1247230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6.RemoteApplicationRunner runs </a:t>
            </a:r>
            <a:r>
              <a:rPr lang="en-US" dirty="0" err="1" smtClean="0"/>
              <a:t>StreamAppplication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7802" y="1893561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(1)Build </a:t>
            </a:r>
            <a:r>
              <a:rPr lang="en-US" dirty="0" err="1" smtClean="0"/>
              <a:t>ExecutionPlan</a:t>
            </a:r>
            <a:r>
              <a:rPr lang="en-US" dirty="0" smtClean="0"/>
              <a:t> from the StreamApplication: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8443" y="2453255"/>
            <a:ext cx="4172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b)Pass the StreamGraph and </a:t>
            </a:r>
            <a:r>
              <a:rPr lang="en-US" dirty="0" err="1" smtClean="0"/>
              <a:t>Configs</a:t>
            </a:r>
            <a:r>
              <a:rPr lang="en-US" dirty="0" smtClean="0"/>
              <a:t> to StreamApplication(</a:t>
            </a:r>
            <a:r>
              <a:rPr lang="en-US" dirty="0" err="1" smtClean="0"/>
              <a:t>wikipediaApplication</a:t>
            </a:r>
            <a:r>
              <a:rPr lang="en-US" dirty="0" smtClean="0"/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710" y="1677064"/>
            <a:ext cx="7218768" cy="23493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710" y="1201598"/>
            <a:ext cx="5244984" cy="475466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4488873" y="1745673"/>
            <a:ext cx="540327" cy="1030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8442" y="3099586"/>
            <a:ext cx="41869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c)</a:t>
            </a:r>
            <a:r>
              <a:rPr lang="en-US" altLang="zh-CN" dirty="0" smtClean="0"/>
              <a:t>In </a:t>
            </a:r>
            <a:r>
              <a:rPr lang="en-US" dirty="0" smtClean="0"/>
              <a:t>StreamApplication, set up the application logic in StreamGraph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InputStream</a:t>
            </a:r>
            <a:r>
              <a:rPr lang="en-US" dirty="0" smtClean="0"/>
              <a:t>, </a:t>
            </a:r>
            <a:r>
              <a:rPr lang="en-US" dirty="0" err="1" smtClean="0"/>
              <a:t>OutputStream</a:t>
            </a:r>
            <a:r>
              <a:rPr lang="en-US" dirty="0" smtClean="0"/>
              <a:t>, the intermediate transformations of </a:t>
            </a:r>
            <a:r>
              <a:rPr lang="en-US" dirty="0" err="1" smtClean="0"/>
              <a:t>MessageStreams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013200" y="2319252"/>
            <a:ext cx="1090815" cy="1274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125" y="5223245"/>
            <a:ext cx="4670367" cy="14219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2137" y="1414427"/>
            <a:ext cx="2495320" cy="68529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4267" y="5223245"/>
            <a:ext cx="4355869" cy="145553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9200" y="4018951"/>
            <a:ext cx="5558006" cy="1024548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4013200" y="2789292"/>
            <a:ext cx="1159933" cy="80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013200" y="3149243"/>
            <a:ext cx="1084292" cy="444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013200" y="3593260"/>
            <a:ext cx="1159933" cy="72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857105" y="2227811"/>
            <a:ext cx="4239491" cy="3059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290262" y="2884516"/>
            <a:ext cx="2269374" cy="2543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2499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942" y="-133004"/>
            <a:ext cx="10515600" cy="1325563"/>
          </a:xfrm>
        </p:spPr>
        <p:txBody>
          <a:bodyPr/>
          <a:lstStyle/>
          <a:p>
            <a:r>
              <a:rPr lang="en-US" altLang="zh-CN" dirty="0" err="1" smtClean="0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193" y="777561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6.RemoteApplicationRunner runs </a:t>
            </a:r>
            <a:r>
              <a:rPr lang="en-US" dirty="0" err="1" smtClean="0"/>
              <a:t>StreamAppplication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192" y="1423892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(1)Build </a:t>
            </a:r>
            <a:r>
              <a:rPr lang="en-US" dirty="0" err="1" smtClean="0"/>
              <a:t>ExecutionPlan</a:t>
            </a:r>
            <a:r>
              <a:rPr lang="en-US" dirty="0" smtClean="0"/>
              <a:t> from the StreamApplication: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3991" y="2019042"/>
            <a:ext cx="3090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d)Pass the StreamGraph built by StreamApplication to </a:t>
            </a:r>
            <a:r>
              <a:rPr lang="en-US" dirty="0" err="1" smtClean="0"/>
              <a:t>ExecutionPlanner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3990" y="2942372"/>
            <a:ext cx="37292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1)List all source streams, sink streams and intermediate streams: the streams created by </a:t>
            </a:r>
            <a:r>
              <a:rPr lang="en-US" dirty="0" err="1" smtClean="0"/>
              <a:t>PartitionBy</a:t>
            </a:r>
            <a:r>
              <a:rPr lang="en-US" dirty="0" smtClean="0"/>
              <a:t> and Broadcast(implemented in 0.14.0)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2)Set up job names and JobNode based on configurations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301570" y="8270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47041" y="50795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2"/>
            <a:endCxn id="15" idx="0"/>
          </p:cNvCxnSpPr>
          <p:nvPr/>
        </p:nvCxnSpPr>
        <p:spPr>
          <a:xfrm flipH="1">
            <a:off x="8775305" y="512933"/>
            <a:ext cx="10086" cy="474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301570" y="599400"/>
            <a:ext cx="1420943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301570" y="512933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StreamGraph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661399" y="987096"/>
            <a:ext cx="2227811" cy="4783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819341" y="1032762"/>
            <a:ext cx="206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ExecutionPlanner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15" idx="2"/>
            <a:endCxn id="30" idx="0"/>
          </p:cNvCxnSpPr>
          <p:nvPr/>
        </p:nvCxnSpPr>
        <p:spPr>
          <a:xfrm>
            <a:off x="8775305" y="1465465"/>
            <a:ext cx="1" cy="454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650587" y="1571397"/>
            <a:ext cx="1071926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819341" y="1517881"/>
            <a:ext cx="86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Config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822951" y="565348"/>
            <a:ext cx="9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1d)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661400" y="1919559"/>
            <a:ext cx="2227811" cy="47273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661399" y="2392293"/>
            <a:ext cx="2227811" cy="4727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941803" y="1946527"/>
            <a:ext cx="183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ExecutionPlan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165979" y="2443994"/>
            <a:ext cx="171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JobGraph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854275" y="1571397"/>
            <a:ext cx="49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1e)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6198016" y="1572002"/>
            <a:ext cx="1420943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198016" y="1485535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StreamGraph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5391231" y="3406560"/>
            <a:ext cx="6849687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8080047" y="3320094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StreamGraph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7299345" y="3985019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	</a:t>
            </a:r>
            <a:endParaRPr lang="en-US" dirty="0"/>
          </a:p>
        </p:txBody>
      </p:sp>
      <p:cxnSp>
        <p:nvCxnSpPr>
          <p:cNvPr id="53" name="Straight Arrow Connector 52"/>
          <p:cNvCxnSpPr>
            <a:endCxn id="52" idx="1"/>
          </p:cNvCxnSpPr>
          <p:nvPr/>
        </p:nvCxnSpPr>
        <p:spPr>
          <a:xfrm>
            <a:off x="6960902" y="3708982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2" idx="2"/>
          </p:cNvCxnSpPr>
          <p:nvPr/>
        </p:nvCxnSpPr>
        <p:spPr>
          <a:xfrm>
            <a:off x="6867630" y="4173922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52" idx="3"/>
          </p:cNvCxnSpPr>
          <p:nvPr/>
        </p:nvCxnSpPr>
        <p:spPr>
          <a:xfrm flipV="1">
            <a:off x="6953778" y="4324336"/>
            <a:ext cx="403785" cy="24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579758" y="3506777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5579758" y="3506777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en-wikipedia</a:t>
            </a:r>
            <a:endParaRPr lang="en-US" dirty="0"/>
          </a:p>
        </p:txBody>
      </p:sp>
      <p:cxnSp>
        <p:nvCxnSpPr>
          <p:cNvPr id="58" name="Straight Arrow Connector 57"/>
          <p:cNvCxnSpPr>
            <a:stCxn id="52" idx="6"/>
            <a:endCxn id="64" idx="2"/>
          </p:cNvCxnSpPr>
          <p:nvPr/>
        </p:nvCxnSpPr>
        <p:spPr>
          <a:xfrm flipV="1">
            <a:off x="7696880" y="4178854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052337" y="3660812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mergeAll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5556433" y="3939459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5487717" y="3923914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en-wiktionary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569005" y="4389678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602789" y="4374133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en-wikinews</a:t>
            </a:r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8287035" y="3980086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	</a:t>
            </a:r>
            <a:endParaRPr lang="en-US" dirty="0"/>
          </a:p>
        </p:txBody>
      </p:sp>
      <p:cxnSp>
        <p:nvCxnSpPr>
          <p:cNvPr id="65" name="Straight Arrow Connector 64"/>
          <p:cNvCxnSpPr>
            <a:stCxn id="64" idx="6"/>
            <a:endCxn id="67" idx="2"/>
          </p:cNvCxnSpPr>
          <p:nvPr/>
        </p:nvCxnSpPr>
        <p:spPr>
          <a:xfrm>
            <a:off x="8684570" y="4178854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974871" y="3657685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Wiki</a:t>
            </a:r>
            <a:r>
              <a:rPr lang="en-US" dirty="0" err="1" smtClean="0"/>
              <a:t>Parser</a:t>
            </a:r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9345795" y="3982254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9109200" y="3699383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window</a:t>
            </a:r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10403421" y="3990762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67" idx="6"/>
            <a:endCxn id="69" idx="2"/>
          </p:cNvCxnSpPr>
          <p:nvPr/>
        </p:nvCxnSpPr>
        <p:spPr>
          <a:xfrm>
            <a:off x="9748570" y="4183642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0224901" y="3419486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formatOutput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11332607" y="3847156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11307144" y="3872268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</a:t>
            </a:r>
            <a:r>
              <a:rPr lang="en-US" dirty="0" smtClean="0"/>
              <a:t>-stats</a:t>
            </a:r>
            <a:endParaRPr lang="en-US" dirty="0"/>
          </a:p>
        </p:txBody>
      </p:sp>
      <p:cxnSp>
        <p:nvCxnSpPr>
          <p:cNvPr id="74" name="Straight Arrow Connector 73"/>
          <p:cNvCxnSpPr>
            <a:stCxn id="69" idx="6"/>
            <a:endCxn id="73" idx="1"/>
          </p:cNvCxnSpPr>
          <p:nvPr/>
        </p:nvCxnSpPr>
        <p:spPr>
          <a:xfrm>
            <a:off x="10806196" y="4192150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981796" y="2942372"/>
            <a:ext cx="862029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0233006" y="5189199"/>
            <a:ext cx="681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1e1)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5319563" y="5357012"/>
            <a:ext cx="3213152" cy="14970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6423443" y="5295247"/>
            <a:ext cx="1405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JobGraph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8986601" y="5603549"/>
            <a:ext cx="1568828" cy="7174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8986601" y="5765377"/>
            <a:ext cx="16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SourceStreams</a:t>
            </a:r>
            <a:endParaRPr lang="en-US" dirty="0"/>
          </a:p>
        </p:txBody>
      </p:sp>
      <p:cxnSp>
        <p:nvCxnSpPr>
          <p:cNvPr id="86" name="Straight Arrow Connector 85"/>
          <p:cNvCxnSpPr>
            <a:stCxn id="62" idx="2"/>
            <a:endCxn id="83" idx="0"/>
          </p:cNvCxnSpPr>
          <p:nvPr/>
        </p:nvCxnSpPr>
        <p:spPr>
          <a:xfrm>
            <a:off x="6256015" y="4759010"/>
            <a:ext cx="3515000" cy="844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0" idx="2"/>
            <a:endCxn id="83" idx="0"/>
          </p:cNvCxnSpPr>
          <p:nvPr/>
        </p:nvCxnSpPr>
        <p:spPr>
          <a:xfrm>
            <a:off x="6243443" y="4308791"/>
            <a:ext cx="3527572" cy="1294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57" idx="2"/>
            <a:endCxn id="83" idx="0"/>
          </p:cNvCxnSpPr>
          <p:nvPr/>
        </p:nvCxnSpPr>
        <p:spPr>
          <a:xfrm>
            <a:off x="6300823" y="3876109"/>
            <a:ext cx="3470192" cy="1727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72" idx="2"/>
            <a:endCxn id="103" idx="0"/>
          </p:cNvCxnSpPr>
          <p:nvPr/>
        </p:nvCxnSpPr>
        <p:spPr>
          <a:xfrm flipH="1">
            <a:off x="11293514" y="4526313"/>
            <a:ext cx="474898" cy="1081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10668243" y="5607695"/>
            <a:ext cx="1250542" cy="7074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10645625" y="5757869"/>
            <a:ext cx="16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SinkStreams</a:t>
            </a:r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5566919" y="6263139"/>
            <a:ext cx="1125745" cy="4957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4362713" y="3406560"/>
            <a:ext cx="989113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4463212" y="3955004"/>
            <a:ext cx="805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</a:t>
            </a:r>
            <a:endParaRPr lang="en-US" dirty="0"/>
          </a:p>
        </p:txBody>
      </p:sp>
      <p:cxnSp>
        <p:nvCxnSpPr>
          <p:cNvPr id="114" name="Elbow Connector 113"/>
          <p:cNvCxnSpPr>
            <a:stCxn id="111" idx="2"/>
            <a:endCxn id="110" idx="0"/>
          </p:cNvCxnSpPr>
          <p:nvPr/>
        </p:nvCxnSpPr>
        <p:spPr>
          <a:xfrm rot="16200000" flipH="1">
            <a:off x="4817299" y="4950646"/>
            <a:ext cx="1352464" cy="1272522"/>
          </a:xfrm>
          <a:prstGeom prst="bentConnector3">
            <a:avLst>
              <a:gd name="adj1" fmla="val 942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5579758" y="6338411"/>
            <a:ext cx="11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JobName</a:t>
            </a:r>
            <a:endParaRPr lang="en-US" dirty="0"/>
          </a:p>
        </p:txBody>
      </p:sp>
      <p:sp>
        <p:nvSpPr>
          <p:cNvPr id="121" name="Rectangle 120"/>
          <p:cNvSpPr/>
          <p:nvPr/>
        </p:nvSpPr>
        <p:spPr>
          <a:xfrm>
            <a:off x="5551613" y="5653866"/>
            <a:ext cx="1125745" cy="4957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5660308" y="5719922"/>
            <a:ext cx="11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JobID</a:t>
            </a:r>
            <a:endParaRPr lang="en-US" dirty="0"/>
          </a:p>
        </p:txBody>
      </p:sp>
      <p:cxnSp>
        <p:nvCxnSpPr>
          <p:cNvPr id="125" name="Elbow Connector 124"/>
          <p:cNvCxnSpPr>
            <a:stCxn id="111" idx="2"/>
            <a:endCxn id="121" idx="0"/>
          </p:cNvCxnSpPr>
          <p:nvPr/>
        </p:nvCxnSpPr>
        <p:spPr>
          <a:xfrm rot="16200000" flipH="1">
            <a:off x="5114283" y="4653662"/>
            <a:ext cx="743191" cy="12572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7072223" y="5882196"/>
            <a:ext cx="1069355" cy="5232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7052337" y="5950043"/>
            <a:ext cx="122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JobNode</a:t>
            </a:r>
            <a:endParaRPr lang="en-US" dirty="0"/>
          </a:p>
        </p:txBody>
      </p:sp>
      <p:cxnSp>
        <p:nvCxnSpPr>
          <p:cNvPr id="186" name="Straight Arrow Connector 185"/>
          <p:cNvCxnSpPr>
            <a:stCxn id="116" idx="3"/>
            <a:endCxn id="128" idx="1"/>
          </p:cNvCxnSpPr>
          <p:nvPr/>
        </p:nvCxnSpPr>
        <p:spPr>
          <a:xfrm flipV="1">
            <a:off x="6692664" y="6143815"/>
            <a:ext cx="379559" cy="379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endCxn id="128" idx="1"/>
          </p:cNvCxnSpPr>
          <p:nvPr/>
        </p:nvCxnSpPr>
        <p:spPr>
          <a:xfrm>
            <a:off x="6695139" y="5945719"/>
            <a:ext cx="377084" cy="198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/>
          <p:cNvSpPr txBox="1"/>
          <p:nvPr/>
        </p:nvSpPr>
        <p:spPr>
          <a:xfrm>
            <a:off x="4824871" y="5621116"/>
            <a:ext cx="681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1e2)</a:t>
            </a:r>
            <a:endParaRPr lang="en-US" dirty="0"/>
          </a:p>
        </p:txBody>
      </p:sp>
      <p:sp>
        <p:nvSpPr>
          <p:cNvPr id="211" name="TextBox 210"/>
          <p:cNvSpPr txBox="1"/>
          <p:nvPr/>
        </p:nvSpPr>
        <p:spPr>
          <a:xfrm>
            <a:off x="40325" y="5566239"/>
            <a:ext cx="4115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JobGraph is used to divide the application into </a:t>
            </a:r>
            <a:r>
              <a:rPr lang="en-US" dirty="0" err="1" smtClean="0"/>
              <a:t>Samza</a:t>
            </a:r>
            <a:r>
              <a:rPr lang="en-US" dirty="0"/>
              <a:t> </a:t>
            </a:r>
            <a:r>
              <a:rPr lang="en-US" dirty="0" smtClean="0"/>
              <a:t>Jobs for running and build the real message streams between them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512018" y="2982159"/>
            <a:ext cx="58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1e)</a:t>
            </a:r>
            <a:endParaRPr lang="en-US" dirty="0"/>
          </a:p>
        </p:txBody>
      </p:sp>
      <p:cxnSp>
        <p:nvCxnSpPr>
          <p:cNvPr id="18" name="Elbow Connector 17"/>
          <p:cNvCxnSpPr>
            <a:stCxn id="39" idx="3"/>
          </p:cNvCxnSpPr>
          <p:nvPr/>
        </p:nvCxnSpPr>
        <p:spPr>
          <a:xfrm>
            <a:off x="9344382" y="1756063"/>
            <a:ext cx="745210" cy="14110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3664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17" y="-225079"/>
            <a:ext cx="10515600" cy="1325563"/>
          </a:xfrm>
        </p:spPr>
        <p:txBody>
          <a:bodyPr/>
          <a:lstStyle/>
          <a:p>
            <a:r>
              <a:rPr lang="en-US" dirty="0" smtClean="0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100484"/>
            <a:ext cx="6467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JobGraph </a:t>
            </a:r>
            <a:r>
              <a:rPr lang="en-US" altLang="zh-CN" dirty="0" smtClean="0"/>
              <a:t>is</a:t>
            </a:r>
            <a:r>
              <a:rPr lang="en-US" altLang="zh-CN" dirty="0"/>
              <a:t> </a:t>
            </a:r>
            <a:r>
              <a:rPr lang="en-US" altLang="zh-CN" dirty="0" smtClean="0"/>
              <a:t>the physical execution graph of </a:t>
            </a:r>
            <a:r>
              <a:rPr lang="en-US" altLang="zh-CN" dirty="0" err="1" smtClean="0"/>
              <a:t>Samza</a:t>
            </a:r>
            <a:r>
              <a:rPr lang="en-US" altLang="zh-CN" dirty="0" smtClean="0"/>
              <a:t> application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232229"/>
            <a:ext cx="6467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contains the topology of jobs connected with streams(source streams, sink streams and intermediate streams)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57200" y="3640974"/>
            <a:ext cx="6467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high level APIs (StreamGraph) will be transformed into JobGraph for planning, validation and execution.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4896196"/>
            <a:ext cx="585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For now, JobGraph only have one job node which contains the whole application’s logic.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6591993" y="1695797"/>
            <a:ext cx="5511338" cy="41896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668790" y="1695797"/>
            <a:ext cx="191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JobGraph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863839" y="2352502"/>
            <a:ext cx="2801389" cy="211974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668790" y="2320020"/>
            <a:ext cx="133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JobNode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8138160" y="2878560"/>
            <a:ext cx="2252749" cy="13276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412480" y="3215410"/>
            <a:ext cx="2252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Application’s logic</a:t>
            </a:r>
          </a:p>
          <a:p>
            <a:r>
              <a:rPr lang="en-US" dirty="0" smtClean="0"/>
              <a:t>(StreamGraph)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6758247" y="2458530"/>
            <a:ext cx="1105592" cy="940650"/>
          </a:xfrm>
          <a:prstGeom prst="rightArrow">
            <a:avLst>
              <a:gd name="adj1" fmla="val 50000"/>
              <a:gd name="adj2" fmla="val 4558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550428" y="2056715"/>
            <a:ext cx="163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 Streams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690165" y="2064629"/>
            <a:ext cx="163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Sink Streams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841375" y="2721834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867352" y="2676449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Partition</a:t>
            </a:r>
            <a:endParaRPr lang="en-US" sz="1100" dirty="0"/>
          </a:p>
        </p:txBody>
      </p:sp>
      <p:sp>
        <p:nvSpPr>
          <p:cNvPr id="19" name="Rectangle 18"/>
          <p:cNvSpPr/>
          <p:nvPr/>
        </p:nvSpPr>
        <p:spPr>
          <a:xfrm>
            <a:off x="6851421" y="2931146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877398" y="2885761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Partition</a:t>
            </a:r>
            <a:endParaRPr lang="en-US" sz="1100" dirty="0"/>
          </a:p>
        </p:txBody>
      </p:sp>
      <p:sp>
        <p:nvSpPr>
          <p:cNvPr id="21" name="Right Arrow 20"/>
          <p:cNvSpPr/>
          <p:nvPr/>
        </p:nvSpPr>
        <p:spPr>
          <a:xfrm>
            <a:off x="6758247" y="3465389"/>
            <a:ext cx="1105592" cy="1170786"/>
          </a:xfrm>
          <a:prstGeom prst="rightArrow">
            <a:avLst>
              <a:gd name="adj1" fmla="val 65620"/>
              <a:gd name="adj2" fmla="val 3872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791671" y="3736057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817648" y="3690672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Partition</a:t>
            </a:r>
            <a:endParaRPr lang="en-US" sz="1100" dirty="0"/>
          </a:p>
        </p:txBody>
      </p:sp>
      <p:sp>
        <p:nvSpPr>
          <p:cNvPr id="24" name="Rectangle 23"/>
          <p:cNvSpPr/>
          <p:nvPr/>
        </p:nvSpPr>
        <p:spPr>
          <a:xfrm>
            <a:off x="6801717" y="3945369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827694" y="3899984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Partition</a:t>
            </a:r>
            <a:endParaRPr lang="en-US" sz="1100" dirty="0"/>
          </a:p>
        </p:txBody>
      </p:sp>
      <p:sp>
        <p:nvSpPr>
          <p:cNvPr id="27" name="Rectangle 26"/>
          <p:cNvSpPr/>
          <p:nvPr/>
        </p:nvSpPr>
        <p:spPr>
          <a:xfrm>
            <a:off x="6800159" y="4166163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826136" y="4120778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Partition</a:t>
            </a:r>
            <a:endParaRPr lang="en-US" sz="1100" dirty="0"/>
          </a:p>
        </p:txBody>
      </p:sp>
      <p:sp>
        <p:nvSpPr>
          <p:cNvPr id="29" name="Right Arrow 28"/>
          <p:cNvSpPr/>
          <p:nvPr/>
        </p:nvSpPr>
        <p:spPr>
          <a:xfrm>
            <a:off x="10689470" y="3629316"/>
            <a:ext cx="1105592" cy="940650"/>
          </a:xfrm>
          <a:prstGeom prst="rightArrow">
            <a:avLst>
              <a:gd name="adj1" fmla="val 50000"/>
              <a:gd name="adj2" fmla="val 4558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0772598" y="3892620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0798575" y="3847235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Partition</a:t>
            </a:r>
            <a:endParaRPr lang="en-US" sz="1100" dirty="0"/>
          </a:p>
        </p:txBody>
      </p:sp>
      <p:sp>
        <p:nvSpPr>
          <p:cNvPr id="32" name="Rectangle 31"/>
          <p:cNvSpPr/>
          <p:nvPr/>
        </p:nvSpPr>
        <p:spPr>
          <a:xfrm>
            <a:off x="10782644" y="4101932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0808621" y="4056547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Partition</a:t>
            </a:r>
            <a:endParaRPr lang="en-US" sz="1100" dirty="0"/>
          </a:p>
        </p:txBody>
      </p:sp>
      <p:sp>
        <p:nvSpPr>
          <p:cNvPr id="34" name="Right Arrow 33"/>
          <p:cNvSpPr/>
          <p:nvPr/>
        </p:nvSpPr>
        <p:spPr>
          <a:xfrm>
            <a:off x="10689470" y="2396413"/>
            <a:ext cx="1105592" cy="1170786"/>
          </a:xfrm>
          <a:prstGeom prst="rightArrow">
            <a:avLst>
              <a:gd name="adj1" fmla="val 65620"/>
              <a:gd name="adj2" fmla="val 3872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0722894" y="2667081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0748871" y="2621696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Partition</a:t>
            </a:r>
            <a:endParaRPr lang="en-US" sz="1100" dirty="0"/>
          </a:p>
        </p:txBody>
      </p:sp>
      <p:sp>
        <p:nvSpPr>
          <p:cNvPr id="37" name="Rectangle 36"/>
          <p:cNvSpPr/>
          <p:nvPr/>
        </p:nvSpPr>
        <p:spPr>
          <a:xfrm>
            <a:off x="10732940" y="2876393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0758917" y="2831008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Partition</a:t>
            </a:r>
            <a:endParaRPr lang="en-US" sz="1100" dirty="0"/>
          </a:p>
        </p:txBody>
      </p:sp>
      <p:sp>
        <p:nvSpPr>
          <p:cNvPr id="39" name="Rectangle 38"/>
          <p:cNvSpPr/>
          <p:nvPr/>
        </p:nvSpPr>
        <p:spPr>
          <a:xfrm>
            <a:off x="10731382" y="3097187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0757359" y="3051802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Partition</a:t>
            </a:r>
            <a:endParaRPr lang="en-US" sz="1100" dirty="0"/>
          </a:p>
        </p:txBody>
      </p:sp>
      <p:sp>
        <p:nvSpPr>
          <p:cNvPr id="41" name="Curved Left Arrow 40"/>
          <p:cNvSpPr/>
          <p:nvPr/>
        </p:nvSpPr>
        <p:spPr>
          <a:xfrm rot="5400000">
            <a:off x="8202582" y="4407827"/>
            <a:ext cx="997528" cy="1126373"/>
          </a:xfrm>
          <a:prstGeom prst="curvedLeftArrow">
            <a:avLst>
              <a:gd name="adj1" fmla="val 38549"/>
              <a:gd name="adj2" fmla="val 50000"/>
              <a:gd name="adj3" fmla="val 2583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Curved Left Arrow 43"/>
          <p:cNvSpPr/>
          <p:nvPr/>
        </p:nvSpPr>
        <p:spPr>
          <a:xfrm rot="5400000">
            <a:off x="9252049" y="4469538"/>
            <a:ext cx="997528" cy="972561"/>
          </a:xfrm>
          <a:prstGeom prst="curvedLeftArrow">
            <a:avLst>
              <a:gd name="adj1" fmla="val 18058"/>
              <a:gd name="adj2" fmla="val 50000"/>
              <a:gd name="adj3" fmla="val 2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212972" y="5469778"/>
            <a:ext cx="236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Intermediate Streams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981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134" y="119591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0135" y="1018630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6.RemoteApplicationRunner runs </a:t>
            </a:r>
            <a:r>
              <a:rPr lang="en-US" dirty="0" err="1" smtClean="0"/>
              <a:t>StreamAppplication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134" y="1664961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(1)Build </a:t>
            </a:r>
            <a:r>
              <a:rPr lang="en-US" dirty="0" err="1" smtClean="0"/>
              <a:t>ExecutionPlan</a:t>
            </a:r>
            <a:r>
              <a:rPr lang="en-US" dirty="0" smtClean="0"/>
              <a:t> from the StreamApplication: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1933" y="2260111"/>
            <a:ext cx="3090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d)Pass the StreamGraph built by StreamApplication to </a:t>
            </a:r>
            <a:r>
              <a:rPr lang="en-US" dirty="0" err="1" smtClean="0"/>
              <a:t>ExecutionPlanner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734" y="50793"/>
            <a:ext cx="5457825" cy="128587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641371" y="1139584"/>
            <a:ext cx="3131259" cy="1459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734" y="1366290"/>
            <a:ext cx="4444735" cy="20022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565" y="4499689"/>
            <a:ext cx="5843192" cy="246783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51932" y="3183441"/>
            <a:ext cx="60156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1)List all source streams, sink streams and intermediate streams: the streams created by </a:t>
            </a:r>
            <a:r>
              <a:rPr lang="en-US" dirty="0" err="1"/>
              <a:t>PartitionBy</a:t>
            </a:r>
            <a:r>
              <a:rPr lang="en-US" dirty="0"/>
              <a:t> and Broadcast(implemented in 0.14.0)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2)Set up job names and JobNode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1734" y="3290475"/>
            <a:ext cx="4728104" cy="3710298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5548745" y="3882043"/>
            <a:ext cx="1122989" cy="349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89673" y="3583906"/>
            <a:ext cx="1105592" cy="298137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8894101" y="3798916"/>
            <a:ext cx="1995572" cy="83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181302" y="4499689"/>
            <a:ext cx="2651760" cy="704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507971" y="1737361"/>
            <a:ext cx="3325091" cy="1560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230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22" y="0"/>
            <a:ext cx="10515600" cy="1325563"/>
          </a:xfrm>
        </p:spPr>
        <p:txBody>
          <a:bodyPr/>
          <a:lstStyle/>
          <a:p>
            <a:r>
              <a:rPr lang="en-US" dirty="0" smtClean="0"/>
              <a:t>YARN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205" y="1891461"/>
            <a:ext cx="5395014" cy="43382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8597" y="968131"/>
            <a:ext cx="9482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The fundamental idea of YARN is to split up the functionalities of resource management and job scheduling/monitoring into separate daemons. The idea is to have a global </a:t>
            </a:r>
            <a:r>
              <a:rPr lang="en-US" i="1" dirty="0" err="1"/>
              <a:t>ResourceManager</a:t>
            </a:r>
            <a:r>
              <a:rPr lang="en-US" i="1" dirty="0"/>
              <a:t> (RM) and per-application </a:t>
            </a:r>
            <a:r>
              <a:rPr lang="en-US" i="1" dirty="0" err="1"/>
              <a:t>ApplicationMaster</a:t>
            </a:r>
            <a:r>
              <a:rPr lang="en-US" i="1" dirty="0"/>
              <a:t> (AM). An application is either a single job or a DAG of jobs.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822" y="6365876"/>
            <a:ext cx="8203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http://hadoop.apache.org/docs/current/hadoop-yarn/hadoop-yarn-site/YARN.html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9415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93" y="30075"/>
            <a:ext cx="10515600" cy="1325563"/>
          </a:xfrm>
        </p:spPr>
        <p:txBody>
          <a:bodyPr/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8694" y="1032472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6.RemoteApplicationRunner runs </a:t>
            </a:r>
            <a:r>
              <a:rPr lang="en-US" dirty="0" err="1" smtClean="0"/>
              <a:t>StreamAppplication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8693" y="1678803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(1)Build </a:t>
            </a:r>
            <a:r>
              <a:rPr lang="en-US" dirty="0" err="1" smtClean="0"/>
              <a:t>ExecutionPlan</a:t>
            </a:r>
            <a:r>
              <a:rPr lang="en-US" dirty="0" smtClean="0"/>
              <a:t> from the StreamApplication: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0490" y="2325134"/>
            <a:ext cx="36222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3) </a:t>
            </a:r>
            <a:r>
              <a:rPr lang="en-US" dirty="0" smtClean="0"/>
              <a:t>For all streams in </a:t>
            </a:r>
            <a:r>
              <a:rPr lang="en-US" dirty="0" err="1" smtClean="0"/>
              <a:t>SourceStreams</a:t>
            </a:r>
            <a:r>
              <a:rPr lang="en-US" dirty="0" smtClean="0"/>
              <a:t>, </a:t>
            </a:r>
            <a:r>
              <a:rPr lang="en-US" dirty="0" err="1" smtClean="0"/>
              <a:t>SinkStreams</a:t>
            </a:r>
            <a:r>
              <a:rPr lang="en-US" dirty="0" smtClean="0"/>
              <a:t>, </a:t>
            </a:r>
            <a:r>
              <a:rPr lang="en-US" dirty="0" err="1" smtClean="0"/>
              <a:t>IntermeidateStreams</a:t>
            </a:r>
            <a:r>
              <a:rPr lang="en-US" dirty="0" smtClean="0"/>
              <a:t>, create corresponding  </a:t>
            </a:r>
            <a:r>
              <a:rPr lang="en-US" dirty="0" err="1" smtClean="0"/>
              <a:t>StreamEdge</a:t>
            </a:r>
            <a:r>
              <a:rPr lang="en-US" dirty="0" smtClean="0"/>
              <a:t> in JobGraph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56086" y="933046"/>
            <a:ext cx="6849687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944902" y="846580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StreamGraph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164200" y="1511505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	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9" idx="1"/>
          </p:cNvCxnSpPr>
          <p:nvPr/>
        </p:nvCxnSpPr>
        <p:spPr>
          <a:xfrm>
            <a:off x="6825757" y="1235468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9" idx="2"/>
          </p:cNvCxnSpPr>
          <p:nvPr/>
        </p:nvCxnSpPr>
        <p:spPr>
          <a:xfrm>
            <a:off x="6732485" y="1700408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9" idx="3"/>
          </p:cNvCxnSpPr>
          <p:nvPr/>
        </p:nvCxnSpPr>
        <p:spPr>
          <a:xfrm flipV="1">
            <a:off x="6818633" y="1850822"/>
            <a:ext cx="403785" cy="24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444613" y="1033263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444613" y="1033263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en-wikipedia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9" idx="6"/>
            <a:endCxn id="21" idx="2"/>
          </p:cNvCxnSpPr>
          <p:nvPr/>
        </p:nvCxnSpPr>
        <p:spPr>
          <a:xfrm flipV="1">
            <a:off x="7561735" y="1705340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917192" y="1187298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mergeAll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421288" y="1465945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352572" y="1450400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en-wiktionary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433860" y="1916164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67644" y="1900619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en-wikinews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8151890" y="1506572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	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1" idx="6"/>
            <a:endCxn id="24" idx="2"/>
          </p:cNvCxnSpPr>
          <p:nvPr/>
        </p:nvCxnSpPr>
        <p:spPr>
          <a:xfrm>
            <a:off x="8549425" y="1705340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839726" y="1184171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Wiki</a:t>
            </a:r>
            <a:r>
              <a:rPr lang="en-US" dirty="0" err="1" smtClean="0"/>
              <a:t>Parser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9210650" y="1508740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974055" y="1225869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window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10268276" y="1517248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24" idx="6"/>
            <a:endCxn id="26" idx="2"/>
          </p:cNvCxnSpPr>
          <p:nvPr/>
        </p:nvCxnSpPr>
        <p:spPr>
          <a:xfrm>
            <a:off x="9613425" y="1710128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089756" y="945972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formatOutput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1197462" y="1373642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1171999" y="1398754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</a:t>
            </a:r>
            <a:r>
              <a:rPr lang="en-US" dirty="0" smtClean="0"/>
              <a:t>-stats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6" idx="6"/>
            <a:endCxn id="30" idx="1"/>
          </p:cNvCxnSpPr>
          <p:nvPr/>
        </p:nvCxnSpPr>
        <p:spPr>
          <a:xfrm>
            <a:off x="10671051" y="1718636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582483" y="2687169"/>
            <a:ext cx="3444193" cy="22395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686363" y="2625404"/>
            <a:ext cx="1405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JobGraph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857153" y="3373212"/>
            <a:ext cx="1568828" cy="7174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857153" y="3535040"/>
            <a:ext cx="16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SourceStreams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19" idx="2"/>
            <a:endCxn id="35" idx="0"/>
          </p:cNvCxnSpPr>
          <p:nvPr/>
        </p:nvCxnSpPr>
        <p:spPr>
          <a:xfrm flipH="1">
            <a:off x="5641567" y="2285496"/>
            <a:ext cx="479303" cy="1087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7" idx="2"/>
            <a:endCxn id="35" idx="0"/>
          </p:cNvCxnSpPr>
          <p:nvPr/>
        </p:nvCxnSpPr>
        <p:spPr>
          <a:xfrm flipH="1">
            <a:off x="5641567" y="1835277"/>
            <a:ext cx="466731" cy="1537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4" idx="2"/>
            <a:endCxn id="35" idx="0"/>
          </p:cNvCxnSpPr>
          <p:nvPr/>
        </p:nvCxnSpPr>
        <p:spPr>
          <a:xfrm flipH="1">
            <a:off x="5641567" y="1402595"/>
            <a:ext cx="524111" cy="1970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9" idx="2"/>
            <a:endCxn id="41" idx="0"/>
          </p:cNvCxnSpPr>
          <p:nvPr/>
        </p:nvCxnSpPr>
        <p:spPr>
          <a:xfrm flipH="1">
            <a:off x="10883997" y="2052799"/>
            <a:ext cx="749270" cy="1382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0258726" y="3435569"/>
            <a:ext cx="1250542" cy="7074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0236108" y="3585743"/>
            <a:ext cx="16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SinkStreams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8468532" y="2994736"/>
            <a:ext cx="1125745" cy="4957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227568" y="933046"/>
            <a:ext cx="989113" cy="15190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328067" y="1481490"/>
            <a:ext cx="805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</a:t>
            </a:r>
            <a:endParaRPr lang="en-US" dirty="0"/>
          </a:p>
        </p:txBody>
      </p:sp>
      <p:cxnSp>
        <p:nvCxnSpPr>
          <p:cNvPr id="46" name="Elbow Connector 45"/>
          <p:cNvCxnSpPr>
            <a:stCxn id="44" idx="2"/>
            <a:endCxn id="43" idx="0"/>
          </p:cNvCxnSpPr>
          <p:nvPr/>
        </p:nvCxnSpPr>
        <p:spPr>
          <a:xfrm rot="16200000" flipH="1">
            <a:off x="6605430" y="568761"/>
            <a:ext cx="542670" cy="43092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481371" y="3045362"/>
            <a:ext cx="11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JobName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814533" y="2984023"/>
            <a:ext cx="1125745" cy="4957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6923228" y="3050079"/>
            <a:ext cx="11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JobID</a:t>
            </a:r>
            <a:endParaRPr lang="en-US" dirty="0"/>
          </a:p>
        </p:txBody>
      </p:sp>
      <p:cxnSp>
        <p:nvCxnSpPr>
          <p:cNvPr id="50" name="Elbow Connector 49"/>
          <p:cNvCxnSpPr>
            <a:stCxn id="44" idx="2"/>
            <a:endCxn id="48" idx="0"/>
          </p:cNvCxnSpPr>
          <p:nvPr/>
        </p:nvCxnSpPr>
        <p:spPr>
          <a:xfrm rot="16200000" flipH="1">
            <a:off x="5783787" y="1390403"/>
            <a:ext cx="531957" cy="26552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7658695" y="3660332"/>
            <a:ext cx="1069355" cy="5232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658311" y="3729422"/>
            <a:ext cx="122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JobNode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43" idx="2"/>
            <a:endCxn id="51" idx="0"/>
          </p:cNvCxnSpPr>
          <p:nvPr/>
        </p:nvCxnSpPr>
        <p:spPr>
          <a:xfrm flipH="1">
            <a:off x="8193373" y="3490519"/>
            <a:ext cx="838032" cy="169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8" idx="2"/>
            <a:endCxn id="51" idx="0"/>
          </p:cNvCxnSpPr>
          <p:nvPr/>
        </p:nvCxnSpPr>
        <p:spPr>
          <a:xfrm>
            <a:off x="7377406" y="3479806"/>
            <a:ext cx="815967" cy="180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10258726" y="4280432"/>
            <a:ext cx="1250543" cy="646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/>
          <p:cNvCxnSpPr>
            <a:endCxn id="80" idx="1"/>
          </p:cNvCxnSpPr>
          <p:nvPr/>
        </p:nvCxnSpPr>
        <p:spPr>
          <a:xfrm>
            <a:off x="6406173" y="3721362"/>
            <a:ext cx="1042706" cy="800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7448879" y="4319263"/>
            <a:ext cx="1431931" cy="4046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7486005" y="4336919"/>
            <a:ext cx="143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StreamEdges</a:t>
            </a:r>
            <a:endParaRPr lang="en-US" dirty="0"/>
          </a:p>
        </p:txBody>
      </p:sp>
      <p:cxnSp>
        <p:nvCxnSpPr>
          <p:cNvPr id="84" name="Straight Arrow Connector 83"/>
          <p:cNvCxnSpPr>
            <a:stCxn id="42" idx="1"/>
            <a:endCxn id="81" idx="3"/>
          </p:cNvCxnSpPr>
          <p:nvPr/>
        </p:nvCxnSpPr>
        <p:spPr>
          <a:xfrm flipH="1">
            <a:off x="8924620" y="3770409"/>
            <a:ext cx="1311488" cy="751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0239870" y="4305947"/>
            <a:ext cx="1300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IntermediateStreams</a:t>
            </a:r>
            <a:endParaRPr lang="en-US" dirty="0"/>
          </a:p>
        </p:txBody>
      </p:sp>
      <p:cxnSp>
        <p:nvCxnSpPr>
          <p:cNvPr id="89" name="Straight Arrow Connector 88"/>
          <p:cNvCxnSpPr>
            <a:stCxn id="87" idx="1"/>
            <a:endCxn id="81" idx="3"/>
          </p:cNvCxnSpPr>
          <p:nvPr/>
        </p:nvCxnSpPr>
        <p:spPr>
          <a:xfrm flipH="1" flipV="1">
            <a:off x="8924620" y="4521585"/>
            <a:ext cx="1315250" cy="107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275378" y="4175821"/>
            <a:ext cx="681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1e3)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6925127" y="3895436"/>
            <a:ext cx="681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1e3)</a:t>
            </a:r>
            <a:endParaRPr lang="en-US" dirty="0"/>
          </a:p>
        </p:txBody>
      </p:sp>
      <p:cxnSp>
        <p:nvCxnSpPr>
          <p:cNvPr id="93" name="Straight Connector 92"/>
          <p:cNvCxnSpPr/>
          <p:nvPr/>
        </p:nvCxnSpPr>
        <p:spPr>
          <a:xfrm>
            <a:off x="4538749" y="5070764"/>
            <a:ext cx="7653251" cy="831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4968195" y="5151395"/>
            <a:ext cx="1258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abstract</a:t>
            </a:r>
            <a:endParaRPr lang="en-US" dirty="0"/>
          </a:p>
        </p:txBody>
      </p:sp>
      <p:sp>
        <p:nvSpPr>
          <p:cNvPr id="95" name="Rectangle 94"/>
          <p:cNvSpPr/>
          <p:nvPr/>
        </p:nvSpPr>
        <p:spPr>
          <a:xfrm>
            <a:off x="6917192" y="5487443"/>
            <a:ext cx="2677086" cy="12970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7605545" y="5418681"/>
            <a:ext cx="1319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JobGraph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785389" y="5906830"/>
            <a:ext cx="764036" cy="70149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686363" y="6072912"/>
            <a:ext cx="1113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JobNode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6538673" y="5977467"/>
            <a:ext cx="1301053" cy="254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6582483" y="6206067"/>
            <a:ext cx="1257243" cy="25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6582483" y="6231468"/>
            <a:ext cx="1257243" cy="210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6" idx="5"/>
            <a:endCxn id="6" idx="3"/>
          </p:cNvCxnSpPr>
          <p:nvPr/>
        </p:nvCxnSpPr>
        <p:spPr>
          <a:xfrm rot="5400000">
            <a:off x="8167407" y="6235467"/>
            <a:ext cx="12700" cy="540256"/>
          </a:xfrm>
          <a:prstGeom prst="curvedConnector3">
            <a:avLst>
              <a:gd name="adj1" fmla="val 44755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>
            <a:stCxn id="6" idx="5"/>
            <a:endCxn id="6" idx="3"/>
          </p:cNvCxnSpPr>
          <p:nvPr/>
        </p:nvCxnSpPr>
        <p:spPr>
          <a:xfrm rot="5400000">
            <a:off x="8167407" y="6235467"/>
            <a:ext cx="12700" cy="540256"/>
          </a:xfrm>
          <a:prstGeom prst="curvedConnector3">
            <a:avLst>
              <a:gd name="adj1" fmla="val 29422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8549425" y="5977467"/>
            <a:ext cx="1229575" cy="228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8549425" y="6206067"/>
            <a:ext cx="1229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8549425" y="6231468"/>
            <a:ext cx="1229575" cy="210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5059581" y="6010099"/>
            <a:ext cx="1680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SourceStreams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9828313" y="6021401"/>
            <a:ext cx="1680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SinkStreams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7184860" y="6836927"/>
            <a:ext cx="2160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IntermediateStreams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8979788" y="5072329"/>
            <a:ext cx="1508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StreamEdges</a:t>
            </a:r>
            <a:endParaRPr lang="en-US" dirty="0"/>
          </a:p>
        </p:txBody>
      </p:sp>
      <p:cxnSp>
        <p:nvCxnSpPr>
          <p:cNvPr id="104" name="Straight Arrow Connector 103"/>
          <p:cNvCxnSpPr>
            <a:stCxn id="102" idx="2"/>
          </p:cNvCxnSpPr>
          <p:nvPr/>
        </p:nvCxnSpPr>
        <p:spPr>
          <a:xfrm flipH="1">
            <a:off x="9210650" y="5441661"/>
            <a:ext cx="523594" cy="764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02" idx="2"/>
          </p:cNvCxnSpPr>
          <p:nvPr/>
        </p:nvCxnSpPr>
        <p:spPr>
          <a:xfrm flipH="1">
            <a:off x="7119055" y="5441661"/>
            <a:ext cx="2615189" cy="789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02" idx="2"/>
            <a:endCxn id="95" idx="2"/>
          </p:cNvCxnSpPr>
          <p:nvPr/>
        </p:nvCxnSpPr>
        <p:spPr>
          <a:xfrm flipH="1">
            <a:off x="8255735" y="5441661"/>
            <a:ext cx="1478509" cy="1342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41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29" y="0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5320" y="943816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6.RemoteApplicationRunner runs </a:t>
            </a:r>
            <a:r>
              <a:rPr lang="en-US" dirty="0" err="1" smtClean="0"/>
              <a:t>StreamAppplication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5319" y="1590147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(1)Build </a:t>
            </a:r>
            <a:r>
              <a:rPr lang="en-US" dirty="0" err="1" smtClean="0"/>
              <a:t>ExecutionPlan</a:t>
            </a:r>
            <a:r>
              <a:rPr lang="en-US" dirty="0" smtClean="0"/>
              <a:t> from the StreamApplication: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7324" y="2193496"/>
            <a:ext cx="3807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f) Get the partition count information of source and sink streams from </a:t>
            </a:r>
            <a:r>
              <a:rPr lang="en-US" dirty="0" err="1" smtClean="0"/>
              <a:t>StreamManager</a:t>
            </a:r>
            <a:r>
              <a:rPr lang="en-US" dirty="0" smtClean="0"/>
              <a:t>(</a:t>
            </a:r>
            <a:r>
              <a:rPr lang="en-US" dirty="0" err="1" smtClean="0"/>
              <a:t>SystemAdmins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684" y="456751"/>
            <a:ext cx="4444735" cy="2002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357" y="2655161"/>
            <a:ext cx="6715895" cy="3857447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5" idx="3"/>
          </p:cNvCxnSpPr>
          <p:nvPr/>
        </p:nvCxnSpPr>
        <p:spPr>
          <a:xfrm>
            <a:off x="4214553" y="2655161"/>
            <a:ext cx="1394141" cy="1738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</p:cNvCxnSpPr>
          <p:nvPr/>
        </p:nvCxnSpPr>
        <p:spPr>
          <a:xfrm flipV="1">
            <a:off x="4214553" y="1266983"/>
            <a:ext cx="2543694" cy="1388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960" y="4855094"/>
            <a:ext cx="4687737" cy="1628573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>
            <a:off x="4713316" y="5561215"/>
            <a:ext cx="1080656" cy="108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9296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44" y="118165"/>
            <a:ext cx="10515600" cy="1325563"/>
          </a:xfrm>
        </p:spPr>
        <p:txBody>
          <a:bodyPr/>
          <a:lstStyle/>
          <a:p>
            <a:r>
              <a:rPr lang="en-US" altLang="zh-CN" dirty="0" err="1" smtClean="0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1945" y="1268012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6.RemoteApplicationRunner runs </a:t>
            </a:r>
            <a:r>
              <a:rPr lang="en-US" dirty="0" err="1" smtClean="0"/>
              <a:t>StreamAppplication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44" y="1914343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(1)Build </a:t>
            </a:r>
            <a:r>
              <a:rPr lang="en-US" dirty="0" err="1" smtClean="0"/>
              <a:t>ExecutionPlan</a:t>
            </a:r>
            <a:r>
              <a:rPr lang="en-US" dirty="0" smtClean="0"/>
              <a:t> from the StreamApplication: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694" y="442624"/>
            <a:ext cx="4444735" cy="20022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3824" y="2560674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g) </a:t>
            </a:r>
            <a:r>
              <a:rPr lang="en-US" altLang="zh-CN" dirty="0" smtClean="0"/>
              <a:t>If there are Intermediate Streams, calculate the partitions for them:</a:t>
            </a:r>
          </a:p>
          <a:p>
            <a:r>
              <a:rPr lang="en-US" dirty="0" smtClean="0"/>
              <a:t>   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895061" y="1795550"/>
            <a:ext cx="3333054" cy="1119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132" y="2543931"/>
            <a:ext cx="5560435" cy="181767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132" y="4681165"/>
            <a:ext cx="5318015" cy="1721322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>
            <a:off x="3931920" y="3558827"/>
            <a:ext cx="2463921" cy="140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988531" y="3761003"/>
            <a:ext cx="399011" cy="92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97774" y="3150524"/>
            <a:ext cx="3333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IntermediateStreams</a:t>
            </a:r>
            <a:r>
              <a:rPr lang="en-US" dirty="0"/>
              <a:t>’ partitions can be obtain from </a:t>
            </a:r>
            <a:r>
              <a:rPr lang="en-US" dirty="0" smtClean="0"/>
              <a:t>Input and Output Streams’ partitions.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56615" y="4340538"/>
            <a:ext cx="2872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Check if there is any stream doesn’t assigned partitions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7" idx="3"/>
          </p:cNvCxnSpPr>
          <p:nvPr/>
        </p:nvCxnSpPr>
        <p:spPr>
          <a:xfrm flipV="1">
            <a:off x="3829211" y="4161748"/>
            <a:ext cx="2566630" cy="50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446" y="5541826"/>
            <a:ext cx="5667895" cy="776850"/>
          </a:xfrm>
          <a:prstGeom prst="rect">
            <a:avLst/>
          </a:prstGeom>
        </p:spPr>
      </p:pic>
      <p:cxnSp>
        <p:nvCxnSpPr>
          <p:cNvPr id="45" name="Straight Arrow Connector 44"/>
          <p:cNvCxnSpPr/>
          <p:nvPr/>
        </p:nvCxnSpPr>
        <p:spPr>
          <a:xfrm flipH="1">
            <a:off x="1872563" y="4221084"/>
            <a:ext cx="4523278" cy="1320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5072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 smtClean="0"/>
              <a:t>RemoteApplication</a:t>
            </a:r>
            <a:r>
              <a:rPr lang="en-US" altLang="zh-CN" dirty="0" err="1" smtClean="0"/>
              <a:t>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1945" y="1268012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6.RemoteApplicationRunner runs </a:t>
            </a:r>
            <a:r>
              <a:rPr lang="en-US" dirty="0" err="1" smtClean="0"/>
              <a:t>StreamAppplication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44" y="1914343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(1)Build </a:t>
            </a:r>
            <a:r>
              <a:rPr lang="en-US" dirty="0" err="1" smtClean="0"/>
              <a:t>ExecutionPlan</a:t>
            </a:r>
            <a:r>
              <a:rPr lang="en-US" dirty="0" smtClean="0"/>
              <a:t> from the StreamApplication: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3824" y="2560674"/>
            <a:ext cx="4123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g) </a:t>
            </a:r>
            <a:r>
              <a:rPr lang="en-US" altLang="zh-CN" dirty="0" smtClean="0"/>
              <a:t>If there are Intermediate Streams, calculate the partitions for them: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692" y="249618"/>
            <a:ext cx="5560435" cy="181767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5541585" y="1005844"/>
            <a:ext cx="776088" cy="2314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923" y="2080482"/>
            <a:ext cx="4833937" cy="4155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0923" y="2489260"/>
            <a:ext cx="4760603" cy="62945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1692" y="3190370"/>
            <a:ext cx="2041131" cy="20166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1692" y="3392039"/>
            <a:ext cx="4632268" cy="34467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6803" y="4903242"/>
            <a:ext cx="3300153" cy="92421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6181" y="5858307"/>
            <a:ext cx="3001398" cy="108003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76543" y="3527489"/>
            <a:ext cx="4638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For each input </a:t>
            </a:r>
            <a:r>
              <a:rPr lang="en-US" sz="1600" dirty="0" err="1" smtClean="0"/>
              <a:t>StreamEdge</a:t>
            </a:r>
            <a:r>
              <a:rPr lang="en-US" sz="1600" dirty="0" smtClean="0"/>
              <a:t>, </a:t>
            </a:r>
            <a:r>
              <a:rPr lang="en-US" altLang="zh-CN" sz="1600" dirty="0" smtClean="0"/>
              <a:t>traverse the StreamGraph recursively and find all Joins reachable from it.</a:t>
            </a:r>
            <a:endParaRPr lang="en-US" sz="1600" dirty="0"/>
          </a:p>
        </p:txBody>
      </p:sp>
      <p:cxnSp>
        <p:nvCxnSpPr>
          <p:cNvPr id="21" name="Straight Arrow Connector 20"/>
          <p:cNvCxnSpPr>
            <a:stCxn id="18" idx="3"/>
          </p:cNvCxnSpPr>
          <p:nvPr/>
        </p:nvCxnSpPr>
        <p:spPr>
          <a:xfrm flipV="1">
            <a:off x="5614919" y="2717768"/>
            <a:ext cx="704428" cy="1102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76543" y="4085531"/>
            <a:ext cx="5112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From all these joins, update their partitions(equal to input partitions) and extend downstream unvisited joins(BFS)</a:t>
            </a:r>
            <a:endParaRPr lang="en-US" sz="1600" dirty="0"/>
          </a:p>
        </p:txBody>
      </p:sp>
      <p:cxnSp>
        <p:nvCxnSpPr>
          <p:cNvPr id="30" name="Elbow Connector 29"/>
          <p:cNvCxnSpPr>
            <a:stCxn id="18" idx="3"/>
            <a:endCxn id="15" idx="3"/>
          </p:cNvCxnSpPr>
          <p:nvPr/>
        </p:nvCxnSpPr>
        <p:spPr>
          <a:xfrm flipH="1">
            <a:off x="4506956" y="3819877"/>
            <a:ext cx="1107963" cy="1545471"/>
          </a:xfrm>
          <a:prstGeom prst="bentConnector3">
            <a:avLst>
              <a:gd name="adj1" fmla="val -206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5648937" y="3624349"/>
            <a:ext cx="552755" cy="672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19293" y="3182355"/>
            <a:ext cx="5082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Calculate partitions of join operators’ input streams: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6471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7910815" y="3973479"/>
            <a:ext cx="3988904" cy="204314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68289" y="1503597"/>
            <a:ext cx="2934393" cy="2064879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00388"/>
            <a:ext cx="10515600" cy="1325563"/>
          </a:xfrm>
        </p:spPr>
        <p:txBody>
          <a:bodyPr/>
          <a:lstStyle/>
          <a:p>
            <a:r>
              <a:rPr lang="en-US" dirty="0" err="1"/>
              <a:t>RemoteApplication</a:t>
            </a:r>
            <a:r>
              <a:rPr lang="en-US" altLang="zh-CN" dirty="0" err="1"/>
              <a:t>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9505" y="1040509"/>
            <a:ext cx="586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7. Write the </a:t>
            </a:r>
            <a:r>
              <a:rPr lang="en-US" dirty="0" err="1" smtClean="0"/>
              <a:t>ExecutionPlan</a:t>
            </a:r>
            <a:r>
              <a:rPr lang="en-US" dirty="0" smtClean="0"/>
              <a:t>(JobGraph) to a file </a:t>
            </a:r>
            <a:r>
              <a:rPr lang="en-US" dirty="0"/>
              <a:t>in JSON </a:t>
            </a:r>
            <a:r>
              <a:rPr lang="en-US" dirty="0" smtClean="0"/>
              <a:t>form.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9504" y="2366072"/>
            <a:ext cx="586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8. Create the intermediate streams physically and store them in </a:t>
            </a:r>
            <a:r>
              <a:rPr lang="en-US" dirty="0" err="1" smtClean="0"/>
              <a:t>StreamManager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9504" y="3662232"/>
            <a:ext cx="586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9. According to </a:t>
            </a:r>
            <a:r>
              <a:rPr lang="en-US" dirty="0" err="1" smtClean="0"/>
              <a:t>ExecutionPlan</a:t>
            </a:r>
            <a:r>
              <a:rPr lang="en-US" dirty="0" smtClean="0"/>
              <a:t>(JobGraph), run all jobs(JobNode) one by one using respective </a:t>
            </a:r>
            <a:r>
              <a:rPr lang="en-US" dirty="0" err="1" smtClean="0"/>
              <a:t>JobRunner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32922" y="1991354"/>
            <a:ext cx="2227810" cy="1414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226366" y="255600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urved Connector 7"/>
          <p:cNvCxnSpPr>
            <a:stCxn id="7" idx="5"/>
            <a:endCxn id="7" idx="3"/>
          </p:cNvCxnSpPr>
          <p:nvPr/>
        </p:nvCxnSpPr>
        <p:spPr>
          <a:xfrm rot="5400000">
            <a:off x="7550563" y="2887299"/>
            <a:ext cx="12700" cy="458483"/>
          </a:xfrm>
          <a:prstGeom prst="curvedConnector3">
            <a:avLst>
              <a:gd name="adj1" fmla="val 1837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Arrow 8"/>
          <p:cNvSpPr/>
          <p:nvPr/>
        </p:nvSpPr>
        <p:spPr>
          <a:xfrm>
            <a:off x="6590864" y="2812609"/>
            <a:ext cx="635502" cy="18466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7874759" y="2798602"/>
            <a:ext cx="581891" cy="19867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063560" y="2524115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JobNode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980218" y="732605"/>
            <a:ext cx="3715789" cy="4022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369788" y="732605"/>
            <a:ext cx="3316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976984" y="1559490"/>
            <a:ext cx="201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JSON file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2" idx="2"/>
            <a:endCxn id="14" idx="0"/>
          </p:cNvCxnSpPr>
          <p:nvPr/>
        </p:nvCxnSpPr>
        <p:spPr>
          <a:xfrm flipH="1">
            <a:off x="7535486" y="1134820"/>
            <a:ext cx="2302627" cy="368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98324" y="1167259"/>
            <a:ext cx="104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7.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908615" y="2041617"/>
            <a:ext cx="125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JobGraph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6472744" y="4004222"/>
            <a:ext cx="1313411" cy="14966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533755" y="4001728"/>
            <a:ext cx="136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JobRunner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0308203" y="3528568"/>
            <a:ext cx="66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9.</a:t>
            </a:r>
            <a:endParaRPr lang="en-US" dirty="0"/>
          </a:p>
        </p:txBody>
      </p:sp>
      <p:cxnSp>
        <p:nvCxnSpPr>
          <p:cNvPr id="56" name="Straight Connector 55"/>
          <p:cNvCxnSpPr>
            <a:stCxn id="12" idx="2"/>
          </p:cNvCxnSpPr>
          <p:nvPr/>
        </p:nvCxnSpPr>
        <p:spPr>
          <a:xfrm flipH="1">
            <a:off x="9838112" y="1134820"/>
            <a:ext cx="1" cy="2578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552390" y="4361265"/>
            <a:ext cx="1154120" cy="9967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7148945" y="3731605"/>
            <a:ext cx="2689167" cy="270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6756695" y="4556286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6593889" y="4524394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JobNode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8061102" y="4022593"/>
            <a:ext cx="1313411" cy="14966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8122113" y="4020099"/>
            <a:ext cx="136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JobRunner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8140748" y="4379636"/>
            <a:ext cx="1154120" cy="9967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8345053" y="457465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8182247" y="4542765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JobNode</a:t>
            </a:r>
            <a:endParaRPr lang="en-US" dirty="0"/>
          </a:p>
        </p:txBody>
      </p:sp>
      <p:cxnSp>
        <p:nvCxnSpPr>
          <p:cNvPr id="73" name="Straight Arrow Connector 72"/>
          <p:cNvCxnSpPr>
            <a:endCxn id="67" idx="0"/>
          </p:cNvCxnSpPr>
          <p:nvPr/>
        </p:nvCxnSpPr>
        <p:spPr>
          <a:xfrm flipH="1">
            <a:off x="8717808" y="3713234"/>
            <a:ext cx="1120304" cy="309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9419527" y="4022593"/>
            <a:ext cx="1313411" cy="14966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9480538" y="4020099"/>
            <a:ext cx="136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JobRunner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9499173" y="4379636"/>
            <a:ext cx="1154120" cy="9967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9703478" y="457465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9540672" y="4542765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JobNode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11067771" y="4490946"/>
            <a:ext cx="854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9838112" y="3713234"/>
            <a:ext cx="189562" cy="306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7910815" y="5441716"/>
            <a:ext cx="3926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(Not useful for now since there is only one JobNode in JobGraph)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9570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893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03" y="1574308"/>
            <a:ext cx="10515600" cy="1325563"/>
          </a:xfrm>
        </p:spPr>
        <p:txBody>
          <a:bodyPr/>
          <a:lstStyle/>
          <a:p>
            <a:r>
              <a:rPr lang="en-US" dirty="0" smtClean="0"/>
              <a:t>Progress ends 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8403" y="2715205"/>
            <a:ext cx="414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Following slides need to be re-organized.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4602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519386" cy="38297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623556"/>
            <a:ext cx="52959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9528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9396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2309" y="992038"/>
            <a:ext cx="266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StreamManager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196" y="1196167"/>
            <a:ext cx="6096000" cy="990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196" y="2379632"/>
            <a:ext cx="5448300" cy="990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6196" y="3753389"/>
            <a:ext cx="58102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9272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example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4108" y="1690688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Wikipedia application: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2060020"/>
            <a:ext cx="5876925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645" y="2868335"/>
            <a:ext cx="6753225" cy="419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108" y="3562350"/>
            <a:ext cx="101250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33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966" y="1006115"/>
            <a:ext cx="10515600" cy="5851885"/>
          </a:xfrm>
        </p:spPr>
        <p:txBody>
          <a:bodyPr>
            <a:normAutofit/>
          </a:bodyPr>
          <a:lstStyle/>
          <a:p>
            <a:r>
              <a:rPr lang="en-US" dirty="0" err="1" smtClean="0"/>
              <a:t>ResourceManager</a:t>
            </a:r>
            <a:r>
              <a:rPr lang="en-US" dirty="0" smtClean="0"/>
              <a:t> (RM)</a:t>
            </a:r>
          </a:p>
          <a:p>
            <a:pPr marL="0" indent="0">
              <a:buNone/>
            </a:pPr>
            <a:r>
              <a:rPr lang="en-US" sz="2200" dirty="0" smtClean="0"/>
              <a:t>Schedule and arbitrating all resources among all applications.</a:t>
            </a:r>
          </a:p>
          <a:p>
            <a:pPr marL="0" indent="0">
              <a:buNone/>
            </a:pPr>
            <a:r>
              <a:rPr lang="en-US" sz="2200" dirty="0" smtClean="0"/>
              <a:t>Two main components: Scheduler and Application Manager(</a:t>
            </a:r>
            <a:r>
              <a:rPr lang="en-US" sz="2200" u="sng" dirty="0" smtClean="0"/>
              <a:t>not Application Master</a:t>
            </a:r>
            <a:r>
              <a:rPr lang="en-US" sz="2200" dirty="0" smtClean="0"/>
              <a:t>).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dirty="0" err="1" smtClean="0"/>
              <a:t>ApplicationMaster</a:t>
            </a:r>
            <a:r>
              <a:rPr lang="en-US" dirty="0" smtClean="0"/>
              <a:t> (AM)</a:t>
            </a:r>
          </a:p>
          <a:p>
            <a:pPr marL="0" indent="0">
              <a:buNone/>
            </a:pPr>
            <a:r>
              <a:rPr lang="en-US" sz="2200" i="1" dirty="0" smtClean="0"/>
              <a:t>A instance of framework-specific library. </a:t>
            </a:r>
          </a:p>
          <a:p>
            <a:pPr marL="0" indent="0">
              <a:buNone/>
            </a:pPr>
            <a:r>
              <a:rPr lang="en-US" sz="2200" dirty="0" smtClean="0"/>
              <a:t>Every application has its own instance of an AM (AM code write by users).</a:t>
            </a:r>
          </a:p>
          <a:p>
            <a:pPr marL="0" indent="0">
              <a:buNone/>
            </a:pPr>
            <a:r>
              <a:rPr lang="en-US" sz="2200" dirty="0" smtClean="0"/>
              <a:t>Responsible for negotiating resources from RM and working with </a:t>
            </a:r>
            <a:r>
              <a:rPr lang="en-US" sz="2200" dirty="0" err="1" smtClean="0"/>
              <a:t>NodeManagers</a:t>
            </a:r>
            <a:r>
              <a:rPr lang="en-US" sz="2200" dirty="0" smtClean="0"/>
              <a:t> to execute and monitor the containers and resources consumption. </a:t>
            </a:r>
            <a:endParaRPr lang="en-US" sz="2200" i="1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82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YARN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705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366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9470" y="263769"/>
            <a:ext cx="10515600" cy="1758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Complete Abstract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6477" y="1468315"/>
            <a:ext cx="305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container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80790" y="1852195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6477" y="1885955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run-container.sh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3935523" y="1468315"/>
            <a:ext cx="5903069" cy="33322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59819" y="1450785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Container</a:t>
            </a:r>
            <a:endParaRPr lang="en-US" sz="16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457669" y="2048607"/>
            <a:ext cx="780224" cy="5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225692" y="1837647"/>
            <a:ext cx="2576879" cy="2611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71379" y="187140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LocalContainerRunner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7086454" y="1837647"/>
            <a:ext cx="2576879" cy="2611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32141" y="187140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SamzaContainer</a:t>
            </a:r>
            <a:endParaRPr lang="en-US" sz="1600" dirty="0"/>
          </a:p>
        </p:txBody>
      </p:sp>
      <p:cxnSp>
        <p:nvCxnSpPr>
          <p:cNvPr id="28" name="Straight Arrow Connector 27"/>
          <p:cNvCxnSpPr>
            <a:stCxn id="18" idx="3"/>
            <a:endCxn id="20" idx="1"/>
          </p:cNvCxnSpPr>
          <p:nvPr/>
        </p:nvCxnSpPr>
        <p:spPr>
          <a:xfrm>
            <a:off x="6802571" y="3143277"/>
            <a:ext cx="283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25692" y="2214953"/>
            <a:ext cx="2576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Read </a:t>
            </a:r>
            <a:r>
              <a:rPr lang="en-US" sz="1400" dirty="0" err="1" smtClean="0"/>
              <a:t>jobModel</a:t>
            </a:r>
            <a:r>
              <a:rPr lang="en-US" sz="1400" dirty="0" smtClean="0"/>
              <a:t> from </a:t>
            </a:r>
            <a:r>
              <a:rPr lang="en-US" sz="1400" dirty="0" err="1" smtClean="0"/>
              <a:t>url</a:t>
            </a:r>
            <a:endParaRPr lang="en-US" sz="1400" dirty="0" smtClean="0"/>
          </a:p>
          <a:p>
            <a:r>
              <a:rPr lang="en-US" sz="1400" dirty="0" smtClean="0"/>
              <a:t>Run </a:t>
            </a:r>
            <a:r>
              <a:rPr lang="en-US" sz="1400" dirty="0" err="1" smtClean="0"/>
              <a:t>ContainerHeartbeatMonitor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4317022" y="3091273"/>
            <a:ext cx="2411043" cy="12872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162024" y="3125035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ContainerHeartbeatMonitor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4264488" y="3488043"/>
            <a:ext cx="25605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Listen to </a:t>
            </a:r>
            <a:r>
              <a:rPr lang="en-US" sz="1400" dirty="0" err="1" smtClean="0"/>
              <a:t>JobCoordinator</a:t>
            </a:r>
            <a:r>
              <a:rPr lang="en-US" sz="1400" dirty="0" smtClean="0"/>
              <a:t>(</a:t>
            </a:r>
            <a:r>
              <a:rPr lang="en-US" sz="1400" dirty="0" err="1" smtClean="0"/>
              <a:t>sam</a:t>
            </a:r>
            <a:r>
              <a:rPr lang="en-US" sz="1400" dirty="0" smtClean="0"/>
              <a:t> </a:t>
            </a:r>
            <a:r>
              <a:rPr lang="en-US" sz="1400" dirty="0" err="1" smtClean="0"/>
              <a:t>url</a:t>
            </a:r>
            <a:r>
              <a:rPr lang="en-US" sz="1400" dirty="0" smtClean="0"/>
              <a:t> as </a:t>
            </a:r>
            <a:r>
              <a:rPr lang="en-US" sz="1400" dirty="0" err="1" smtClean="0"/>
              <a:t>jobModel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Stop container if </a:t>
            </a:r>
            <a:r>
              <a:rPr lang="en-US" sz="1400" dirty="0" err="1" smtClean="0"/>
              <a:t>JobCoordinator</a:t>
            </a:r>
            <a:endParaRPr lang="en-US" sz="1400" dirty="0" smtClean="0"/>
          </a:p>
          <a:p>
            <a:r>
              <a:rPr lang="en-US" sz="1400" dirty="0" smtClean="0"/>
              <a:t>given signal 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7063976" y="2240739"/>
            <a:ext cx="25248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Read offset for each input partition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Instantialize</a:t>
            </a:r>
            <a:r>
              <a:rPr lang="en-US" sz="1400" dirty="0" smtClean="0"/>
              <a:t> </a:t>
            </a:r>
            <a:r>
              <a:rPr lang="en-US" sz="1400" dirty="0" err="1" smtClean="0"/>
              <a:t>StreamTask</a:t>
            </a:r>
            <a:r>
              <a:rPr lang="en-US" sz="1400" dirty="0" smtClean="0"/>
              <a:t> for each input partition</a:t>
            </a:r>
          </a:p>
          <a:p>
            <a:endParaRPr lang="en-US" sz="1400" dirty="0" smtClean="0"/>
          </a:p>
          <a:p>
            <a:r>
              <a:rPr lang="en-US" sz="1400" dirty="0" smtClean="0"/>
              <a:t>Continuously take messages from input stream to </a:t>
            </a:r>
            <a:r>
              <a:rPr lang="en-US" sz="1400" dirty="0" err="1" smtClean="0"/>
              <a:t>StreamTasks</a:t>
            </a:r>
            <a:endParaRPr lang="en-US" sz="1400" dirty="0" smtClean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072257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6186"/>
            <a:ext cx="10515600" cy="1325563"/>
          </a:xfrm>
        </p:spPr>
        <p:txBody>
          <a:bodyPr/>
          <a:lstStyle/>
          <a:p>
            <a:r>
              <a:rPr lang="en-US" dirty="0" smtClean="0"/>
              <a:t>ClusterBasedJobCoordinator.java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655885" y="1474055"/>
            <a:ext cx="1714500" cy="4282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YarnJob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11823" y="2193053"/>
            <a:ext cx="3402623" cy="24797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/>
          <p:cNvCxnSpPr>
            <a:stCxn id="14" idx="2"/>
            <a:endCxn id="15" idx="0"/>
          </p:cNvCxnSpPr>
          <p:nvPr/>
        </p:nvCxnSpPr>
        <p:spPr>
          <a:xfrm>
            <a:off x="2513135" y="1902314"/>
            <a:ext cx="0" cy="290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4518" y="4874602"/>
            <a:ext cx="50204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31178" y="5044221"/>
            <a:ext cx="1957754" cy="124594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YARN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671396" y="5064370"/>
            <a:ext cx="1957754" cy="124594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Mesos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36027" y="2188879"/>
            <a:ext cx="327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ClusterBasedJobCoordinator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990966" y="2555360"/>
            <a:ext cx="3000374" cy="4054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425820" y="2566026"/>
            <a:ext cx="320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JobModelManager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988712" y="3055185"/>
            <a:ext cx="3000374" cy="15072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47185" y="3104976"/>
            <a:ext cx="304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ContainerProcessManager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728170" y="3749747"/>
            <a:ext cx="1531264" cy="68032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743389" y="3773742"/>
            <a:ext cx="1539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ClusterResourceManager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25" idx="3"/>
            <a:endCxn id="45" idx="1"/>
          </p:cNvCxnSpPr>
          <p:nvPr/>
        </p:nvCxnSpPr>
        <p:spPr>
          <a:xfrm flipV="1">
            <a:off x="3989086" y="3474308"/>
            <a:ext cx="1643948" cy="334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633034" y="3016524"/>
            <a:ext cx="2219325" cy="91556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806276" y="3151141"/>
            <a:ext cx="1804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ResouceManagerFactory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 rot="20926913">
            <a:off x="4372704" y="3293040"/>
            <a:ext cx="897971" cy="2868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Config</a:t>
            </a:r>
            <a:endParaRPr lang="en-US" dirty="0"/>
          </a:p>
        </p:txBody>
      </p:sp>
      <p:cxnSp>
        <p:nvCxnSpPr>
          <p:cNvPr id="54" name="Elbow Connector 53"/>
          <p:cNvCxnSpPr>
            <a:stCxn id="45" idx="2"/>
            <a:endCxn id="41" idx="3"/>
          </p:cNvCxnSpPr>
          <p:nvPr/>
        </p:nvCxnSpPr>
        <p:spPr>
          <a:xfrm rot="5400000">
            <a:off x="4930381" y="2284591"/>
            <a:ext cx="164817" cy="34598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1" idx="2"/>
            <a:endCxn id="18" idx="0"/>
          </p:cNvCxnSpPr>
          <p:nvPr/>
        </p:nvCxnSpPr>
        <p:spPr>
          <a:xfrm flipH="1">
            <a:off x="1310055" y="4420073"/>
            <a:ext cx="1203080" cy="624148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1" idx="2"/>
            <a:endCxn id="19" idx="0"/>
          </p:cNvCxnSpPr>
          <p:nvPr/>
        </p:nvCxnSpPr>
        <p:spPr>
          <a:xfrm>
            <a:off x="2513135" y="4420073"/>
            <a:ext cx="1137138" cy="644297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6062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JobModelManager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600701" y="2378112"/>
            <a:ext cx="4140444" cy="29542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101861" y="2866182"/>
            <a:ext cx="3141785" cy="22949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646987" y="2958405"/>
            <a:ext cx="234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JobModelManager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83924" y="2404627"/>
            <a:ext cx="3059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ClusterBasedJobCoordinator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2361" y="3327737"/>
            <a:ext cx="2760784" cy="5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92361" y="3914726"/>
            <a:ext cx="2760784" cy="5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92361" y="4505148"/>
            <a:ext cx="2760784" cy="5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231674" y="3397773"/>
            <a:ext cx="1916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89430" y="3947443"/>
            <a:ext cx="295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ChangelogPartitionManager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86929" y="4567149"/>
            <a:ext cx="295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LocalityManager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5" idx="3"/>
            <a:endCxn id="4" idx="1"/>
          </p:cNvCxnSpPr>
          <p:nvPr/>
        </p:nvCxnSpPr>
        <p:spPr>
          <a:xfrm>
            <a:off x="3145094" y="4013633"/>
            <a:ext cx="2956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4069" y="3367302"/>
            <a:ext cx="1696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Coordinator Stream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38200" y="3507603"/>
            <a:ext cx="2306894" cy="10120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358804" y="3815597"/>
            <a:ext cx="160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JobRunner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1831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54" y="1762980"/>
            <a:ext cx="7181850" cy="10572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4254" y="1494692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WikipediaStatsAggregator</a:t>
            </a:r>
            <a:r>
              <a:rPr lang="en-US" dirty="0" smtClean="0"/>
              <a:t> class used in window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22318"/>
            <a:ext cx="6029325" cy="2257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038969"/>
            <a:ext cx="5705475" cy="371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2569" y="4105518"/>
            <a:ext cx="5905500" cy="22383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10250" y="3485822"/>
            <a:ext cx="5717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FoldLeftFunction</a:t>
            </a:r>
            <a:r>
              <a:rPr lang="en-US" dirty="0" smtClean="0"/>
              <a:t> are used to increment values like number of visits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75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6308" y="-2989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97" y="687999"/>
            <a:ext cx="6962775" cy="628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12" y="1325809"/>
            <a:ext cx="4457700" cy="180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454" y="1515944"/>
            <a:ext cx="5519386" cy="38297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600" y="2442920"/>
            <a:ext cx="6248400" cy="819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9186" y="3270865"/>
            <a:ext cx="6057900" cy="8191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43600" y="2064793"/>
            <a:ext cx="3006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AbstractApplicationRunner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43600" y="4098810"/>
            <a:ext cx="2533652" cy="376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Application</a:t>
            </a:r>
            <a:r>
              <a:rPr lang="en-US" altLang="zh-CN" dirty="0" err="1" smtClean="0"/>
              <a:t>Runner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2473" y="4475285"/>
            <a:ext cx="5600700" cy="11811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454" y="5354883"/>
            <a:ext cx="5295900" cy="1304925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8" idx="1"/>
            <a:endCxn id="5" idx="3"/>
          </p:cNvCxnSpPr>
          <p:nvPr/>
        </p:nvCxnSpPr>
        <p:spPr>
          <a:xfrm flipH="1" flipV="1">
            <a:off x="4711212" y="1416297"/>
            <a:ext cx="1397974" cy="2264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6688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62" y="-96437"/>
            <a:ext cx="10515600" cy="1325563"/>
          </a:xfrm>
        </p:spPr>
        <p:txBody>
          <a:bodyPr/>
          <a:lstStyle/>
          <a:p>
            <a:r>
              <a:rPr lang="en-US" dirty="0" err="1" smtClean="0"/>
              <a:t>AbstractApplicationRunner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2" y="817684"/>
            <a:ext cx="5362575" cy="1371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23" y="2189284"/>
            <a:ext cx="4495800" cy="98107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2763350" y="1424355"/>
            <a:ext cx="3215420" cy="8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49108" y="1239689"/>
            <a:ext cx="291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Runs the code in application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062" y="28490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 smtClean="0"/>
              <a:t>ExecutionPlanner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123" y="3740759"/>
            <a:ext cx="5686425" cy="3714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153" y="4107470"/>
            <a:ext cx="4962525" cy="2286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7779" y="2047875"/>
            <a:ext cx="60007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665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27332"/>
            <a:ext cx="10515600" cy="1325563"/>
          </a:xfrm>
        </p:spPr>
        <p:txBody>
          <a:bodyPr/>
          <a:lstStyle/>
          <a:p>
            <a:r>
              <a:rPr lang="en-US" dirty="0" err="1" smtClean="0"/>
              <a:t>ExecutionPlanner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947"/>
            <a:ext cx="7391400" cy="981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39" y="1603022"/>
            <a:ext cx="3390900" cy="504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739" y="2107847"/>
            <a:ext cx="8610600" cy="2238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739" y="4346222"/>
            <a:ext cx="6438900" cy="213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2316" y="5288937"/>
            <a:ext cx="6591300" cy="18097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2316" y="4041162"/>
            <a:ext cx="7038975" cy="1247775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6802316" y="31046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JobGraph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0264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92" y="-228600"/>
            <a:ext cx="10515600" cy="1325563"/>
          </a:xfrm>
        </p:spPr>
        <p:txBody>
          <a:bodyPr/>
          <a:lstStyle/>
          <a:p>
            <a:r>
              <a:rPr lang="en-US" dirty="0" err="1" smtClean="0"/>
              <a:t>JobRunner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0484" y="727631"/>
            <a:ext cx="301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Scala’s syntax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19" y="1096963"/>
            <a:ext cx="5286375" cy="990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19" y="2053194"/>
            <a:ext cx="7810500" cy="1590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228" y="3643869"/>
            <a:ext cx="7277100" cy="723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228" y="4281121"/>
            <a:ext cx="6486525" cy="47625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7095393" y="4367769"/>
            <a:ext cx="7059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801337" y="4005819"/>
            <a:ext cx="3452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Read </a:t>
            </a:r>
            <a:r>
              <a:rPr lang="en-US" altLang="zh-CN" dirty="0" err="1" smtClean="0"/>
              <a:t>CoordinatorStream</a:t>
            </a:r>
            <a:r>
              <a:rPr lang="en-US" altLang="zh-CN" dirty="0" smtClean="0"/>
              <a:t> Information from </a:t>
            </a:r>
            <a:r>
              <a:rPr lang="en-US" altLang="zh-CN" dirty="0" err="1" smtClean="0"/>
              <a:t>configs</a:t>
            </a:r>
            <a:endParaRPr lang="en-US" altLang="zh-CN" dirty="0" smtClean="0"/>
          </a:p>
          <a:p>
            <a:r>
              <a:rPr lang="en-US" dirty="0" smtClean="0"/>
              <a:t>Using </a:t>
            </a:r>
            <a:r>
              <a:rPr lang="en-US" dirty="0" err="1" smtClean="0"/>
              <a:t>KafkaSystemFactory</a:t>
            </a:r>
            <a:r>
              <a:rPr lang="en-US" dirty="0" smtClean="0"/>
              <a:t> here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484" y="4797479"/>
            <a:ext cx="4629150" cy="1762125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H="1" flipV="1">
            <a:off x="4897315" y="5200175"/>
            <a:ext cx="1415562" cy="22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12876" y="5037965"/>
            <a:ext cx="2628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Write new </a:t>
            </a:r>
            <a:r>
              <a:rPr lang="en-US" dirty="0" err="1" smtClean="0"/>
              <a:t>configs</a:t>
            </a:r>
            <a:r>
              <a:rPr lang="en-US" dirty="0" smtClean="0"/>
              <a:t> </a:t>
            </a:r>
            <a:r>
              <a:rPr lang="en-US" dirty="0" err="1" smtClean="0"/>
              <a:t>coordinatorSystemStream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7846" y="6068673"/>
            <a:ext cx="5019675" cy="771525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H="1" flipV="1">
            <a:off x="3141418" y="6266175"/>
            <a:ext cx="1606428" cy="21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6491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2075"/>
            <a:ext cx="10515600" cy="1325563"/>
          </a:xfrm>
        </p:spPr>
        <p:txBody>
          <a:bodyPr/>
          <a:lstStyle/>
          <a:p>
            <a:r>
              <a:rPr lang="en-US" dirty="0" err="1" smtClean="0"/>
              <a:t>JobRunner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93" y="819150"/>
            <a:ext cx="7762875" cy="1104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53854" y="1233488"/>
            <a:ext cx="2329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Delete old </a:t>
            </a:r>
            <a:r>
              <a:rPr lang="en-US" dirty="0" err="1" smtClean="0"/>
              <a:t>configs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 flipV="1">
            <a:off x="7992208" y="1406769"/>
            <a:ext cx="861646" cy="1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93" y="1949450"/>
            <a:ext cx="2971800" cy="39052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3215788" y="2132013"/>
            <a:ext cx="2551856" cy="110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67644" y="1949450"/>
            <a:ext cx="276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YARNJobFactory</a:t>
            </a:r>
            <a:r>
              <a:rPr lang="en-US" dirty="0" smtClean="0"/>
              <a:t> here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370" y="3034744"/>
            <a:ext cx="6438900" cy="14668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3370" y="4449995"/>
            <a:ext cx="1952625" cy="2000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3370" y="2574546"/>
            <a:ext cx="4572000" cy="5143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489" y="5067465"/>
            <a:ext cx="5248275" cy="10477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238886" y="4622666"/>
            <a:ext cx="3948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YarnJob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9258300" y="6481928"/>
            <a:ext cx="276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more in next page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082" y="2339975"/>
            <a:ext cx="5686425" cy="17811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67644" y="2233145"/>
            <a:ext cx="4257675" cy="381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52732" y="4961792"/>
            <a:ext cx="5676900" cy="1781175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H="1" flipV="1">
            <a:off x="2799541" y="2632563"/>
            <a:ext cx="2827536" cy="232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207869" y="5266592"/>
            <a:ext cx="1907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Check the </a:t>
            </a:r>
            <a:r>
              <a:rPr lang="en-US" dirty="0" err="1" smtClean="0"/>
              <a:t>applicationStatus</a:t>
            </a:r>
            <a:r>
              <a:rPr lang="en-US" dirty="0" smtClean="0"/>
              <a:t> every second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219" y="4121150"/>
            <a:ext cx="15144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44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2" y="112688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NodeManager</a:t>
            </a:r>
            <a:r>
              <a:rPr lang="en-US" dirty="0"/>
              <a:t> (NM)</a:t>
            </a:r>
          </a:p>
          <a:p>
            <a:pPr marL="0" indent="0">
              <a:buNone/>
            </a:pPr>
            <a:r>
              <a:rPr lang="en-US" sz="2200" dirty="0"/>
              <a:t>Per-machine agent to monitor containers and report to </a:t>
            </a:r>
            <a:r>
              <a:rPr lang="en-US" sz="2200" dirty="0" smtClean="0"/>
              <a:t>RM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dirty="0" err="1"/>
              <a:t>ResourceRequest</a:t>
            </a:r>
            <a:r>
              <a:rPr lang="en-US" dirty="0"/>
              <a:t> and Container</a:t>
            </a:r>
          </a:p>
          <a:p>
            <a:pPr marL="0" indent="0">
              <a:buNone/>
            </a:pPr>
            <a:r>
              <a:rPr lang="en-US" sz="2200" dirty="0"/>
              <a:t>An application can make specific </a:t>
            </a:r>
            <a:r>
              <a:rPr lang="en-US" sz="2200" dirty="0" err="1"/>
              <a:t>ResourceRequests</a:t>
            </a:r>
            <a:r>
              <a:rPr lang="en-US" sz="2200" dirty="0"/>
              <a:t> to RM</a:t>
            </a:r>
          </a:p>
          <a:p>
            <a:pPr marL="0" indent="0">
              <a:buNone/>
            </a:pPr>
            <a:r>
              <a:rPr lang="en-US" sz="2200" dirty="0"/>
              <a:t>A </a:t>
            </a:r>
            <a:r>
              <a:rPr lang="en-US" sz="2200" dirty="0" err="1"/>
              <a:t>ResourceRequest</a:t>
            </a:r>
            <a:r>
              <a:rPr lang="en-US" sz="2200" dirty="0"/>
              <a:t> contains resource-name(host name, rack name), priority(intra-application), memory and CPU requirements, number of such containers required.</a:t>
            </a:r>
          </a:p>
          <a:p>
            <a:pPr marL="0" indent="0">
              <a:buNone/>
            </a:pPr>
            <a:r>
              <a:rPr lang="en-US" sz="2200" dirty="0"/>
              <a:t>Container is the resource allocation, which is the successful result of RM granting a specific </a:t>
            </a:r>
            <a:r>
              <a:rPr lang="en-US" sz="2200" dirty="0" err="1"/>
              <a:t>ResourceRequest</a:t>
            </a:r>
            <a:r>
              <a:rPr lang="en-US" sz="2200" dirty="0"/>
              <a:t>. A Container grants an application to use a specific amount of resources on a specific host.</a:t>
            </a:r>
          </a:p>
          <a:p>
            <a:pPr marL="0" indent="0">
              <a:buNone/>
            </a:pPr>
            <a:r>
              <a:rPr lang="en-US" sz="2200" dirty="0"/>
              <a:t>AM needs to present the Container to the NM managing the host which the Container was allocated, to use the resources and launch its tasks.</a:t>
            </a: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82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YARN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6522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4828"/>
            <a:ext cx="10515600" cy="1325563"/>
          </a:xfrm>
        </p:spPr>
        <p:txBody>
          <a:bodyPr/>
          <a:lstStyle/>
          <a:p>
            <a:r>
              <a:rPr lang="en-US" dirty="0" err="1" smtClean="0"/>
              <a:t>YarnJob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0860"/>
            <a:ext cx="2066925" cy="466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050" y="1560453"/>
            <a:ext cx="4143375" cy="1714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24" y="1223780"/>
            <a:ext cx="7010400" cy="8191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574" y="2042930"/>
            <a:ext cx="8505825" cy="2905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8050" y="436503"/>
            <a:ext cx="4933950" cy="1123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8050" y="1731903"/>
            <a:ext cx="4591050" cy="504825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>
            <a:off x="2066925" y="517953"/>
            <a:ext cx="5191125" cy="589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553575" y="2221893"/>
            <a:ext cx="2382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run-jc.sh is from here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02010" y="2212182"/>
            <a:ext cx="638175" cy="409575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694593" y="2488223"/>
            <a:ext cx="536330" cy="87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297" y="4948055"/>
            <a:ext cx="45148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798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09484"/>
            <a:ext cx="10515600" cy="1325563"/>
          </a:xfrm>
        </p:spPr>
        <p:txBody>
          <a:bodyPr/>
          <a:lstStyle/>
          <a:p>
            <a:r>
              <a:rPr lang="en-US" dirty="0" err="1" smtClean="0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5280"/>
            <a:ext cx="8248650" cy="16287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33023"/>
          <a:stretch/>
        </p:blipFill>
        <p:spPr>
          <a:xfrm>
            <a:off x="162292" y="2051049"/>
            <a:ext cx="2314575" cy="1850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29" y="2236054"/>
            <a:ext cx="9477375" cy="933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352" y="3160528"/>
            <a:ext cx="2695575" cy="180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028" y="3333503"/>
            <a:ext cx="3933825" cy="857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6932" y="3226654"/>
            <a:ext cx="3933825" cy="16478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8650" y="4686300"/>
            <a:ext cx="5324475" cy="2171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176932" y="2908819"/>
            <a:ext cx="393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YarnClient</a:t>
            </a:r>
            <a:r>
              <a:rPr lang="en-US" altLang="zh-CN" dirty="0" smtClean="0"/>
              <a:t> class for interact with YARN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4352" y="4171982"/>
            <a:ext cx="6724650" cy="8001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8028" y="4972082"/>
            <a:ext cx="6419850" cy="8763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3693459" y="2908819"/>
            <a:ext cx="4555191" cy="3742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8028" y="5772150"/>
            <a:ext cx="3676650" cy="5905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81853" y="6872979"/>
            <a:ext cx="6972300" cy="1276350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 flipV="1">
            <a:off x="2314940" y="5876957"/>
            <a:ext cx="1966913" cy="144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949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8790"/>
            <a:ext cx="10515600" cy="1325563"/>
          </a:xfrm>
        </p:spPr>
        <p:txBody>
          <a:bodyPr/>
          <a:lstStyle/>
          <a:p>
            <a:r>
              <a:rPr lang="en-US" altLang="zh-CN" dirty="0" err="1" smtClean="0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92" y="763098"/>
            <a:ext cx="4724400" cy="619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146" y="380634"/>
            <a:ext cx="4791075" cy="504825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3464169" y="633047"/>
            <a:ext cx="3339977" cy="193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46984" y="0"/>
            <a:ext cx="223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YarnClientApplication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146" y="1290177"/>
            <a:ext cx="8020050" cy="47339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46984" y="920845"/>
            <a:ext cx="3039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ApplicationSubmission</a:t>
            </a:r>
            <a:r>
              <a:rPr lang="en-US" altLang="zh-CN" dirty="0" err="1" smtClean="0"/>
              <a:t>Context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994212" y="1030942"/>
            <a:ext cx="1174376" cy="860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t="1633" r="23203" b="6413"/>
          <a:stretch/>
        </p:blipFill>
        <p:spPr>
          <a:xfrm>
            <a:off x="202912" y="2283768"/>
            <a:ext cx="6290811" cy="3048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65139" y="1908267"/>
            <a:ext cx="2983179" cy="375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ContainerLaunchContext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139" y="5211938"/>
            <a:ext cx="40576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29350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5167"/>
            <a:ext cx="10515600" cy="1325563"/>
          </a:xfrm>
        </p:spPr>
        <p:txBody>
          <a:bodyPr/>
          <a:lstStyle/>
          <a:p>
            <a:r>
              <a:rPr lang="en-US" dirty="0" err="1" smtClean="0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92" y="763098"/>
            <a:ext cx="4724400" cy="61912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3578469" y="1178169"/>
            <a:ext cx="2286000" cy="204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469" y="271768"/>
            <a:ext cx="5695950" cy="31527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64469" y="0"/>
            <a:ext cx="195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Resource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469" y="3420940"/>
            <a:ext cx="4143375" cy="981075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4" idx="0"/>
          </p:cNvCxnSpPr>
          <p:nvPr/>
        </p:nvCxnSpPr>
        <p:spPr>
          <a:xfrm flipV="1">
            <a:off x="2932235" y="1382223"/>
            <a:ext cx="730861" cy="602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197" y="1984551"/>
            <a:ext cx="5172075" cy="13906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6197" y="1570343"/>
            <a:ext cx="2546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LocalResource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294" y="3375201"/>
            <a:ext cx="55911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7944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6131"/>
            <a:ext cx="10515600" cy="1325563"/>
          </a:xfrm>
        </p:spPr>
        <p:txBody>
          <a:bodyPr/>
          <a:lstStyle/>
          <a:p>
            <a:r>
              <a:rPr lang="en-US" dirty="0" err="1" smtClean="0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" y="781829"/>
            <a:ext cx="4486275" cy="1952625"/>
          </a:xfrm>
          <a:prstGeom prst="rect">
            <a:avLst/>
          </a:prstGeom>
        </p:spPr>
      </p:pic>
      <p:cxnSp>
        <p:nvCxnSpPr>
          <p:cNvPr id="5" name="Straight Arrow Connector 4"/>
          <p:cNvCxnSpPr>
            <a:stCxn id="6" idx="1"/>
          </p:cNvCxnSpPr>
          <p:nvPr/>
        </p:nvCxnSpPr>
        <p:spPr>
          <a:xfrm flipH="1">
            <a:off x="2851265" y="1435979"/>
            <a:ext cx="2441346" cy="553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611" y="831141"/>
            <a:ext cx="4895850" cy="12096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43623" y="469618"/>
            <a:ext cx="3209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ApplicationSubmissionContext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806336" y="838950"/>
            <a:ext cx="964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26114" y="664237"/>
            <a:ext cx="2546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same as ‘switch’ in C++ and Java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8953151" y="373146"/>
            <a:ext cx="32847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Node label is a way to group nodes with similar characteristics and applications can specify where to run</a:t>
            </a:r>
            <a:r>
              <a:rPr lang="en-US" sz="1400" dirty="0" smtClean="0"/>
              <a:t>.</a:t>
            </a:r>
          </a:p>
          <a:p>
            <a:r>
              <a:rPr lang="en-US" sz="1400" dirty="0">
                <a:hlinkClick r:id="rId4"/>
              </a:rPr>
              <a:t>https://hadoop.apache.org/docs/r2.7.3/hadoop-yarn/hadoop-yarn-site/NodeLabel.html</a:t>
            </a:r>
            <a:endParaRPr lang="en-US" sz="14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22" y="2734454"/>
            <a:ext cx="3886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2611" y="2172479"/>
            <a:ext cx="5105400" cy="1123950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stCxn id="19" idx="1"/>
          </p:cNvCxnSpPr>
          <p:nvPr/>
        </p:nvCxnSpPr>
        <p:spPr>
          <a:xfrm flipH="1">
            <a:off x="2186247" y="2734454"/>
            <a:ext cx="3106364" cy="414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161" y="3893446"/>
            <a:ext cx="5124450" cy="183832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76874" y="3902564"/>
            <a:ext cx="4733925" cy="1304925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stCxn id="24" idx="1"/>
          </p:cNvCxnSpPr>
          <p:nvPr/>
        </p:nvCxnSpPr>
        <p:spPr>
          <a:xfrm flipH="1" flipV="1">
            <a:off x="3300153" y="4314305"/>
            <a:ext cx="2176721" cy="24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476874" y="3507710"/>
            <a:ext cx="1489192" cy="36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FileSystem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91174" y="5495837"/>
            <a:ext cx="4619625" cy="324802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476874" y="5198808"/>
            <a:ext cx="261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DistributedFileSystem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88461" y="5478951"/>
            <a:ext cx="4686300" cy="4181475"/>
          </a:xfrm>
          <a:prstGeom prst="rect">
            <a:avLst/>
          </a:prstGeom>
        </p:spPr>
      </p:pic>
      <p:cxnSp>
        <p:nvCxnSpPr>
          <p:cNvPr id="34" name="Straight Arrow Connector 33"/>
          <p:cNvCxnSpPr>
            <a:stCxn id="32" idx="0"/>
          </p:cNvCxnSpPr>
          <p:nvPr/>
        </p:nvCxnSpPr>
        <p:spPr>
          <a:xfrm flipH="1" flipV="1">
            <a:off x="8095383" y="5198808"/>
            <a:ext cx="4436228" cy="280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2100773" y="6004811"/>
            <a:ext cx="4695825" cy="1181100"/>
          </a:xfrm>
          <a:prstGeom prst="rect">
            <a:avLst/>
          </a:prstGeom>
        </p:spPr>
      </p:pic>
      <p:cxnSp>
        <p:nvCxnSpPr>
          <p:cNvPr id="37" name="Straight Arrow Connector 36"/>
          <p:cNvCxnSpPr>
            <a:stCxn id="35" idx="0"/>
          </p:cNvCxnSpPr>
          <p:nvPr/>
        </p:nvCxnSpPr>
        <p:spPr>
          <a:xfrm flipV="1">
            <a:off x="247140" y="4647292"/>
            <a:ext cx="1875780" cy="1357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74034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4826" y="0"/>
            <a:ext cx="10515600" cy="1325563"/>
          </a:xfrm>
        </p:spPr>
        <p:txBody>
          <a:bodyPr/>
          <a:lstStyle/>
          <a:p>
            <a:r>
              <a:rPr lang="en-US" altLang="zh-CN" dirty="0" err="1" smtClean="0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86" y="934079"/>
            <a:ext cx="4600575" cy="1228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777" y="619754"/>
            <a:ext cx="5486400" cy="15430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62777" y="258792"/>
            <a:ext cx="315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ApplicationSubmissionContext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1"/>
          </p:cNvCxnSpPr>
          <p:nvPr/>
        </p:nvCxnSpPr>
        <p:spPr>
          <a:xfrm flipH="1">
            <a:off x="2122098" y="1391279"/>
            <a:ext cx="4140679" cy="256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227" y="2418458"/>
            <a:ext cx="5314950" cy="12858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34227" y="2029797"/>
            <a:ext cx="259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ContainerLaunchContext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699" y="2140436"/>
            <a:ext cx="5734050" cy="3143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486" y="4181968"/>
            <a:ext cx="7772400" cy="1485900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8" idx="1"/>
          </p:cNvCxnSpPr>
          <p:nvPr/>
        </p:nvCxnSpPr>
        <p:spPr>
          <a:xfrm flipH="1" flipV="1">
            <a:off x="2674189" y="1811824"/>
            <a:ext cx="3760038" cy="1249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40652" y="3767377"/>
            <a:ext cx="7477125" cy="2486025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stCxn id="17" idx="1"/>
          </p:cNvCxnSpPr>
          <p:nvPr/>
        </p:nvCxnSpPr>
        <p:spPr>
          <a:xfrm flipH="1" flipV="1">
            <a:off x="7901886" y="4642338"/>
            <a:ext cx="338766" cy="36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12089" y="6257925"/>
            <a:ext cx="3667125" cy="600075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stCxn id="21" idx="1"/>
          </p:cNvCxnSpPr>
          <p:nvPr/>
        </p:nvCxnSpPr>
        <p:spPr>
          <a:xfrm flipH="1" flipV="1">
            <a:off x="3455377" y="4826364"/>
            <a:ext cx="4856712" cy="1731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15288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-76200" y="-1380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 smtClean="0"/>
              <a:t>ClientHelper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408" y="818208"/>
            <a:ext cx="239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Skip the security part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89" y="1187540"/>
            <a:ext cx="3009900" cy="171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24733"/>
          <a:stretch/>
        </p:blipFill>
        <p:spPr>
          <a:xfrm>
            <a:off x="260589" y="1358990"/>
            <a:ext cx="3562350" cy="1433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589" y="1502374"/>
            <a:ext cx="4981575" cy="1152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1955" y="355174"/>
            <a:ext cx="5591175" cy="1295400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8" idx="1"/>
            <a:endCxn id="6" idx="3"/>
          </p:cNvCxnSpPr>
          <p:nvPr/>
        </p:nvCxnSpPr>
        <p:spPr>
          <a:xfrm flipH="1">
            <a:off x="3822939" y="1002874"/>
            <a:ext cx="2269016" cy="427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90249" y="0"/>
            <a:ext cx="252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ContainerLaunchContext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904" y="2654899"/>
            <a:ext cx="4314825" cy="1009650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18" idx="1"/>
          </p:cNvCxnSpPr>
          <p:nvPr/>
        </p:nvCxnSpPr>
        <p:spPr>
          <a:xfrm flipH="1" flipV="1">
            <a:off x="3165895" y="1923692"/>
            <a:ext cx="2924354" cy="360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0249" y="1603078"/>
            <a:ext cx="5191125" cy="136207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0249" y="3238271"/>
            <a:ext cx="5105400" cy="1495425"/>
          </a:xfrm>
          <a:prstGeom prst="rect">
            <a:avLst/>
          </a:prstGeom>
        </p:spPr>
      </p:pic>
      <p:cxnSp>
        <p:nvCxnSpPr>
          <p:cNvPr id="22" name="Straight Arrow Connector 21"/>
          <p:cNvCxnSpPr>
            <a:stCxn id="20" idx="1"/>
          </p:cNvCxnSpPr>
          <p:nvPr/>
        </p:nvCxnSpPr>
        <p:spPr>
          <a:xfrm flipH="1" flipV="1">
            <a:off x="2898475" y="2777126"/>
            <a:ext cx="3191774" cy="1208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90249" y="2902714"/>
            <a:ext cx="306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ApplicationSubmissionContext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3817190" y="2744363"/>
            <a:ext cx="905774" cy="125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659836" y="2582423"/>
            <a:ext cx="847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Samza</a:t>
            </a:r>
            <a:endParaRPr lang="en-US" sz="1400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1854679" y="3272049"/>
            <a:ext cx="112145" cy="678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436" y="3914775"/>
            <a:ext cx="5353050" cy="588645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0436" y="3669175"/>
            <a:ext cx="285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YarnClient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8151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0034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61" y="277201"/>
            <a:ext cx="10515600" cy="1325563"/>
          </a:xfrm>
        </p:spPr>
        <p:txBody>
          <a:bodyPr/>
          <a:lstStyle/>
          <a:p>
            <a:r>
              <a:rPr lang="en-US" dirty="0" smtClean="0"/>
              <a:t>Stand alone model with Zookeeper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54016" y="1602764"/>
            <a:ext cx="2813536" cy="9030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29835" y="1602764"/>
            <a:ext cx="2910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ZkLocalApplication</a:t>
            </a:r>
            <a:endParaRPr lang="en-US" dirty="0"/>
          </a:p>
          <a:p>
            <a:r>
              <a:rPr lang="en-US" dirty="0"/>
              <a:t>new </a:t>
            </a:r>
            <a:r>
              <a:rPr lang="en-US" dirty="0" err="1"/>
              <a:t>LocalApplicationRunner</a:t>
            </a:r>
            <a:endParaRPr lang="en-US" dirty="0"/>
          </a:p>
          <a:p>
            <a:r>
              <a:rPr lang="en-US" dirty="0"/>
              <a:t>new StreamApplication</a:t>
            </a:r>
          </a:p>
        </p:txBody>
      </p:sp>
      <p:cxnSp>
        <p:nvCxnSpPr>
          <p:cNvPr id="6" name="Straight Arrow Connector 5"/>
          <p:cNvCxnSpPr>
            <a:stCxn id="3" idx="2"/>
            <a:endCxn id="7" idx="0"/>
          </p:cNvCxnSpPr>
          <p:nvPr/>
        </p:nvCxnSpPr>
        <p:spPr>
          <a:xfrm>
            <a:off x="2760784" y="2505808"/>
            <a:ext cx="0" cy="695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222679" y="3201095"/>
            <a:ext cx="3076209" cy="825417"/>
            <a:chOff x="1354016" y="3329090"/>
            <a:chExt cx="2861893" cy="369332"/>
          </a:xfrm>
        </p:grpSpPr>
        <p:sp>
          <p:nvSpPr>
            <p:cNvPr id="7" name="Rectangle 6"/>
            <p:cNvSpPr/>
            <p:nvPr/>
          </p:nvSpPr>
          <p:spPr>
            <a:xfrm>
              <a:off x="1354016" y="3329090"/>
              <a:ext cx="2861893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54016" y="3329090"/>
              <a:ext cx="2826728" cy="263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LocalApplicationRunner.java</a:t>
              </a:r>
            </a:p>
            <a:p>
              <a:r>
                <a:rPr lang="en-US" dirty="0" smtClean="0"/>
                <a:t>run(</a:t>
              </a:r>
              <a:r>
                <a:rPr lang="en-US" dirty="0" err="1" smtClean="0"/>
                <a:t>StreamApplication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429000" y="34291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31" name="Straight Arrow Connector 30"/>
          <p:cNvCxnSpPr>
            <a:stCxn id="36" idx="2"/>
            <a:endCxn id="32" idx="0"/>
          </p:cNvCxnSpPr>
          <p:nvPr/>
        </p:nvCxnSpPr>
        <p:spPr>
          <a:xfrm flipH="1">
            <a:off x="1267557" y="4701513"/>
            <a:ext cx="1474327" cy="496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96360" y="5198416"/>
            <a:ext cx="2142393" cy="657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150750" y="4026512"/>
            <a:ext cx="3182267" cy="67500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AbstractApplicationRunner.java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31528" y="5342264"/>
            <a:ext cx="210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StreamManager.java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36" idx="2"/>
            <a:endCxn id="47" idx="0"/>
          </p:cNvCxnSpPr>
          <p:nvPr/>
        </p:nvCxnSpPr>
        <p:spPr>
          <a:xfrm>
            <a:off x="2741884" y="4701513"/>
            <a:ext cx="871847" cy="496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542534" y="5198416"/>
            <a:ext cx="2142393" cy="657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502281" y="5342264"/>
            <a:ext cx="222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ExecutionPlanner.java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67526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Samza</a:t>
            </a:r>
            <a:r>
              <a:rPr lang="en-US" dirty="0" smtClean="0"/>
              <a:t> Container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891" y="1847850"/>
            <a:ext cx="801052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104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2" y="1092380"/>
            <a:ext cx="7598434" cy="576562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600" dirty="0"/>
              <a:t>A client program </a:t>
            </a:r>
            <a:r>
              <a:rPr lang="en-US" sz="1600" i="1" dirty="0"/>
              <a:t>submits</a:t>
            </a:r>
            <a:r>
              <a:rPr lang="en-US" sz="1600" dirty="0"/>
              <a:t> the application, including the necessary specifications to </a:t>
            </a:r>
            <a:r>
              <a:rPr lang="en-US" sz="1600" i="1" dirty="0"/>
              <a:t>launch the application-specific </a:t>
            </a:r>
            <a:r>
              <a:rPr lang="en-US" sz="1600" i="1" dirty="0" err="1"/>
              <a:t>ApplicationMaster</a:t>
            </a:r>
            <a:r>
              <a:rPr lang="en-US" sz="1600" dirty="0"/>
              <a:t> itself.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The </a:t>
            </a:r>
            <a:r>
              <a:rPr lang="en-US" sz="1600" dirty="0" err="1"/>
              <a:t>ResourceManager</a:t>
            </a:r>
            <a:r>
              <a:rPr lang="en-US" sz="1600" dirty="0"/>
              <a:t> assumes the responsibility to negotiate a specified container in which to start the </a:t>
            </a:r>
            <a:r>
              <a:rPr lang="en-US" sz="1600" dirty="0" err="1"/>
              <a:t>ApplicationMaster</a:t>
            </a:r>
            <a:r>
              <a:rPr lang="en-US" sz="1600" dirty="0"/>
              <a:t> and then </a:t>
            </a:r>
            <a:r>
              <a:rPr lang="en-US" sz="1600" i="1" dirty="0"/>
              <a:t>launches</a:t>
            </a:r>
            <a:r>
              <a:rPr lang="en-US" sz="1600" dirty="0"/>
              <a:t> the </a:t>
            </a:r>
            <a:r>
              <a:rPr lang="en-US" sz="1600" dirty="0" err="1"/>
              <a:t>ApplicationMaster</a:t>
            </a:r>
            <a:r>
              <a:rPr lang="en-US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The </a:t>
            </a:r>
            <a:r>
              <a:rPr lang="en-US" sz="1600" dirty="0" err="1"/>
              <a:t>ApplicationMaster</a:t>
            </a:r>
            <a:r>
              <a:rPr lang="en-US" sz="1600" dirty="0"/>
              <a:t>, on boot-up, </a:t>
            </a:r>
            <a:r>
              <a:rPr lang="en-US" sz="1600" i="1" dirty="0"/>
              <a:t>registers</a:t>
            </a:r>
            <a:r>
              <a:rPr lang="en-US" sz="1600" dirty="0"/>
              <a:t> with the </a:t>
            </a:r>
            <a:r>
              <a:rPr lang="en-US" sz="1600" dirty="0" err="1"/>
              <a:t>ResourceManager</a:t>
            </a:r>
            <a:r>
              <a:rPr lang="en-US" sz="1600" dirty="0"/>
              <a:t> – the registration allows the client program to query the </a:t>
            </a:r>
            <a:r>
              <a:rPr lang="en-US" sz="1600" dirty="0" err="1"/>
              <a:t>ResourceManager</a:t>
            </a:r>
            <a:r>
              <a:rPr lang="en-US" sz="1600" dirty="0"/>
              <a:t> for details, which allow it to  directly communicate with its own </a:t>
            </a:r>
            <a:r>
              <a:rPr lang="en-US" sz="1600" dirty="0" err="1"/>
              <a:t>ApplicationMaster</a:t>
            </a:r>
            <a:r>
              <a:rPr lang="en-US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During normal operation the </a:t>
            </a:r>
            <a:r>
              <a:rPr lang="en-US" sz="1600" dirty="0" err="1"/>
              <a:t>ApplicationMaster</a:t>
            </a:r>
            <a:r>
              <a:rPr lang="en-US" sz="1600" dirty="0"/>
              <a:t> negotiates appropriate resource containers via the resource-request protocol.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On successful container allocations, the </a:t>
            </a:r>
            <a:r>
              <a:rPr lang="en-US" sz="1600" dirty="0" err="1"/>
              <a:t>ApplicationMaster</a:t>
            </a:r>
            <a:r>
              <a:rPr lang="en-US" sz="1600" dirty="0"/>
              <a:t> launches the container by providing the container launch specification to the </a:t>
            </a:r>
            <a:r>
              <a:rPr lang="en-US" sz="1600" dirty="0" err="1"/>
              <a:t>NodeManager</a:t>
            </a:r>
            <a:r>
              <a:rPr lang="en-US" sz="1600" dirty="0"/>
              <a:t>. The launch specification, typically, includes the necessary information to allow the container to communicate with the </a:t>
            </a:r>
            <a:r>
              <a:rPr lang="en-US" sz="1600" dirty="0" err="1"/>
              <a:t>ApplicationMaster</a:t>
            </a:r>
            <a:r>
              <a:rPr lang="en-US" sz="1600" dirty="0"/>
              <a:t> itself.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The application code executing within the container then provides necessary information (progress, status etc.) to its </a:t>
            </a:r>
            <a:r>
              <a:rPr lang="en-US" sz="1600" dirty="0" err="1"/>
              <a:t>ApplicationMaster</a:t>
            </a:r>
            <a:r>
              <a:rPr lang="en-US" sz="1600" dirty="0"/>
              <a:t> via an </a:t>
            </a:r>
            <a:r>
              <a:rPr lang="en-US" sz="1600" i="1" dirty="0"/>
              <a:t>application-specific protocol</a:t>
            </a:r>
            <a:r>
              <a:rPr lang="en-US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During the application execution, the client that submitted the program communicates directly with the </a:t>
            </a:r>
            <a:r>
              <a:rPr lang="en-US" sz="1600" dirty="0" err="1"/>
              <a:t>ApplicationMaster</a:t>
            </a:r>
            <a:r>
              <a:rPr lang="en-US" sz="1600" dirty="0"/>
              <a:t> to get status, progress updates etc. via an application-specific protocol.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Once the application is complete, and all necessary work has been finished, the </a:t>
            </a:r>
            <a:r>
              <a:rPr lang="en-US" sz="1600" dirty="0" err="1"/>
              <a:t>ApplicationMaster</a:t>
            </a:r>
            <a:r>
              <a:rPr lang="en-US" sz="1600" dirty="0"/>
              <a:t> deregisters with the </a:t>
            </a:r>
            <a:r>
              <a:rPr lang="en-US" sz="1600" dirty="0" err="1"/>
              <a:t>ResourceManager</a:t>
            </a:r>
            <a:r>
              <a:rPr lang="en-US" sz="1600" dirty="0"/>
              <a:t> and shuts down, allowing its own container to be repurposed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82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YARN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743" y="1325563"/>
            <a:ext cx="4648200" cy="381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54992" y="6003985"/>
            <a:ext cx="4272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https://hortonworks.com/blog/apache-hadoop-yarn-concepts-and-applications/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2841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40034" y="2508069"/>
            <a:ext cx="4310743" cy="32134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Task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80114" y="3435531"/>
            <a:ext cx="3030582" cy="12580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/>
          <p:cNvCxnSpPr>
            <a:endCxn id="4" idx="1"/>
          </p:cNvCxnSpPr>
          <p:nvPr/>
        </p:nvCxnSpPr>
        <p:spPr>
          <a:xfrm>
            <a:off x="1149531" y="4064578"/>
            <a:ext cx="30305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443445" y="3488797"/>
            <a:ext cx="1776549" cy="4963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Envolope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057208" y="4064578"/>
            <a:ext cx="2739935" cy="8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796640" y="3666668"/>
            <a:ext cx="1260568" cy="7958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232366" y="3853543"/>
            <a:ext cx="146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StreamTask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01147" y="3750055"/>
            <a:ext cx="1208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Collector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88674" y="2637682"/>
            <a:ext cx="160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SamzaJob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458889" y="3485816"/>
            <a:ext cx="1776549" cy="4963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Envolope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91077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1972491" y="1463039"/>
            <a:ext cx="8007532" cy="4036423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56608" y="2053655"/>
            <a:ext cx="3086102" cy="30016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WikipediaFeed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87285" y="2157122"/>
            <a:ext cx="207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WikipediaFactory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540974">
            <a:off x="1544655" y="3164817"/>
            <a:ext cx="781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Listen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61257" y="1463040"/>
            <a:ext cx="1018903" cy="39319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39875" y="2788603"/>
            <a:ext cx="461665" cy="340382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err="1" smtClean="0"/>
              <a:t>WikiPedia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2641417" y="2621610"/>
            <a:ext cx="2220685" cy="2076283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073142" y="3090369"/>
            <a:ext cx="2664822" cy="9049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25090" y="3184680"/>
            <a:ext cx="1593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WikipediaFeedStreamTask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1" idx="3"/>
          </p:cNvCxnSpPr>
          <p:nvPr/>
        </p:nvCxnSpPr>
        <p:spPr>
          <a:xfrm flipV="1">
            <a:off x="8737964" y="3538078"/>
            <a:ext cx="2289268" cy="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983524" y="3164817"/>
            <a:ext cx="231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Wikipedia-raw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2921991" y="3265902"/>
            <a:ext cx="1627070" cy="841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915562" y="3461679"/>
            <a:ext cx="170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WikipediaFeed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6" idx="3"/>
            <a:endCxn id="48" idx="1"/>
          </p:cNvCxnSpPr>
          <p:nvPr/>
        </p:nvCxnSpPr>
        <p:spPr>
          <a:xfrm>
            <a:off x="1280160" y="3429000"/>
            <a:ext cx="1361257" cy="2307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8" idx="3"/>
            <a:endCxn id="21" idx="1"/>
          </p:cNvCxnSpPr>
          <p:nvPr/>
        </p:nvCxnSpPr>
        <p:spPr>
          <a:xfrm flipV="1">
            <a:off x="4862102" y="3542824"/>
            <a:ext cx="1211040" cy="116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753144" y="2724287"/>
            <a:ext cx="210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WikipediaConsumer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4549061" y="1447924"/>
            <a:ext cx="353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WikipediaFeed</a:t>
            </a:r>
            <a:r>
              <a:rPr lang="en-US" dirty="0" smtClean="0"/>
              <a:t> Job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35358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5028" y="1690688"/>
            <a:ext cx="1625601" cy="11420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Samza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81829" y="1690688"/>
            <a:ext cx="1669142" cy="109605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Hadoop class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81829" y="3192916"/>
            <a:ext cx="1669142" cy="1096055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abstract Hadoop class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5028" y="3192916"/>
            <a:ext cx="1625601" cy="109605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abstract </a:t>
            </a:r>
            <a:r>
              <a:rPr lang="en-US" dirty="0" err="1" smtClean="0"/>
              <a:t>Samza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54742" y="4649128"/>
            <a:ext cx="2206172" cy="1016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Samza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Things actually done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13314" y="4649128"/>
            <a:ext cx="2206172" cy="1016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Hadoop</a:t>
            </a:r>
          </a:p>
          <a:p>
            <a:pPr algn="ctr"/>
            <a:r>
              <a:rPr lang="en-US" dirty="0" smtClean="0"/>
              <a:t>Things actually done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47179" y="346405"/>
            <a:ext cx="2757714" cy="10960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names end with ???</a:t>
            </a:r>
          </a:p>
          <a:p>
            <a:pPr algn="ctr"/>
            <a:r>
              <a:rPr lang="en-US" dirty="0" smtClean="0"/>
              <a:t>Classes need to be analyze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688344" y="1690687"/>
            <a:ext cx="1669142" cy="109605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Zookeeper class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924521" y="1690686"/>
            <a:ext cx="1669142" cy="10960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own code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86261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a job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7310" y="1488199"/>
            <a:ext cx="12263844" cy="6203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./run-job.sh –</a:t>
            </a:r>
            <a:r>
              <a:rPr lang="en-US" dirty="0" err="1" smtClean="0"/>
              <a:t>config</a:t>
            </a:r>
            <a:r>
              <a:rPr lang="en-US" dirty="0" smtClean="0"/>
              <a:t>-factory=</a:t>
            </a:r>
            <a:r>
              <a:rPr lang="en-US" dirty="0" err="1" smtClean="0"/>
              <a:t>org.apache.samza.config.factories.PropertiesConfigFactory</a:t>
            </a:r>
            <a:r>
              <a:rPr lang="en-US" dirty="0" smtClean="0"/>
              <a:t> –</a:t>
            </a:r>
            <a:r>
              <a:rPr lang="en-US" dirty="0" err="1" smtClean="0"/>
              <a:t>config</a:t>
            </a:r>
            <a:r>
              <a:rPr lang="en-US" dirty="0" smtClean="0"/>
              <a:t>-path=</a:t>
            </a:r>
            <a:r>
              <a:rPr lang="en-US" dirty="0" err="1"/>
              <a:t>wikipedia-feed.properties</a:t>
            </a:r>
            <a:endParaRPr lang="en-US" dirty="0"/>
          </a:p>
          <a:p>
            <a:pPr algn="ctr"/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1681572" y="3732238"/>
            <a:ext cx="1861457" cy="731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JobRunner.scala</a:t>
            </a:r>
            <a:endParaRPr lang="en-US" b="1" dirty="0" smtClean="0"/>
          </a:p>
          <a:p>
            <a:pPr algn="ctr"/>
            <a:r>
              <a:rPr lang="en-US" dirty="0" smtClean="0"/>
              <a:t>Run:</a:t>
            </a:r>
            <a:endParaRPr lang="en-US" dirty="0"/>
          </a:p>
        </p:txBody>
      </p:sp>
      <p:cxnSp>
        <p:nvCxnSpPr>
          <p:cNvPr id="7" name="Straight Arrow Connector 6"/>
          <p:cNvCxnSpPr>
            <a:stCxn id="18" idx="2"/>
            <a:endCxn id="5" idx="0"/>
          </p:cNvCxnSpPr>
          <p:nvPr/>
        </p:nvCxnSpPr>
        <p:spPr>
          <a:xfrm>
            <a:off x="2612301" y="3182602"/>
            <a:ext cx="0" cy="54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37310" y="2658218"/>
            <a:ext cx="4749982" cy="5243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./run-class.sh </a:t>
            </a:r>
            <a:r>
              <a:rPr lang="en-US" dirty="0" err="1"/>
              <a:t>org.apache.samza.job.JobRunner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4" idx="2"/>
            <a:endCxn id="18" idx="0"/>
          </p:cNvCxnSpPr>
          <p:nvPr/>
        </p:nvCxnSpPr>
        <p:spPr>
          <a:xfrm flipH="1">
            <a:off x="2612301" y="2108582"/>
            <a:ext cx="3756931" cy="54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858546" y="2586299"/>
            <a:ext cx="4783183" cy="35344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wikipedia-feed.properties</a:t>
            </a:r>
            <a:endParaRPr lang="en-US" dirty="0" smtClean="0"/>
          </a:p>
          <a:p>
            <a:pPr algn="ctr"/>
            <a:r>
              <a:rPr lang="en-US" dirty="0" err="1" smtClean="0"/>
              <a:t>job.factory.class</a:t>
            </a:r>
            <a:endParaRPr lang="en-US" dirty="0" smtClean="0"/>
          </a:p>
          <a:p>
            <a:pPr algn="ctr"/>
            <a:r>
              <a:rPr lang="en-US" dirty="0" smtClean="0"/>
              <a:t>job.name</a:t>
            </a:r>
          </a:p>
          <a:p>
            <a:pPr algn="ctr"/>
            <a:r>
              <a:rPr lang="en-US" dirty="0" err="1" smtClean="0"/>
              <a:t>yarn.package.path</a:t>
            </a:r>
            <a:endParaRPr lang="en-US" dirty="0" smtClean="0"/>
          </a:p>
          <a:p>
            <a:pPr algn="ctr"/>
            <a:r>
              <a:rPr lang="en-US" dirty="0" err="1" smtClean="0"/>
              <a:t>task.class</a:t>
            </a:r>
            <a:endParaRPr lang="en-US" dirty="0" smtClean="0"/>
          </a:p>
          <a:p>
            <a:pPr algn="ctr"/>
            <a:r>
              <a:rPr lang="en-US" dirty="0" err="1" smtClean="0"/>
              <a:t>task.inputs</a:t>
            </a:r>
            <a:endParaRPr lang="en-US" dirty="0" smtClean="0"/>
          </a:p>
          <a:p>
            <a:pPr algn="ctr"/>
            <a:r>
              <a:rPr lang="en-US" dirty="0" err="1" smtClean="0"/>
              <a:t>serializer.registry.json.class</a:t>
            </a:r>
            <a:endParaRPr lang="en-US" dirty="0"/>
          </a:p>
          <a:p>
            <a:pPr algn="ctr"/>
            <a:r>
              <a:rPr lang="en-US" dirty="0" err="1" smtClean="0"/>
              <a:t>systems.kafka.samza.factory</a:t>
            </a:r>
            <a:endParaRPr lang="en-US" dirty="0" smtClean="0"/>
          </a:p>
          <a:p>
            <a:pPr algn="ctr"/>
            <a:r>
              <a:rPr lang="en-US" dirty="0" err="1" smtClean="0"/>
              <a:t>systems.kafka.samza.msg.serde</a:t>
            </a:r>
            <a:endParaRPr lang="en-US" dirty="0" smtClean="0"/>
          </a:p>
          <a:p>
            <a:pPr algn="ctr"/>
            <a:r>
              <a:rPr lang="en-US" dirty="0" err="1" smtClean="0"/>
              <a:t>systems.kafka.consumer.zookeeper.connect</a:t>
            </a:r>
            <a:endParaRPr lang="en-US" dirty="0" smtClean="0"/>
          </a:p>
          <a:p>
            <a:pPr algn="ctr"/>
            <a:r>
              <a:rPr lang="en-US" dirty="0" err="1" smtClean="0"/>
              <a:t>systems.kafka.producer.bootstrap.servers</a:t>
            </a:r>
            <a:endParaRPr lang="en-US" dirty="0" smtClean="0"/>
          </a:p>
          <a:p>
            <a:pPr algn="ctr"/>
            <a:r>
              <a:rPr lang="en-US" dirty="0" err="1" smtClean="0"/>
              <a:t>job.coordinator.system</a:t>
            </a: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90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47903" y="666206"/>
            <a:ext cx="1985553" cy="731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JobRunner.scala</a:t>
            </a:r>
            <a:endParaRPr lang="en-US" b="1" dirty="0" smtClean="0"/>
          </a:p>
          <a:p>
            <a:pPr algn="ctr"/>
            <a:r>
              <a:rPr lang="en-US" dirty="0" smtClean="0"/>
              <a:t>Run: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4722223" y="104503"/>
            <a:ext cx="1436914" cy="561703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>
            <a:off x="5440680" y="1397726"/>
            <a:ext cx="711200" cy="387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851140" y="1840599"/>
            <a:ext cx="1871023" cy="818606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StreamJob.java</a:t>
            </a:r>
          </a:p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4" idx="2"/>
            <a:endCxn id="19" idx="0"/>
          </p:cNvCxnSpPr>
          <p:nvPr/>
        </p:nvCxnSpPr>
        <p:spPr>
          <a:xfrm flipH="1">
            <a:off x="1516743" y="1397726"/>
            <a:ext cx="3923937" cy="33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95086" y="1736635"/>
            <a:ext cx="1843314" cy="7837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dk1"/>
                </a:solidFill>
              </a:rPr>
              <a:t>ApplicationRunnerMain.java</a:t>
            </a:r>
            <a:r>
              <a:rPr lang="en-US" dirty="0" smtClean="0">
                <a:solidFill>
                  <a:schemeClr val="dk1"/>
                </a:solidFill>
              </a:rPr>
              <a:t>???</a:t>
            </a:r>
            <a:endParaRPr lang="en-US" dirty="0">
              <a:solidFill>
                <a:schemeClr val="dk1"/>
              </a:solidFill>
            </a:endParaRPr>
          </a:p>
        </p:txBody>
      </p:sp>
      <p:cxnSp>
        <p:nvCxnSpPr>
          <p:cNvPr id="25" name="Straight Arrow Connector 24"/>
          <p:cNvCxnSpPr>
            <a:stCxn id="4" idx="2"/>
            <a:endCxn id="26" idx="0"/>
          </p:cNvCxnSpPr>
          <p:nvPr/>
        </p:nvCxnSpPr>
        <p:spPr>
          <a:xfrm flipH="1">
            <a:off x="4011021" y="1397726"/>
            <a:ext cx="1429659" cy="33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968713" y="1736635"/>
            <a:ext cx="2084616" cy="8186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CoordinatorStreamSystemFactory.scala</a:t>
            </a:r>
            <a:endParaRPr lang="en-US" b="1" dirty="0"/>
          </a:p>
        </p:txBody>
      </p:sp>
      <p:cxnSp>
        <p:nvCxnSpPr>
          <p:cNvPr id="40" name="Straight Arrow Connector 39"/>
          <p:cNvCxnSpPr>
            <a:stCxn id="26" idx="2"/>
            <a:endCxn id="45" idx="0"/>
          </p:cNvCxnSpPr>
          <p:nvPr/>
        </p:nvCxnSpPr>
        <p:spPr>
          <a:xfrm flipH="1">
            <a:off x="1528127" y="2555241"/>
            <a:ext cx="2482894" cy="169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86215" y="2725127"/>
            <a:ext cx="2283823" cy="6077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CoordinatorSreamSystemConsumer.java</a:t>
            </a:r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2888023" y="2718170"/>
            <a:ext cx="2264910" cy="661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CoordinatorSreamSystemProducer.java</a:t>
            </a:r>
            <a:r>
              <a:rPr lang="en-US" dirty="0" smtClean="0"/>
              <a:t>???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26" idx="2"/>
            <a:endCxn id="49" idx="0"/>
          </p:cNvCxnSpPr>
          <p:nvPr/>
        </p:nvCxnSpPr>
        <p:spPr>
          <a:xfrm>
            <a:off x="4011021" y="2555241"/>
            <a:ext cx="9457" cy="162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" idx="2"/>
            <a:endCxn id="63" idx="0"/>
          </p:cNvCxnSpPr>
          <p:nvPr/>
        </p:nvCxnSpPr>
        <p:spPr>
          <a:xfrm>
            <a:off x="5440680" y="1397726"/>
            <a:ext cx="5621020" cy="440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9931400" y="1838600"/>
            <a:ext cx="2260600" cy="8186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 for job start and exit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5230489" y="2633619"/>
            <a:ext cx="2405337" cy="7464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YarnJobFactory.scala</a:t>
            </a:r>
            <a:endParaRPr lang="en-US" altLang="zh-CN" b="1" dirty="0" smtClean="0"/>
          </a:p>
          <a:p>
            <a:pPr algn="ctr"/>
            <a:r>
              <a:rPr lang="en-US" dirty="0" err="1" smtClean="0"/>
              <a:t>getJob</a:t>
            </a:r>
            <a:endParaRPr lang="en-US" dirty="0" smtClean="0"/>
          </a:p>
          <a:p>
            <a:pPr algn="ctr"/>
            <a:r>
              <a:rPr lang="en-US" dirty="0" smtClean="0"/>
              <a:t>new </a:t>
            </a:r>
            <a:r>
              <a:rPr lang="en-US" dirty="0" err="1" smtClean="0"/>
              <a:t>YarnJob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5640069" y="1785622"/>
            <a:ext cx="1624331" cy="84799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StreamJobFactory.class</a:t>
            </a:r>
            <a:endParaRPr lang="en-US" b="1" dirty="0"/>
          </a:p>
        </p:txBody>
      </p:sp>
      <p:cxnSp>
        <p:nvCxnSpPr>
          <p:cNvPr id="92" name="Straight Arrow Connector 91"/>
          <p:cNvCxnSpPr>
            <a:stCxn id="4" idx="2"/>
            <a:endCxn id="8" idx="0"/>
          </p:cNvCxnSpPr>
          <p:nvPr/>
        </p:nvCxnSpPr>
        <p:spPr>
          <a:xfrm>
            <a:off x="5440680" y="1397726"/>
            <a:ext cx="3345972" cy="442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8035874" y="2677600"/>
            <a:ext cx="1686290" cy="734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YarnJob.scala</a:t>
            </a:r>
            <a:endParaRPr lang="en-US" b="1" dirty="0" smtClean="0"/>
          </a:p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45080" y="4649814"/>
            <a:ext cx="2321169" cy="896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ClientHelper.scala</a:t>
            </a:r>
            <a:endParaRPr lang="en-US" b="1" dirty="0" smtClean="0"/>
          </a:p>
          <a:p>
            <a:pPr algn="ctr"/>
            <a:r>
              <a:rPr lang="en-US" dirty="0" err="1" smtClean="0"/>
              <a:t>submitApplication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2317252" y="6154363"/>
            <a:ext cx="2065255" cy="633056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YarnClient.java</a:t>
            </a:r>
          </a:p>
          <a:p>
            <a:pPr algn="ctr"/>
            <a:r>
              <a:rPr lang="en-US" dirty="0" err="1" smtClean="0"/>
              <a:t>createApplication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-1284624" y="5546629"/>
            <a:ext cx="4990288" cy="607734"/>
            <a:chOff x="2034026" y="4559017"/>
            <a:chExt cx="3225603" cy="902282"/>
          </a:xfrm>
        </p:grpSpPr>
        <p:cxnSp>
          <p:nvCxnSpPr>
            <p:cNvPr id="15" name="Straight Arrow Connector 14"/>
            <p:cNvCxnSpPr>
              <a:stCxn id="6" idx="2"/>
              <a:endCxn id="16" idx="0"/>
            </p:cNvCxnSpPr>
            <p:nvPr/>
          </p:nvCxnSpPr>
          <p:spPr>
            <a:xfrm flipH="1">
              <a:off x="2034026" y="4559017"/>
              <a:ext cx="3225603" cy="9022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 rot="21028282">
              <a:off x="3084683" y="4628830"/>
              <a:ext cx="611034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new</a:t>
              </a:r>
              <a:endParaRPr lang="en-US" dirty="0"/>
            </a:p>
          </p:txBody>
        </p:sp>
      </p:grpSp>
      <p:cxnSp>
        <p:nvCxnSpPr>
          <p:cNvPr id="43" name="Straight Arrow Connector 42"/>
          <p:cNvCxnSpPr>
            <a:stCxn id="6" idx="2"/>
            <a:endCxn id="44" idx="0"/>
          </p:cNvCxnSpPr>
          <p:nvPr/>
        </p:nvCxnSpPr>
        <p:spPr>
          <a:xfrm flipH="1">
            <a:off x="754152" y="5546629"/>
            <a:ext cx="2951513" cy="62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-251995" y="6170920"/>
            <a:ext cx="2012294" cy="6082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YarnJobUtil.scala</a:t>
            </a:r>
            <a:endParaRPr lang="en-US" b="1" dirty="0" smtClean="0"/>
          </a:p>
          <a:p>
            <a:pPr algn="ctr"/>
            <a:r>
              <a:rPr lang="en-US" dirty="0" err="1" smtClean="0"/>
              <a:t>JobContext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 rot="21212366">
            <a:off x="1578212" y="5663183"/>
            <a:ext cx="79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</a:t>
            </a:r>
            <a:endParaRPr lang="en-US" dirty="0"/>
          </a:p>
        </p:txBody>
      </p:sp>
      <p:cxnSp>
        <p:nvCxnSpPr>
          <p:cNvPr id="73" name="Straight Arrow Connector 72"/>
          <p:cNvCxnSpPr>
            <a:stCxn id="6" idx="2"/>
            <a:endCxn id="74" idx="0"/>
          </p:cNvCxnSpPr>
          <p:nvPr/>
        </p:nvCxnSpPr>
        <p:spPr>
          <a:xfrm>
            <a:off x="3705665" y="5546629"/>
            <a:ext cx="662411" cy="61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3535697" y="6160407"/>
            <a:ext cx="1664758" cy="5988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package</a:t>
            </a:r>
          </a:p>
          <a:p>
            <a:pPr algn="ctr"/>
            <a:r>
              <a:rPr lang="en-US" dirty="0" err="1" smtClean="0"/>
              <a:t>fs.getFileStatus</a:t>
            </a:r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81" name="Straight Arrow Connector 80"/>
          <p:cNvCxnSpPr>
            <a:stCxn id="6" idx="2"/>
            <a:endCxn id="82" idx="0"/>
          </p:cNvCxnSpPr>
          <p:nvPr/>
        </p:nvCxnSpPr>
        <p:spPr>
          <a:xfrm>
            <a:off x="3705665" y="5546629"/>
            <a:ext cx="5482006" cy="602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8350180" y="6149068"/>
            <a:ext cx="1674982" cy="7931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LocalizerResourceMapper.java</a:t>
            </a:r>
            <a:r>
              <a:rPr lang="en-US" dirty="0" smtClean="0"/>
              <a:t>???</a:t>
            </a:r>
            <a:endParaRPr lang="en-US" dirty="0"/>
          </a:p>
        </p:txBody>
      </p:sp>
      <p:cxnSp>
        <p:nvCxnSpPr>
          <p:cNvPr id="89" name="Straight Arrow Connector 88"/>
          <p:cNvCxnSpPr>
            <a:stCxn id="6" idx="2"/>
            <a:endCxn id="90" idx="0"/>
          </p:cNvCxnSpPr>
          <p:nvPr/>
        </p:nvCxnSpPr>
        <p:spPr>
          <a:xfrm>
            <a:off x="3705665" y="5546629"/>
            <a:ext cx="11549088" cy="63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14143771" y="6185740"/>
            <a:ext cx="2221963" cy="590588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YarnClient.java</a:t>
            </a:r>
          </a:p>
          <a:p>
            <a:pPr algn="ctr"/>
            <a:r>
              <a:rPr lang="en-US" dirty="0" err="1" smtClean="0"/>
              <a:t>submitApplication</a:t>
            </a:r>
            <a:endParaRPr lang="en-US" dirty="0"/>
          </a:p>
        </p:txBody>
      </p:sp>
      <p:cxnSp>
        <p:nvCxnSpPr>
          <p:cNvPr id="108" name="Straight Arrow Connector 107"/>
          <p:cNvCxnSpPr>
            <a:stCxn id="6" idx="2"/>
            <a:endCxn id="126" idx="0"/>
          </p:cNvCxnSpPr>
          <p:nvPr/>
        </p:nvCxnSpPr>
        <p:spPr>
          <a:xfrm>
            <a:off x="3705665" y="5546629"/>
            <a:ext cx="9480282" cy="63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109"/>
          <p:cNvSpPr/>
          <p:nvPr/>
        </p:nvSpPr>
        <p:spPr>
          <a:xfrm>
            <a:off x="10044164" y="6149069"/>
            <a:ext cx="2193340" cy="7816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setupSecurityToken</a:t>
            </a:r>
            <a:endParaRPr lang="en-US" dirty="0" smtClean="0"/>
          </a:p>
          <a:p>
            <a:pPr algn="ctr"/>
            <a:r>
              <a:rPr lang="en-US" dirty="0" smtClean="0"/>
              <a:t>Interact with </a:t>
            </a:r>
            <a:r>
              <a:rPr lang="en-US" b="1" dirty="0" err="1" smtClean="0"/>
              <a:t>Hadoop.security</a:t>
            </a:r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126" name="Rectangle 125"/>
          <p:cNvSpPr/>
          <p:nvPr/>
        </p:nvSpPr>
        <p:spPr>
          <a:xfrm>
            <a:off x="12236281" y="6185740"/>
            <a:ext cx="1899332" cy="567102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ContainerLaunchContext.java???</a:t>
            </a:r>
            <a:endParaRPr lang="en-US" b="1" dirty="0"/>
          </a:p>
        </p:txBody>
      </p:sp>
      <p:sp>
        <p:nvSpPr>
          <p:cNvPr id="131" name="Rectangle 130"/>
          <p:cNvSpPr/>
          <p:nvPr/>
        </p:nvSpPr>
        <p:spPr>
          <a:xfrm>
            <a:off x="-2317252" y="6796475"/>
            <a:ext cx="2065255" cy="77063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YarnClientImpl.java</a:t>
            </a:r>
          </a:p>
          <a:p>
            <a:pPr algn="ctr"/>
            <a:r>
              <a:rPr lang="en-US" dirty="0" err="1" smtClean="0"/>
              <a:t>createApplication</a:t>
            </a:r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14135613" y="6785384"/>
            <a:ext cx="2230121" cy="77063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hlinkClick r:id="rId3" action="ppaction://hlinksldjump"/>
              </a:rPr>
              <a:t>YarnClientImpl.java</a:t>
            </a:r>
            <a:endParaRPr lang="en-US" b="1" dirty="0"/>
          </a:p>
        </p:txBody>
      </p:sp>
      <p:cxnSp>
        <p:nvCxnSpPr>
          <p:cNvPr id="13" name="Straight Arrow Connector 12"/>
          <p:cNvCxnSpPr>
            <a:stCxn id="68" idx="2"/>
            <a:endCxn id="14" idx="0"/>
          </p:cNvCxnSpPr>
          <p:nvPr/>
        </p:nvCxnSpPr>
        <p:spPr>
          <a:xfrm flipH="1">
            <a:off x="1538136" y="3380020"/>
            <a:ext cx="4895022" cy="342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59658" y="3722693"/>
            <a:ext cx="2756956" cy="5700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FileSystemImplConfig.java</a:t>
            </a:r>
            <a:endParaRPr lang="en-US" b="1" dirty="0"/>
          </a:p>
        </p:txBody>
      </p:sp>
      <p:cxnSp>
        <p:nvCxnSpPr>
          <p:cNvPr id="33" name="Straight Arrow Connector 32"/>
          <p:cNvCxnSpPr>
            <a:stCxn id="68" idx="2"/>
            <a:endCxn id="34" idx="0"/>
          </p:cNvCxnSpPr>
          <p:nvPr/>
        </p:nvCxnSpPr>
        <p:spPr>
          <a:xfrm flipH="1">
            <a:off x="4421076" y="3380020"/>
            <a:ext cx="2012082" cy="355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3275988" y="3735549"/>
            <a:ext cx="2290176" cy="5905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Convert </a:t>
            </a:r>
            <a:r>
              <a:rPr lang="en-US" dirty="0" err="1" smtClean="0"/>
              <a:t>Samza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into Hadoop </a:t>
            </a:r>
            <a:r>
              <a:rPr lang="en-US" dirty="0" err="1" smtClean="0"/>
              <a:t>config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68" idx="2"/>
            <a:endCxn id="47" idx="0"/>
          </p:cNvCxnSpPr>
          <p:nvPr/>
        </p:nvCxnSpPr>
        <p:spPr>
          <a:xfrm>
            <a:off x="6433158" y="3380020"/>
            <a:ext cx="803704" cy="374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hlinkClick r:id="rId4" action="ppaction://hlinksldjump"/>
          </p:cNvPr>
          <p:cNvSpPr/>
          <p:nvPr/>
        </p:nvSpPr>
        <p:spPr>
          <a:xfrm>
            <a:off x="5863771" y="3754573"/>
            <a:ext cx="2746182" cy="587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YarnJob.scala</a:t>
            </a:r>
            <a:endParaRPr lang="en-US" b="1" dirty="0" smtClean="0"/>
          </a:p>
          <a:p>
            <a:pPr algn="ctr"/>
            <a:r>
              <a:rPr lang="en-US" dirty="0" smtClean="0"/>
              <a:t>Start Application Manager</a:t>
            </a:r>
            <a:endParaRPr lang="en-US" dirty="0"/>
          </a:p>
        </p:txBody>
      </p:sp>
      <p:sp>
        <p:nvSpPr>
          <p:cNvPr id="56" name="Rounded Rectangle 55"/>
          <p:cNvSpPr/>
          <p:nvPr/>
        </p:nvSpPr>
        <p:spPr>
          <a:xfrm>
            <a:off x="-199152" y="6795719"/>
            <a:ext cx="1959450" cy="4940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 job’s meta data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1786779" y="6170920"/>
            <a:ext cx="1738695" cy="608242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Path.java</a:t>
            </a:r>
          </a:p>
          <a:p>
            <a:pPr algn="ctr"/>
            <a:r>
              <a:rPr lang="en-US" dirty="0" err="1" smtClean="0"/>
              <a:t>getFileSystem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6" idx="2"/>
            <a:endCxn id="65" idx="0"/>
          </p:cNvCxnSpPr>
          <p:nvPr/>
        </p:nvCxnSpPr>
        <p:spPr>
          <a:xfrm flipH="1">
            <a:off x="2656127" y="5546629"/>
            <a:ext cx="1049538" cy="62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" idx="2"/>
            <a:endCxn id="77" idx="0"/>
          </p:cNvCxnSpPr>
          <p:nvPr/>
        </p:nvCxnSpPr>
        <p:spPr>
          <a:xfrm>
            <a:off x="3705665" y="5546629"/>
            <a:ext cx="2272464" cy="61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5208612" y="6160407"/>
            <a:ext cx="1539033" cy="781795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Resource.java</a:t>
            </a:r>
          </a:p>
          <a:p>
            <a:pPr algn="ctr"/>
            <a:r>
              <a:rPr lang="en-US" dirty="0" err="1" smtClean="0"/>
              <a:t>setMemory</a:t>
            </a:r>
            <a:endParaRPr lang="en-US" dirty="0" smtClean="0"/>
          </a:p>
          <a:p>
            <a:pPr algn="ctr"/>
            <a:r>
              <a:rPr lang="en-US" dirty="0" smtClean="0"/>
              <a:t>…???</a:t>
            </a:r>
            <a:endParaRPr lang="en-US" dirty="0"/>
          </a:p>
        </p:txBody>
      </p:sp>
      <p:cxnSp>
        <p:nvCxnSpPr>
          <p:cNvPr id="105" name="Elbow Connector 104"/>
          <p:cNvCxnSpPr>
            <a:stCxn id="99" idx="2"/>
            <a:endCxn id="6" idx="0"/>
          </p:cNvCxnSpPr>
          <p:nvPr/>
        </p:nvCxnSpPr>
        <p:spPr>
          <a:xfrm rot="5400000">
            <a:off x="5673449" y="1444244"/>
            <a:ext cx="1237786" cy="5173354"/>
          </a:xfrm>
          <a:prstGeom prst="bentConnector3">
            <a:avLst>
              <a:gd name="adj1" fmla="val 816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6747645" y="6153198"/>
            <a:ext cx="1583533" cy="582331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LocalResource.java</a:t>
            </a:r>
            <a:r>
              <a:rPr lang="en-US" dirty="0" smtClean="0"/>
              <a:t>???</a:t>
            </a:r>
            <a:endParaRPr lang="en-US" dirty="0"/>
          </a:p>
        </p:txBody>
      </p:sp>
      <p:cxnSp>
        <p:nvCxnSpPr>
          <p:cNvPr id="129" name="Straight Arrow Connector 128"/>
          <p:cNvCxnSpPr>
            <a:stCxn id="6" idx="2"/>
            <a:endCxn id="119" idx="0"/>
          </p:cNvCxnSpPr>
          <p:nvPr/>
        </p:nvCxnSpPr>
        <p:spPr>
          <a:xfrm>
            <a:off x="3705665" y="5546629"/>
            <a:ext cx="3833747" cy="606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129"/>
          <p:cNvSpPr/>
          <p:nvPr/>
        </p:nvSpPr>
        <p:spPr>
          <a:xfrm>
            <a:off x="8312571" y="6930722"/>
            <a:ext cx="1750200" cy="9421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 used by Container Launch Context</a:t>
            </a:r>
            <a:endParaRPr lang="en-US" dirty="0"/>
          </a:p>
        </p:txBody>
      </p:sp>
      <p:sp>
        <p:nvSpPr>
          <p:cNvPr id="132" name="Rounded Rectangle 131"/>
          <p:cNvSpPr/>
          <p:nvPr/>
        </p:nvSpPr>
        <p:spPr>
          <a:xfrm>
            <a:off x="5200454" y="6942202"/>
            <a:ext cx="1555348" cy="735521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Resources on cluster</a:t>
            </a:r>
            <a:endParaRPr lang="en-US" dirty="0"/>
          </a:p>
        </p:txBody>
      </p:sp>
      <p:sp>
        <p:nvSpPr>
          <p:cNvPr id="133" name="Rounded Rectangle 132"/>
          <p:cNvSpPr/>
          <p:nvPr/>
        </p:nvSpPr>
        <p:spPr>
          <a:xfrm>
            <a:off x="6747646" y="6735529"/>
            <a:ext cx="1398410" cy="75646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Resouce</a:t>
            </a:r>
            <a:r>
              <a:rPr lang="en-US" dirty="0" smtClean="0"/>
              <a:t> required by container</a:t>
            </a:r>
            <a:endParaRPr lang="en-US" dirty="0"/>
          </a:p>
        </p:txBody>
      </p:sp>
      <p:cxnSp>
        <p:nvCxnSpPr>
          <p:cNvPr id="135" name="Straight Arrow Connector 134"/>
          <p:cNvCxnSpPr>
            <a:stCxn id="6" idx="2"/>
            <a:endCxn id="110" idx="0"/>
          </p:cNvCxnSpPr>
          <p:nvPr/>
        </p:nvCxnSpPr>
        <p:spPr>
          <a:xfrm>
            <a:off x="3705665" y="5546629"/>
            <a:ext cx="7435169" cy="60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ounded Rectangle 142"/>
          <p:cNvSpPr/>
          <p:nvPr/>
        </p:nvSpPr>
        <p:spPr>
          <a:xfrm>
            <a:off x="12256505" y="6744122"/>
            <a:ext cx="1879107" cy="74787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 for node manager.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531" y="30919"/>
            <a:ext cx="3992947" cy="1325563"/>
          </a:xfrm>
        </p:spPr>
        <p:txBody>
          <a:bodyPr/>
          <a:lstStyle/>
          <a:p>
            <a:r>
              <a:rPr lang="en-US" dirty="0" smtClean="0"/>
              <a:t>Run a job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34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985" y="-127244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Run a job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4250" y="1599408"/>
            <a:ext cx="1289539" cy="3956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0451" y="1599408"/>
            <a:ext cx="1213338" cy="37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run-job.sh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3"/>
            <a:endCxn id="7" idx="1"/>
          </p:cNvCxnSpPr>
          <p:nvPr/>
        </p:nvCxnSpPr>
        <p:spPr>
          <a:xfrm>
            <a:off x="1913789" y="1788443"/>
            <a:ext cx="1434438" cy="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348227" y="1553087"/>
            <a:ext cx="1345222" cy="486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53734" y="1643574"/>
            <a:ext cx="123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JobRunner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3"/>
            <a:endCxn id="10" idx="1"/>
          </p:cNvCxnSpPr>
          <p:nvPr/>
        </p:nvCxnSpPr>
        <p:spPr>
          <a:xfrm flipV="1">
            <a:off x="4693449" y="1772945"/>
            <a:ext cx="1138326" cy="23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831775" y="1527313"/>
            <a:ext cx="1354012" cy="4912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74296" y="1587014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YarnJob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3" idx="2"/>
            <a:endCxn id="5" idx="0"/>
          </p:cNvCxnSpPr>
          <p:nvPr/>
        </p:nvCxnSpPr>
        <p:spPr>
          <a:xfrm>
            <a:off x="1307120" y="1433561"/>
            <a:ext cx="0" cy="165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5943" y="787230"/>
            <a:ext cx="1842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submit configuration file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0" idx="3"/>
            <a:endCxn id="51" idx="1"/>
          </p:cNvCxnSpPr>
          <p:nvPr/>
        </p:nvCxnSpPr>
        <p:spPr>
          <a:xfrm>
            <a:off x="7185787" y="1772945"/>
            <a:ext cx="864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0089174" y="1513744"/>
            <a:ext cx="1380392" cy="491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265019" y="1596192"/>
            <a:ext cx="120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run-jc.sh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5" idx="2"/>
            <a:endCxn id="18" idx="0"/>
          </p:cNvCxnSpPr>
          <p:nvPr/>
        </p:nvCxnSpPr>
        <p:spPr>
          <a:xfrm>
            <a:off x="10779370" y="2005008"/>
            <a:ext cx="0" cy="1641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782176" y="3646723"/>
            <a:ext cx="1994388" cy="8563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912595" y="3772967"/>
            <a:ext cx="1723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Cluster</a:t>
            </a:r>
            <a:r>
              <a:rPr lang="en-US" altLang="zh-CN" dirty="0" err="1" smtClean="0"/>
              <a:t>BasedJobCoordinator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085507" y="4478160"/>
            <a:ext cx="1635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 not normal </a:t>
            </a:r>
            <a:r>
              <a:rPr lang="en-US" dirty="0" err="1" smtClean="0"/>
              <a:t>JobCoordinator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8" idx="1"/>
            <a:endCxn id="22" idx="3"/>
          </p:cNvCxnSpPr>
          <p:nvPr/>
        </p:nvCxnSpPr>
        <p:spPr>
          <a:xfrm flipH="1">
            <a:off x="8950381" y="4074921"/>
            <a:ext cx="831795" cy="2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110586" y="3639824"/>
            <a:ext cx="1839795" cy="91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110587" y="3782077"/>
            <a:ext cx="1981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ContainerProcessManager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059303" y="2975216"/>
            <a:ext cx="2083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 containers, handle failures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352354" y="1724944"/>
            <a:ext cx="83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call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937023" y="1724944"/>
            <a:ext cx="82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947564" y="1938844"/>
            <a:ext cx="1893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 </a:t>
            </a:r>
            <a:r>
              <a:rPr lang="en-US" dirty="0" err="1" smtClean="0"/>
              <a:t>cmds</a:t>
            </a:r>
            <a:r>
              <a:rPr lang="en-US" dirty="0" smtClean="0"/>
              <a:t> as a parameter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3" idx="1"/>
            <a:endCxn id="35" idx="3"/>
          </p:cNvCxnSpPr>
          <p:nvPr/>
        </p:nvCxnSpPr>
        <p:spPr>
          <a:xfrm flipH="1" flipV="1">
            <a:off x="6158721" y="4095191"/>
            <a:ext cx="951866" cy="10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28815" y="3633116"/>
            <a:ext cx="1839795" cy="91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0418885" y="2168955"/>
            <a:ext cx="360485" cy="370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441526" y="2733932"/>
            <a:ext cx="461665" cy="4643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call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964853" y="3991032"/>
            <a:ext cx="1283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34322" y="3759360"/>
            <a:ext cx="1628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YarnClusterResourceManager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369465" y="2508225"/>
            <a:ext cx="2149741" cy="1236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Make requests for physical resources,</a:t>
            </a:r>
          </a:p>
          <a:p>
            <a:r>
              <a:rPr lang="en-US" dirty="0" smtClean="0"/>
              <a:t>run a container on resources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318926" y="3637777"/>
            <a:ext cx="1839795" cy="91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527389" y="3772026"/>
            <a:ext cx="1162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ContainerAllocator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2368049" y="3777768"/>
            <a:ext cx="1950876" cy="43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3123" y="2976843"/>
            <a:ext cx="2417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Translate requests for Yarn Resource Manager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130629" y="4035214"/>
            <a:ext cx="885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792913" y="3434444"/>
            <a:ext cx="90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29" idx="2"/>
            <a:endCxn id="43" idx="0"/>
          </p:cNvCxnSpPr>
          <p:nvPr/>
        </p:nvCxnSpPr>
        <p:spPr>
          <a:xfrm>
            <a:off x="1448713" y="4547944"/>
            <a:ext cx="1016641" cy="1311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3055379">
            <a:off x="877584" y="4932271"/>
            <a:ext cx="1553837" cy="651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launchStreamProcessor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143511" y="5859738"/>
            <a:ext cx="2643686" cy="6645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309655" y="6007361"/>
            <a:ext cx="231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YarnContainerRunner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2731432" y="4172608"/>
            <a:ext cx="1217511" cy="5510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commandBuilder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2368609" y="4179718"/>
            <a:ext cx="1950316" cy="4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 rot="3102295">
            <a:off x="1753622" y="4852514"/>
            <a:ext cx="1226377" cy="555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commandBuilder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3" idx="3"/>
            <a:endCxn id="49" idx="1"/>
          </p:cNvCxnSpPr>
          <p:nvPr/>
        </p:nvCxnSpPr>
        <p:spPr>
          <a:xfrm>
            <a:off x="3787197" y="6192027"/>
            <a:ext cx="1399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186786" y="5821530"/>
            <a:ext cx="2285917" cy="74099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295526" y="6007361"/>
            <a:ext cx="229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YARN Node Manager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8050768" y="1547055"/>
            <a:ext cx="1490083" cy="4517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131444" y="1588279"/>
            <a:ext cx="1419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ClientHelper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52" idx="3"/>
            <a:endCxn id="15" idx="1"/>
          </p:cNvCxnSpPr>
          <p:nvPr/>
        </p:nvCxnSpPr>
        <p:spPr>
          <a:xfrm flipV="1">
            <a:off x="9550968" y="1759376"/>
            <a:ext cx="538206" cy="13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782663" y="757535"/>
            <a:ext cx="2117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Wrap everything and submit to YARN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9331375" y="1958051"/>
            <a:ext cx="1102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submit in context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964644" y="4791808"/>
            <a:ext cx="2222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tell which and how to run the </a:t>
            </a:r>
            <a:r>
              <a:rPr lang="en-US" dirty="0" err="1" smtClean="0"/>
              <a:t>samza</a:t>
            </a:r>
            <a:r>
              <a:rPr lang="en-US" dirty="0" smtClean="0"/>
              <a:t> container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60031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7473" y="1259794"/>
            <a:ext cx="2032000" cy="6386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YarnClientImpl.java</a:t>
            </a:r>
          </a:p>
          <a:p>
            <a:pPr algn="ctr"/>
            <a:r>
              <a:rPr lang="en-US" dirty="0" err="1" smtClean="0"/>
              <a:t>submitApplication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73131" y="617956"/>
            <a:ext cx="1960684" cy="641838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YarnClient.java</a:t>
            </a:r>
          </a:p>
          <a:p>
            <a:pPr algn="ctr"/>
            <a:r>
              <a:rPr lang="en-US" dirty="0" err="1" smtClean="0"/>
              <a:t>submitApplication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87756"/>
            <a:ext cx="3541486" cy="1325563"/>
          </a:xfrm>
        </p:spPr>
        <p:txBody>
          <a:bodyPr/>
          <a:lstStyle/>
          <a:p>
            <a:r>
              <a:rPr lang="en-US" dirty="0" smtClean="0"/>
              <a:t>YarnClient.java</a:t>
            </a:r>
            <a:endParaRPr lang="en-US" dirty="0"/>
          </a:p>
        </p:txBody>
      </p:sp>
      <p:cxnSp>
        <p:nvCxnSpPr>
          <p:cNvPr id="7" name="Straight Arrow Connector 6"/>
          <p:cNvCxnSpPr>
            <a:stCxn id="2" idx="2"/>
            <a:endCxn id="8" idx="0"/>
          </p:cNvCxnSpPr>
          <p:nvPr/>
        </p:nvCxnSpPr>
        <p:spPr>
          <a:xfrm flipH="1">
            <a:off x="1783444" y="1898422"/>
            <a:ext cx="3470029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00101" y="2311400"/>
            <a:ext cx="1966686" cy="800100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SubmitApplicationRequest.java???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2" idx="2"/>
            <a:endCxn id="12" idx="0"/>
          </p:cNvCxnSpPr>
          <p:nvPr/>
        </p:nvCxnSpPr>
        <p:spPr>
          <a:xfrm flipH="1">
            <a:off x="4415623" y="1898422"/>
            <a:ext cx="837850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882900" y="2311400"/>
            <a:ext cx="3065445" cy="8001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err="1" smtClean="0"/>
              <a:t>addTimelineDelegationToken</a:t>
            </a:r>
            <a:endParaRPr lang="en-US" i="1" dirty="0" smtClean="0"/>
          </a:p>
          <a:p>
            <a:pPr algn="ctr"/>
            <a:r>
              <a:rPr lang="en-US" dirty="0" smtClean="0"/>
              <a:t>When security enabled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2" idx="2"/>
            <a:endCxn id="18" idx="0"/>
          </p:cNvCxnSpPr>
          <p:nvPr/>
        </p:nvCxnSpPr>
        <p:spPr>
          <a:xfrm>
            <a:off x="5253473" y="1898422"/>
            <a:ext cx="1918050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138845" y="2311400"/>
            <a:ext cx="2065355" cy="800100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ApplicationClientProtocol.java???</a:t>
            </a:r>
          </a:p>
          <a:p>
            <a:pPr algn="ctr"/>
            <a:r>
              <a:rPr lang="en-US" dirty="0" err="1" smtClean="0"/>
              <a:t>submitApplication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120860" y="3111500"/>
            <a:ext cx="2160886" cy="1270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Protocol between clients and </a:t>
            </a:r>
            <a:r>
              <a:rPr lang="en-US" dirty="0" err="1" smtClean="0"/>
              <a:t>ResourceManager</a:t>
            </a:r>
            <a:endParaRPr lang="en-US" dirty="0" smtClean="0"/>
          </a:p>
          <a:p>
            <a:pPr algn="ctr"/>
            <a:r>
              <a:rPr lang="en-US" dirty="0" err="1" smtClean="0"/>
              <a:t>ResourceManager</a:t>
            </a:r>
            <a:r>
              <a:rPr lang="en-US" dirty="0" smtClean="0"/>
              <a:t> reflect immediately. </a:t>
            </a:r>
          </a:p>
        </p:txBody>
      </p:sp>
      <p:cxnSp>
        <p:nvCxnSpPr>
          <p:cNvPr id="28" name="Straight Arrow Connector 27"/>
          <p:cNvCxnSpPr>
            <a:stCxn id="2" idx="2"/>
            <a:endCxn id="29" idx="0"/>
          </p:cNvCxnSpPr>
          <p:nvPr/>
        </p:nvCxnSpPr>
        <p:spPr>
          <a:xfrm>
            <a:off x="5253473" y="1898422"/>
            <a:ext cx="4400201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580524" y="2311400"/>
            <a:ext cx="2146300" cy="8001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YarnApplicationState.java</a:t>
            </a:r>
            <a:endParaRPr lang="en-US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10962643" y="2311400"/>
            <a:ext cx="2265276" cy="1270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ResourceManager</a:t>
            </a:r>
            <a:r>
              <a:rPr lang="en-US" dirty="0"/>
              <a:t> fails before save applications’ state, clients need to re-submit.</a:t>
            </a:r>
          </a:p>
        </p:txBody>
      </p:sp>
      <p:cxnSp>
        <p:nvCxnSpPr>
          <p:cNvPr id="34" name="Straight Arrow Connector 33"/>
          <p:cNvCxnSpPr>
            <a:stCxn id="2" idx="2"/>
          </p:cNvCxnSpPr>
          <p:nvPr/>
        </p:nvCxnSpPr>
        <p:spPr>
          <a:xfrm>
            <a:off x="5253473" y="1898422"/>
            <a:ext cx="6841808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120860" y="4381500"/>
            <a:ext cx="2083340" cy="8001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Proto\ApplicationClientProtocol.java</a:t>
            </a:r>
            <a:endParaRPr lang="en-US" b="1" dirty="0"/>
          </a:p>
        </p:txBody>
      </p:sp>
      <p:sp>
        <p:nvSpPr>
          <p:cNvPr id="41" name="Rounded Rectangle 40"/>
          <p:cNvSpPr/>
          <p:nvPr/>
        </p:nvSpPr>
        <p:spPr>
          <a:xfrm>
            <a:off x="6028925" y="5181600"/>
            <a:ext cx="2344755" cy="8509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rpc</a:t>
            </a:r>
            <a:r>
              <a:rPr lang="en-US" dirty="0" smtClean="0"/>
              <a:t> </a:t>
            </a:r>
            <a:r>
              <a:rPr lang="en-US" dirty="0" err="1" smtClean="0"/>
              <a:t>submitApplication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23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 a task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690687"/>
            <a:ext cx="7313023" cy="45664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95251" y="2325190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282042" y="1775226"/>
            <a:ext cx="2661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Job Properties File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280160" y="2401780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 factory class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58392" y="2321429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 name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721533" y="2321429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806442" y="2398019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package path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195251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365068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 class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8151223" y="3508332"/>
            <a:ext cx="1123406" cy="23797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274629" y="2582685"/>
            <a:ext cx="2325188" cy="21068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PropertyConfigFactory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458392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628209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 inputs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721533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TextBox 15"/>
          <p:cNvSpPr txBox="1"/>
          <p:nvPr/>
        </p:nvSpPr>
        <p:spPr>
          <a:xfrm>
            <a:off x="5891350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Serializers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195251" y="4151140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TextBox 15"/>
          <p:cNvSpPr txBox="1"/>
          <p:nvPr/>
        </p:nvSpPr>
        <p:spPr>
          <a:xfrm>
            <a:off x="1365068" y="4230580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Job Coordinator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311433" y="3872306"/>
            <a:ext cx="4551794" cy="105239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458393" y="4146595"/>
            <a:ext cx="1727562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Factory</a:t>
            </a:r>
            <a:endParaRPr lang="en-US" dirty="0"/>
          </a:p>
        </p:txBody>
      </p:sp>
      <p:sp>
        <p:nvSpPr>
          <p:cNvPr id="30" name="TextBox 15"/>
          <p:cNvSpPr txBox="1"/>
          <p:nvPr/>
        </p:nvSpPr>
        <p:spPr>
          <a:xfrm>
            <a:off x="4606292" y="3793808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Kafka’s property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275194" y="4185024"/>
            <a:ext cx="151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323116" y="4140926"/>
            <a:ext cx="1727562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Servers address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999921" y="5319370"/>
            <a:ext cx="6863306" cy="76798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097530" y="5355238"/>
            <a:ext cx="2449287" cy="380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Other system’s property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099717" y="5009999"/>
            <a:ext cx="615553" cy="2453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44224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Factory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Factory implement both consumer and producer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z="2400" dirty="0" smtClean="0"/>
              <a:t>Container use Consumer to read message and pass them to </a:t>
            </a:r>
            <a:r>
              <a:rPr lang="en-US" altLang="zh-CN" sz="2400" dirty="0" err="1" smtClean="0"/>
              <a:t>StreamTask</a:t>
            </a:r>
            <a:endParaRPr lang="en-US" altLang="zh-CN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Producer </a:t>
            </a:r>
            <a:r>
              <a:rPr lang="en-US" altLang="zh-CN" sz="2400" dirty="0" smtClean="0"/>
              <a:t>writes messages from </a:t>
            </a:r>
            <a:r>
              <a:rPr lang="en-US" altLang="zh-CN" sz="2400" dirty="0" err="1" smtClean="0"/>
              <a:t>StreamTask</a:t>
            </a:r>
            <a:r>
              <a:rPr lang="en-US" altLang="zh-CN" sz="2400" dirty="0" smtClean="0"/>
              <a:t> to outside systems</a:t>
            </a:r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406" y="2229513"/>
            <a:ext cx="10136337" cy="1060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406" y="5091113"/>
            <a:ext cx="7343775" cy="1085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406" y="4269490"/>
            <a:ext cx="10075140" cy="2371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3406" y="3905862"/>
            <a:ext cx="6657975" cy="2190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73322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ProcessJob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18846" y="2726408"/>
            <a:ext cx="3982916" cy="26984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24354" y="2848707"/>
            <a:ext cx="2839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ProcessJobFactory</a:t>
            </a:r>
            <a:endParaRPr lang="en-US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90446" y="3798278"/>
            <a:ext cx="2031023" cy="597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56389" y="3890964"/>
            <a:ext cx="196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JobModelManager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690445" y="4581436"/>
            <a:ext cx="2031023" cy="597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844312" y="4611565"/>
            <a:ext cx="1613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JobCoordinator</a:t>
            </a:r>
            <a:r>
              <a:rPr lang="en-US" dirty="0" smtClean="0"/>
              <a:t>???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4" idx="3"/>
          </p:cNvCxnSpPr>
          <p:nvPr/>
        </p:nvCxnSpPr>
        <p:spPr>
          <a:xfrm flipV="1">
            <a:off x="5301762" y="4075630"/>
            <a:ext cx="6945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952392" y="3015762"/>
            <a:ext cx="2523393" cy="20222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093067" y="3171872"/>
            <a:ext cx="157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ProcessJob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73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121" y="1775441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Streams</a:t>
            </a:r>
          </a:p>
          <a:p>
            <a:pPr marL="0" indent="0">
              <a:buNone/>
            </a:pPr>
            <a:r>
              <a:rPr lang="en-US" sz="2000" i="1" dirty="0" smtClean="0"/>
              <a:t>A stream is composed of immutable messages </a:t>
            </a:r>
            <a:r>
              <a:rPr lang="en-US" sz="2000" dirty="0" smtClean="0"/>
              <a:t>(example: all the clicks on a website)</a:t>
            </a:r>
          </a:p>
          <a:p>
            <a:pPr marL="0" indent="0">
              <a:buNone/>
            </a:pPr>
            <a:r>
              <a:rPr lang="en-US" sz="2000" dirty="0" smtClean="0"/>
              <a:t>A stream can have any number of </a:t>
            </a:r>
            <a:r>
              <a:rPr lang="en-US" sz="2000" i="1" dirty="0" smtClean="0"/>
              <a:t>consumers. </a:t>
            </a:r>
            <a:r>
              <a:rPr lang="en-US" sz="2000" dirty="0" smtClean="0"/>
              <a:t>Reading messages doesn’t delete them.</a:t>
            </a:r>
          </a:p>
          <a:p>
            <a:pPr marL="0" indent="0">
              <a:buNone/>
            </a:pPr>
            <a:r>
              <a:rPr lang="en-US" sz="2000" dirty="0" err="1" smtClean="0"/>
              <a:t>Samza</a:t>
            </a:r>
            <a:r>
              <a:rPr lang="en-US" sz="2000" dirty="0" smtClean="0"/>
              <a:t> supports pluggable system which implements the Streams: Kafka</a:t>
            </a:r>
          </a:p>
          <a:p>
            <a:r>
              <a:rPr lang="en-US" dirty="0" smtClean="0"/>
              <a:t>Jobs</a:t>
            </a:r>
          </a:p>
          <a:p>
            <a:pPr marL="0" indent="0">
              <a:buNone/>
            </a:pPr>
            <a:r>
              <a:rPr lang="en-US" sz="2000" dirty="0" smtClean="0"/>
              <a:t>A job is code that performs logical transformation on input streams and append these messages to output streams</a:t>
            </a:r>
          </a:p>
          <a:p>
            <a:r>
              <a:rPr lang="en-US" dirty="0" smtClean="0"/>
              <a:t>Partitions</a:t>
            </a:r>
          </a:p>
          <a:p>
            <a:pPr marL="0" indent="0">
              <a:buNone/>
            </a:pPr>
            <a:r>
              <a:rPr lang="en-US" sz="2000" dirty="0" smtClean="0"/>
              <a:t>This definition is coming from Kafka. </a:t>
            </a:r>
          </a:p>
          <a:p>
            <a:pPr marL="0" indent="0">
              <a:buNone/>
            </a:pPr>
            <a:r>
              <a:rPr lang="en-US" sz="2000" dirty="0" smtClean="0"/>
              <a:t>Each stream is broken into one or more partitions. 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Each partition is a totally ordered sequence of messages.</a:t>
            </a:r>
          </a:p>
          <a:p>
            <a:pPr marL="0" indent="0">
              <a:buNone/>
            </a:pPr>
            <a:r>
              <a:rPr lang="en-US" sz="2000" dirty="0" smtClean="0"/>
              <a:t>Each message in a partition has a identifier called </a:t>
            </a:r>
            <a:r>
              <a:rPr lang="en-US" sz="2000" i="1" dirty="0" smtClean="0"/>
              <a:t>offset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Each message is only appended to one partition. </a:t>
            </a:r>
          </a:p>
          <a:p>
            <a:pPr marL="0" indent="0">
              <a:buNone/>
            </a:pPr>
            <a:r>
              <a:rPr lang="en-US" sz="2000" dirty="0" smtClean="0"/>
              <a:t>The assignment of messages is done with a key chosen by writer.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085607" y="-91839"/>
            <a:ext cx="4218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samza.apache.org/learn/documentation/0.14/introduction/concepts.html</a:t>
            </a:r>
            <a:endParaRPr lang="en-US" dirty="0" smtClean="0"/>
          </a:p>
          <a:p>
            <a:r>
              <a:rPr lang="en-US" dirty="0" smtClean="0"/>
              <a:t>PS: Some of documents are deprecated in the official websites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4084" y="1247925"/>
            <a:ext cx="1171575" cy="1914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8317" y="4338282"/>
            <a:ext cx="39528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90790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54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Run-app.sh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46" y="943341"/>
            <a:ext cx="5819775" cy="2762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746" y="1219566"/>
            <a:ext cx="10914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./run-app.sh </a:t>
            </a:r>
            <a:r>
              <a:rPr lang="en-US" dirty="0" err="1" smtClean="0"/>
              <a:t>wikipedia.application.WikipediaApplication</a:t>
            </a:r>
            <a:r>
              <a:rPr lang="en-US" dirty="0"/>
              <a:t> </a:t>
            </a:r>
            <a:r>
              <a:rPr lang="en-US" dirty="0" smtClean="0"/>
              <a:t>--</a:t>
            </a:r>
            <a:r>
              <a:rPr lang="en-US" dirty="0" err="1" smtClean="0"/>
              <a:t>config</a:t>
            </a:r>
            <a:r>
              <a:rPr lang="en-US" dirty="0" smtClean="0"/>
              <a:t>-factory=</a:t>
            </a:r>
            <a:r>
              <a:rPr lang="en-US" dirty="0" err="1" smtClean="0"/>
              <a:t>org.apache.samza.config.factories.PropertiesConfigFactory</a:t>
            </a:r>
            <a:r>
              <a:rPr lang="en-US" dirty="0" smtClean="0"/>
              <a:t> --</a:t>
            </a:r>
            <a:r>
              <a:rPr lang="en-US" dirty="0" err="1" smtClean="0"/>
              <a:t>config</a:t>
            </a:r>
            <a:r>
              <a:rPr lang="en-US" dirty="0" smtClean="0"/>
              <a:t>-path=</a:t>
            </a:r>
            <a:r>
              <a:rPr lang="en-US" dirty="0" err="1" smtClean="0"/>
              <a:t>wikipediaApplication.properties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0854" y="1978269"/>
            <a:ext cx="57377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latin typeface="+mj-lt"/>
              </a:rPr>
              <a:t>ApplicationRunnerMain</a:t>
            </a:r>
            <a:endParaRPr lang="en-US" sz="4400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54" y="4305779"/>
            <a:ext cx="6819900" cy="1133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7746" y="2672862"/>
            <a:ext cx="446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Read configuration from </a:t>
            </a:r>
            <a:r>
              <a:rPr lang="en-US" altLang="zh-CN" dirty="0" err="1" smtClean="0"/>
              <a:t>commandline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46" y="3028679"/>
            <a:ext cx="8086725" cy="342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460" y="5468091"/>
            <a:ext cx="2457450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943" y="3515204"/>
            <a:ext cx="5305425" cy="7905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/>
          <a:srcRect t="29988" b="20309"/>
          <a:stretch/>
        </p:blipFill>
        <p:spPr>
          <a:xfrm>
            <a:off x="-125290" y="3370348"/>
            <a:ext cx="5486400" cy="12309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757745" y="4428954"/>
            <a:ext cx="3622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Generate the instance of </a:t>
            </a:r>
            <a:r>
              <a:rPr lang="en-US" altLang="zh-CN" dirty="0" err="1" smtClean="0"/>
              <a:t>StreamAppplication</a:t>
            </a:r>
            <a:r>
              <a:rPr lang="en-US" altLang="zh-CN" dirty="0" smtClean="0"/>
              <a:t> class, ‘wikipediaApplication.java’ for example 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1"/>
            <a:endCxn id="6" idx="3"/>
          </p:cNvCxnSpPr>
          <p:nvPr/>
        </p:nvCxnSpPr>
        <p:spPr>
          <a:xfrm flipH="1" flipV="1">
            <a:off x="6910754" y="4872517"/>
            <a:ext cx="846991" cy="156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08632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531" y="101356"/>
            <a:ext cx="10515600" cy="1325563"/>
          </a:xfrm>
        </p:spPr>
        <p:txBody>
          <a:bodyPr/>
          <a:lstStyle/>
          <a:p>
            <a:r>
              <a:rPr lang="en-US" dirty="0" err="1" smtClean="0"/>
              <a:t>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58" y="2285024"/>
            <a:ext cx="7248525" cy="2152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0" y="2035786"/>
            <a:ext cx="7019925" cy="3143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33845" y="3744247"/>
            <a:ext cx="487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Here</a:t>
            </a:r>
            <a:r>
              <a:rPr lang="en-US" dirty="0" smtClean="0"/>
              <a:t> we use </a:t>
            </a:r>
            <a:r>
              <a:rPr lang="en-US" dirty="0" err="1" smtClean="0"/>
              <a:t>RemoteApplicationRunner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3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362" y="1670348"/>
            <a:ext cx="10515600" cy="4937485"/>
          </a:xfrm>
        </p:spPr>
        <p:txBody>
          <a:bodyPr>
            <a:normAutofit/>
          </a:bodyPr>
          <a:lstStyle/>
          <a:p>
            <a:r>
              <a:rPr lang="en-US" dirty="0"/>
              <a:t>Tasks</a:t>
            </a:r>
          </a:p>
          <a:p>
            <a:pPr marL="0" indent="0">
              <a:buNone/>
            </a:pPr>
            <a:r>
              <a:rPr lang="en-US" sz="2200" dirty="0" smtClean="0"/>
              <a:t>A job is scaled by breaking into multiple tasks. Task is the unit of parallelism of the job.</a:t>
            </a:r>
          </a:p>
          <a:p>
            <a:pPr marL="0" indent="0">
              <a:buNone/>
            </a:pPr>
            <a:r>
              <a:rPr lang="en-US" sz="2200" dirty="0" smtClean="0"/>
              <a:t>Each task consumes messages from one partition of each input stream.</a:t>
            </a:r>
          </a:p>
          <a:p>
            <a:pPr marL="0" indent="0">
              <a:buNone/>
            </a:pPr>
            <a:r>
              <a:rPr lang="en-US" sz="2200" dirty="0" smtClean="0"/>
              <a:t>A task processes messages in the order of message offset. But there is no defined ordering across partitions.</a:t>
            </a:r>
          </a:p>
          <a:p>
            <a:pPr marL="0" indent="0">
              <a:buNone/>
            </a:pPr>
            <a:r>
              <a:rPr lang="en-US" sz="2200" dirty="0" smtClean="0"/>
              <a:t>Number of tasks in a job is determined by the number of input partitions. There cannot be more tasks than input partitions or there will be some tasks have no input.</a:t>
            </a:r>
          </a:p>
          <a:p>
            <a:pPr marL="0" indent="0">
              <a:buNone/>
            </a:pPr>
            <a:r>
              <a:rPr lang="en-US" sz="2200" dirty="0" smtClean="0"/>
              <a:t>The assignment of partitions to tasks never changes.</a:t>
            </a:r>
            <a:endParaRPr lang="en-US" sz="22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5" y="248789"/>
            <a:ext cx="19526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64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25779</TotalTime>
  <Words>3684</Words>
  <Application>Microsoft Office PowerPoint</Application>
  <PresentationFormat>Widescreen</PresentationFormat>
  <Paragraphs>884</Paragraphs>
  <Slides>81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7" baseType="lpstr">
      <vt:lpstr>等线</vt:lpstr>
      <vt:lpstr>等线 Light</vt:lpstr>
      <vt:lpstr>Arial</vt:lpstr>
      <vt:lpstr>Calibri</vt:lpstr>
      <vt:lpstr>Calibri Light</vt:lpstr>
      <vt:lpstr>Office Theme</vt:lpstr>
      <vt:lpstr>PowerPoint Presentation</vt:lpstr>
      <vt:lpstr>PowerPoint Presentation</vt:lpstr>
      <vt:lpstr>Index</vt:lpstr>
      <vt:lpstr>YARN</vt:lpstr>
      <vt:lpstr>PowerPoint Presentation</vt:lpstr>
      <vt:lpstr>PowerPoint Presentation</vt:lpstr>
      <vt:lpstr>PowerPoint Presentation</vt:lpstr>
      <vt:lpstr>Concepts</vt:lpstr>
      <vt:lpstr>Concepts</vt:lpstr>
      <vt:lpstr>Concepts</vt:lpstr>
      <vt:lpstr>Concepts</vt:lpstr>
      <vt:lpstr>Architecture</vt:lpstr>
      <vt:lpstr>Architecture</vt:lpstr>
      <vt:lpstr>Architecture</vt:lpstr>
      <vt:lpstr>Wikipedia Application</vt:lpstr>
      <vt:lpstr>Wikipedia Application</vt:lpstr>
      <vt:lpstr>Wikipedia Application</vt:lpstr>
      <vt:lpstr>Deployment and example</vt:lpstr>
      <vt:lpstr>Complete Abstract</vt:lpstr>
      <vt:lpstr>Submit Application</vt:lpstr>
      <vt:lpstr>Configuration file example</vt:lpstr>
      <vt:lpstr>ApplicationRunnerMain</vt:lpstr>
      <vt:lpstr>ApplicationRunnerMain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StreamGraph</vt:lpstr>
      <vt:lpstr>StreamGraph</vt:lpstr>
      <vt:lpstr>StreamGraph</vt:lpstr>
      <vt:lpstr>StreamGraph</vt:lpstr>
      <vt:lpstr>StreamGraph</vt:lpstr>
      <vt:lpstr>RemoteApplicationRunner</vt:lpstr>
      <vt:lpstr>RemoteApplicationRunner</vt:lpstr>
      <vt:lpstr>JobGraph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PowerPoint Presentation</vt:lpstr>
      <vt:lpstr>Progress ends here</vt:lpstr>
      <vt:lpstr>PowerPoint Presentation</vt:lpstr>
      <vt:lpstr>RemoteApplicationRunner</vt:lpstr>
      <vt:lpstr>Application example</vt:lpstr>
      <vt:lpstr>PowerPoint Presentation</vt:lpstr>
      <vt:lpstr>Complete Abstract</vt:lpstr>
      <vt:lpstr>ClusterBasedJobCoordinator.java</vt:lpstr>
      <vt:lpstr>JobModelManager</vt:lpstr>
      <vt:lpstr>Application example</vt:lpstr>
      <vt:lpstr>PowerPoint Presentation</vt:lpstr>
      <vt:lpstr>AbstractApplicationRunner</vt:lpstr>
      <vt:lpstr>ExecutionPlanner</vt:lpstr>
      <vt:lpstr>JobRunner</vt:lpstr>
      <vt:lpstr>JobRunner</vt:lpstr>
      <vt:lpstr>YarnJob</vt:lpstr>
      <vt:lpstr>ClientHelper</vt:lpstr>
      <vt:lpstr>ClientHelper</vt:lpstr>
      <vt:lpstr>ClientHelper</vt:lpstr>
      <vt:lpstr>ClientHelper</vt:lpstr>
      <vt:lpstr>ClientHelper</vt:lpstr>
      <vt:lpstr>PowerPoint Presentation</vt:lpstr>
      <vt:lpstr>PowerPoint Presentation</vt:lpstr>
      <vt:lpstr>Stand alone model with Zookeeper</vt:lpstr>
      <vt:lpstr>Samza Container</vt:lpstr>
      <vt:lpstr>Task</vt:lpstr>
      <vt:lpstr>WikipediaFeed</vt:lpstr>
      <vt:lpstr>Definition</vt:lpstr>
      <vt:lpstr>Run a job</vt:lpstr>
      <vt:lpstr>Run a job</vt:lpstr>
      <vt:lpstr>Run a job</vt:lpstr>
      <vt:lpstr>YarnClient.java</vt:lpstr>
      <vt:lpstr>Submit a task</vt:lpstr>
      <vt:lpstr>Factory</vt:lpstr>
      <vt:lpstr>ProcessJob</vt:lpstr>
      <vt:lpstr>Run-app.sh</vt:lpstr>
      <vt:lpstr>ApplicationRunner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workshop</dc:creator>
  <cp:lastModifiedBy>workshop</cp:lastModifiedBy>
  <cp:revision>1127</cp:revision>
  <dcterms:created xsi:type="dcterms:W3CDTF">2017-09-19T08:35:57Z</dcterms:created>
  <dcterms:modified xsi:type="dcterms:W3CDTF">2018-02-20T11:33:11Z</dcterms:modified>
</cp:coreProperties>
</file>