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75" r:id="rId74"/>
    <p:sldId id="376" r:id="rId75"/>
    <p:sldId id="377" r:id="rId76"/>
    <p:sldId id="379" r:id="rId77"/>
    <p:sldId id="378" r:id="rId78"/>
    <p:sldId id="381" r:id="rId79"/>
    <p:sldId id="380" r:id="rId80"/>
    <p:sldId id="311" r:id="rId81"/>
    <p:sldId id="308" r:id="rId82"/>
    <p:sldId id="309" r:id="rId83"/>
    <p:sldId id="275" r:id="rId84"/>
    <p:sldId id="303" r:id="rId85"/>
    <p:sldId id="274" r:id="rId86"/>
    <p:sldId id="268" r:id="rId87"/>
    <p:sldId id="272" r:id="rId88"/>
    <p:sldId id="277" r:id="rId89"/>
    <p:sldId id="280" r:id="rId90"/>
    <p:sldId id="281" r:id="rId91"/>
    <p:sldId id="282" r:id="rId92"/>
    <p:sldId id="283" r:id="rId93"/>
    <p:sldId id="284" r:id="rId94"/>
    <p:sldId id="285" r:id="rId95"/>
    <p:sldId id="286" r:id="rId96"/>
    <p:sldId id="287" r:id="rId97"/>
    <p:sldId id="288" r:id="rId98"/>
    <p:sldId id="289" r:id="rId99"/>
    <p:sldId id="290" r:id="rId100"/>
    <p:sldId id="291" r:id="rId101"/>
    <p:sldId id="292" r:id="rId102"/>
    <p:sldId id="269" r:id="rId103"/>
    <p:sldId id="271" r:id="rId104"/>
    <p:sldId id="263" r:id="rId105"/>
    <p:sldId id="265" r:id="rId106"/>
    <p:sldId id="259" r:id="rId107"/>
    <p:sldId id="262" r:id="rId108"/>
    <p:sldId id="257" r:id="rId109"/>
    <p:sldId id="270" r:id="rId110"/>
    <p:sldId id="258" r:id="rId111"/>
    <p:sldId id="264" r:id="rId112"/>
    <p:sldId id="266" r:id="rId113"/>
    <p:sldId id="267" r:id="rId114"/>
    <p:sldId id="276" r:id="rId115"/>
    <p:sldId id="279" r:id="rId1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75"/>
            <p14:sldId id="376"/>
            <p14:sldId id="377"/>
            <p14:sldId id="379"/>
            <p14:sldId id="378"/>
            <p14:sldId id="381"/>
            <p14:sldId id="380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77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1.png"/><Relationship Id="rId7" Type="http://schemas.openxmlformats.org/officeDocument/2006/relationships/image" Target="../media/image17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6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5962434" y="2511467"/>
            <a:ext cx="1092288" cy="90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76881" y="341880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10132" y="364128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jobs and tasks in cluster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/>
              <a:t>In YARN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106" y="3756400"/>
            <a:ext cx="218417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4699" y="2161124"/>
            <a:ext cx="19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ResourceManager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5040" y="3150524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5825" y="783803"/>
            <a:ext cx="4688378" cy="1942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9686" y="783803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3855" y="1188034"/>
            <a:ext cx="3512319" cy="132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4214" y="1188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98920" y="1627165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39000" y="1814914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56365" y="3756401"/>
            <a:ext cx="2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ResourceManager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275373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040" y="320543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cxnSp>
        <p:nvCxnSpPr>
          <p:cNvPr id="22" name="Straight Arrow Connector 21"/>
          <p:cNvCxnSpPr>
            <a:stCxn id="15" idx="2"/>
            <a:endCxn id="3" idx="0"/>
          </p:cNvCxnSpPr>
          <p:nvPr/>
        </p:nvCxnSpPr>
        <p:spPr>
          <a:xfrm>
            <a:off x="9292589" y="2374689"/>
            <a:ext cx="13603" cy="1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23063" y="2876666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13366" y="2913758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5763" y="4812717"/>
            <a:ext cx="2892829" cy="1945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6975" y="4763323"/>
            <a:ext cx="18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91004" y="5086686"/>
            <a:ext cx="220901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2598" y="5040322"/>
            <a:ext cx="19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NodeManager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8095509" y="4125733"/>
            <a:ext cx="1210683" cy="9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1332" y="4091922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11635" y="4129014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24502" y="5561214"/>
            <a:ext cx="2381690" cy="1072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3855" y="5498957"/>
            <a:ext cx="16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5509" y="5346935"/>
            <a:ext cx="0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23063" y="5917683"/>
            <a:ext cx="2076951" cy="64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7061" y="5890985"/>
            <a:ext cx="175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05" y="938104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ClientHelper</a:t>
            </a:r>
            <a:r>
              <a:rPr lang="en-US" altLang="zh-CN" dirty="0"/>
              <a:t> send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RM in YARN cluster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505" y="2184246"/>
            <a:ext cx="425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2.RM calls a NM to start a container, and send the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the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04" y="3756400"/>
            <a:ext cx="505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NM runs the </a:t>
            </a:r>
            <a:r>
              <a:rPr lang="en-US" dirty="0" err="1"/>
              <a:t>ApplicationMaster</a:t>
            </a:r>
            <a:r>
              <a:rPr lang="en-US" dirty="0"/>
              <a:t>(</a:t>
            </a:r>
            <a:r>
              <a:rPr lang="en-US" dirty="0" err="1"/>
              <a:t>ClusterBasedJobCoordinator</a:t>
            </a:r>
            <a:r>
              <a:rPr lang="en-US" dirty="0"/>
              <a:t>) contained in </a:t>
            </a:r>
            <a:r>
              <a:rPr lang="en-US" dirty="0" err="1"/>
              <a:t>ApplicationSubmissionContext</a:t>
            </a:r>
            <a:r>
              <a:rPr lang="en-US" dirty="0"/>
              <a:t> in the container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2663" y="3044620"/>
            <a:ext cx="7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8403" y="4334764"/>
            <a:ext cx="7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5825" y="6042151"/>
            <a:ext cx="5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397006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the </a:t>
            </a:r>
            <a:r>
              <a:rPr lang="en-US" dirty="0" err="1"/>
              <a:t>CoordinatorSystemConfig</a:t>
            </a:r>
            <a:r>
              <a:rPr lang="en-US" dirty="0"/>
              <a:t> from the container’s environment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Create </a:t>
            </a:r>
            <a:r>
              <a:rPr lang="en-US" dirty="0" err="1"/>
              <a:t>CoordinatorStreamManager</a:t>
            </a:r>
            <a:r>
              <a:rPr lang="en-US" dirty="0"/>
              <a:t> from </a:t>
            </a:r>
            <a:r>
              <a:rPr lang="en-US" altLang="zh-CN" dirty="0" err="1"/>
              <a:t>coordinatorSystemConfig</a:t>
            </a:r>
            <a:r>
              <a:rPr lang="en-US" altLang="zh-CN" dirty="0"/>
              <a:t> to read and write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(Consumer and Producer)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629" y="3261762"/>
            <a:ext cx="391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Read latest checkpoint JobModel from </a:t>
            </a:r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1095" y="1285408"/>
            <a:ext cx="5793971" cy="43936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3062" y="1259596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32811" y="2019092"/>
            <a:ext cx="5275465" cy="3449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7260" y="2019092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35784" y="1571106"/>
            <a:ext cx="3491343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9483" y="1559221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CoordinatorSystemConfig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9" idx="0"/>
          </p:cNvCxnSpPr>
          <p:nvPr/>
        </p:nvCxnSpPr>
        <p:spPr>
          <a:xfrm flipH="1">
            <a:off x="7576012" y="1928553"/>
            <a:ext cx="1039" cy="5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33703" y="2492918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1017" y="2513750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CoordinatorStreamManager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749740" y="1716796"/>
            <a:ext cx="1485207" cy="108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94421" y="1943385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3"/>
            <a:endCxn id="23" idx="1"/>
          </p:cNvCxnSpPr>
          <p:nvPr/>
        </p:nvCxnSpPr>
        <p:spPr>
          <a:xfrm flipV="1">
            <a:off x="9418321" y="2257574"/>
            <a:ext cx="1331419" cy="4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4843" y="2540220"/>
            <a:ext cx="3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129" y="4093572"/>
            <a:ext cx="411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Recomputes</a:t>
            </a:r>
            <a:r>
              <a:rPr lang="en-US" dirty="0"/>
              <a:t> </a:t>
            </a:r>
            <a:r>
              <a:rPr lang="en-US" altLang="zh-CN" dirty="0" err="1"/>
              <a:t>ChangelogPartitionMapping</a:t>
            </a:r>
            <a:r>
              <a:rPr lang="en-US" altLang="zh-CN" dirty="0"/>
              <a:t> </a:t>
            </a:r>
            <a:r>
              <a:rPr lang="en-US" dirty="0"/>
              <a:t>based on JobModel and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66" y="5202381"/>
            <a:ext cx="411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Build the </a:t>
            </a:r>
            <a:r>
              <a:rPr lang="en-US" dirty="0" err="1"/>
              <a:t>JobModelManager</a:t>
            </a:r>
            <a:r>
              <a:rPr lang="en-US" dirty="0"/>
              <a:t> and </a:t>
            </a:r>
            <a:r>
              <a:rPr lang="en-US" dirty="0" err="1"/>
              <a:t>ChangelogStreamManager</a:t>
            </a:r>
            <a:r>
              <a:rPr lang="en-US" dirty="0"/>
              <a:t> using JobModel and Changelog mapping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2965" y="3221443"/>
            <a:ext cx="1787236" cy="34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36378" y="3201645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cxnSp>
        <p:nvCxnSpPr>
          <p:cNvPr id="54" name="Straight Arrow Connector 53"/>
          <p:cNvCxnSpPr>
            <a:stCxn id="23" idx="1"/>
            <a:endCxn id="49" idx="3"/>
          </p:cNvCxnSpPr>
          <p:nvPr/>
        </p:nvCxnSpPr>
        <p:spPr>
          <a:xfrm flipH="1">
            <a:off x="9920201" y="2257574"/>
            <a:ext cx="829539" cy="113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1"/>
          </p:cNvCxnSpPr>
          <p:nvPr/>
        </p:nvCxnSpPr>
        <p:spPr>
          <a:xfrm flipH="1">
            <a:off x="7878389" y="3395317"/>
            <a:ext cx="254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5168958" y="3209756"/>
            <a:ext cx="2725536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145577" y="3205224"/>
            <a:ext cx="296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ChangelogPartitionMapping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038405" y="4165901"/>
            <a:ext cx="1976353" cy="10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085164" y="4141083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146472" y="4601838"/>
            <a:ext cx="1787236" cy="34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449885" y="458204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945548" y="4165901"/>
            <a:ext cx="2948946" cy="10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069721" y="4609897"/>
            <a:ext cx="2725536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046340" y="4605365"/>
            <a:ext cx="296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ChangelogPartitionMapping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085218" y="4152383"/>
            <a:ext cx="269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ChangelogStreamManager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740F69-37EE-4B8A-B12E-65C21019547A}"/>
              </a:ext>
            </a:extLst>
          </p:cNvPr>
          <p:cNvSpPr txBox="1"/>
          <p:nvPr/>
        </p:nvSpPr>
        <p:spPr>
          <a:xfrm>
            <a:off x="9768755" y="2911616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A15476-E9AC-4CA7-A7A9-0E736D0FC4D8}"/>
              </a:ext>
            </a:extLst>
          </p:cNvPr>
          <p:cNvSpPr txBox="1"/>
          <p:nvPr/>
        </p:nvSpPr>
        <p:spPr>
          <a:xfrm>
            <a:off x="7834227" y="3049532"/>
            <a:ext cx="3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9FF1DB-6AFD-48C6-B797-FC42DBF4AC49}"/>
              </a:ext>
            </a:extLst>
          </p:cNvPr>
          <p:cNvSpPr txBox="1"/>
          <p:nvPr/>
        </p:nvSpPr>
        <p:spPr>
          <a:xfrm>
            <a:off x="7751581" y="3749824"/>
            <a:ext cx="6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2A4D9C-F147-44F3-8E2C-8EF47F04B818}"/>
              </a:ext>
            </a:extLst>
          </p:cNvPr>
          <p:cNvCxnSpPr>
            <a:stCxn id="52" idx="2"/>
            <a:endCxn id="75" idx="0"/>
          </p:cNvCxnSpPr>
          <p:nvPr/>
        </p:nvCxnSpPr>
        <p:spPr>
          <a:xfrm>
            <a:off x="9043207" y="3570977"/>
            <a:ext cx="13507" cy="101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AD739C3-5A2C-458E-BC0B-449A0E57C75B}"/>
              </a:ext>
            </a:extLst>
          </p:cNvPr>
          <p:cNvCxnSpPr>
            <a:stCxn id="62" idx="2"/>
            <a:endCxn id="89" idx="0"/>
          </p:cNvCxnSpPr>
          <p:nvPr/>
        </p:nvCxnSpPr>
        <p:spPr>
          <a:xfrm flipH="1">
            <a:off x="6528344" y="3574556"/>
            <a:ext cx="99237" cy="10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10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3.Read latest checkpoint JobModel from </a:t>
            </a:r>
            <a:r>
              <a:rPr lang="en-US" altLang="zh-CN" dirty="0" err="1"/>
              <a:t>CoordinatorStream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Read the number of containers from </a:t>
            </a:r>
            <a:r>
              <a:rPr lang="en-US" altLang="zh-CN" dirty="0" err="1"/>
              <a:t>configs</a:t>
            </a:r>
            <a:r>
              <a:rPr lang="en-US" altLang="zh-CN" dirty="0"/>
              <a:t>. Create same number of Processors.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Get the </a:t>
            </a:r>
            <a:r>
              <a:rPr lang="en-US" altLang="zh-CN" dirty="0">
                <a:hlinkClick r:id="rId2" action="ppaction://hlinksldjump"/>
              </a:rPr>
              <a:t>StreamMetadataCache</a:t>
            </a:r>
            <a:r>
              <a:rPr lang="en-US" altLang="zh-CN" dirty="0"/>
              <a:t> for all input </a:t>
            </a:r>
            <a:r>
              <a:rPr lang="en-US" altLang="zh-CN" dirty="0" err="1"/>
              <a:t>SystemStreams</a:t>
            </a:r>
            <a:r>
              <a:rPr lang="en-US" altLang="zh-CN" dirty="0"/>
              <a:t>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36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Read all </a:t>
            </a:r>
            <a:r>
              <a:rPr lang="en-US" altLang="zh-CN" dirty="0">
                <a:hlinkClick r:id="rId2" action="ppaction://hlinksldjump"/>
              </a:rPr>
              <a:t>SystemStreamPartitions</a:t>
            </a:r>
            <a:r>
              <a:rPr lang="en-US" altLang="zh-CN" dirty="0"/>
              <a:t> from StreamMetadataCache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06008" y="4650973"/>
            <a:ext cx="406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 Get the Grouper (</a:t>
            </a:r>
            <a:r>
              <a:rPr lang="en-US" altLang="zh-CN" dirty="0" err="1"/>
              <a:t>GroupByPartition</a:t>
            </a:r>
            <a:r>
              <a:rPr lang="en-US" altLang="zh-CN" dirty="0"/>
              <a:t>) according to </a:t>
            </a:r>
            <a:r>
              <a:rPr lang="en-US" altLang="zh-CN" dirty="0" err="1"/>
              <a:t>confgis</a:t>
            </a:r>
            <a:r>
              <a:rPr lang="en-US" altLang="zh-CN" dirty="0"/>
              <a:t>.  And use it to group </a:t>
            </a:r>
            <a:r>
              <a:rPr lang="en-US" altLang="zh-CN" dirty="0" err="1"/>
              <a:t>SystemStreamPartations</a:t>
            </a:r>
            <a:r>
              <a:rPr lang="en-US" altLang="zh-CN" dirty="0"/>
              <a:t> to Tasks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0530" y="619028"/>
            <a:ext cx="4559114" cy="585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9719" y="620677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6" idx="3"/>
          </p:cNvCxnSpPr>
          <p:nvPr/>
        </p:nvCxnSpPr>
        <p:spPr>
          <a:xfrm flipH="1" flipV="1">
            <a:off x="8930271" y="1744146"/>
            <a:ext cx="1122358" cy="9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89719" y="1451673"/>
            <a:ext cx="2840552" cy="584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8352" y="1549897"/>
            <a:ext cx="23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StreamMetadataCache</a:t>
            </a: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 flipH="1">
            <a:off x="7502903" y="2044931"/>
            <a:ext cx="3490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77690" y="2433973"/>
            <a:ext cx="2650426" cy="414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28351" y="2433973"/>
            <a:ext cx="24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SystemStreamPartitions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3" idx="2"/>
            <a:endCxn id="47" idx="0"/>
          </p:cNvCxnSpPr>
          <p:nvPr/>
        </p:nvCxnSpPr>
        <p:spPr>
          <a:xfrm flipH="1">
            <a:off x="7502902" y="2848449"/>
            <a:ext cx="1" cy="17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94301" y="3222366"/>
            <a:ext cx="3017204" cy="6090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57917" y="3342249"/>
            <a:ext cx="318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</a:t>
            </a:r>
            <a:r>
              <a:rPr lang="en-US" altLang="zh-CN" dirty="0" err="1"/>
              <a:t>nGrouper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994301" y="3818882"/>
            <a:ext cx="3017203" cy="534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81371" y="3826457"/>
            <a:ext cx="185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GroupByPartition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25552" y="4626125"/>
            <a:ext cx="3354700" cy="17414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28351" y="4546820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9430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08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99430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99430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99512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99512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9751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73886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68464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73886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3886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3968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73968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4207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66871" y="4885297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412658" y="4818848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Task3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466870" y="5215896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66870" y="5212222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67690" y="5588902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467690" y="5585228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70087" y="5974928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191238" y="4890032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137025" y="4823583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Task4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191237" y="5220631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91237" y="5216957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192057" y="5593637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192057" y="5589963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94454" y="5979663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827493" y="5336255"/>
            <a:ext cx="3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75109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3.Read latest checkpoint JobModel from </a:t>
            </a:r>
            <a:r>
              <a:rPr lang="en-US" altLang="zh-CN" dirty="0" err="1"/>
              <a:t>CoordinatorStream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418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 Create </a:t>
            </a:r>
            <a:r>
              <a:rPr lang="en-US" altLang="zh-CN" dirty="0" err="1"/>
              <a:t>ChangelogStreamManager</a:t>
            </a:r>
            <a:r>
              <a:rPr lang="en-US" altLang="zh-CN" dirty="0"/>
              <a:t>. Use it to read the </a:t>
            </a:r>
            <a:r>
              <a:rPr lang="en-US" altLang="zh-CN" dirty="0" err="1"/>
              <a:t>TaskName</a:t>
            </a:r>
            <a:r>
              <a:rPr lang="en-US" altLang="zh-CN" dirty="0"/>
              <a:t>-to-Partition mapping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409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(6)Combine the </a:t>
            </a:r>
            <a:r>
              <a:rPr lang="en-US" altLang="zh-CN" dirty="0" err="1"/>
              <a:t>Changlog</a:t>
            </a:r>
            <a:r>
              <a:rPr lang="en-US" altLang="zh-CN" dirty="0"/>
              <a:t> </a:t>
            </a:r>
            <a:r>
              <a:rPr lang="en-US" altLang="zh-CN" dirty="0" err="1"/>
              <a:t>TaskName</a:t>
            </a:r>
            <a:r>
              <a:rPr lang="en-US" altLang="zh-CN" dirty="0"/>
              <a:t>-Partition mapping with Task-SSP mapping, get the </a:t>
            </a:r>
            <a:r>
              <a:rPr lang="en-US" altLang="zh-CN" dirty="0">
                <a:hlinkClick r:id="rId2" action="ppaction://hlinksldjump"/>
              </a:rPr>
              <a:t>TaskModel</a:t>
            </a:r>
            <a:r>
              <a:rPr lang="en-US" altLang="zh-CN" dirty="0"/>
              <a:t> for each task.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443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 Create the </a:t>
            </a:r>
            <a:r>
              <a:rPr lang="en-US" altLang="zh-CN" dirty="0">
                <a:hlinkClick r:id="rId3" action="ppaction://hlinksldjump"/>
              </a:rPr>
              <a:t>ContainerGrouper</a:t>
            </a:r>
            <a:r>
              <a:rPr lang="en-US" altLang="zh-CN" dirty="0"/>
              <a:t> according to configs. Use the ContainerGrouper to group the </a:t>
            </a:r>
            <a:r>
              <a:rPr lang="en-US" altLang="zh-CN" dirty="0" err="1"/>
              <a:t>TaskModels</a:t>
            </a:r>
            <a:r>
              <a:rPr lang="en-US" altLang="zh-CN" dirty="0"/>
              <a:t> with containers and get the </a:t>
            </a:r>
            <a:r>
              <a:rPr lang="en-US" altLang="zh-CN" dirty="0">
                <a:hlinkClick r:id="rId2" action="ppaction://hlinksldjump"/>
              </a:rPr>
              <a:t>ContainerModel</a:t>
            </a:r>
            <a:r>
              <a:rPr lang="en-US" altLang="zh-CN" dirty="0"/>
              <a:t> for each container(If host-affinity enabled, use balance method instead of group)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13257" y="5592853"/>
            <a:ext cx="428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 Build the </a:t>
            </a:r>
            <a:r>
              <a:rPr lang="en-US" altLang="zh-CN" dirty="0">
                <a:hlinkClick r:id="rId2" action="ppaction://hlinksldjump"/>
              </a:rPr>
              <a:t>JobModel</a:t>
            </a:r>
            <a:r>
              <a:rPr lang="en-US" altLang="zh-CN" dirty="0"/>
              <a:t> using </a:t>
            </a:r>
            <a:r>
              <a:rPr lang="en-US" altLang="zh-CN" dirty="0" err="1"/>
              <a:t>ContainerModels</a:t>
            </a:r>
            <a:r>
              <a:rPr lang="en-US" altLang="zh-CN" dirty="0"/>
              <a:t> and </a:t>
            </a:r>
            <a:r>
              <a:rPr lang="en-US" altLang="zh-CN" dirty="0" err="1"/>
              <a:t>configs</a:t>
            </a:r>
            <a:r>
              <a:rPr lang="en-US" altLang="zh-CN" dirty="0"/>
              <a:t>.(If host-affinity enabled, also use </a:t>
            </a:r>
            <a:r>
              <a:rPr lang="en-US" altLang="zh-CN" dirty="0" err="1"/>
              <a:t>LocalityManager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1300" y="302066"/>
            <a:ext cx="4559114" cy="6340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3443" y="276426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69933" y="989450"/>
            <a:ext cx="3354700" cy="49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9266" y="1056758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FFBF8D-22AC-4289-B5AB-1460E78D8E6A}"/>
              </a:ext>
            </a:extLst>
          </p:cNvPr>
          <p:cNvSpPr/>
          <p:nvPr/>
        </p:nvSpPr>
        <p:spPr>
          <a:xfrm>
            <a:off x="5702657" y="1842811"/>
            <a:ext cx="3739944" cy="79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176C98-5ADF-49AB-B9BA-3E247EDDDD6D}"/>
              </a:ext>
            </a:extLst>
          </p:cNvPr>
          <p:cNvSpPr txBox="1"/>
          <p:nvPr/>
        </p:nvSpPr>
        <p:spPr>
          <a:xfrm>
            <a:off x="6334563" y="1832364"/>
            <a:ext cx="27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ChangelogStreamManager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A4980AB-F517-4D1D-916D-A70C2AC30310}"/>
              </a:ext>
            </a:extLst>
          </p:cNvPr>
          <p:cNvSpPr/>
          <p:nvPr/>
        </p:nvSpPr>
        <p:spPr>
          <a:xfrm>
            <a:off x="5912159" y="2191690"/>
            <a:ext cx="3304336" cy="375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C71766-3116-4D81-8EEA-41354A52FDA0}"/>
              </a:ext>
            </a:extLst>
          </p:cNvPr>
          <p:cNvSpPr txBox="1"/>
          <p:nvPr/>
        </p:nvSpPr>
        <p:spPr>
          <a:xfrm>
            <a:off x="6133022" y="2184570"/>
            <a:ext cx="29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r>
              <a:rPr lang="en-US" altLang="zh-CN" dirty="0"/>
              <a:t>-Partition Mapping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cxnSpLocks/>
            <a:stCxn id="10" idx="1"/>
            <a:endCxn id="15" idx="3"/>
          </p:cNvCxnSpPr>
          <p:nvPr/>
        </p:nvCxnSpPr>
        <p:spPr>
          <a:xfrm flipH="1">
            <a:off x="9216495" y="1837457"/>
            <a:ext cx="836134" cy="54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E269DE4-69A6-44BC-8061-BE994A822E52}"/>
              </a:ext>
            </a:extLst>
          </p:cNvPr>
          <p:cNvSpPr txBox="1"/>
          <p:nvPr/>
        </p:nvSpPr>
        <p:spPr>
          <a:xfrm>
            <a:off x="5825531" y="1811040"/>
            <a:ext cx="46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ACF94B-9846-4EEA-A62A-907453E4CFF2}"/>
              </a:ext>
            </a:extLst>
          </p:cNvPr>
          <p:cNvSpPr txBox="1"/>
          <p:nvPr/>
        </p:nvSpPr>
        <p:spPr>
          <a:xfrm>
            <a:off x="9628860" y="-3828"/>
            <a:ext cx="471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following last page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AD2F26A-202C-4300-A295-B8D72F72DB1F}"/>
              </a:ext>
            </a:extLst>
          </p:cNvPr>
          <p:cNvCxnSpPr>
            <a:cxnSpLocks/>
            <a:stCxn id="47" idx="1"/>
            <a:endCxn id="30" idx="0"/>
          </p:cNvCxnSpPr>
          <p:nvPr/>
        </p:nvCxnSpPr>
        <p:spPr>
          <a:xfrm rot="10800000" flipH="1" flipV="1">
            <a:off x="5869933" y="1237012"/>
            <a:ext cx="1619430" cy="1846781"/>
          </a:xfrm>
          <a:prstGeom prst="bentConnector4">
            <a:avLst>
              <a:gd name="adj1" fmla="val -14116"/>
              <a:gd name="adj2" fmla="val 8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18788C-E055-447C-ABD1-8F94011BE83D}"/>
              </a:ext>
            </a:extLst>
          </p:cNvPr>
          <p:cNvSpPr/>
          <p:nvPr/>
        </p:nvSpPr>
        <p:spPr>
          <a:xfrm>
            <a:off x="6334563" y="3083794"/>
            <a:ext cx="2309599" cy="5262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9960A5-1714-4DFC-823E-76AB04E0BDE6}"/>
              </a:ext>
            </a:extLst>
          </p:cNvPr>
          <p:cNvSpPr txBox="1"/>
          <p:nvPr/>
        </p:nvSpPr>
        <p:spPr>
          <a:xfrm>
            <a:off x="6815366" y="3159480"/>
            <a:ext cx="134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TaskModels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6315B4-C042-4101-B058-A8CE2488FD3A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7489363" y="2553902"/>
            <a:ext cx="117354" cy="5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5DA8019-5121-40E8-932E-28E689F8A0DC}"/>
              </a:ext>
            </a:extLst>
          </p:cNvPr>
          <p:cNvSpPr txBox="1"/>
          <p:nvPr/>
        </p:nvSpPr>
        <p:spPr>
          <a:xfrm>
            <a:off x="7092432" y="2705898"/>
            <a:ext cx="5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F3875B3-5D0E-4376-996F-A5D56FE3A784}"/>
              </a:ext>
            </a:extLst>
          </p:cNvPr>
          <p:cNvCxnSpPr>
            <a:cxnSpLocks/>
            <a:stCxn id="30" idx="2"/>
            <a:endCxn id="114" idx="0"/>
          </p:cNvCxnSpPr>
          <p:nvPr/>
        </p:nvCxnSpPr>
        <p:spPr>
          <a:xfrm flipH="1">
            <a:off x="7489252" y="3610005"/>
            <a:ext cx="111" cy="148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540E081B-A7BA-493F-B81B-21ECEB43B1BB}"/>
              </a:ext>
            </a:extLst>
          </p:cNvPr>
          <p:cNvSpPr/>
          <p:nvPr/>
        </p:nvSpPr>
        <p:spPr>
          <a:xfrm>
            <a:off x="5725040" y="3847081"/>
            <a:ext cx="3739944" cy="5262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3B8EA88-6EE2-43C6-A184-A5161F4AE004}"/>
              </a:ext>
            </a:extLst>
          </p:cNvPr>
          <p:cNvSpPr txBox="1"/>
          <p:nvPr/>
        </p:nvSpPr>
        <p:spPr>
          <a:xfrm>
            <a:off x="6536959" y="3906452"/>
            <a:ext cx="19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000BC50-3F67-4956-9A70-E41F54EA3963}"/>
              </a:ext>
            </a:extLst>
          </p:cNvPr>
          <p:cNvSpPr/>
          <p:nvPr/>
        </p:nvSpPr>
        <p:spPr>
          <a:xfrm>
            <a:off x="5725040" y="4373292"/>
            <a:ext cx="3739944" cy="485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891132-A17E-4086-AC4D-6B482817EE9E}"/>
              </a:ext>
            </a:extLst>
          </p:cNvPr>
          <p:cNvSpPr txBox="1"/>
          <p:nvPr/>
        </p:nvSpPr>
        <p:spPr>
          <a:xfrm>
            <a:off x="6284281" y="4417206"/>
            <a:ext cx="25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GroupByContainerCount</a:t>
            </a:r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127F0796-0735-4B68-8466-4C90EC438283}"/>
              </a:ext>
            </a:extLst>
          </p:cNvPr>
          <p:cNvSpPr/>
          <p:nvPr/>
        </p:nvSpPr>
        <p:spPr>
          <a:xfrm>
            <a:off x="6502134" y="5090870"/>
            <a:ext cx="1974236" cy="5434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4F99793-3F2F-4989-9DD0-B07F4C0D9A4A}"/>
              </a:ext>
            </a:extLst>
          </p:cNvPr>
          <p:cNvSpPr txBox="1"/>
          <p:nvPr/>
        </p:nvSpPr>
        <p:spPr>
          <a:xfrm>
            <a:off x="6590891" y="5177936"/>
            <a:ext cx="179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ContainerModels</a:t>
            </a:r>
            <a:endParaRPr lang="zh-CN" altLang="en-US" dirty="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30C317A-621D-4C88-82AF-9B27B3B0BDEB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 flipH="1">
            <a:off x="7489247" y="5634335"/>
            <a:ext cx="5" cy="28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2FAF19F-6C69-4D77-8D93-0C3103FBFC23}"/>
              </a:ext>
            </a:extLst>
          </p:cNvPr>
          <p:cNvSpPr txBox="1"/>
          <p:nvPr/>
        </p:nvSpPr>
        <p:spPr>
          <a:xfrm>
            <a:off x="5329661" y="4173147"/>
            <a:ext cx="4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5935028-2B9F-4766-A5DF-D631F914FB1B}"/>
              </a:ext>
            </a:extLst>
          </p:cNvPr>
          <p:cNvSpPr/>
          <p:nvPr/>
        </p:nvSpPr>
        <p:spPr>
          <a:xfrm>
            <a:off x="6502133" y="5920895"/>
            <a:ext cx="1974227" cy="5812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0F1BAD3-05AA-4353-B66F-1DFF18D08E83}"/>
              </a:ext>
            </a:extLst>
          </p:cNvPr>
          <p:cNvSpPr txBox="1"/>
          <p:nvPr/>
        </p:nvSpPr>
        <p:spPr>
          <a:xfrm>
            <a:off x="6921661" y="6042123"/>
            <a:ext cx="11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JobModel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2151904-75C4-4E8A-B114-21077757576D}"/>
              </a:ext>
            </a:extLst>
          </p:cNvPr>
          <p:cNvSpPr txBox="1"/>
          <p:nvPr/>
        </p:nvSpPr>
        <p:spPr>
          <a:xfrm>
            <a:off x="7059664" y="5559803"/>
            <a:ext cx="47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8669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90805"/>
            <a:ext cx="10515600" cy="1325563"/>
          </a:xfrm>
        </p:spPr>
        <p:txBody>
          <a:bodyPr/>
          <a:lstStyle/>
          <a:p>
            <a:r>
              <a:rPr lang="en-US" dirty="0"/>
              <a:t>StreamMetadataCache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643" y="1229330"/>
            <a:ext cx="46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StreamMetadataCache cache some </a:t>
            </a:r>
            <a:r>
              <a:rPr lang="en-US" altLang="zh-CN" dirty="0" err="1"/>
              <a:t>SystemStreams</a:t>
            </a:r>
            <a:r>
              <a:rPr lang="en-US" altLang="zh-CN" dirty="0"/>
              <a:t>’ metadata (offset and partition </a:t>
            </a:r>
            <a:r>
              <a:rPr lang="en-US" altLang="zh-CN" dirty="0" err="1"/>
              <a:t>informations</a:t>
            </a:r>
            <a:r>
              <a:rPr lang="en-US" altLang="zh-CN" dirty="0"/>
              <a:t>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396" y="2535382"/>
            <a:ext cx="472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can prevent high frequency requests from harming the </a:t>
            </a:r>
            <a:r>
              <a:rPr lang="en-US" altLang="zh-CN" dirty="0"/>
              <a:t>actual systems.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495" y="2975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SystemStreamPartition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149" y="4134473"/>
            <a:ext cx="4048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pair of &lt;</a:t>
            </a:r>
            <a:r>
              <a:rPr lang="en-US" altLang="zh-CN" dirty="0" err="1"/>
              <a:t>SystemStream</a:t>
            </a:r>
            <a:r>
              <a:rPr lang="en-US" altLang="zh-CN" dirty="0"/>
              <a:t>, Partition ID&gt;, representing one specific partition in one system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70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642"/>
            <a:ext cx="10515600" cy="1325563"/>
          </a:xfrm>
        </p:spPr>
        <p:txBody>
          <a:bodyPr/>
          <a:lstStyle/>
          <a:p>
            <a:r>
              <a:rPr lang="en-US"/>
              <a:t>ContainerGroup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89E827-C6F4-4817-BFB0-A4BC3DDC9FE2}"/>
              </a:ext>
            </a:extLst>
          </p:cNvPr>
          <p:cNvSpPr txBox="1"/>
          <p:nvPr/>
        </p:nvSpPr>
        <p:spPr>
          <a:xfrm>
            <a:off x="402670" y="880844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 will determine how tasks assigned to containers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/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default grouper, </a:t>
                </a:r>
                <a:r>
                  <a:rPr lang="en-US" altLang="zh-CN" dirty="0" err="1"/>
                  <a:t>GroupByContainerCount</a:t>
                </a:r>
                <a:r>
                  <a:rPr lang="en-US" altLang="zh-CN" dirty="0"/>
                  <a:t> will group according to the number of Containers and number of tasks: each containers has the same number of tasks,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𝑇𝑎𝑠𝑘𝑠𝑁𝑢𝑚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𝐶𝑜𝑛𝑡𝑎𝑖𝑛𝑒𝑟𝑠𝑁𝑢𝑚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(except the remainder one)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blipFill>
                <a:blip r:embed="rId2"/>
                <a:stretch>
                  <a:fillRect l="-1009" t="-1887" r="-1387" b="-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1DDBE77-F830-4281-AE9D-4224D5A1EFBD}"/>
              </a:ext>
            </a:extLst>
          </p:cNvPr>
          <p:cNvSpPr txBox="1"/>
          <p:nvPr/>
        </p:nvSpPr>
        <p:spPr>
          <a:xfrm>
            <a:off x="402667" y="3586645"/>
            <a:ext cx="483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GroupByContainerCount</a:t>
            </a:r>
            <a:r>
              <a:rPr lang="en-US" altLang="zh-CN" dirty="0"/>
              <a:t> grouper is a </a:t>
            </a:r>
            <a:r>
              <a:rPr lang="en-US" altLang="zh-CN" dirty="0" err="1"/>
              <a:t>BalacingGrouper</a:t>
            </a:r>
            <a:r>
              <a:rPr lang="en-US" altLang="zh-CN" dirty="0"/>
              <a:t>, which means instead of re-group, it has the functionality to balance the assignment when number of containers changed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4527E-5B97-4754-9EF4-E18C44A19E66}"/>
              </a:ext>
            </a:extLst>
          </p:cNvPr>
          <p:cNvSpPr txBox="1"/>
          <p:nvPr/>
        </p:nvSpPr>
        <p:spPr>
          <a:xfrm>
            <a:off x="402668" y="5016771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balance functionality is only used when AM is re-starting in this version!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592F14-CFE5-41FD-8F57-AA3CA55390C0}"/>
              </a:ext>
            </a:extLst>
          </p:cNvPr>
          <p:cNvSpPr/>
          <p:nvPr/>
        </p:nvSpPr>
        <p:spPr>
          <a:xfrm>
            <a:off x="6193520" y="1539386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070A1BC-C06E-42CE-A815-B9B7FCEA638A}"/>
              </a:ext>
            </a:extLst>
          </p:cNvPr>
          <p:cNvSpPr/>
          <p:nvPr/>
        </p:nvSpPr>
        <p:spPr>
          <a:xfrm>
            <a:off x="6193520" y="931851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A91118-1673-46E2-8942-0B5DE6864F22}"/>
              </a:ext>
            </a:extLst>
          </p:cNvPr>
          <p:cNvSpPr/>
          <p:nvPr/>
        </p:nvSpPr>
        <p:spPr>
          <a:xfrm>
            <a:off x="6193520" y="315369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26DB7A-B041-466E-9210-79BBF36EB25E}"/>
              </a:ext>
            </a:extLst>
          </p:cNvPr>
          <p:cNvSpPr txBox="1"/>
          <p:nvPr/>
        </p:nvSpPr>
        <p:spPr>
          <a:xfrm>
            <a:off x="6474550" y="406344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5405A9-E301-4917-9252-895691D5425F}"/>
              </a:ext>
            </a:extLst>
          </p:cNvPr>
          <p:cNvSpPr txBox="1"/>
          <p:nvPr/>
        </p:nvSpPr>
        <p:spPr>
          <a:xfrm>
            <a:off x="6474551" y="103508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275117-1824-44FD-B2B2-49042FC0CFF8}"/>
              </a:ext>
            </a:extLst>
          </p:cNvPr>
          <p:cNvSpPr txBox="1"/>
          <p:nvPr/>
        </p:nvSpPr>
        <p:spPr>
          <a:xfrm>
            <a:off x="6474550" y="1636615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D3832C-F0E1-4061-B5E5-83064EAD81B8}"/>
              </a:ext>
            </a:extLst>
          </p:cNvPr>
          <p:cNvSpPr/>
          <p:nvPr/>
        </p:nvSpPr>
        <p:spPr>
          <a:xfrm>
            <a:off x="941489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AE65C9-9DB9-488E-8002-791C4F2999B9}"/>
              </a:ext>
            </a:extLst>
          </p:cNvPr>
          <p:cNvSpPr/>
          <p:nvPr/>
        </p:nvSpPr>
        <p:spPr>
          <a:xfrm>
            <a:off x="989516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8F66549-3423-4A64-BA93-99C1066B93D2}"/>
              </a:ext>
            </a:extLst>
          </p:cNvPr>
          <p:cNvSpPr/>
          <p:nvPr/>
        </p:nvSpPr>
        <p:spPr>
          <a:xfrm>
            <a:off x="1037543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6B6AF10-FC14-45A3-BBC6-8AFE3D901250}"/>
              </a:ext>
            </a:extLst>
          </p:cNvPr>
          <p:cNvSpPr/>
          <p:nvPr/>
        </p:nvSpPr>
        <p:spPr>
          <a:xfrm>
            <a:off x="10870382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13B1B7-8F03-46F9-89EA-F33D5F0377A6}"/>
              </a:ext>
            </a:extLst>
          </p:cNvPr>
          <p:cNvSpPr/>
          <p:nvPr/>
        </p:nvSpPr>
        <p:spPr>
          <a:xfrm>
            <a:off x="941489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067BA8-05A5-4EF9-B650-CF072FB25078}"/>
              </a:ext>
            </a:extLst>
          </p:cNvPr>
          <p:cNvSpPr/>
          <p:nvPr/>
        </p:nvSpPr>
        <p:spPr>
          <a:xfrm>
            <a:off x="989516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336EF7B-38DE-47EA-9EB1-D8762C964FBA}"/>
              </a:ext>
            </a:extLst>
          </p:cNvPr>
          <p:cNvSpPr/>
          <p:nvPr/>
        </p:nvSpPr>
        <p:spPr>
          <a:xfrm>
            <a:off x="1037543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4CD6496-390D-4CDE-A028-4EFD3B195E04}"/>
              </a:ext>
            </a:extLst>
          </p:cNvPr>
          <p:cNvSpPr/>
          <p:nvPr/>
        </p:nvSpPr>
        <p:spPr>
          <a:xfrm>
            <a:off x="10870382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9E53B9-F134-47F4-A801-14F35C40548F}"/>
              </a:ext>
            </a:extLst>
          </p:cNvPr>
          <p:cNvSpPr txBox="1"/>
          <p:nvPr/>
        </p:nvSpPr>
        <p:spPr>
          <a:xfrm>
            <a:off x="10039871" y="-87955"/>
            <a:ext cx="11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562D16-9684-4BA5-8F92-6E203E1B30E9}"/>
              </a:ext>
            </a:extLst>
          </p:cNvPr>
          <p:cNvSpPr txBox="1"/>
          <p:nvPr/>
        </p:nvSpPr>
        <p:spPr>
          <a:xfrm>
            <a:off x="402668" y="5847127"/>
            <a:ext cx="483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Grouper will keep the Task-Container mapping in </a:t>
            </a:r>
            <a:r>
              <a:rPr lang="en-US" altLang="zh-CN" dirty="0" err="1"/>
              <a:t>CoordinatorStream</a:t>
            </a:r>
            <a:r>
              <a:rPr lang="en-US" altLang="zh-CN" dirty="0"/>
              <a:t>. Balance method will keep the host-affinity when re-starting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9AE190A-DCC5-45DD-98AD-0BD370D238DE}"/>
              </a:ext>
            </a:extLst>
          </p:cNvPr>
          <p:cNvSpPr/>
          <p:nvPr/>
        </p:nvSpPr>
        <p:spPr>
          <a:xfrm>
            <a:off x="5910729" y="247838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C932944-6273-4FD3-B5F1-4C66359DF25F}"/>
              </a:ext>
            </a:extLst>
          </p:cNvPr>
          <p:cNvSpPr txBox="1"/>
          <p:nvPr/>
        </p:nvSpPr>
        <p:spPr>
          <a:xfrm>
            <a:off x="604915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7441136-79AC-48A4-8139-CC147ED0E040}"/>
              </a:ext>
            </a:extLst>
          </p:cNvPr>
          <p:cNvSpPr/>
          <p:nvPr/>
        </p:nvSpPr>
        <p:spPr>
          <a:xfrm>
            <a:off x="8017070" y="2478385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D7A266E-CA1D-4D1F-8387-889428084510}"/>
              </a:ext>
            </a:extLst>
          </p:cNvPr>
          <p:cNvSpPr txBox="1"/>
          <p:nvPr/>
        </p:nvSpPr>
        <p:spPr>
          <a:xfrm>
            <a:off x="815549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6BBEF70-7BC3-49E5-B5B0-095A8844286D}"/>
              </a:ext>
            </a:extLst>
          </p:cNvPr>
          <p:cNvSpPr/>
          <p:nvPr/>
        </p:nvSpPr>
        <p:spPr>
          <a:xfrm>
            <a:off x="10180037" y="2478385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13EEEEA-DD0C-4A3D-9FFA-3702A98D2A9A}"/>
              </a:ext>
            </a:extLst>
          </p:cNvPr>
          <p:cNvSpPr txBox="1"/>
          <p:nvPr/>
        </p:nvSpPr>
        <p:spPr>
          <a:xfrm>
            <a:off x="1026183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CCF3BA-2ED9-4C02-BFFD-63841A8B5F8D}"/>
              </a:ext>
            </a:extLst>
          </p:cNvPr>
          <p:cNvSpPr txBox="1"/>
          <p:nvPr/>
        </p:nvSpPr>
        <p:spPr>
          <a:xfrm>
            <a:off x="6390660" y="-120077"/>
            <a:ext cx="15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Containers</a:t>
            </a:r>
            <a:endParaRPr lang="zh-CN" altLang="en-US" dirty="0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5FCA203D-3898-457B-877C-656031A869BB}"/>
              </a:ext>
            </a:extLst>
          </p:cNvPr>
          <p:cNvSpPr/>
          <p:nvPr/>
        </p:nvSpPr>
        <p:spPr>
          <a:xfrm>
            <a:off x="8494547" y="2113086"/>
            <a:ext cx="764102" cy="30974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482C33F-2E7A-4479-B802-5C14064B8236}"/>
              </a:ext>
            </a:extLst>
          </p:cNvPr>
          <p:cNvSpPr txBox="1"/>
          <p:nvPr/>
        </p:nvSpPr>
        <p:spPr>
          <a:xfrm>
            <a:off x="7390697" y="3978609"/>
            <a:ext cx="278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adding a new </a:t>
            </a:r>
            <a:r>
              <a:rPr lang="en-US" altLang="zh-CN" dirty="0" err="1"/>
              <a:t>conatiner</a:t>
            </a:r>
            <a:endParaRPr lang="zh-CN" altLang="en-US" dirty="0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BCCA3DD1-9707-4CF7-A58A-D5BE6D7B82C7}"/>
              </a:ext>
            </a:extLst>
          </p:cNvPr>
          <p:cNvSpPr/>
          <p:nvPr/>
        </p:nvSpPr>
        <p:spPr>
          <a:xfrm>
            <a:off x="8494547" y="4412908"/>
            <a:ext cx="480270" cy="41522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4DBC2F-9EBA-4BB6-9518-C627FEDE6678}"/>
              </a:ext>
            </a:extLst>
          </p:cNvPr>
          <p:cNvSpPr txBox="1"/>
          <p:nvPr/>
        </p:nvSpPr>
        <p:spPr>
          <a:xfrm>
            <a:off x="945998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AC0FEB2-5556-48DF-B792-459A31CFDB74}"/>
              </a:ext>
            </a:extLst>
          </p:cNvPr>
          <p:cNvSpPr txBox="1"/>
          <p:nvPr/>
        </p:nvSpPr>
        <p:spPr>
          <a:xfrm>
            <a:off x="9937805" y="38849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4C54C52-4648-4F7D-8C81-EA9144315B30}"/>
              </a:ext>
            </a:extLst>
          </p:cNvPr>
          <p:cNvSpPr txBox="1"/>
          <p:nvPr/>
        </p:nvSpPr>
        <p:spPr>
          <a:xfrm>
            <a:off x="1042960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4143C8B-6C65-44E2-83FC-4AD65544573D}"/>
              </a:ext>
            </a:extLst>
          </p:cNvPr>
          <p:cNvSpPr txBox="1"/>
          <p:nvPr/>
        </p:nvSpPr>
        <p:spPr>
          <a:xfrm>
            <a:off x="10915476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CC72E17-0B6D-401E-A81C-A52E5C6A54C2}"/>
              </a:ext>
            </a:extLst>
          </p:cNvPr>
          <p:cNvSpPr txBox="1"/>
          <p:nvPr/>
        </p:nvSpPr>
        <p:spPr>
          <a:xfrm>
            <a:off x="10915476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3378423-C34E-4F5B-8D05-CDDA92445B9C}"/>
              </a:ext>
            </a:extLst>
          </p:cNvPr>
          <p:cNvSpPr txBox="1"/>
          <p:nvPr/>
        </p:nvSpPr>
        <p:spPr>
          <a:xfrm>
            <a:off x="10448133" y="87754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D66A40D-68F9-4523-BBA3-ECF43F9FAFB9}"/>
              </a:ext>
            </a:extLst>
          </p:cNvPr>
          <p:cNvSpPr txBox="1"/>
          <p:nvPr/>
        </p:nvSpPr>
        <p:spPr>
          <a:xfrm>
            <a:off x="9942701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6D907E-433D-4B63-A8DE-678215B2FC66}"/>
              </a:ext>
            </a:extLst>
          </p:cNvPr>
          <p:cNvSpPr txBox="1"/>
          <p:nvPr/>
        </p:nvSpPr>
        <p:spPr>
          <a:xfrm>
            <a:off x="9470820" y="893914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92CD7A3-59C0-4DF2-AC0C-9FAD50837A9A}"/>
              </a:ext>
            </a:extLst>
          </p:cNvPr>
          <p:cNvSpPr/>
          <p:nvPr/>
        </p:nvSpPr>
        <p:spPr>
          <a:xfrm>
            <a:off x="601210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67209661-985E-4C10-A3E0-A266784F2AF9}"/>
              </a:ext>
            </a:extLst>
          </p:cNvPr>
          <p:cNvSpPr/>
          <p:nvPr/>
        </p:nvSpPr>
        <p:spPr>
          <a:xfrm>
            <a:off x="649237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5AFE7800-14D6-47A7-96CC-8F9551A726CE}"/>
              </a:ext>
            </a:extLst>
          </p:cNvPr>
          <p:cNvSpPr/>
          <p:nvPr/>
        </p:nvSpPr>
        <p:spPr>
          <a:xfrm>
            <a:off x="697264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A85B256-14F8-40F8-873D-71472643F12A}"/>
              </a:ext>
            </a:extLst>
          </p:cNvPr>
          <p:cNvSpPr txBox="1"/>
          <p:nvPr/>
        </p:nvSpPr>
        <p:spPr>
          <a:xfrm>
            <a:off x="605719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16FF740-3B49-4C3C-AA3E-A73618AC9CEA}"/>
              </a:ext>
            </a:extLst>
          </p:cNvPr>
          <p:cNvSpPr txBox="1"/>
          <p:nvPr/>
        </p:nvSpPr>
        <p:spPr>
          <a:xfrm>
            <a:off x="6535013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6C52A62-03CB-496D-A48F-05B75A67A95D}"/>
              </a:ext>
            </a:extLst>
          </p:cNvPr>
          <p:cNvSpPr txBox="1"/>
          <p:nvPr/>
        </p:nvSpPr>
        <p:spPr>
          <a:xfrm>
            <a:off x="702681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F55D113-921C-4489-9BCE-876742BF5349}"/>
              </a:ext>
            </a:extLst>
          </p:cNvPr>
          <p:cNvSpPr/>
          <p:nvPr/>
        </p:nvSpPr>
        <p:spPr>
          <a:xfrm>
            <a:off x="811773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6A794923-32D7-4B38-A68A-00D32D269AE2}"/>
              </a:ext>
            </a:extLst>
          </p:cNvPr>
          <p:cNvSpPr/>
          <p:nvPr/>
        </p:nvSpPr>
        <p:spPr>
          <a:xfrm>
            <a:off x="859800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AEBD0CA-8D73-40D4-B5C3-F9827CF74B85}"/>
              </a:ext>
            </a:extLst>
          </p:cNvPr>
          <p:cNvSpPr/>
          <p:nvPr/>
        </p:nvSpPr>
        <p:spPr>
          <a:xfrm>
            <a:off x="907827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E711626-1418-4F0D-8FB6-8206DA4EA94A}"/>
              </a:ext>
            </a:extLst>
          </p:cNvPr>
          <p:cNvSpPr txBox="1"/>
          <p:nvPr/>
        </p:nvSpPr>
        <p:spPr>
          <a:xfrm>
            <a:off x="9150978" y="298540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D62FE66-601D-4DB5-A539-0BA24FB073BD}"/>
              </a:ext>
            </a:extLst>
          </p:cNvPr>
          <p:cNvSpPr txBox="1"/>
          <p:nvPr/>
        </p:nvSpPr>
        <p:spPr>
          <a:xfrm>
            <a:off x="8645546" y="297523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62A6CB-C875-468A-A93E-C71F6B746B1F}"/>
              </a:ext>
            </a:extLst>
          </p:cNvPr>
          <p:cNvSpPr txBox="1"/>
          <p:nvPr/>
        </p:nvSpPr>
        <p:spPr>
          <a:xfrm>
            <a:off x="8173665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EA5B3CE-3DDA-4496-9446-5868C0E33A09}"/>
              </a:ext>
            </a:extLst>
          </p:cNvPr>
          <p:cNvSpPr/>
          <p:nvPr/>
        </p:nvSpPr>
        <p:spPr>
          <a:xfrm>
            <a:off x="10429609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DE892DF-6E7B-45B0-A1FE-AF5E299F8FD9}"/>
              </a:ext>
            </a:extLst>
          </p:cNvPr>
          <p:cNvSpPr/>
          <p:nvPr/>
        </p:nvSpPr>
        <p:spPr>
          <a:xfrm>
            <a:off x="10924557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99EBB4B-AD3F-4C01-BFB5-ECA3EAB7CD68}"/>
              </a:ext>
            </a:extLst>
          </p:cNvPr>
          <p:cNvSpPr txBox="1"/>
          <p:nvPr/>
        </p:nvSpPr>
        <p:spPr>
          <a:xfrm>
            <a:off x="10969651" y="296286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747A1E5-E13E-4328-957A-81B740933E7B}"/>
              </a:ext>
            </a:extLst>
          </p:cNvPr>
          <p:cNvSpPr txBox="1"/>
          <p:nvPr/>
        </p:nvSpPr>
        <p:spPr>
          <a:xfrm>
            <a:off x="10502308" y="2973036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6D23D189-C2AE-4E95-B106-DBD6DCB1D6C3}"/>
              </a:ext>
            </a:extLst>
          </p:cNvPr>
          <p:cNvSpPr/>
          <p:nvPr/>
        </p:nvSpPr>
        <p:spPr>
          <a:xfrm>
            <a:off x="5804480" y="493807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EF8C25E-7BE1-415C-9FC7-CC56B9306CE4}"/>
              </a:ext>
            </a:extLst>
          </p:cNvPr>
          <p:cNvSpPr txBox="1"/>
          <p:nvPr/>
        </p:nvSpPr>
        <p:spPr>
          <a:xfrm>
            <a:off x="5942905" y="501763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576CE9E-5A93-464D-8A29-74F5143EBCAE}"/>
              </a:ext>
            </a:extLst>
          </p:cNvPr>
          <p:cNvSpPr/>
          <p:nvPr/>
        </p:nvSpPr>
        <p:spPr>
          <a:xfrm>
            <a:off x="617463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795B702D-A490-4A3F-81CB-BC738C880B03}"/>
              </a:ext>
            </a:extLst>
          </p:cNvPr>
          <p:cNvSpPr/>
          <p:nvPr/>
        </p:nvSpPr>
        <p:spPr>
          <a:xfrm>
            <a:off x="665490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3846A1B-1408-4BEA-B595-F38C2865A341}"/>
              </a:ext>
            </a:extLst>
          </p:cNvPr>
          <p:cNvSpPr txBox="1"/>
          <p:nvPr/>
        </p:nvSpPr>
        <p:spPr>
          <a:xfrm>
            <a:off x="6219733" y="54507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408FAFE-DF5A-42D6-A17D-107F82C1850A}"/>
              </a:ext>
            </a:extLst>
          </p:cNvPr>
          <p:cNvSpPr txBox="1"/>
          <p:nvPr/>
        </p:nvSpPr>
        <p:spPr>
          <a:xfrm>
            <a:off x="6697549" y="544309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A45B3D23-636B-4701-AA9A-8EADAACC6AEE}"/>
              </a:ext>
            </a:extLst>
          </p:cNvPr>
          <p:cNvSpPr/>
          <p:nvPr/>
        </p:nvSpPr>
        <p:spPr>
          <a:xfrm>
            <a:off x="7534007" y="4947391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275F3D4-8282-47CE-BFCA-340ADBC3D22B}"/>
              </a:ext>
            </a:extLst>
          </p:cNvPr>
          <p:cNvSpPr txBox="1"/>
          <p:nvPr/>
        </p:nvSpPr>
        <p:spPr>
          <a:xfrm>
            <a:off x="7672431" y="5026948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0C19C542-552F-47ED-96CE-731ECD0D3F18}"/>
              </a:ext>
            </a:extLst>
          </p:cNvPr>
          <p:cNvSpPr/>
          <p:nvPr/>
        </p:nvSpPr>
        <p:spPr>
          <a:xfrm>
            <a:off x="790417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21CB8D0-C939-40D3-99F3-9B18F205304E}"/>
              </a:ext>
            </a:extLst>
          </p:cNvPr>
          <p:cNvSpPr/>
          <p:nvPr/>
        </p:nvSpPr>
        <p:spPr>
          <a:xfrm>
            <a:off x="838444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99E1C0D-F058-4278-8BE7-D9BCC2F28220}"/>
              </a:ext>
            </a:extLst>
          </p:cNvPr>
          <p:cNvSpPr txBox="1"/>
          <p:nvPr/>
        </p:nvSpPr>
        <p:spPr>
          <a:xfrm>
            <a:off x="8431981" y="5470328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082718C-30AC-4ABC-9913-D72EC004A6F9}"/>
              </a:ext>
            </a:extLst>
          </p:cNvPr>
          <p:cNvSpPr txBox="1"/>
          <p:nvPr/>
        </p:nvSpPr>
        <p:spPr>
          <a:xfrm>
            <a:off x="7960100" y="549686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0791183F-BDE3-47C2-92C7-CBF16DD60A9A}"/>
              </a:ext>
            </a:extLst>
          </p:cNvPr>
          <p:cNvSpPr/>
          <p:nvPr/>
        </p:nvSpPr>
        <p:spPr>
          <a:xfrm>
            <a:off x="9258649" y="4938076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58AA603-3256-48FF-94C3-A12413BD1E27}"/>
              </a:ext>
            </a:extLst>
          </p:cNvPr>
          <p:cNvSpPr txBox="1"/>
          <p:nvPr/>
        </p:nvSpPr>
        <p:spPr>
          <a:xfrm>
            <a:off x="9340446" y="501763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42E4FF1A-3A1B-4E41-973E-E543544A2B4B}"/>
              </a:ext>
            </a:extLst>
          </p:cNvPr>
          <p:cNvSpPr/>
          <p:nvPr/>
        </p:nvSpPr>
        <p:spPr>
          <a:xfrm>
            <a:off x="9563439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4A7AB629-E99C-492C-B5DE-76E9E46B9C52}"/>
              </a:ext>
            </a:extLst>
          </p:cNvPr>
          <p:cNvSpPr/>
          <p:nvPr/>
        </p:nvSpPr>
        <p:spPr>
          <a:xfrm>
            <a:off x="10058387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FDBEBBA-3F19-4F0B-BA8E-FC61B6D85F81}"/>
              </a:ext>
            </a:extLst>
          </p:cNvPr>
          <p:cNvSpPr txBox="1"/>
          <p:nvPr/>
        </p:nvSpPr>
        <p:spPr>
          <a:xfrm>
            <a:off x="10103481" y="5502683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0F3BA34-B5BA-4FC6-BD7A-C68FC2ECDDAA}"/>
              </a:ext>
            </a:extLst>
          </p:cNvPr>
          <p:cNvSpPr txBox="1"/>
          <p:nvPr/>
        </p:nvSpPr>
        <p:spPr>
          <a:xfrm>
            <a:off x="9636138" y="55128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6BA8C329-C937-4ABF-883D-4C1DDACFF493}"/>
              </a:ext>
            </a:extLst>
          </p:cNvPr>
          <p:cNvSpPr/>
          <p:nvPr/>
        </p:nvSpPr>
        <p:spPr>
          <a:xfrm>
            <a:off x="10790336" y="4908059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58D3F1D-311F-448D-AE5F-3FC9B2FFD412}"/>
              </a:ext>
            </a:extLst>
          </p:cNvPr>
          <p:cNvSpPr txBox="1"/>
          <p:nvPr/>
        </p:nvSpPr>
        <p:spPr>
          <a:xfrm>
            <a:off x="10872133" y="4987616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4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3DD17E3B-3942-4D26-ABC9-A0A99BF0D39C}"/>
              </a:ext>
            </a:extLst>
          </p:cNvPr>
          <p:cNvSpPr/>
          <p:nvPr/>
        </p:nvSpPr>
        <p:spPr>
          <a:xfrm>
            <a:off x="11039908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C88A82FC-FAFD-4EB3-924E-A461B73709CE}"/>
              </a:ext>
            </a:extLst>
          </p:cNvPr>
          <p:cNvSpPr/>
          <p:nvPr/>
        </p:nvSpPr>
        <p:spPr>
          <a:xfrm>
            <a:off x="11534856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3C6F390-8BEB-42D8-8503-EFBC040F951F}"/>
              </a:ext>
            </a:extLst>
          </p:cNvPr>
          <p:cNvSpPr txBox="1"/>
          <p:nvPr/>
        </p:nvSpPr>
        <p:spPr>
          <a:xfrm>
            <a:off x="11597780" y="539704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03F2019-9801-4E0A-82A1-8484457B7530}"/>
              </a:ext>
            </a:extLst>
          </p:cNvPr>
          <p:cNvSpPr txBox="1"/>
          <p:nvPr/>
        </p:nvSpPr>
        <p:spPr>
          <a:xfrm>
            <a:off x="11086742" y="540525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F5B03B5-8825-4ADF-8EBD-BEBF778CE36F}"/>
              </a:ext>
            </a:extLst>
          </p:cNvPr>
          <p:cNvSpPr txBox="1"/>
          <p:nvPr/>
        </p:nvSpPr>
        <p:spPr>
          <a:xfrm>
            <a:off x="7814515" y="2041535"/>
            <a:ext cx="102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795A8E1-4FDE-4A8A-BA8B-CC0E92F260C8}"/>
              </a:ext>
            </a:extLst>
          </p:cNvPr>
          <p:cNvSpPr txBox="1"/>
          <p:nvPr/>
        </p:nvSpPr>
        <p:spPr>
          <a:xfrm>
            <a:off x="7657402" y="4398470"/>
            <a:ext cx="108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Balance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7236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876384" y="83648"/>
            <a:ext cx="2793076" cy="1871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9718"/>
            <a:ext cx="10515600" cy="1325563"/>
          </a:xfrm>
        </p:spPr>
        <p:txBody>
          <a:bodyPr/>
          <a:lstStyle/>
          <a:p>
            <a:r>
              <a:rPr lang="en-US" dirty="0"/>
              <a:t>TaskModel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093" y="554420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will be used by the </a:t>
            </a:r>
            <a:r>
              <a:rPr lang="en-US" dirty="0" err="1"/>
              <a:t>SamzaContainer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092" y="1114144"/>
            <a:ext cx="523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TaskModel contains </a:t>
            </a:r>
            <a:r>
              <a:rPr lang="en-US" dirty="0" err="1"/>
              <a:t>TaskName</a:t>
            </a:r>
            <a:r>
              <a:rPr lang="en-US" dirty="0"/>
              <a:t>, the set of associated </a:t>
            </a:r>
            <a:r>
              <a:rPr lang="en-US" dirty="0" err="1"/>
              <a:t>SystemStreamPartition</a:t>
            </a:r>
            <a:r>
              <a:rPr lang="en-US" dirty="0"/>
              <a:t> and the associated </a:t>
            </a:r>
            <a:r>
              <a:rPr lang="en-US" dirty="0" err="1"/>
              <a:t>ChangelogPartition</a:t>
            </a:r>
            <a:r>
              <a:rPr lang="en-US" dirty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61917" y="45298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61916" y="78357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61916" y="77990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62736" y="115658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62736" y="115291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65133" y="154261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58332" y="477578"/>
            <a:ext cx="1463040" cy="46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98877" y="507768"/>
            <a:ext cx="136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55869" y="442796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58332" y="1035684"/>
            <a:ext cx="1217427" cy="749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04353" y="1069961"/>
            <a:ext cx="126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59263" y="1637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ContainerModel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660" y="2663033"/>
            <a:ext cx="46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is used to define which </a:t>
            </a:r>
            <a:r>
              <a:rPr lang="en-US" dirty="0" err="1"/>
              <a:t>TaskModels</a:t>
            </a:r>
            <a:r>
              <a:rPr lang="en-US" dirty="0"/>
              <a:t> a </a:t>
            </a:r>
            <a:r>
              <a:rPr lang="en-US" dirty="0" err="1"/>
              <a:t>SamzaContainer</a:t>
            </a:r>
            <a:r>
              <a:rPr lang="en-US" dirty="0"/>
              <a:t> should process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097" y="3367326"/>
            <a:ext cx="47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ContainerModel contains a </a:t>
            </a:r>
            <a:r>
              <a:rPr lang="en-US" dirty="0" err="1"/>
              <a:t>containerID</a:t>
            </a:r>
            <a:r>
              <a:rPr lang="en-US" dirty="0"/>
              <a:t> and a set of </a:t>
            </a:r>
            <a:r>
              <a:rPr lang="en-US" dirty="0" err="1"/>
              <a:t>TaskModels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76223" y="2123926"/>
            <a:ext cx="3524597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71307" y="54754"/>
            <a:ext cx="236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9208" y="2116810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61229" y="2968655"/>
            <a:ext cx="1372806" cy="565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ID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75104" y="2488187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281964" y="2524728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75104" y="291480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281964" y="2951349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75104" y="3321552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281964" y="3358093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75104" y="374556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727897" y="3764837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-59263" y="3785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JobModel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7096" y="4830200"/>
            <a:ext cx="555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model used in </a:t>
            </a:r>
            <a:r>
              <a:rPr lang="en-US" dirty="0" err="1"/>
              <a:t>JobCoordinator</a:t>
            </a:r>
            <a:r>
              <a:rPr lang="en-US" dirty="0"/>
              <a:t> and </a:t>
            </a:r>
            <a:r>
              <a:rPr lang="en-US" dirty="0" err="1"/>
              <a:t>SamzaContainer</a:t>
            </a:r>
            <a:r>
              <a:rPr lang="en-US" dirty="0"/>
              <a:t> to determine how to execute </a:t>
            </a:r>
            <a:r>
              <a:rPr lang="en-US" dirty="0" err="1"/>
              <a:t>Samza</a:t>
            </a:r>
            <a:r>
              <a:rPr lang="en-US" dirty="0"/>
              <a:t> job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1786" y="5644681"/>
            <a:ext cx="543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JobModel contains a set of </a:t>
            </a:r>
            <a:r>
              <a:rPr lang="en-US" dirty="0" err="1"/>
              <a:t>ContainerModels</a:t>
            </a:r>
            <a:r>
              <a:rPr lang="en-US" dirty="0"/>
              <a:t>, and a </a:t>
            </a:r>
            <a:r>
              <a:rPr lang="en-US" dirty="0" err="1"/>
              <a:t>LocalityMapping</a:t>
            </a:r>
            <a:r>
              <a:rPr lang="en-US" dirty="0"/>
              <a:t> from </a:t>
            </a:r>
            <a:r>
              <a:rPr lang="en-US" dirty="0" err="1"/>
              <a:t>ContainerID</a:t>
            </a:r>
            <a:r>
              <a:rPr lang="en-US" dirty="0"/>
              <a:t> to </a:t>
            </a:r>
            <a:r>
              <a:rPr lang="en-US" dirty="0" err="1"/>
              <a:t>HostKey</a:t>
            </a:r>
            <a:r>
              <a:rPr lang="en-US" dirty="0"/>
              <a:t> for host-affinity.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148679" y="4493211"/>
            <a:ext cx="4179683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680467" y="4492674"/>
            <a:ext cx="15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365167" y="4878376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36072" y="4913846"/>
            <a:ext cx="19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365167" y="530499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336073" y="5341538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65167" y="5711741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36073" y="5748282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5167" y="613575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025599" y="6155026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83575" y="5050604"/>
            <a:ext cx="1535570" cy="1277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674354" y="5248471"/>
            <a:ext cx="11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Container-to-Host Mapping</a:t>
            </a:r>
          </a:p>
        </p:txBody>
      </p:sp>
    </p:spTree>
    <p:extLst>
      <p:ext uri="{BB962C8B-B14F-4D97-AF65-F5344CB8AC3E}">
        <p14:creationId xmlns:p14="http://schemas.microsoft.com/office/powerpoint/2010/main" val="354877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31413</TotalTime>
  <Words>7075</Words>
  <Application>Microsoft Office PowerPoint</Application>
  <PresentationFormat>宽屏</PresentationFormat>
  <Paragraphs>1466</Paragraphs>
  <Slides>115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22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Index</vt:lpstr>
      <vt:lpstr>YARN</vt:lpstr>
      <vt:lpstr>PowerPoint 演示文稿</vt:lpstr>
      <vt:lpstr>PowerPoint 演示文稿</vt:lpstr>
      <vt:lpstr>PowerPoint 演示文稿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In YARN cluster</vt:lpstr>
      <vt:lpstr>Create ClusterBasedJobCoordinator</vt:lpstr>
      <vt:lpstr>Read JobModel</vt:lpstr>
      <vt:lpstr>Read JobModel</vt:lpstr>
      <vt:lpstr>StreamMetadataCache</vt:lpstr>
      <vt:lpstr>ContainerGroup</vt:lpstr>
      <vt:lpstr>TaskModel</vt:lpstr>
      <vt:lpstr>Progress ends here</vt:lpstr>
      <vt:lpstr>PowerPoint 演示文稿</vt:lpstr>
      <vt:lpstr>RemoteApplicationRunner</vt:lpstr>
      <vt:lpstr>Application example</vt:lpstr>
      <vt:lpstr>PowerPoint 演示文稿</vt:lpstr>
      <vt:lpstr>Complete Abstract</vt:lpstr>
      <vt:lpstr>ClusterBasedJobCoordinator.java</vt:lpstr>
      <vt:lpstr>JobModelManager</vt:lpstr>
      <vt:lpstr>Application example</vt:lpstr>
      <vt:lpstr>PowerPoint 演示文稿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演示文稿</vt:lpstr>
      <vt:lpstr>PowerPoint 演示文稿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She Zhaochen</cp:lastModifiedBy>
  <cp:revision>2056</cp:revision>
  <dcterms:created xsi:type="dcterms:W3CDTF">2017-09-19T08:35:57Z</dcterms:created>
  <dcterms:modified xsi:type="dcterms:W3CDTF">2018-03-18T12:07:24Z</dcterms:modified>
</cp:coreProperties>
</file>