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8" r:id="rId3"/>
    <p:sldId id="260" r:id="rId4"/>
    <p:sldId id="261" r:id="rId5"/>
    <p:sldId id="262" r:id="rId6"/>
    <p:sldId id="282" r:id="rId7"/>
    <p:sldId id="284" r:id="rId8"/>
    <p:sldId id="265" r:id="rId9"/>
    <p:sldId id="266" r:id="rId10"/>
    <p:sldId id="267" r:id="rId11"/>
    <p:sldId id="283" r:id="rId12"/>
    <p:sldId id="271" r:id="rId13"/>
    <p:sldId id="273" r:id="rId14"/>
    <p:sldId id="269" r:id="rId15"/>
    <p:sldId id="272" r:id="rId16"/>
    <p:sldId id="274" r:id="rId17"/>
    <p:sldId id="275" r:id="rId18"/>
    <p:sldId id="270" r:id="rId19"/>
    <p:sldId id="276" r:id="rId20"/>
    <p:sldId id="278" r:id="rId21"/>
    <p:sldId id="279" r:id="rId22"/>
    <p:sldId id="277" r:id="rId23"/>
    <p:sldId id="280" r:id="rId24"/>
    <p:sldId id="281" r:id="rId25"/>
    <p:sldId id="289" r:id="rId26"/>
    <p:sldId id="291" r:id="rId27"/>
    <p:sldId id="293" r:id="rId28"/>
    <p:sldId id="295" r:id="rId29"/>
    <p:sldId id="297" r:id="rId30"/>
    <p:sldId id="298" r:id="rId31"/>
    <p:sldId id="300" r:id="rId32"/>
    <p:sldId id="301" r:id="rId33"/>
    <p:sldId id="299" r:id="rId34"/>
    <p:sldId id="302" r:id="rId35"/>
    <p:sldId id="285" r:id="rId36"/>
    <p:sldId id="287" r:id="rId37"/>
    <p:sldId id="286" r:id="rId38"/>
    <p:sldId id="259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87296-3506-4D5A-9D89-EE67DD14248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5B0E7-EDFD-4900-8640-F796F7968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28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64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98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08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25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80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6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02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27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615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504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87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521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135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1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175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12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05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57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51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48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71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5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6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9C6-E8B2-4D26-BD99-BAC2171A788C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4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9C6-E8B2-4D26-BD99-BAC2171A788C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9C6-E8B2-4D26-BD99-BAC2171A788C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7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9C6-E8B2-4D26-BD99-BAC2171A788C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3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9C6-E8B2-4D26-BD99-BAC2171A788C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3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9C6-E8B2-4D26-BD99-BAC2171A788C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9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9C6-E8B2-4D26-BD99-BAC2171A788C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6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9C6-E8B2-4D26-BD99-BAC2171A788C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5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9C6-E8B2-4D26-BD99-BAC2171A788C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6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9C6-E8B2-4D26-BD99-BAC2171A788C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3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9C6-E8B2-4D26-BD99-BAC2171A788C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4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959C6-E8B2-4D26-BD99-BAC2171A788C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2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Hadoop YARN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She </a:t>
            </a:r>
            <a:r>
              <a:rPr lang="en-US" dirty="0" err="1">
                <a:latin typeface="Comic Sans MS" panose="030F0702030302020204" pitchFamily="66" charset="0"/>
              </a:rPr>
              <a:t>Zhaochen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25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FC92D-8CAB-43C8-BCBA-B4E257481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Comic Sans MS" panose="030F0702030302020204" pitchFamily="66" charset="0"/>
              </a:rPr>
              <a:t>YARN’s Components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97D9FF-50AB-478B-AB83-A56994F67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20" y="1552516"/>
            <a:ext cx="4681756" cy="505922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000" dirty="0">
                <a:latin typeface="Comic Sans MS" panose="030F0702030302020204" pitchFamily="66" charset="0"/>
              </a:rPr>
              <a:t>Container</a:t>
            </a:r>
          </a:p>
          <a:p>
            <a:pPr marL="0" indent="0">
              <a:buNone/>
            </a:pPr>
            <a:r>
              <a:rPr lang="en-US" altLang="zh-CN" sz="2600" dirty="0">
                <a:latin typeface="Comic Sans MS" panose="030F0702030302020204" pitchFamily="66" charset="0"/>
              </a:rPr>
              <a:t>Created by RM when request</a:t>
            </a:r>
          </a:p>
          <a:p>
            <a:pPr marL="0" indent="0">
              <a:buNone/>
            </a:pPr>
            <a:r>
              <a:rPr lang="en-US" altLang="zh-CN" sz="2600" dirty="0">
                <a:latin typeface="Comic Sans MS" panose="030F0702030302020204" pitchFamily="66" charset="0"/>
              </a:rPr>
              <a:t>Allocated certain resource(CPU, memory) on a slave node</a:t>
            </a:r>
          </a:p>
          <a:p>
            <a:pPr marL="0" indent="0">
              <a:buNone/>
            </a:pPr>
            <a:r>
              <a:rPr lang="en-US" altLang="zh-CN" sz="2600" dirty="0">
                <a:latin typeface="Comic Sans MS" panose="030F0702030302020204" pitchFamily="66" charset="0"/>
              </a:rPr>
              <a:t>Applications run in one or more containers</a:t>
            </a: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sz="3000" dirty="0">
                <a:latin typeface="Comic Sans MS" panose="030F0702030302020204" pitchFamily="66" charset="0"/>
              </a:rPr>
              <a:t>Application Master</a:t>
            </a:r>
          </a:p>
          <a:p>
            <a:pPr marL="0" indent="0">
              <a:buNone/>
            </a:pPr>
            <a:r>
              <a:rPr lang="en-US" altLang="zh-CN" sz="2600" dirty="0">
                <a:latin typeface="Comic Sans MS" panose="030F0702030302020204" pitchFamily="66" charset="0"/>
              </a:rPr>
              <a:t>One per-application</a:t>
            </a:r>
          </a:p>
          <a:p>
            <a:pPr marL="0" indent="0">
              <a:buNone/>
            </a:pPr>
            <a:r>
              <a:rPr lang="en-US" altLang="zh-CN" sz="2600" dirty="0">
                <a:latin typeface="Comic Sans MS" panose="030F0702030302020204" pitchFamily="66" charset="0"/>
              </a:rPr>
              <a:t>Framework/application specific</a:t>
            </a:r>
          </a:p>
          <a:p>
            <a:pPr marL="0" indent="0">
              <a:buNone/>
            </a:pPr>
            <a:r>
              <a:rPr lang="en-US" altLang="zh-CN" sz="2600" dirty="0">
                <a:latin typeface="Comic Sans MS" panose="030F0702030302020204" pitchFamily="66" charset="0"/>
              </a:rPr>
              <a:t>Runs in a container</a:t>
            </a:r>
          </a:p>
          <a:p>
            <a:pPr marL="0" indent="0">
              <a:buNone/>
            </a:pPr>
            <a:r>
              <a:rPr lang="en-US" altLang="zh-CN" sz="2600" dirty="0">
                <a:latin typeface="Comic Sans MS" panose="030F0702030302020204" pitchFamily="66" charset="0"/>
              </a:rPr>
              <a:t>Request more containers to run application</a:t>
            </a: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BA12D1-FBCD-4452-88BF-3E0DDE47B79B}"/>
              </a:ext>
            </a:extLst>
          </p:cNvPr>
          <p:cNvSpPr/>
          <p:nvPr/>
        </p:nvSpPr>
        <p:spPr>
          <a:xfrm>
            <a:off x="6425967" y="1172828"/>
            <a:ext cx="4927833" cy="2256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3911BE-456D-42C6-8E50-1C7630C6091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513" y="1229351"/>
            <a:ext cx="2143125" cy="21431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96552BC-D1C4-446C-9EEB-528804016820}"/>
              </a:ext>
            </a:extLst>
          </p:cNvPr>
          <p:cNvSpPr txBox="1"/>
          <p:nvPr/>
        </p:nvSpPr>
        <p:spPr>
          <a:xfrm>
            <a:off x="7180565" y="1229351"/>
            <a:ext cx="1669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Manager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42BDD0-4A48-48F5-8BC4-8F99CE4DC6CA}"/>
              </a:ext>
            </a:extLst>
          </p:cNvPr>
          <p:cNvSpPr/>
          <p:nvPr/>
        </p:nvSpPr>
        <p:spPr>
          <a:xfrm>
            <a:off x="6425968" y="3674895"/>
            <a:ext cx="4903598" cy="2256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9CA116-C5D3-4A60-AEB0-DE7BBFDBD07C}"/>
              </a:ext>
            </a:extLst>
          </p:cNvPr>
          <p:cNvSpPr txBox="1"/>
          <p:nvPr/>
        </p:nvSpPr>
        <p:spPr>
          <a:xfrm>
            <a:off x="7180564" y="3731419"/>
            <a:ext cx="1669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Manager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1E0D65F-54EE-4BB3-958D-263DB8DAB5B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512" y="3731419"/>
            <a:ext cx="2143125" cy="2143125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B8FE444-466B-4094-9097-7C9D8416C9E9}"/>
              </a:ext>
            </a:extLst>
          </p:cNvPr>
          <p:cNvSpPr/>
          <p:nvPr/>
        </p:nvSpPr>
        <p:spPr>
          <a:xfrm>
            <a:off x="6534200" y="2128259"/>
            <a:ext cx="1217229" cy="10582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78AB66C-5B47-41B7-B925-E8DBDFD70E4E}"/>
              </a:ext>
            </a:extLst>
          </p:cNvPr>
          <p:cNvSpPr txBox="1"/>
          <p:nvPr/>
        </p:nvSpPr>
        <p:spPr>
          <a:xfrm>
            <a:off x="6534200" y="2128259"/>
            <a:ext cx="129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Container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7175C09-2513-4908-ABA9-FF52D00AD968}"/>
              </a:ext>
            </a:extLst>
          </p:cNvPr>
          <p:cNvSpPr txBox="1"/>
          <p:nvPr/>
        </p:nvSpPr>
        <p:spPr>
          <a:xfrm>
            <a:off x="6653950" y="2492980"/>
            <a:ext cx="97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2 cores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2 </a:t>
            </a:r>
            <a:r>
              <a:rPr lang="en-US" altLang="ja-JP" dirty="0">
                <a:latin typeface="Comic Sans MS" panose="030F0702030302020204" pitchFamily="66" charset="0"/>
              </a:rPr>
              <a:t>GB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F5498E2-2A43-4BBA-B990-B3323ABF3FFF}"/>
              </a:ext>
            </a:extLst>
          </p:cNvPr>
          <p:cNvSpPr/>
          <p:nvPr/>
        </p:nvSpPr>
        <p:spPr>
          <a:xfrm>
            <a:off x="7946680" y="2128259"/>
            <a:ext cx="1217229" cy="10582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106D047-4DE8-47E5-81AC-3256E15D6A31}"/>
              </a:ext>
            </a:extLst>
          </p:cNvPr>
          <p:cNvSpPr txBox="1"/>
          <p:nvPr/>
        </p:nvSpPr>
        <p:spPr>
          <a:xfrm>
            <a:off x="7946680" y="2128259"/>
            <a:ext cx="129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Container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198C236-68B4-4E69-B479-566B5DF2CB3A}"/>
              </a:ext>
            </a:extLst>
          </p:cNvPr>
          <p:cNvSpPr txBox="1"/>
          <p:nvPr/>
        </p:nvSpPr>
        <p:spPr>
          <a:xfrm>
            <a:off x="8066430" y="2492980"/>
            <a:ext cx="97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1 cores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1 </a:t>
            </a:r>
            <a:r>
              <a:rPr lang="en-US" altLang="ja-JP" dirty="0">
                <a:latin typeface="Comic Sans MS" panose="030F0702030302020204" pitchFamily="66" charset="0"/>
              </a:rPr>
              <a:t>GB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F8393AD-F83F-4BEA-A489-70E3AC1C7443}"/>
              </a:ext>
            </a:extLst>
          </p:cNvPr>
          <p:cNvSpPr/>
          <p:nvPr/>
        </p:nvSpPr>
        <p:spPr>
          <a:xfrm>
            <a:off x="6741625" y="4695636"/>
            <a:ext cx="2390208" cy="7046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1806E85-690B-466A-8EE9-011E49C51B4C}"/>
              </a:ext>
            </a:extLst>
          </p:cNvPr>
          <p:cNvSpPr txBox="1"/>
          <p:nvPr/>
        </p:nvSpPr>
        <p:spPr>
          <a:xfrm>
            <a:off x="7256479" y="4724807"/>
            <a:ext cx="138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Application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Master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047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D6EDFFD-3DED-42E8-B49B-DD0C91D4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How YARN works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D01F5D-5787-4743-A303-F6A6DAC54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411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50282" y="2474188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YARN Cluster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443" y="301051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2213" y="3050572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58313" y="474182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313" y="2562111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8313" y="4736742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221778" y="698413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70137" y="74452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21778" y="2794497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21778" y="492516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614252" y="1085003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623044" y="3168780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614252" y="3552245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89918" y="282114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0108" y="497127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73CA8B-173E-47E9-B2EB-DC8193E5A3D7}"/>
              </a:ext>
            </a:extLst>
          </p:cNvPr>
          <p:cNvSpPr txBox="1"/>
          <p:nvPr/>
        </p:nvSpPr>
        <p:spPr>
          <a:xfrm>
            <a:off x="3068334" y="1436106"/>
            <a:ext cx="3027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RM keeps listening NMs for node availability and resource status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236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50282" y="2474188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YARN Cluster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443" y="301051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2213" y="3050572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58313" y="474182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313" y="2562111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8313" y="4736742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9705" y="2505960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9158" y="2659797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2346813" y="2844464"/>
            <a:ext cx="1904630" cy="535332"/>
          </a:xfrm>
          <a:prstGeom prst="straightConnector1">
            <a:avLst/>
          </a:prstGeom>
          <a:ln w="1905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21778" y="698413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70137" y="74452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21778" y="2794497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21778" y="492516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614252" y="1085003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623044" y="3168780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614252" y="3552245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89918" y="282114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0108" y="497127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D4D1CB2-F0BC-4596-ABA2-A6E9BC664704}"/>
              </a:ext>
            </a:extLst>
          </p:cNvPr>
          <p:cNvSpPr/>
          <p:nvPr/>
        </p:nvSpPr>
        <p:spPr>
          <a:xfrm>
            <a:off x="2421192" y="2254835"/>
            <a:ext cx="1276337" cy="53533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E3A278D-0642-4E04-910C-F46500F9F65A}"/>
              </a:ext>
            </a:extLst>
          </p:cNvPr>
          <p:cNvSpPr txBox="1"/>
          <p:nvPr/>
        </p:nvSpPr>
        <p:spPr>
          <a:xfrm>
            <a:off x="2399566" y="2197989"/>
            <a:ext cx="1477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Application</a:t>
            </a:r>
          </a:p>
          <a:p>
            <a:r>
              <a:rPr lang="en-US" altLang="zh-CN" dirty="0" err="1">
                <a:latin typeface="Comic Sans MS" panose="030F0702030302020204" pitchFamily="66" charset="0"/>
              </a:rPr>
              <a:t>MyApp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DBE5E1F-0C7F-45C9-B5BE-4546453E15D4}"/>
              </a:ext>
            </a:extLst>
          </p:cNvPr>
          <p:cNvSpPr txBox="1"/>
          <p:nvPr/>
        </p:nvSpPr>
        <p:spPr>
          <a:xfrm>
            <a:off x="2266384" y="1419194"/>
            <a:ext cx="1904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Client submits application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254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50282" y="2474188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YARN Cluster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443" y="301051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2213" y="3050572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58313" y="474182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313" y="2562111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8313" y="4736742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9705" y="2505960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9158" y="2659797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2346813" y="2844464"/>
            <a:ext cx="1904630" cy="535332"/>
          </a:xfrm>
          <a:prstGeom prst="straightConnector1">
            <a:avLst/>
          </a:prstGeom>
          <a:ln w="1905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21778" y="698413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70137" y="74452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21778" y="2794497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21778" y="492516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614252" y="1085003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623044" y="3168780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614252" y="3552245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89918" y="282114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0108" y="497127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42952" y="1710162"/>
            <a:ext cx="1086399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6373" y="174382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5B6C0B10-B090-4AE5-9D49-A790ADC11515}"/>
              </a:ext>
            </a:extLst>
          </p:cNvPr>
          <p:cNvSpPr/>
          <p:nvPr/>
        </p:nvSpPr>
        <p:spPr>
          <a:xfrm>
            <a:off x="5662569" y="1912690"/>
            <a:ext cx="973123" cy="1375794"/>
          </a:xfrm>
          <a:custGeom>
            <a:avLst/>
            <a:gdLst>
              <a:gd name="connsiteX0" fmla="*/ 0 w 973123"/>
              <a:gd name="connsiteY0" fmla="*/ 1375794 h 1375794"/>
              <a:gd name="connsiteX1" fmla="*/ 612396 w 973123"/>
              <a:gd name="connsiteY1" fmla="*/ 897622 h 1375794"/>
              <a:gd name="connsiteX2" fmla="*/ 713064 w 973123"/>
              <a:gd name="connsiteY2" fmla="*/ 176169 h 1375794"/>
              <a:gd name="connsiteX3" fmla="*/ 973123 w 973123"/>
              <a:gd name="connsiteY3" fmla="*/ 0 h 137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3123" h="1375794">
                <a:moveTo>
                  <a:pt x="0" y="1375794"/>
                </a:moveTo>
                <a:cubicBezTo>
                  <a:pt x="246776" y="1236676"/>
                  <a:pt x="493552" y="1097559"/>
                  <a:pt x="612396" y="897622"/>
                </a:cubicBezTo>
                <a:cubicBezTo>
                  <a:pt x="731240" y="697685"/>
                  <a:pt x="652943" y="325773"/>
                  <a:pt x="713064" y="176169"/>
                </a:cubicBezTo>
                <a:cubicBezTo>
                  <a:pt x="773185" y="26565"/>
                  <a:pt x="873154" y="13282"/>
                  <a:pt x="973123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D4D1CB2-F0BC-4596-ABA2-A6E9BC664704}"/>
              </a:ext>
            </a:extLst>
          </p:cNvPr>
          <p:cNvSpPr/>
          <p:nvPr/>
        </p:nvSpPr>
        <p:spPr>
          <a:xfrm>
            <a:off x="2421192" y="2254834"/>
            <a:ext cx="1276337" cy="58962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E3A278D-0642-4E04-910C-F46500F9F65A}"/>
              </a:ext>
            </a:extLst>
          </p:cNvPr>
          <p:cNvSpPr txBox="1"/>
          <p:nvPr/>
        </p:nvSpPr>
        <p:spPr>
          <a:xfrm>
            <a:off x="2386338" y="2213377"/>
            <a:ext cx="1477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Application</a:t>
            </a:r>
          </a:p>
          <a:p>
            <a:r>
              <a:rPr lang="en-US" altLang="zh-CN" dirty="0" err="1">
                <a:latin typeface="Comic Sans MS" panose="030F0702030302020204" pitchFamily="66" charset="0"/>
              </a:rPr>
              <a:t>MyApp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DBE5E1F-0C7F-45C9-B5BE-4546453E15D4}"/>
              </a:ext>
            </a:extLst>
          </p:cNvPr>
          <p:cNvSpPr txBox="1"/>
          <p:nvPr/>
        </p:nvSpPr>
        <p:spPr>
          <a:xfrm>
            <a:off x="2266384" y="1419194"/>
            <a:ext cx="1904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Client submits application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61534BB-0423-4D52-836B-C8CDF27260FE}"/>
              </a:ext>
            </a:extLst>
          </p:cNvPr>
          <p:cNvSpPr txBox="1"/>
          <p:nvPr/>
        </p:nvSpPr>
        <p:spPr>
          <a:xfrm>
            <a:off x="4641681" y="144477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RM launch AM in a node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30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50282" y="2474188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YARN Cluster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443" y="301051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2213" y="3050572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58313" y="474182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313" y="2562111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8313" y="4736742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9705" y="2505960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9158" y="2659797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2346813" y="2844464"/>
            <a:ext cx="1904630" cy="535332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21778" y="698413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70137" y="74452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21778" y="2794497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21778" y="492516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614252" y="1085003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623044" y="3168780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614252" y="3552245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89918" y="282114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0108" y="497127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42952" y="1710162"/>
            <a:ext cx="1086399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6373" y="174382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22" name="Freeform 21"/>
          <p:cNvSpPr/>
          <p:nvPr/>
        </p:nvSpPr>
        <p:spPr>
          <a:xfrm>
            <a:off x="5649421" y="1920272"/>
            <a:ext cx="1002323" cy="1389185"/>
          </a:xfrm>
          <a:custGeom>
            <a:avLst/>
            <a:gdLst>
              <a:gd name="connsiteX0" fmla="*/ 1002323 w 1002323"/>
              <a:gd name="connsiteY0" fmla="*/ 0 h 1389185"/>
              <a:gd name="connsiteX1" fmla="*/ 685800 w 1002323"/>
              <a:gd name="connsiteY1" fmla="*/ 545123 h 1389185"/>
              <a:gd name="connsiteX2" fmla="*/ 307731 w 1002323"/>
              <a:gd name="connsiteY2" fmla="*/ 1204547 h 1389185"/>
              <a:gd name="connsiteX3" fmla="*/ 0 w 1002323"/>
              <a:gd name="connsiteY3" fmla="*/ 1389185 h 1389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2323" h="1389185">
                <a:moveTo>
                  <a:pt x="1002323" y="0"/>
                </a:moveTo>
                <a:lnTo>
                  <a:pt x="685800" y="545123"/>
                </a:lnTo>
                <a:cubicBezTo>
                  <a:pt x="570035" y="745881"/>
                  <a:pt x="422031" y="1063870"/>
                  <a:pt x="307731" y="1204547"/>
                </a:cubicBezTo>
                <a:cubicBezTo>
                  <a:pt x="193431" y="1345224"/>
                  <a:pt x="93785" y="1362808"/>
                  <a:pt x="0" y="1389185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A711FB-59B5-4937-9A28-367D6E078E55}"/>
              </a:ext>
            </a:extLst>
          </p:cNvPr>
          <p:cNvSpPr txBox="1"/>
          <p:nvPr/>
        </p:nvSpPr>
        <p:spPr>
          <a:xfrm>
            <a:off x="4833202" y="1491425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AM requests resource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A2FC779-4168-4E4D-8CDB-55D16C6A0495}"/>
              </a:ext>
            </a:extLst>
          </p:cNvPr>
          <p:cNvSpPr txBox="1"/>
          <p:nvPr/>
        </p:nvSpPr>
        <p:spPr>
          <a:xfrm>
            <a:off x="2149903" y="1599299"/>
            <a:ext cx="1955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Client listening the Application status from RM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416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50282" y="2474188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YARN Cluster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443" y="301051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2213" y="3050572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58313" y="474182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313" y="2562111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8313" y="4736742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9705" y="2505960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9158" y="2659797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2346813" y="2844464"/>
            <a:ext cx="1904630" cy="535332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21778" y="698413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70137" y="74452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21778" y="2794497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21778" y="492516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614252" y="1085003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623044" y="3168780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614252" y="3552245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89918" y="282114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0108" y="497127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42952" y="1710162"/>
            <a:ext cx="1086399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6373" y="174382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642953" y="3770431"/>
            <a:ext cx="1086398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14927" y="3796519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Container</a:t>
            </a:r>
          </a:p>
        </p:txBody>
      </p:sp>
      <p:sp>
        <p:nvSpPr>
          <p:cNvPr id="22" name="Freeform 21"/>
          <p:cNvSpPr/>
          <p:nvPr/>
        </p:nvSpPr>
        <p:spPr>
          <a:xfrm>
            <a:off x="5649421" y="1920272"/>
            <a:ext cx="1002323" cy="1389185"/>
          </a:xfrm>
          <a:custGeom>
            <a:avLst/>
            <a:gdLst>
              <a:gd name="connsiteX0" fmla="*/ 1002323 w 1002323"/>
              <a:gd name="connsiteY0" fmla="*/ 0 h 1389185"/>
              <a:gd name="connsiteX1" fmla="*/ 685800 w 1002323"/>
              <a:gd name="connsiteY1" fmla="*/ 545123 h 1389185"/>
              <a:gd name="connsiteX2" fmla="*/ 307731 w 1002323"/>
              <a:gd name="connsiteY2" fmla="*/ 1204547 h 1389185"/>
              <a:gd name="connsiteX3" fmla="*/ 0 w 1002323"/>
              <a:gd name="connsiteY3" fmla="*/ 1389185 h 1389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2323" h="1389185">
                <a:moveTo>
                  <a:pt x="1002323" y="0"/>
                </a:moveTo>
                <a:lnTo>
                  <a:pt x="685800" y="545123"/>
                </a:lnTo>
                <a:cubicBezTo>
                  <a:pt x="570035" y="745881"/>
                  <a:pt x="422031" y="1063870"/>
                  <a:pt x="307731" y="1204547"/>
                </a:cubicBezTo>
                <a:cubicBezTo>
                  <a:pt x="193431" y="1345224"/>
                  <a:pt x="93785" y="1362808"/>
                  <a:pt x="0" y="1389185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4A152271-B283-441A-9CB4-954424EA0B4D}"/>
              </a:ext>
            </a:extLst>
          </p:cNvPr>
          <p:cNvSpPr/>
          <p:nvPr/>
        </p:nvSpPr>
        <p:spPr>
          <a:xfrm>
            <a:off x="5654180" y="3456264"/>
            <a:ext cx="998290" cy="520258"/>
          </a:xfrm>
          <a:custGeom>
            <a:avLst/>
            <a:gdLst>
              <a:gd name="connsiteX0" fmla="*/ 0 w 998290"/>
              <a:gd name="connsiteY0" fmla="*/ 0 h 520258"/>
              <a:gd name="connsiteX1" fmla="*/ 369115 w 998290"/>
              <a:gd name="connsiteY1" fmla="*/ 109057 h 520258"/>
              <a:gd name="connsiteX2" fmla="*/ 696286 w 998290"/>
              <a:gd name="connsiteY2" fmla="*/ 453006 h 520258"/>
              <a:gd name="connsiteX3" fmla="*/ 998290 w 998290"/>
              <a:gd name="connsiteY3" fmla="*/ 520118 h 52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8290" h="520258">
                <a:moveTo>
                  <a:pt x="0" y="0"/>
                </a:moveTo>
                <a:cubicBezTo>
                  <a:pt x="126533" y="16778"/>
                  <a:pt x="253067" y="33556"/>
                  <a:pt x="369115" y="109057"/>
                </a:cubicBezTo>
                <a:cubicBezTo>
                  <a:pt x="485163" y="184558"/>
                  <a:pt x="591424" y="384496"/>
                  <a:pt x="696286" y="453006"/>
                </a:cubicBezTo>
                <a:cubicBezTo>
                  <a:pt x="801148" y="521516"/>
                  <a:pt x="899719" y="520817"/>
                  <a:pt x="998290" y="520118"/>
                </a:cubicBezTo>
              </a:path>
            </a:pathLst>
          </a:custGeom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0F03427-0585-443D-A7DA-767F77BDAE65}"/>
              </a:ext>
            </a:extLst>
          </p:cNvPr>
          <p:cNvSpPr txBox="1"/>
          <p:nvPr/>
        </p:nvSpPr>
        <p:spPr>
          <a:xfrm>
            <a:off x="4893818" y="4483304"/>
            <a:ext cx="194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RM allocate containers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663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50282" y="2474188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YARN Cluster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443" y="301051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2213" y="3050572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58313" y="474182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313" y="2562111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8313" y="4736742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9705" y="2505960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9158" y="2659797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2346813" y="2844464"/>
            <a:ext cx="1904630" cy="535332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21778" y="698413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70137" y="74452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21778" y="2794497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21778" y="492516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614252" y="1085003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623044" y="3168780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614252" y="3552245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89918" y="282114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0108" y="497127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42952" y="1710162"/>
            <a:ext cx="1086399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6373" y="174382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642953" y="3770431"/>
            <a:ext cx="1086398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14927" y="3796519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MyApp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1562405A-2762-47C0-8473-2AB50DF63A56}"/>
              </a:ext>
            </a:extLst>
          </p:cNvPr>
          <p:cNvSpPr/>
          <p:nvPr/>
        </p:nvSpPr>
        <p:spPr>
          <a:xfrm>
            <a:off x="6887246" y="2139193"/>
            <a:ext cx="243396" cy="1619075"/>
          </a:xfrm>
          <a:custGeom>
            <a:avLst/>
            <a:gdLst>
              <a:gd name="connsiteX0" fmla="*/ 218229 w 243396"/>
              <a:gd name="connsiteY0" fmla="*/ 0 h 1619075"/>
              <a:gd name="connsiteX1" fmla="*/ 115 w 243396"/>
              <a:gd name="connsiteY1" fmla="*/ 612396 h 1619075"/>
              <a:gd name="connsiteX2" fmla="*/ 243396 w 243396"/>
              <a:gd name="connsiteY2" fmla="*/ 1619075 h 16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396" h="1619075">
                <a:moveTo>
                  <a:pt x="218229" y="0"/>
                </a:moveTo>
                <a:cubicBezTo>
                  <a:pt x="107075" y="171275"/>
                  <a:pt x="-4079" y="342550"/>
                  <a:pt x="115" y="612396"/>
                </a:cubicBezTo>
                <a:cubicBezTo>
                  <a:pt x="4309" y="882242"/>
                  <a:pt x="123852" y="1250658"/>
                  <a:pt x="243396" y="1619075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4B0EE1F-F598-407B-9A0A-F986B930D710}"/>
              </a:ext>
            </a:extLst>
          </p:cNvPr>
          <p:cNvSpPr txBox="1"/>
          <p:nvPr/>
        </p:nvSpPr>
        <p:spPr>
          <a:xfrm>
            <a:off x="3650280" y="1436966"/>
            <a:ext cx="2719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AM launch application’s task in Container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321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50282" y="2474188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YARN Cluster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443" y="301051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2213" y="3050572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58313" y="474182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313" y="2562111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8313" y="4736742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9705" y="2505960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9158" y="2659797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2346813" y="2844464"/>
            <a:ext cx="1904630" cy="535332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21778" y="698413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70137" y="74452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21778" y="2794497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21778" y="492516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614252" y="1085003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623044" y="3168780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614252" y="3552245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89918" y="282114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0108" y="497127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42952" y="1710162"/>
            <a:ext cx="1086399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6373" y="174382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642953" y="3770431"/>
            <a:ext cx="1086398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14927" y="3796519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MyApp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5649421" y="1920272"/>
            <a:ext cx="1002323" cy="1389185"/>
          </a:xfrm>
          <a:custGeom>
            <a:avLst/>
            <a:gdLst>
              <a:gd name="connsiteX0" fmla="*/ 1002323 w 1002323"/>
              <a:gd name="connsiteY0" fmla="*/ 0 h 1389185"/>
              <a:gd name="connsiteX1" fmla="*/ 685800 w 1002323"/>
              <a:gd name="connsiteY1" fmla="*/ 545123 h 1389185"/>
              <a:gd name="connsiteX2" fmla="*/ 307731 w 1002323"/>
              <a:gd name="connsiteY2" fmla="*/ 1204547 h 1389185"/>
              <a:gd name="connsiteX3" fmla="*/ 0 w 1002323"/>
              <a:gd name="connsiteY3" fmla="*/ 1389185 h 1389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2323" h="1389185">
                <a:moveTo>
                  <a:pt x="1002323" y="0"/>
                </a:moveTo>
                <a:lnTo>
                  <a:pt x="685800" y="545123"/>
                </a:lnTo>
                <a:cubicBezTo>
                  <a:pt x="570035" y="745881"/>
                  <a:pt x="422031" y="1063870"/>
                  <a:pt x="307731" y="1204547"/>
                </a:cubicBezTo>
                <a:cubicBezTo>
                  <a:pt x="193431" y="1345224"/>
                  <a:pt x="93785" y="1362808"/>
                  <a:pt x="0" y="1389185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897892" y="2122495"/>
            <a:ext cx="272598" cy="1635370"/>
          </a:xfrm>
          <a:custGeom>
            <a:avLst/>
            <a:gdLst>
              <a:gd name="connsiteX0" fmla="*/ 272598 w 272598"/>
              <a:gd name="connsiteY0" fmla="*/ 1635370 h 1635370"/>
              <a:gd name="connsiteX1" fmla="*/ 36 w 272598"/>
              <a:gd name="connsiteY1" fmla="*/ 1072662 h 1635370"/>
              <a:gd name="connsiteX2" fmla="*/ 255013 w 272598"/>
              <a:gd name="connsiteY2" fmla="*/ 0 h 163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98" h="1635370">
                <a:moveTo>
                  <a:pt x="272598" y="1635370"/>
                </a:moveTo>
                <a:cubicBezTo>
                  <a:pt x="137782" y="1490297"/>
                  <a:pt x="2967" y="1345224"/>
                  <a:pt x="36" y="1072662"/>
                </a:cubicBezTo>
                <a:cubicBezTo>
                  <a:pt x="-2895" y="800100"/>
                  <a:pt x="171486" y="150935"/>
                  <a:pt x="255013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29D642-2CD7-4998-8C0A-19F969F3C6DF}"/>
              </a:ext>
            </a:extLst>
          </p:cNvPr>
          <p:cNvSpPr txBox="1"/>
          <p:nvPr/>
        </p:nvSpPr>
        <p:spPr>
          <a:xfrm>
            <a:off x="4900520" y="1391595"/>
            <a:ext cx="1591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AM keeps listening to containers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ACCDB5C-B856-467A-A813-05250F10B60E}"/>
              </a:ext>
            </a:extLst>
          </p:cNvPr>
          <p:cNvSpPr txBox="1"/>
          <p:nvPr/>
        </p:nvSpPr>
        <p:spPr>
          <a:xfrm>
            <a:off x="2515423" y="1414633"/>
            <a:ext cx="2240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RM keeps listening to AM for application status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15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50282" y="2474188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YARN Cluster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443" y="301051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2213" y="3050572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58313" y="474182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313" y="2562111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8313" y="4736742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9705" y="2505960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9158" y="2659797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sp>
        <p:nvSpPr>
          <p:cNvPr id="12" name="Oval 11"/>
          <p:cNvSpPr/>
          <p:nvPr/>
        </p:nvSpPr>
        <p:spPr>
          <a:xfrm>
            <a:off x="838200" y="3552245"/>
            <a:ext cx="1477108" cy="677007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57653" y="3706082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2346813" y="2844464"/>
            <a:ext cx="1904630" cy="535332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6"/>
            <a:endCxn id="4" idx="1"/>
          </p:cNvCxnSpPr>
          <p:nvPr/>
        </p:nvCxnSpPr>
        <p:spPr>
          <a:xfrm flipV="1">
            <a:off x="2315308" y="3379796"/>
            <a:ext cx="1936135" cy="510953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21778" y="698413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70137" y="74452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21778" y="2794497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21778" y="492516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614252" y="1085003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623044" y="3168780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614252" y="3552245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89918" y="282114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0108" y="497127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42952" y="1710162"/>
            <a:ext cx="1086399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6373" y="174382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642953" y="3770431"/>
            <a:ext cx="1086398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14927" y="3796519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MyApp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5649421" y="1920272"/>
            <a:ext cx="1002323" cy="1389185"/>
          </a:xfrm>
          <a:custGeom>
            <a:avLst/>
            <a:gdLst>
              <a:gd name="connsiteX0" fmla="*/ 1002323 w 1002323"/>
              <a:gd name="connsiteY0" fmla="*/ 0 h 1389185"/>
              <a:gd name="connsiteX1" fmla="*/ 685800 w 1002323"/>
              <a:gd name="connsiteY1" fmla="*/ 545123 h 1389185"/>
              <a:gd name="connsiteX2" fmla="*/ 307731 w 1002323"/>
              <a:gd name="connsiteY2" fmla="*/ 1204547 h 1389185"/>
              <a:gd name="connsiteX3" fmla="*/ 0 w 1002323"/>
              <a:gd name="connsiteY3" fmla="*/ 1389185 h 1389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2323" h="1389185">
                <a:moveTo>
                  <a:pt x="1002323" y="0"/>
                </a:moveTo>
                <a:lnTo>
                  <a:pt x="685800" y="545123"/>
                </a:lnTo>
                <a:cubicBezTo>
                  <a:pt x="570035" y="745881"/>
                  <a:pt x="422031" y="1063870"/>
                  <a:pt x="307731" y="1204547"/>
                </a:cubicBezTo>
                <a:cubicBezTo>
                  <a:pt x="193431" y="1345224"/>
                  <a:pt x="93785" y="1362808"/>
                  <a:pt x="0" y="1389185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897892" y="2122495"/>
            <a:ext cx="272598" cy="1635370"/>
          </a:xfrm>
          <a:custGeom>
            <a:avLst/>
            <a:gdLst>
              <a:gd name="connsiteX0" fmla="*/ 272598 w 272598"/>
              <a:gd name="connsiteY0" fmla="*/ 1635370 h 1635370"/>
              <a:gd name="connsiteX1" fmla="*/ 36 w 272598"/>
              <a:gd name="connsiteY1" fmla="*/ 1072662 h 1635370"/>
              <a:gd name="connsiteX2" fmla="*/ 255013 w 272598"/>
              <a:gd name="connsiteY2" fmla="*/ 0 h 163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98" h="1635370">
                <a:moveTo>
                  <a:pt x="272598" y="1635370"/>
                </a:moveTo>
                <a:cubicBezTo>
                  <a:pt x="137782" y="1490297"/>
                  <a:pt x="2967" y="1345224"/>
                  <a:pt x="36" y="1072662"/>
                </a:cubicBezTo>
                <a:cubicBezTo>
                  <a:pt x="-2895" y="800100"/>
                  <a:pt x="171486" y="150935"/>
                  <a:pt x="255013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0ADD48-9FCE-48BB-8A5B-6D2C2918C443}"/>
              </a:ext>
            </a:extLst>
          </p:cNvPr>
          <p:cNvSpPr/>
          <p:nvPr/>
        </p:nvSpPr>
        <p:spPr>
          <a:xfrm>
            <a:off x="1929468" y="4361024"/>
            <a:ext cx="1384183" cy="64633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04DB13-B647-4DAF-9358-BAC443689FA6}"/>
              </a:ext>
            </a:extLst>
          </p:cNvPr>
          <p:cNvSpPr txBox="1"/>
          <p:nvPr/>
        </p:nvSpPr>
        <p:spPr>
          <a:xfrm>
            <a:off x="1957753" y="4329365"/>
            <a:ext cx="1448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Application</a:t>
            </a:r>
          </a:p>
          <a:p>
            <a:r>
              <a:rPr lang="en-US" altLang="zh-CN" dirty="0" err="1">
                <a:latin typeface="Comic Sans MS" panose="030F0702030302020204" pitchFamily="66" charset="0"/>
              </a:rPr>
              <a:t>YourApp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1BA9717-407B-4A65-BFFF-3B00B7EEFF11}"/>
              </a:ext>
            </a:extLst>
          </p:cNvPr>
          <p:cNvSpPr txBox="1"/>
          <p:nvPr/>
        </p:nvSpPr>
        <p:spPr>
          <a:xfrm>
            <a:off x="1792899" y="5107468"/>
            <a:ext cx="1904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Client submits application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4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3CBCC-6A62-4A9E-B0FA-4B9095CB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YARN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F90BBE-3593-4015-98DC-553CADB91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834590"/>
            <a:ext cx="1094491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YARN is the cluster resource manager in HADOOP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YARN: Yet Another Resource Negotiator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Allocate containers(computing resources) to applications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196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50282" y="2474188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YARN Cluster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443" y="301051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2213" y="3050572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58313" y="474182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313" y="2562111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8313" y="4736742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9705" y="2505960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9158" y="2659797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sp>
        <p:nvSpPr>
          <p:cNvPr id="12" name="Oval 11"/>
          <p:cNvSpPr/>
          <p:nvPr/>
        </p:nvSpPr>
        <p:spPr>
          <a:xfrm>
            <a:off x="838200" y="3552245"/>
            <a:ext cx="1477108" cy="677007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57653" y="3706082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2346813" y="2844464"/>
            <a:ext cx="1904630" cy="535332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6"/>
            <a:endCxn id="4" idx="1"/>
          </p:cNvCxnSpPr>
          <p:nvPr/>
        </p:nvCxnSpPr>
        <p:spPr>
          <a:xfrm flipV="1">
            <a:off x="2315308" y="3379796"/>
            <a:ext cx="1936135" cy="510953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21778" y="698413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70137" y="74452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21778" y="2794497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21778" y="492516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614252" y="1085003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623044" y="3168780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614252" y="3552245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89918" y="282114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0108" y="497127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42952" y="1710162"/>
            <a:ext cx="1086399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6373" y="174382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642953" y="3770431"/>
            <a:ext cx="1086398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14927" y="3796519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MyApp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937343" y="3788647"/>
            <a:ext cx="1086399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90764" y="3822313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22" name="Freeform 21"/>
          <p:cNvSpPr/>
          <p:nvPr/>
        </p:nvSpPr>
        <p:spPr>
          <a:xfrm>
            <a:off x="5649421" y="1920272"/>
            <a:ext cx="1002323" cy="1389185"/>
          </a:xfrm>
          <a:custGeom>
            <a:avLst/>
            <a:gdLst>
              <a:gd name="connsiteX0" fmla="*/ 1002323 w 1002323"/>
              <a:gd name="connsiteY0" fmla="*/ 0 h 1389185"/>
              <a:gd name="connsiteX1" fmla="*/ 685800 w 1002323"/>
              <a:gd name="connsiteY1" fmla="*/ 545123 h 1389185"/>
              <a:gd name="connsiteX2" fmla="*/ 307731 w 1002323"/>
              <a:gd name="connsiteY2" fmla="*/ 1204547 h 1389185"/>
              <a:gd name="connsiteX3" fmla="*/ 0 w 1002323"/>
              <a:gd name="connsiteY3" fmla="*/ 1389185 h 1389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2323" h="1389185">
                <a:moveTo>
                  <a:pt x="1002323" y="0"/>
                </a:moveTo>
                <a:lnTo>
                  <a:pt x="685800" y="545123"/>
                </a:lnTo>
                <a:cubicBezTo>
                  <a:pt x="570035" y="745881"/>
                  <a:pt x="422031" y="1063870"/>
                  <a:pt x="307731" y="1204547"/>
                </a:cubicBezTo>
                <a:cubicBezTo>
                  <a:pt x="193431" y="1345224"/>
                  <a:pt x="93785" y="1362808"/>
                  <a:pt x="0" y="1389185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897892" y="2122495"/>
            <a:ext cx="272598" cy="1635370"/>
          </a:xfrm>
          <a:custGeom>
            <a:avLst/>
            <a:gdLst>
              <a:gd name="connsiteX0" fmla="*/ 272598 w 272598"/>
              <a:gd name="connsiteY0" fmla="*/ 1635370 h 1635370"/>
              <a:gd name="connsiteX1" fmla="*/ 36 w 272598"/>
              <a:gd name="connsiteY1" fmla="*/ 1072662 h 1635370"/>
              <a:gd name="connsiteX2" fmla="*/ 255013 w 272598"/>
              <a:gd name="connsiteY2" fmla="*/ 0 h 163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98" h="1635370">
                <a:moveTo>
                  <a:pt x="272598" y="1635370"/>
                </a:moveTo>
                <a:cubicBezTo>
                  <a:pt x="137782" y="1490297"/>
                  <a:pt x="2967" y="1345224"/>
                  <a:pt x="36" y="1072662"/>
                </a:cubicBezTo>
                <a:cubicBezTo>
                  <a:pt x="-2895" y="800100"/>
                  <a:pt x="171486" y="150935"/>
                  <a:pt x="255013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2B61B1F-012D-49AF-ABB1-E500BE3B0AC7}"/>
              </a:ext>
            </a:extLst>
          </p:cNvPr>
          <p:cNvSpPr/>
          <p:nvPr/>
        </p:nvSpPr>
        <p:spPr>
          <a:xfrm>
            <a:off x="1929468" y="4361024"/>
            <a:ext cx="1384183" cy="64633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B378E4A-86AA-4FBD-AEB2-EE4B618C15B8}"/>
              </a:ext>
            </a:extLst>
          </p:cNvPr>
          <p:cNvSpPr txBox="1"/>
          <p:nvPr/>
        </p:nvSpPr>
        <p:spPr>
          <a:xfrm>
            <a:off x="1957753" y="4329365"/>
            <a:ext cx="1448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Application</a:t>
            </a:r>
          </a:p>
          <a:p>
            <a:r>
              <a:rPr lang="en-US" altLang="zh-CN" dirty="0" err="1">
                <a:latin typeface="Comic Sans MS" panose="030F0702030302020204" pitchFamily="66" charset="0"/>
              </a:rPr>
              <a:t>YourApp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76FE79DD-3420-4232-8455-80D742A09488}"/>
              </a:ext>
            </a:extLst>
          </p:cNvPr>
          <p:cNvSpPr/>
          <p:nvPr/>
        </p:nvSpPr>
        <p:spPr>
          <a:xfrm>
            <a:off x="5637402" y="3456021"/>
            <a:ext cx="2298583" cy="870220"/>
          </a:xfrm>
          <a:custGeom>
            <a:avLst/>
            <a:gdLst>
              <a:gd name="connsiteX0" fmla="*/ 0 w 2298583"/>
              <a:gd name="connsiteY0" fmla="*/ 17021 h 870220"/>
              <a:gd name="connsiteX1" fmla="*/ 335559 w 2298583"/>
              <a:gd name="connsiteY1" fmla="*/ 92522 h 870220"/>
              <a:gd name="connsiteX2" fmla="*/ 696286 w 2298583"/>
              <a:gd name="connsiteY2" fmla="*/ 730085 h 870220"/>
              <a:gd name="connsiteX3" fmla="*/ 1979802 w 2298583"/>
              <a:gd name="connsiteY3" fmla="*/ 864309 h 870220"/>
              <a:gd name="connsiteX4" fmla="*/ 2298583 w 2298583"/>
              <a:gd name="connsiteY4" fmla="*/ 612640 h 87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8583" h="870220">
                <a:moveTo>
                  <a:pt x="0" y="17021"/>
                </a:moveTo>
                <a:cubicBezTo>
                  <a:pt x="109755" y="-4651"/>
                  <a:pt x="219511" y="-26322"/>
                  <a:pt x="335559" y="92522"/>
                </a:cubicBezTo>
                <a:cubicBezTo>
                  <a:pt x="451607" y="211366"/>
                  <a:pt x="422246" y="601454"/>
                  <a:pt x="696286" y="730085"/>
                </a:cubicBezTo>
                <a:cubicBezTo>
                  <a:pt x="970326" y="858716"/>
                  <a:pt x="1712753" y="883883"/>
                  <a:pt x="1979802" y="864309"/>
                </a:cubicBezTo>
                <a:cubicBezTo>
                  <a:pt x="2246852" y="844735"/>
                  <a:pt x="2272717" y="728687"/>
                  <a:pt x="2298583" y="612640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672E9DF-F779-41A1-B65C-1236E52F7CCF}"/>
              </a:ext>
            </a:extLst>
          </p:cNvPr>
          <p:cNvSpPr txBox="1"/>
          <p:nvPr/>
        </p:nvSpPr>
        <p:spPr>
          <a:xfrm>
            <a:off x="4769385" y="4466614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RM launch AM in a node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84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50282" y="2474188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YARN Cluster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443" y="301051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2213" y="3050572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58313" y="474182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313" y="2562111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8313" y="4736742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9705" y="2505960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9158" y="2659797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sp>
        <p:nvSpPr>
          <p:cNvPr id="12" name="Oval 11"/>
          <p:cNvSpPr/>
          <p:nvPr/>
        </p:nvSpPr>
        <p:spPr>
          <a:xfrm>
            <a:off x="838200" y="3552245"/>
            <a:ext cx="1477108" cy="677007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57653" y="3706082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2346813" y="2844464"/>
            <a:ext cx="1904630" cy="535332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6"/>
            <a:endCxn id="4" idx="1"/>
          </p:cNvCxnSpPr>
          <p:nvPr/>
        </p:nvCxnSpPr>
        <p:spPr>
          <a:xfrm flipV="1">
            <a:off x="2315308" y="3379796"/>
            <a:ext cx="1936135" cy="510953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21778" y="698413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70137" y="74452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21778" y="2794497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21778" y="492516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614252" y="1085003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623044" y="3168780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614252" y="3552245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89918" y="282114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0108" y="497127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42952" y="1710162"/>
            <a:ext cx="1086399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6373" y="174382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642953" y="3770431"/>
            <a:ext cx="1086398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14927" y="3796519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MyApp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937343" y="3788647"/>
            <a:ext cx="1086399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90764" y="3822313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22" name="Freeform 21"/>
          <p:cNvSpPr/>
          <p:nvPr/>
        </p:nvSpPr>
        <p:spPr>
          <a:xfrm>
            <a:off x="5649421" y="1920272"/>
            <a:ext cx="1002323" cy="1389185"/>
          </a:xfrm>
          <a:custGeom>
            <a:avLst/>
            <a:gdLst>
              <a:gd name="connsiteX0" fmla="*/ 1002323 w 1002323"/>
              <a:gd name="connsiteY0" fmla="*/ 0 h 1389185"/>
              <a:gd name="connsiteX1" fmla="*/ 685800 w 1002323"/>
              <a:gd name="connsiteY1" fmla="*/ 545123 h 1389185"/>
              <a:gd name="connsiteX2" fmla="*/ 307731 w 1002323"/>
              <a:gd name="connsiteY2" fmla="*/ 1204547 h 1389185"/>
              <a:gd name="connsiteX3" fmla="*/ 0 w 1002323"/>
              <a:gd name="connsiteY3" fmla="*/ 1389185 h 1389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2323" h="1389185">
                <a:moveTo>
                  <a:pt x="1002323" y="0"/>
                </a:moveTo>
                <a:lnTo>
                  <a:pt x="685800" y="545123"/>
                </a:lnTo>
                <a:cubicBezTo>
                  <a:pt x="570035" y="745881"/>
                  <a:pt x="422031" y="1063870"/>
                  <a:pt x="307731" y="1204547"/>
                </a:cubicBezTo>
                <a:cubicBezTo>
                  <a:pt x="193431" y="1345224"/>
                  <a:pt x="93785" y="1362808"/>
                  <a:pt x="0" y="1389185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5675798" y="3485303"/>
            <a:ext cx="2242038" cy="875714"/>
          </a:xfrm>
          <a:custGeom>
            <a:avLst/>
            <a:gdLst>
              <a:gd name="connsiteX0" fmla="*/ 2242038 w 2242038"/>
              <a:gd name="connsiteY0" fmla="*/ 509954 h 875714"/>
              <a:gd name="connsiteX1" fmla="*/ 1890346 w 2242038"/>
              <a:gd name="connsiteY1" fmla="*/ 817685 h 875714"/>
              <a:gd name="connsiteX2" fmla="*/ 1055077 w 2242038"/>
              <a:gd name="connsiteY2" fmla="*/ 835269 h 875714"/>
              <a:gd name="connsiteX3" fmla="*/ 536330 w 2242038"/>
              <a:gd name="connsiteY3" fmla="*/ 386862 h 875714"/>
              <a:gd name="connsiteX4" fmla="*/ 0 w 2242038"/>
              <a:gd name="connsiteY4" fmla="*/ 0 h 87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2038" h="875714">
                <a:moveTo>
                  <a:pt x="2242038" y="509954"/>
                </a:moveTo>
                <a:cubicBezTo>
                  <a:pt x="2165105" y="636710"/>
                  <a:pt x="2088173" y="763466"/>
                  <a:pt x="1890346" y="817685"/>
                </a:cubicBezTo>
                <a:cubicBezTo>
                  <a:pt x="1692519" y="871904"/>
                  <a:pt x="1280746" y="907073"/>
                  <a:pt x="1055077" y="835269"/>
                </a:cubicBezTo>
                <a:cubicBezTo>
                  <a:pt x="829408" y="763465"/>
                  <a:pt x="712176" y="526073"/>
                  <a:pt x="536330" y="386862"/>
                </a:cubicBezTo>
                <a:cubicBezTo>
                  <a:pt x="360484" y="247651"/>
                  <a:pt x="70338" y="82062"/>
                  <a:pt x="0" y="0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897892" y="2122495"/>
            <a:ext cx="272598" cy="1635370"/>
          </a:xfrm>
          <a:custGeom>
            <a:avLst/>
            <a:gdLst>
              <a:gd name="connsiteX0" fmla="*/ 272598 w 272598"/>
              <a:gd name="connsiteY0" fmla="*/ 1635370 h 1635370"/>
              <a:gd name="connsiteX1" fmla="*/ 36 w 272598"/>
              <a:gd name="connsiteY1" fmla="*/ 1072662 h 1635370"/>
              <a:gd name="connsiteX2" fmla="*/ 255013 w 272598"/>
              <a:gd name="connsiteY2" fmla="*/ 0 h 163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98" h="1635370">
                <a:moveTo>
                  <a:pt x="272598" y="1635370"/>
                </a:moveTo>
                <a:cubicBezTo>
                  <a:pt x="137782" y="1490297"/>
                  <a:pt x="2967" y="1345224"/>
                  <a:pt x="36" y="1072662"/>
                </a:cubicBezTo>
                <a:cubicBezTo>
                  <a:pt x="-2895" y="800100"/>
                  <a:pt x="171486" y="150935"/>
                  <a:pt x="255013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401766E-A02E-43B6-B15F-F558F874E902}"/>
              </a:ext>
            </a:extLst>
          </p:cNvPr>
          <p:cNvSpPr txBox="1"/>
          <p:nvPr/>
        </p:nvSpPr>
        <p:spPr>
          <a:xfrm>
            <a:off x="9166343" y="3567582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AM requests resource from RM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915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50282" y="2474188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YARN Cluster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443" y="301051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2213" y="3050572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58313" y="474182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313" y="2562111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8313" y="4736742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9705" y="2505960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9158" y="2659797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sp>
        <p:nvSpPr>
          <p:cNvPr id="12" name="Oval 11"/>
          <p:cNvSpPr/>
          <p:nvPr/>
        </p:nvSpPr>
        <p:spPr>
          <a:xfrm>
            <a:off x="838200" y="3552245"/>
            <a:ext cx="1477108" cy="677007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57653" y="3706082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2346813" y="2844464"/>
            <a:ext cx="1904630" cy="535332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6"/>
            <a:endCxn id="4" idx="1"/>
          </p:cNvCxnSpPr>
          <p:nvPr/>
        </p:nvCxnSpPr>
        <p:spPr>
          <a:xfrm flipV="1">
            <a:off x="2315308" y="3379796"/>
            <a:ext cx="1936135" cy="510953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21778" y="698413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70137" y="74452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21778" y="2794497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21778" y="492516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614252" y="1085003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623044" y="3168780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614252" y="3552245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89918" y="282114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0108" y="497127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42952" y="1710162"/>
            <a:ext cx="1086399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6373" y="174382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642953" y="3770431"/>
            <a:ext cx="1086398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14927" y="3796519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MyApp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642953" y="5910973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614927" y="5937061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Container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942017" y="5914206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913991" y="5940294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Container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7934872" y="1724993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906846" y="1751081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Container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7937343" y="3788647"/>
            <a:ext cx="1086399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90764" y="3822313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22" name="Freeform 21"/>
          <p:cNvSpPr/>
          <p:nvPr/>
        </p:nvSpPr>
        <p:spPr>
          <a:xfrm>
            <a:off x="5649421" y="1920272"/>
            <a:ext cx="1002323" cy="1389185"/>
          </a:xfrm>
          <a:custGeom>
            <a:avLst/>
            <a:gdLst>
              <a:gd name="connsiteX0" fmla="*/ 1002323 w 1002323"/>
              <a:gd name="connsiteY0" fmla="*/ 0 h 1389185"/>
              <a:gd name="connsiteX1" fmla="*/ 685800 w 1002323"/>
              <a:gd name="connsiteY1" fmla="*/ 545123 h 1389185"/>
              <a:gd name="connsiteX2" fmla="*/ 307731 w 1002323"/>
              <a:gd name="connsiteY2" fmla="*/ 1204547 h 1389185"/>
              <a:gd name="connsiteX3" fmla="*/ 0 w 1002323"/>
              <a:gd name="connsiteY3" fmla="*/ 1389185 h 1389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2323" h="1389185">
                <a:moveTo>
                  <a:pt x="1002323" y="0"/>
                </a:moveTo>
                <a:lnTo>
                  <a:pt x="685800" y="545123"/>
                </a:lnTo>
                <a:cubicBezTo>
                  <a:pt x="570035" y="745881"/>
                  <a:pt x="422031" y="1063870"/>
                  <a:pt x="307731" y="1204547"/>
                </a:cubicBezTo>
                <a:cubicBezTo>
                  <a:pt x="193431" y="1345224"/>
                  <a:pt x="93785" y="1362808"/>
                  <a:pt x="0" y="1389185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897892" y="2122495"/>
            <a:ext cx="272598" cy="1635370"/>
          </a:xfrm>
          <a:custGeom>
            <a:avLst/>
            <a:gdLst>
              <a:gd name="connsiteX0" fmla="*/ 272598 w 272598"/>
              <a:gd name="connsiteY0" fmla="*/ 1635370 h 1635370"/>
              <a:gd name="connsiteX1" fmla="*/ 36 w 272598"/>
              <a:gd name="connsiteY1" fmla="*/ 1072662 h 1635370"/>
              <a:gd name="connsiteX2" fmla="*/ 255013 w 272598"/>
              <a:gd name="connsiteY2" fmla="*/ 0 h 163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98" h="1635370">
                <a:moveTo>
                  <a:pt x="272598" y="1635370"/>
                </a:moveTo>
                <a:cubicBezTo>
                  <a:pt x="137782" y="1490297"/>
                  <a:pt x="2967" y="1345224"/>
                  <a:pt x="36" y="1072662"/>
                </a:cubicBezTo>
                <a:cubicBezTo>
                  <a:pt x="-2895" y="800100"/>
                  <a:pt x="171486" y="150935"/>
                  <a:pt x="255013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025AD07C-A2C6-401C-BA34-B65CAE00EF12}"/>
              </a:ext>
            </a:extLst>
          </p:cNvPr>
          <p:cNvSpPr/>
          <p:nvPr/>
        </p:nvSpPr>
        <p:spPr>
          <a:xfrm>
            <a:off x="5654180" y="1937857"/>
            <a:ext cx="2281805" cy="1560352"/>
          </a:xfrm>
          <a:custGeom>
            <a:avLst/>
            <a:gdLst>
              <a:gd name="connsiteX0" fmla="*/ 0 w 2281805"/>
              <a:gd name="connsiteY0" fmla="*/ 1560352 h 1560352"/>
              <a:gd name="connsiteX1" fmla="*/ 973123 w 2281805"/>
              <a:gd name="connsiteY1" fmla="*/ 1149292 h 1560352"/>
              <a:gd name="connsiteX2" fmla="*/ 1837189 w 2281805"/>
              <a:gd name="connsiteY2" fmla="*/ 494950 h 1560352"/>
              <a:gd name="connsiteX3" fmla="*/ 2281805 w 2281805"/>
              <a:gd name="connsiteY3" fmla="*/ 0 h 1560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1805" h="1560352">
                <a:moveTo>
                  <a:pt x="0" y="1560352"/>
                </a:moveTo>
                <a:cubicBezTo>
                  <a:pt x="333462" y="1443605"/>
                  <a:pt x="666925" y="1326859"/>
                  <a:pt x="973123" y="1149292"/>
                </a:cubicBezTo>
                <a:cubicBezTo>
                  <a:pt x="1279321" y="971725"/>
                  <a:pt x="1619075" y="686499"/>
                  <a:pt x="1837189" y="494950"/>
                </a:cubicBezTo>
                <a:cubicBezTo>
                  <a:pt x="2055303" y="303401"/>
                  <a:pt x="2200712" y="114649"/>
                  <a:pt x="2281805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4CBF5035-CA50-4BF8-982E-E010EDF4F823}"/>
              </a:ext>
            </a:extLst>
          </p:cNvPr>
          <p:cNvSpPr/>
          <p:nvPr/>
        </p:nvSpPr>
        <p:spPr>
          <a:xfrm>
            <a:off x="5645791" y="3615655"/>
            <a:ext cx="2315361" cy="2365695"/>
          </a:xfrm>
          <a:custGeom>
            <a:avLst/>
            <a:gdLst>
              <a:gd name="connsiteX0" fmla="*/ 0 w 2315361"/>
              <a:gd name="connsiteY0" fmla="*/ 0 h 2365695"/>
              <a:gd name="connsiteX1" fmla="*/ 293615 w 2315361"/>
              <a:gd name="connsiteY1" fmla="*/ 1031846 h 2365695"/>
              <a:gd name="connsiteX2" fmla="*/ 1107347 w 2315361"/>
              <a:gd name="connsiteY2" fmla="*/ 1812022 h 2365695"/>
              <a:gd name="connsiteX3" fmla="*/ 2315361 w 2315361"/>
              <a:gd name="connsiteY3" fmla="*/ 2365695 h 2365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361" h="2365695">
                <a:moveTo>
                  <a:pt x="0" y="0"/>
                </a:moveTo>
                <a:cubicBezTo>
                  <a:pt x="54528" y="364921"/>
                  <a:pt x="109057" y="729842"/>
                  <a:pt x="293615" y="1031846"/>
                </a:cubicBezTo>
                <a:cubicBezTo>
                  <a:pt x="478173" y="1333850"/>
                  <a:pt x="770389" y="1589714"/>
                  <a:pt x="1107347" y="1812022"/>
                </a:cubicBezTo>
                <a:cubicBezTo>
                  <a:pt x="1444305" y="2034330"/>
                  <a:pt x="2141989" y="2290194"/>
                  <a:pt x="2315361" y="2365695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1FBF75C4-5A86-4395-BE0F-6AA911D1F69B}"/>
              </a:ext>
            </a:extLst>
          </p:cNvPr>
          <p:cNvSpPr/>
          <p:nvPr/>
        </p:nvSpPr>
        <p:spPr>
          <a:xfrm>
            <a:off x="5629013" y="3707934"/>
            <a:ext cx="998290" cy="2365695"/>
          </a:xfrm>
          <a:custGeom>
            <a:avLst/>
            <a:gdLst>
              <a:gd name="connsiteX0" fmla="*/ 0 w 998290"/>
              <a:gd name="connsiteY0" fmla="*/ 0 h 2365695"/>
              <a:gd name="connsiteX1" fmla="*/ 318781 w 998290"/>
              <a:gd name="connsiteY1" fmla="*/ 1392572 h 2365695"/>
              <a:gd name="connsiteX2" fmla="*/ 998290 w 998290"/>
              <a:gd name="connsiteY2" fmla="*/ 2365695 h 2365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290" h="2365695">
                <a:moveTo>
                  <a:pt x="0" y="0"/>
                </a:moveTo>
                <a:cubicBezTo>
                  <a:pt x="76199" y="499145"/>
                  <a:pt x="152399" y="998290"/>
                  <a:pt x="318781" y="1392572"/>
                </a:cubicBezTo>
                <a:cubicBezTo>
                  <a:pt x="485163" y="1786854"/>
                  <a:pt x="741726" y="2076274"/>
                  <a:pt x="998290" y="2365695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C43DCD6-564E-4144-BE87-D7E2A012E79B}"/>
              </a:ext>
            </a:extLst>
          </p:cNvPr>
          <p:cNvSpPr txBox="1"/>
          <p:nvPr/>
        </p:nvSpPr>
        <p:spPr>
          <a:xfrm>
            <a:off x="3757341" y="4393261"/>
            <a:ext cx="1976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RM allocate containers to application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528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50282" y="2474188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YARN Cluster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443" y="301051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2213" y="3050572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58313" y="474182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313" y="2562111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8313" y="4736742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9705" y="2505960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9158" y="2659797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sp>
        <p:nvSpPr>
          <p:cNvPr id="12" name="Oval 11"/>
          <p:cNvSpPr/>
          <p:nvPr/>
        </p:nvSpPr>
        <p:spPr>
          <a:xfrm>
            <a:off x="838200" y="3552245"/>
            <a:ext cx="1477108" cy="677007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57653" y="3706082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2346813" y="2844464"/>
            <a:ext cx="1904630" cy="535332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6"/>
            <a:endCxn id="4" idx="1"/>
          </p:cNvCxnSpPr>
          <p:nvPr/>
        </p:nvCxnSpPr>
        <p:spPr>
          <a:xfrm flipV="1">
            <a:off x="2315308" y="3379796"/>
            <a:ext cx="1936135" cy="510953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21778" y="698413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70137" y="74452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21778" y="2794497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21778" y="492516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614252" y="1085003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623044" y="3168780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614252" y="3552245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89918" y="282114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0108" y="497127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42952" y="1710162"/>
            <a:ext cx="1086399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6373" y="174382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642953" y="3770431"/>
            <a:ext cx="1086398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14927" y="3796519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MyApp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642953" y="5910973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614927" y="5937061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YourApp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942017" y="5914206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913991" y="5940294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YourApp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934872" y="1724993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906846" y="1751081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YourApp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937343" y="3788647"/>
            <a:ext cx="1086399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90764" y="3822313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22" name="Freeform 21"/>
          <p:cNvSpPr/>
          <p:nvPr/>
        </p:nvSpPr>
        <p:spPr>
          <a:xfrm>
            <a:off x="5649421" y="1920272"/>
            <a:ext cx="1002323" cy="1389185"/>
          </a:xfrm>
          <a:custGeom>
            <a:avLst/>
            <a:gdLst>
              <a:gd name="connsiteX0" fmla="*/ 1002323 w 1002323"/>
              <a:gd name="connsiteY0" fmla="*/ 0 h 1389185"/>
              <a:gd name="connsiteX1" fmla="*/ 685800 w 1002323"/>
              <a:gd name="connsiteY1" fmla="*/ 545123 h 1389185"/>
              <a:gd name="connsiteX2" fmla="*/ 307731 w 1002323"/>
              <a:gd name="connsiteY2" fmla="*/ 1204547 h 1389185"/>
              <a:gd name="connsiteX3" fmla="*/ 0 w 1002323"/>
              <a:gd name="connsiteY3" fmla="*/ 1389185 h 1389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2323" h="1389185">
                <a:moveTo>
                  <a:pt x="1002323" y="0"/>
                </a:moveTo>
                <a:lnTo>
                  <a:pt x="685800" y="545123"/>
                </a:lnTo>
                <a:cubicBezTo>
                  <a:pt x="570035" y="745881"/>
                  <a:pt x="422031" y="1063870"/>
                  <a:pt x="307731" y="1204547"/>
                </a:cubicBezTo>
                <a:cubicBezTo>
                  <a:pt x="193431" y="1345224"/>
                  <a:pt x="93785" y="1362808"/>
                  <a:pt x="0" y="1389185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897892" y="2122495"/>
            <a:ext cx="272598" cy="1635370"/>
          </a:xfrm>
          <a:custGeom>
            <a:avLst/>
            <a:gdLst>
              <a:gd name="connsiteX0" fmla="*/ 272598 w 272598"/>
              <a:gd name="connsiteY0" fmla="*/ 1635370 h 1635370"/>
              <a:gd name="connsiteX1" fmla="*/ 36 w 272598"/>
              <a:gd name="connsiteY1" fmla="*/ 1072662 h 1635370"/>
              <a:gd name="connsiteX2" fmla="*/ 255013 w 272598"/>
              <a:gd name="connsiteY2" fmla="*/ 0 h 163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98" h="1635370">
                <a:moveTo>
                  <a:pt x="272598" y="1635370"/>
                </a:moveTo>
                <a:cubicBezTo>
                  <a:pt x="137782" y="1490297"/>
                  <a:pt x="2967" y="1345224"/>
                  <a:pt x="36" y="1072662"/>
                </a:cubicBezTo>
                <a:cubicBezTo>
                  <a:pt x="-2895" y="800100"/>
                  <a:pt x="171486" y="150935"/>
                  <a:pt x="255013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1F272973-16F0-49FC-8067-A2E17D387C0A}"/>
              </a:ext>
            </a:extLst>
          </p:cNvPr>
          <p:cNvSpPr/>
          <p:nvPr/>
        </p:nvSpPr>
        <p:spPr>
          <a:xfrm>
            <a:off x="8472881" y="2155971"/>
            <a:ext cx="245490" cy="1627464"/>
          </a:xfrm>
          <a:custGeom>
            <a:avLst/>
            <a:gdLst>
              <a:gd name="connsiteX0" fmla="*/ 0 w 245490"/>
              <a:gd name="connsiteY0" fmla="*/ 1627464 h 1627464"/>
              <a:gd name="connsiteX1" fmla="*/ 243280 w 245490"/>
              <a:gd name="connsiteY1" fmla="*/ 1258348 h 1627464"/>
              <a:gd name="connsiteX2" fmla="*/ 117446 w 245490"/>
              <a:gd name="connsiteY2" fmla="*/ 302003 h 1627464"/>
              <a:gd name="connsiteX3" fmla="*/ 67112 w 245490"/>
              <a:gd name="connsiteY3" fmla="*/ 0 h 162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490" h="1627464">
                <a:moveTo>
                  <a:pt x="0" y="1627464"/>
                </a:moveTo>
                <a:cubicBezTo>
                  <a:pt x="111853" y="1553361"/>
                  <a:pt x="223706" y="1479258"/>
                  <a:pt x="243280" y="1258348"/>
                </a:cubicBezTo>
                <a:cubicBezTo>
                  <a:pt x="262854" y="1037438"/>
                  <a:pt x="146807" y="511728"/>
                  <a:pt x="117446" y="302003"/>
                </a:cubicBezTo>
                <a:cubicBezTo>
                  <a:pt x="88085" y="92278"/>
                  <a:pt x="77598" y="46139"/>
                  <a:pt x="67112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454C648E-F808-4DD0-B059-53F3C61C658F}"/>
              </a:ext>
            </a:extLst>
          </p:cNvPr>
          <p:cNvSpPr/>
          <p:nvPr/>
        </p:nvSpPr>
        <p:spPr>
          <a:xfrm>
            <a:off x="7049201" y="4228051"/>
            <a:ext cx="1381735" cy="1677799"/>
          </a:xfrm>
          <a:custGeom>
            <a:avLst/>
            <a:gdLst>
              <a:gd name="connsiteX0" fmla="*/ 1381735 w 1381735"/>
              <a:gd name="connsiteY0" fmla="*/ 0 h 1677799"/>
              <a:gd name="connsiteX1" fmla="*/ 131775 w 1381735"/>
              <a:gd name="connsiteY1" fmla="*/ 494951 h 1677799"/>
              <a:gd name="connsiteX2" fmla="*/ 98219 w 1381735"/>
              <a:gd name="connsiteY2" fmla="*/ 1677799 h 167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1735" h="1677799">
                <a:moveTo>
                  <a:pt x="1381735" y="0"/>
                </a:moveTo>
                <a:cubicBezTo>
                  <a:pt x="863714" y="107659"/>
                  <a:pt x="345694" y="215318"/>
                  <a:pt x="131775" y="494951"/>
                </a:cubicBezTo>
                <a:cubicBezTo>
                  <a:pt x="-82144" y="774584"/>
                  <a:pt x="8037" y="1226191"/>
                  <a:pt x="98219" y="1677799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E4080F94-176E-4F06-AFF2-902D8CADE2F7}"/>
              </a:ext>
            </a:extLst>
          </p:cNvPr>
          <p:cNvSpPr/>
          <p:nvPr/>
        </p:nvSpPr>
        <p:spPr>
          <a:xfrm>
            <a:off x="8388991" y="4186106"/>
            <a:ext cx="318781" cy="1744911"/>
          </a:xfrm>
          <a:custGeom>
            <a:avLst/>
            <a:gdLst>
              <a:gd name="connsiteX0" fmla="*/ 0 w 318781"/>
              <a:gd name="connsiteY0" fmla="*/ 0 h 1744911"/>
              <a:gd name="connsiteX1" fmla="*/ 285226 w 318781"/>
              <a:gd name="connsiteY1" fmla="*/ 612397 h 1744911"/>
              <a:gd name="connsiteX2" fmla="*/ 302003 w 318781"/>
              <a:gd name="connsiteY2" fmla="*/ 1744911 h 174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781" h="1744911">
                <a:moveTo>
                  <a:pt x="0" y="0"/>
                </a:moveTo>
                <a:cubicBezTo>
                  <a:pt x="117446" y="160789"/>
                  <a:pt x="234892" y="321579"/>
                  <a:pt x="285226" y="612397"/>
                </a:cubicBezTo>
                <a:cubicBezTo>
                  <a:pt x="335560" y="903215"/>
                  <a:pt x="318781" y="1324063"/>
                  <a:pt x="302003" y="1744911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514C515-00EA-4DBC-A4BE-DF85A192FAE3}"/>
              </a:ext>
            </a:extLst>
          </p:cNvPr>
          <p:cNvSpPr txBox="1"/>
          <p:nvPr/>
        </p:nvSpPr>
        <p:spPr>
          <a:xfrm>
            <a:off x="9247337" y="4101216"/>
            <a:ext cx="2852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AM </a:t>
            </a:r>
            <a:r>
              <a:rPr lang="en-US" altLang="zh-CN" dirty="0" err="1">
                <a:latin typeface="Comic Sans MS" panose="030F0702030302020204" pitchFamily="66" charset="0"/>
              </a:rPr>
              <a:t>launchs</a:t>
            </a:r>
            <a:r>
              <a:rPr lang="en-US" altLang="zh-CN" dirty="0">
                <a:latin typeface="Comic Sans MS" panose="030F0702030302020204" pitchFamily="66" charset="0"/>
              </a:rPr>
              <a:t> application’s tasks in Container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078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50282" y="2474188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YARN Cluster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443" y="301051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2213" y="3050572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58313" y="474182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313" y="2562111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8313" y="4736742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9705" y="2505960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9158" y="2659797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sp>
        <p:nvSpPr>
          <p:cNvPr id="12" name="Oval 11"/>
          <p:cNvSpPr/>
          <p:nvPr/>
        </p:nvSpPr>
        <p:spPr>
          <a:xfrm>
            <a:off x="838200" y="3552245"/>
            <a:ext cx="1477108" cy="677007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57653" y="3706082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2346813" y="2844464"/>
            <a:ext cx="1904630" cy="535332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6"/>
            <a:endCxn id="4" idx="1"/>
          </p:cNvCxnSpPr>
          <p:nvPr/>
        </p:nvCxnSpPr>
        <p:spPr>
          <a:xfrm flipV="1">
            <a:off x="2315308" y="3379796"/>
            <a:ext cx="1936135" cy="510953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21778" y="698413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70137" y="74452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21778" y="2794497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21778" y="492516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614252" y="1085003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623044" y="3168780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614252" y="3552245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89918" y="282114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0108" y="497127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42952" y="1710162"/>
            <a:ext cx="1086399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6373" y="174382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642953" y="3770431"/>
            <a:ext cx="1086398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14927" y="3796519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MyApp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642953" y="5910973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614927" y="5937061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YourApp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942017" y="5914206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913991" y="5940294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YourApp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934872" y="1724993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906846" y="1751081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YourApp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937343" y="3788647"/>
            <a:ext cx="1086399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90764" y="3822313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22" name="Freeform 21"/>
          <p:cNvSpPr/>
          <p:nvPr/>
        </p:nvSpPr>
        <p:spPr>
          <a:xfrm>
            <a:off x="5649421" y="1920272"/>
            <a:ext cx="1002323" cy="1389185"/>
          </a:xfrm>
          <a:custGeom>
            <a:avLst/>
            <a:gdLst>
              <a:gd name="connsiteX0" fmla="*/ 1002323 w 1002323"/>
              <a:gd name="connsiteY0" fmla="*/ 0 h 1389185"/>
              <a:gd name="connsiteX1" fmla="*/ 685800 w 1002323"/>
              <a:gd name="connsiteY1" fmla="*/ 545123 h 1389185"/>
              <a:gd name="connsiteX2" fmla="*/ 307731 w 1002323"/>
              <a:gd name="connsiteY2" fmla="*/ 1204547 h 1389185"/>
              <a:gd name="connsiteX3" fmla="*/ 0 w 1002323"/>
              <a:gd name="connsiteY3" fmla="*/ 1389185 h 1389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2323" h="1389185">
                <a:moveTo>
                  <a:pt x="1002323" y="0"/>
                </a:moveTo>
                <a:lnTo>
                  <a:pt x="685800" y="545123"/>
                </a:lnTo>
                <a:cubicBezTo>
                  <a:pt x="570035" y="745881"/>
                  <a:pt x="422031" y="1063870"/>
                  <a:pt x="307731" y="1204547"/>
                </a:cubicBezTo>
                <a:cubicBezTo>
                  <a:pt x="193431" y="1345224"/>
                  <a:pt x="93785" y="1362808"/>
                  <a:pt x="0" y="1389185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5675798" y="3485303"/>
            <a:ext cx="2242038" cy="875714"/>
          </a:xfrm>
          <a:custGeom>
            <a:avLst/>
            <a:gdLst>
              <a:gd name="connsiteX0" fmla="*/ 2242038 w 2242038"/>
              <a:gd name="connsiteY0" fmla="*/ 509954 h 875714"/>
              <a:gd name="connsiteX1" fmla="*/ 1890346 w 2242038"/>
              <a:gd name="connsiteY1" fmla="*/ 817685 h 875714"/>
              <a:gd name="connsiteX2" fmla="*/ 1055077 w 2242038"/>
              <a:gd name="connsiteY2" fmla="*/ 835269 h 875714"/>
              <a:gd name="connsiteX3" fmla="*/ 536330 w 2242038"/>
              <a:gd name="connsiteY3" fmla="*/ 386862 h 875714"/>
              <a:gd name="connsiteX4" fmla="*/ 0 w 2242038"/>
              <a:gd name="connsiteY4" fmla="*/ 0 h 87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2038" h="875714">
                <a:moveTo>
                  <a:pt x="2242038" y="509954"/>
                </a:moveTo>
                <a:cubicBezTo>
                  <a:pt x="2165105" y="636710"/>
                  <a:pt x="2088173" y="763466"/>
                  <a:pt x="1890346" y="817685"/>
                </a:cubicBezTo>
                <a:cubicBezTo>
                  <a:pt x="1692519" y="871904"/>
                  <a:pt x="1280746" y="907073"/>
                  <a:pt x="1055077" y="835269"/>
                </a:cubicBezTo>
                <a:cubicBezTo>
                  <a:pt x="829408" y="763465"/>
                  <a:pt x="712176" y="526073"/>
                  <a:pt x="536330" y="386862"/>
                </a:cubicBezTo>
                <a:cubicBezTo>
                  <a:pt x="360484" y="247651"/>
                  <a:pt x="70338" y="82062"/>
                  <a:pt x="0" y="0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161698" y="4206272"/>
            <a:ext cx="1670600" cy="1688123"/>
          </a:xfrm>
          <a:custGeom>
            <a:avLst/>
            <a:gdLst>
              <a:gd name="connsiteX0" fmla="*/ 0 w 1670600"/>
              <a:gd name="connsiteY0" fmla="*/ 1688123 h 1688123"/>
              <a:gd name="connsiteX1" fmla="*/ 1477107 w 1670600"/>
              <a:gd name="connsiteY1" fmla="*/ 1521070 h 1688123"/>
              <a:gd name="connsiteX2" fmla="*/ 1635369 w 1670600"/>
              <a:gd name="connsiteY2" fmla="*/ 791308 h 1688123"/>
              <a:gd name="connsiteX3" fmla="*/ 1310054 w 1670600"/>
              <a:gd name="connsiteY3" fmla="*/ 0 h 168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0600" h="1688123">
                <a:moveTo>
                  <a:pt x="0" y="1688123"/>
                </a:moveTo>
                <a:cubicBezTo>
                  <a:pt x="602273" y="1679331"/>
                  <a:pt x="1204546" y="1670539"/>
                  <a:pt x="1477107" y="1521070"/>
                </a:cubicBezTo>
                <a:cubicBezTo>
                  <a:pt x="1749668" y="1371601"/>
                  <a:pt x="1663211" y="1044820"/>
                  <a:pt x="1635369" y="791308"/>
                </a:cubicBezTo>
                <a:cubicBezTo>
                  <a:pt x="1607527" y="537796"/>
                  <a:pt x="1458790" y="268898"/>
                  <a:pt x="1310054" y="0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506921" y="4215065"/>
            <a:ext cx="651022" cy="1705707"/>
          </a:xfrm>
          <a:custGeom>
            <a:avLst/>
            <a:gdLst>
              <a:gd name="connsiteX0" fmla="*/ 0 w 651022"/>
              <a:gd name="connsiteY0" fmla="*/ 1705707 h 1705707"/>
              <a:gd name="connsiteX1" fmla="*/ 650631 w 651022"/>
              <a:gd name="connsiteY1" fmla="*/ 1327638 h 1705707"/>
              <a:gd name="connsiteX2" fmla="*/ 96715 w 651022"/>
              <a:gd name="connsiteY2" fmla="*/ 0 h 170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1022" h="1705707">
                <a:moveTo>
                  <a:pt x="0" y="1705707"/>
                </a:moveTo>
                <a:cubicBezTo>
                  <a:pt x="317256" y="1658814"/>
                  <a:pt x="634512" y="1611922"/>
                  <a:pt x="650631" y="1327638"/>
                </a:cubicBezTo>
                <a:cubicBezTo>
                  <a:pt x="666750" y="1043354"/>
                  <a:pt x="180242" y="211015"/>
                  <a:pt x="96715" y="0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8489336" y="2157665"/>
            <a:ext cx="246310" cy="1644161"/>
          </a:xfrm>
          <a:custGeom>
            <a:avLst/>
            <a:gdLst>
              <a:gd name="connsiteX0" fmla="*/ 0 w 246310"/>
              <a:gd name="connsiteY0" fmla="*/ 0 h 1644161"/>
              <a:gd name="connsiteX1" fmla="*/ 246185 w 246310"/>
              <a:gd name="connsiteY1" fmla="*/ 685800 h 1644161"/>
              <a:gd name="connsiteX2" fmla="*/ 26377 w 246310"/>
              <a:gd name="connsiteY2" fmla="*/ 1644161 h 164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310" h="1644161">
                <a:moveTo>
                  <a:pt x="0" y="0"/>
                </a:moveTo>
                <a:cubicBezTo>
                  <a:pt x="120894" y="205886"/>
                  <a:pt x="241789" y="411773"/>
                  <a:pt x="246185" y="685800"/>
                </a:cubicBezTo>
                <a:cubicBezTo>
                  <a:pt x="250581" y="959827"/>
                  <a:pt x="138479" y="1301994"/>
                  <a:pt x="26377" y="1644161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897892" y="2122495"/>
            <a:ext cx="272598" cy="1635370"/>
          </a:xfrm>
          <a:custGeom>
            <a:avLst/>
            <a:gdLst>
              <a:gd name="connsiteX0" fmla="*/ 272598 w 272598"/>
              <a:gd name="connsiteY0" fmla="*/ 1635370 h 1635370"/>
              <a:gd name="connsiteX1" fmla="*/ 36 w 272598"/>
              <a:gd name="connsiteY1" fmla="*/ 1072662 h 1635370"/>
              <a:gd name="connsiteX2" fmla="*/ 255013 w 272598"/>
              <a:gd name="connsiteY2" fmla="*/ 0 h 163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98" h="1635370">
                <a:moveTo>
                  <a:pt x="272598" y="1635370"/>
                </a:moveTo>
                <a:cubicBezTo>
                  <a:pt x="137782" y="1490297"/>
                  <a:pt x="2967" y="1345224"/>
                  <a:pt x="36" y="1072662"/>
                </a:cubicBezTo>
                <a:cubicBezTo>
                  <a:pt x="-2895" y="800100"/>
                  <a:pt x="171486" y="150935"/>
                  <a:pt x="255013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56A7B2-A619-4F55-9DD1-2B8475A3ABEE}"/>
              </a:ext>
            </a:extLst>
          </p:cNvPr>
          <p:cNvSpPr txBox="1"/>
          <p:nvPr/>
        </p:nvSpPr>
        <p:spPr>
          <a:xfrm>
            <a:off x="2543299" y="4588493"/>
            <a:ext cx="349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RM listening to AM for application status and liveness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DCE279B-7F35-4946-AF8A-E260F835A578}"/>
              </a:ext>
            </a:extLst>
          </p:cNvPr>
          <p:cNvSpPr txBox="1"/>
          <p:nvPr/>
        </p:nvSpPr>
        <p:spPr>
          <a:xfrm>
            <a:off x="9444643" y="3508727"/>
            <a:ext cx="2542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AM listening to containers for tasks’ progress and liveness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970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A3D6D64-A0D5-4114-A236-654CE0A5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Fault Tolerance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ADDE19-03BD-41B0-90B4-273746D056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149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50282" y="2474188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YARN Cluster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443" y="301051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2213" y="3050572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58313" y="474182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313" y="2562111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8313" y="4736742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9705" y="2505960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9158" y="2659797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sp>
        <p:nvSpPr>
          <p:cNvPr id="12" name="Oval 11"/>
          <p:cNvSpPr/>
          <p:nvPr/>
        </p:nvSpPr>
        <p:spPr>
          <a:xfrm>
            <a:off x="838200" y="3552245"/>
            <a:ext cx="1477108" cy="677007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57653" y="3706082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2346813" y="2844464"/>
            <a:ext cx="1904630" cy="535332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6"/>
            <a:endCxn id="4" idx="1"/>
          </p:cNvCxnSpPr>
          <p:nvPr/>
        </p:nvCxnSpPr>
        <p:spPr>
          <a:xfrm flipV="1">
            <a:off x="2315308" y="3379796"/>
            <a:ext cx="1936135" cy="510953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21778" y="698413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70137" y="74452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21778" y="2794497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21778" y="492516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614252" y="1085003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623044" y="3168780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614252" y="3552245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89918" y="282114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0108" y="497127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42952" y="1710162"/>
            <a:ext cx="1086399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6373" y="174382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642953" y="3770431"/>
            <a:ext cx="1086398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14927" y="3796519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MyApp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642953" y="5910973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614927" y="5937061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YourApp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942017" y="5914206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913991" y="5940294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YourApp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934872" y="1724993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906846" y="1751081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YourApp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937343" y="3788647"/>
            <a:ext cx="1086399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90764" y="3822313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22" name="Freeform 21"/>
          <p:cNvSpPr/>
          <p:nvPr/>
        </p:nvSpPr>
        <p:spPr>
          <a:xfrm>
            <a:off x="5649421" y="1920272"/>
            <a:ext cx="1002323" cy="1389185"/>
          </a:xfrm>
          <a:custGeom>
            <a:avLst/>
            <a:gdLst>
              <a:gd name="connsiteX0" fmla="*/ 1002323 w 1002323"/>
              <a:gd name="connsiteY0" fmla="*/ 0 h 1389185"/>
              <a:gd name="connsiteX1" fmla="*/ 685800 w 1002323"/>
              <a:gd name="connsiteY1" fmla="*/ 545123 h 1389185"/>
              <a:gd name="connsiteX2" fmla="*/ 307731 w 1002323"/>
              <a:gd name="connsiteY2" fmla="*/ 1204547 h 1389185"/>
              <a:gd name="connsiteX3" fmla="*/ 0 w 1002323"/>
              <a:gd name="connsiteY3" fmla="*/ 1389185 h 1389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2323" h="1389185">
                <a:moveTo>
                  <a:pt x="1002323" y="0"/>
                </a:moveTo>
                <a:lnTo>
                  <a:pt x="685800" y="545123"/>
                </a:lnTo>
                <a:cubicBezTo>
                  <a:pt x="570035" y="745881"/>
                  <a:pt x="422031" y="1063870"/>
                  <a:pt x="307731" y="1204547"/>
                </a:cubicBezTo>
                <a:cubicBezTo>
                  <a:pt x="193431" y="1345224"/>
                  <a:pt x="93785" y="1362808"/>
                  <a:pt x="0" y="1389185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5675798" y="3485303"/>
            <a:ext cx="2242038" cy="875714"/>
          </a:xfrm>
          <a:custGeom>
            <a:avLst/>
            <a:gdLst>
              <a:gd name="connsiteX0" fmla="*/ 2242038 w 2242038"/>
              <a:gd name="connsiteY0" fmla="*/ 509954 h 875714"/>
              <a:gd name="connsiteX1" fmla="*/ 1890346 w 2242038"/>
              <a:gd name="connsiteY1" fmla="*/ 817685 h 875714"/>
              <a:gd name="connsiteX2" fmla="*/ 1055077 w 2242038"/>
              <a:gd name="connsiteY2" fmla="*/ 835269 h 875714"/>
              <a:gd name="connsiteX3" fmla="*/ 536330 w 2242038"/>
              <a:gd name="connsiteY3" fmla="*/ 386862 h 875714"/>
              <a:gd name="connsiteX4" fmla="*/ 0 w 2242038"/>
              <a:gd name="connsiteY4" fmla="*/ 0 h 87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2038" h="875714">
                <a:moveTo>
                  <a:pt x="2242038" y="509954"/>
                </a:moveTo>
                <a:cubicBezTo>
                  <a:pt x="2165105" y="636710"/>
                  <a:pt x="2088173" y="763466"/>
                  <a:pt x="1890346" y="817685"/>
                </a:cubicBezTo>
                <a:cubicBezTo>
                  <a:pt x="1692519" y="871904"/>
                  <a:pt x="1280746" y="907073"/>
                  <a:pt x="1055077" y="835269"/>
                </a:cubicBezTo>
                <a:cubicBezTo>
                  <a:pt x="829408" y="763465"/>
                  <a:pt x="712176" y="526073"/>
                  <a:pt x="536330" y="386862"/>
                </a:cubicBezTo>
                <a:cubicBezTo>
                  <a:pt x="360484" y="247651"/>
                  <a:pt x="70338" y="82062"/>
                  <a:pt x="0" y="0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161698" y="4206272"/>
            <a:ext cx="1670600" cy="1688123"/>
          </a:xfrm>
          <a:custGeom>
            <a:avLst/>
            <a:gdLst>
              <a:gd name="connsiteX0" fmla="*/ 0 w 1670600"/>
              <a:gd name="connsiteY0" fmla="*/ 1688123 h 1688123"/>
              <a:gd name="connsiteX1" fmla="*/ 1477107 w 1670600"/>
              <a:gd name="connsiteY1" fmla="*/ 1521070 h 1688123"/>
              <a:gd name="connsiteX2" fmla="*/ 1635369 w 1670600"/>
              <a:gd name="connsiteY2" fmla="*/ 791308 h 1688123"/>
              <a:gd name="connsiteX3" fmla="*/ 1310054 w 1670600"/>
              <a:gd name="connsiteY3" fmla="*/ 0 h 168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0600" h="1688123">
                <a:moveTo>
                  <a:pt x="0" y="1688123"/>
                </a:moveTo>
                <a:cubicBezTo>
                  <a:pt x="602273" y="1679331"/>
                  <a:pt x="1204546" y="1670539"/>
                  <a:pt x="1477107" y="1521070"/>
                </a:cubicBezTo>
                <a:cubicBezTo>
                  <a:pt x="1749668" y="1371601"/>
                  <a:pt x="1663211" y="1044820"/>
                  <a:pt x="1635369" y="791308"/>
                </a:cubicBezTo>
                <a:cubicBezTo>
                  <a:pt x="1607527" y="537796"/>
                  <a:pt x="1458790" y="268898"/>
                  <a:pt x="1310054" y="0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506921" y="4215065"/>
            <a:ext cx="651022" cy="1705707"/>
          </a:xfrm>
          <a:custGeom>
            <a:avLst/>
            <a:gdLst>
              <a:gd name="connsiteX0" fmla="*/ 0 w 651022"/>
              <a:gd name="connsiteY0" fmla="*/ 1705707 h 1705707"/>
              <a:gd name="connsiteX1" fmla="*/ 650631 w 651022"/>
              <a:gd name="connsiteY1" fmla="*/ 1327638 h 1705707"/>
              <a:gd name="connsiteX2" fmla="*/ 96715 w 651022"/>
              <a:gd name="connsiteY2" fmla="*/ 0 h 170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1022" h="1705707">
                <a:moveTo>
                  <a:pt x="0" y="1705707"/>
                </a:moveTo>
                <a:cubicBezTo>
                  <a:pt x="317256" y="1658814"/>
                  <a:pt x="634512" y="1611922"/>
                  <a:pt x="650631" y="1327638"/>
                </a:cubicBezTo>
                <a:cubicBezTo>
                  <a:pt x="666750" y="1043354"/>
                  <a:pt x="180242" y="211015"/>
                  <a:pt x="96715" y="0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8489336" y="2157665"/>
            <a:ext cx="246310" cy="1644161"/>
          </a:xfrm>
          <a:custGeom>
            <a:avLst/>
            <a:gdLst>
              <a:gd name="connsiteX0" fmla="*/ 0 w 246310"/>
              <a:gd name="connsiteY0" fmla="*/ 0 h 1644161"/>
              <a:gd name="connsiteX1" fmla="*/ 246185 w 246310"/>
              <a:gd name="connsiteY1" fmla="*/ 685800 h 1644161"/>
              <a:gd name="connsiteX2" fmla="*/ 26377 w 246310"/>
              <a:gd name="connsiteY2" fmla="*/ 1644161 h 164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310" h="1644161">
                <a:moveTo>
                  <a:pt x="0" y="0"/>
                </a:moveTo>
                <a:cubicBezTo>
                  <a:pt x="120894" y="205886"/>
                  <a:pt x="241789" y="411773"/>
                  <a:pt x="246185" y="685800"/>
                </a:cubicBezTo>
                <a:cubicBezTo>
                  <a:pt x="250581" y="959827"/>
                  <a:pt x="138479" y="1301994"/>
                  <a:pt x="26377" y="1644161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897892" y="2122495"/>
            <a:ext cx="272598" cy="1635370"/>
          </a:xfrm>
          <a:custGeom>
            <a:avLst/>
            <a:gdLst>
              <a:gd name="connsiteX0" fmla="*/ 272598 w 272598"/>
              <a:gd name="connsiteY0" fmla="*/ 1635370 h 1635370"/>
              <a:gd name="connsiteX1" fmla="*/ 36 w 272598"/>
              <a:gd name="connsiteY1" fmla="*/ 1072662 h 1635370"/>
              <a:gd name="connsiteX2" fmla="*/ 255013 w 272598"/>
              <a:gd name="connsiteY2" fmla="*/ 0 h 163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98" h="1635370">
                <a:moveTo>
                  <a:pt x="272598" y="1635370"/>
                </a:moveTo>
                <a:cubicBezTo>
                  <a:pt x="137782" y="1490297"/>
                  <a:pt x="2967" y="1345224"/>
                  <a:pt x="36" y="1072662"/>
                </a:cubicBezTo>
                <a:cubicBezTo>
                  <a:pt x="-2895" y="800100"/>
                  <a:pt x="171486" y="150935"/>
                  <a:pt x="255013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10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50282" y="2474188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RM Dead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443" y="301051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2213" y="3050572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58313" y="474182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313" y="2562111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8313" y="4736742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9705" y="2505960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9158" y="2659797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sp>
        <p:nvSpPr>
          <p:cNvPr id="12" name="Oval 11"/>
          <p:cNvSpPr/>
          <p:nvPr/>
        </p:nvSpPr>
        <p:spPr>
          <a:xfrm>
            <a:off x="838200" y="3552245"/>
            <a:ext cx="1477108" cy="677007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57653" y="3706082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2346813" y="2844464"/>
            <a:ext cx="1904630" cy="535332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6"/>
            <a:endCxn id="4" idx="1"/>
          </p:cNvCxnSpPr>
          <p:nvPr/>
        </p:nvCxnSpPr>
        <p:spPr>
          <a:xfrm flipV="1">
            <a:off x="2315308" y="3379796"/>
            <a:ext cx="1936135" cy="510953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21778" y="698413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70137" y="74452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21778" y="2794497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21778" y="492516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614252" y="1085003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623044" y="3168780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614252" y="3552245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89918" y="282114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0108" y="497127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42952" y="1710162"/>
            <a:ext cx="1086399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6373" y="174382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642953" y="3770431"/>
            <a:ext cx="1086398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14927" y="3796519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MyApp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642953" y="5910973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614927" y="5937061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YourApp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942017" y="5914206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913991" y="5940294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YourApp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934872" y="1724993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906846" y="1751081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YourApp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937343" y="3788647"/>
            <a:ext cx="1086399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90764" y="3822313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22" name="Freeform 21"/>
          <p:cNvSpPr/>
          <p:nvPr/>
        </p:nvSpPr>
        <p:spPr>
          <a:xfrm>
            <a:off x="5649421" y="1920272"/>
            <a:ext cx="1002323" cy="1389185"/>
          </a:xfrm>
          <a:custGeom>
            <a:avLst/>
            <a:gdLst>
              <a:gd name="connsiteX0" fmla="*/ 1002323 w 1002323"/>
              <a:gd name="connsiteY0" fmla="*/ 0 h 1389185"/>
              <a:gd name="connsiteX1" fmla="*/ 685800 w 1002323"/>
              <a:gd name="connsiteY1" fmla="*/ 545123 h 1389185"/>
              <a:gd name="connsiteX2" fmla="*/ 307731 w 1002323"/>
              <a:gd name="connsiteY2" fmla="*/ 1204547 h 1389185"/>
              <a:gd name="connsiteX3" fmla="*/ 0 w 1002323"/>
              <a:gd name="connsiteY3" fmla="*/ 1389185 h 1389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2323" h="1389185">
                <a:moveTo>
                  <a:pt x="1002323" y="0"/>
                </a:moveTo>
                <a:lnTo>
                  <a:pt x="685800" y="545123"/>
                </a:lnTo>
                <a:cubicBezTo>
                  <a:pt x="570035" y="745881"/>
                  <a:pt x="422031" y="1063870"/>
                  <a:pt x="307731" y="1204547"/>
                </a:cubicBezTo>
                <a:cubicBezTo>
                  <a:pt x="193431" y="1345224"/>
                  <a:pt x="93785" y="1362808"/>
                  <a:pt x="0" y="1389185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5675798" y="3485303"/>
            <a:ext cx="2242038" cy="875714"/>
          </a:xfrm>
          <a:custGeom>
            <a:avLst/>
            <a:gdLst>
              <a:gd name="connsiteX0" fmla="*/ 2242038 w 2242038"/>
              <a:gd name="connsiteY0" fmla="*/ 509954 h 875714"/>
              <a:gd name="connsiteX1" fmla="*/ 1890346 w 2242038"/>
              <a:gd name="connsiteY1" fmla="*/ 817685 h 875714"/>
              <a:gd name="connsiteX2" fmla="*/ 1055077 w 2242038"/>
              <a:gd name="connsiteY2" fmla="*/ 835269 h 875714"/>
              <a:gd name="connsiteX3" fmla="*/ 536330 w 2242038"/>
              <a:gd name="connsiteY3" fmla="*/ 386862 h 875714"/>
              <a:gd name="connsiteX4" fmla="*/ 0 w 2242038"/>
              <a:gd name="connsiteY4" fmla="*/ 0 h 87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2038" h="875714">
                <a:moveTo>
                  <a:pt x="2242038" y="509954"/>
                </a:moveTo>
                <a:cubicBezTo>
                  <a:pt x="2165105" y="636710"/>
                  <a:pt x="2088173" y="763466"/>
                  <a:pt x="1890346" y="817685"/>
                </a:cubicBezTo>
                <a:cubicBezTo>
                  <a:pt x="1692519" y="871904"/>
                  <a:pt x="1280746" y="907073"/>
                  <a:pt x="1055077" y="835269"/>
                </a:cubicBezTo>
                <a:cubicBezTo>
                  <a:pt x="829408" y="763465"/>
                  <a:pt x="712176" y="526073"/>
                  <a:pt x="536330" y="386862"/>
                </a:cubicBezTo>
                <a:cubicBezTo>
                  <a:pt x="360484" y="247651"/>
                  <a:pt x="70338" y="82062"/>
                  <a:pt x="0" y="0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161698" y="4206272"/>
            <a:ext cx="1670600" cy="1688123"/>
          </a:xfrm>
          <a:custGeom>
            <a:avLst/>
            <a:gdLst>
              <a:gd name="connsiteX0" fmla="*/ 0 w 1670600"/>
              <a:gd name="connsiteY0" fmla="*/ 1688123 h 1688123"/>
              <a:gd name="connsiteX1" fmla="*/ 1477107 w 1670600"/>
              <a:gd name="connsiteY1" fmla="*/ 1521070 h 1688123"/>
              <a:gd name="connsiteX2" fmla="*/ 1635369 w 1670600"/>
              <a:gd name="connsiteY2" fmla="*/ 791308 h 1688123"/>
              <a:gd name="connsiteX3" fmla="*/ 1310054 w 1670600"/>
              <a:gd name="connsiteY3" fmla="*/ 0 h 168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0600" h="1688123">
                <a:moveTo>
                  <a:pt x="0" y="1688123"/>
                </a:moveTo>
                <a:cubicBezTo>
                  <a:pt x="602273" y="1679331"/>
                  <a:pt x="1204546" y="1670539"/>
                  <a:pt x="1477107" y="1521070"/>
                </a:cubicBezTo>
                <a:cubicBezTo>
                  <a:pt x="1749668" y="1371601"/>
                  <a:pt x="1663211" y="1044820"/>
                  <a:pt x="1635369" y="791308"/>
                </a:cubicBezTo>
                <a:cubicBezTo>
                  <a:pt x="1607527" y="537796"/>
                  <a:pt x="1458790" y="268898"/>
                  <a:pt x="1310054" y="0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506921" y="4215065"/>
            <a:ext cx="651022" cy="1705707"/>
          </a:xfrm>
          <a:custGeom>
            <a:avLst/>
            <a:gdLst>
              <a:gd name="connsiteX0" fmla="*/ 0 w 651022"/>
              <a:gd name="connsiteY0" fmla="*/ 1705707 h 1705707"/>
              <a:gd name="connsiteX1" fmla="*/ 650631 w 651022"/>
              <a:gd name="connsiteY1" fmla="*/ 1327638 h 1705707"/>
              <a:gd name="connsiteX2" fmla="*/ 96715 w 651022"/>
              <a:gd name="connsiteY2" fmla="*/ 0 h 170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1022" h="1705707">
                <a:moveTo>
                  <a:pt x="0" y="1705707"/>
                </a:moveTo>
                <a:cubicBezTo>
                  <a:pt x="317256" y="1658814"/>
                  <a:pt x="634512" y="1611922"/>
                  <a:pt x="650631" y="1327638"/>
                </a:cubicBezTo>
                <a:cubicBezTo>
                  <a:pt x="666750" y="1043354"/>
                  <a:pt x="180242" y="211015"/>
                  <a:pt x="96715" y="0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8489336" y="2157665"/>
            <a:ext cx="246310" cy="1644161"/>
          </a:xfrm>
          <a:custGeom>
            <a:avLst/>
            <a:gdLst>
              <a:gd name="connsiteX0" fmla="*/ 0 w 246310"/>
              <a:gd name="connsiteY0" fmla="*/ 0 h 1644161"/>
              <a:gd name="connsiteX1" fmla="*/ 246185 w 246310"/>
              <a:gd name="connsiteY1" fmla="*/ 685800 h 1644161"/>
              <a:gd name="connsiteX2" fmla="*/ 26377 w 246310"/>
              <a:gd name="connsiteY2" fmla="*/ 1644161 h 164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310" h="1644161">
                <a:moveTo>
                  <a:pt x="0" y="0"/>
                </a:moveTo>
                <a:cubicBezTo>
                  <a:pt x="120894" y="205886"/>
                  <a:pt x="241789" y="411773"/>
                  <a:pt x="246185" y="685800"/>
                </a:cubicBezTo>
                <a:cubicBezTo>
                  <a:pt x="250581" y="959827"/>
                  <a:pt x="138479" y="1301994"/>
                  <a:pt x="26377" y="1644161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897892" y="2122495"/>
            <a:ext cx="272598" cy="1635370"/>
          </a:xfrm>
          <a:custGeom>
            <a:avLst/>
            <a:gdLst>
              <a:gd name="connsiteX0" fmla="*/ 272598 w 272598"/>
              <a:gd name="connsiteY0" fmla="*/ 1635370 h 1635370"/>
              <a:gd name="connsiteX1" fmla="*/ 36 w 272598"/>
              <a:gd name="connsiteY1" fmla="*/ 1072662 h 1635370"/>
              <a:gd name="connsiteX2" fmla="*/ 255013 w 272598"/>
              <a:gd name="connsiteY2" fmla="*/ 0 h 163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98" h="1635370">
                <a:moveTo>
                  <a:pt x="272598" y="1635370"/>
                </a:moveTo>
                <a:cubicBezTo>
                  <a:pt x="137782" y="1490297"/>
                  <a:pt x="2967" y="1345224"/>
                  <a:pt x="36" y="1072662"/>
                </a:cubicBezTo>
                <a:cubicBezTo>
                  <a:pt x="-2895" y="800100"/>
                  <a:pt x="171486" y="150935"/>
                  <a:pt x="255013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爆炸形: 14 pt  41">
            <a:extLst>
              <a:ext uri="{FF2B5EF4-FFF2-40B4-BE49-F238E27FC236}">
                <a16:creationId xmlns:a16="http://schemas.microsoft.com/office/drawing/2014/main" id="{E1FEA617-F516-4AD1-A857-0057EDF8E713}"/>
              </a:ext>
            </a:extLst>
          </p:cNvPr>
          <p:cNvSpPr/>
          <p:nvPr/>
        </p:nvSpPr>
        <p:spPr>
          <a:xfrm>
            <a:off x="4230101" y="2621646"/>
            <a:ext cx="1523165" cy="1477807"/>
          </a:xfrm>
          <a:prstGeom prst="irregularSeal2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92B8DCF-EBE4-4251-B62F-56D5EF30A132}"/>
              </a:ext>
            </a:extLst>
          </p:cNvPr>
          <p:cNvSpPr txBox="1"/>
          <p:nvPr/>
        </p:nvSpPr>
        <p:spPr>
          <a:xfrm rot="20537870">
            <a:off x="4528012" y="3180259"/>
            <a:ext cx="108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Boom!!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BEA263E-DEE7-45A0-B30A-B70D670077AF}"/>
              </a:ext>
            </a:extLst>
          </p:cNvPr>
          <p:cNvSpPr txBox="1"/>
          <p:nvPr/>
        </p:nvSpPr>
        <p:spPr>
          <a:xfrm>
            <a:off x="3788482" y="4576582"/>
            <a:ext cx="248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RM suddenly crash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2360A95-7BE0-493D-9771-D61D9C8C16DF}"/>
              </a:ext>
            </a:extLst>
          </p:cNvPr>
          <p:cNvSpPr txBox="1"/>
          <p:nvPr/>
        </p:nvSpPr>
        <p:spPr>
          <a:xfrm>
            <a:off x="3513304" y="5049748"/>
            <a:ext cx="283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mic Sans MS" panose="030F0702030302020204" pitchFamily="66" charset="0"/>
              </a:rPr>
              <a:t>Single Point of Failure!</a:t>
            </a:r>
            <a:endParaRPr lang="zh-CN" altLang="en-US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010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50282" y="2474188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Fault Tolerance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443" y="301051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2213" y="3050572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58313" y="474182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313" y="2562111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8313" y="4736742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9705" y="2505960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9158" y="2659797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sp>
        <p:nvSpPr>
          <p:cNvPr id="12" name="Oval 11"/>
          <p:cNvSpPr/>
          <p:nvPr/>
        </p:nvSpPr>
        <p:spPr>
          <a:xfrm>
            <a:off x="838200" y="3552245"/>
            <a:ext cx="1477108" cy="677007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57653" y="3706082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2346813" y="2844464"/>
            <a:ext cx="1904630" cy="535332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6"/>
            <a:endCxn id="4" idx="1"/>
          </p:cNvCxnSpPr>
          <p:nvPr/>
        </p:nvCxnSpPr>
        <p:spPr>
          <a:xfrm flipV="1">
            <a:off x="2315308" y="3379796"/>
            <a:ext cx="1936135" cy="510953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21778" y="698413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70137" y="74452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21778" y="2794497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21778" y="492516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614252" y="1085003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623044" y="3168780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614252" y="3552245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89918" y="282114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0108" y="497127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42952" y="1710162"/>
            <a:ext cx="1086399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6373" y="174382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642953" y="3770431"/>
            <a:ext cx="1086398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14927" y="3796519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MyApp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642953" y="5910973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614927" y="5937061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YourApp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942017" y="5914206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913991" y="5940294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YourApp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934872" y="1724993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906846" y="1751081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YourApp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937343" y="3788647"/>
            <a:ext cx="1086399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90764" y="3822313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22" name="Freeform 21"/>
          <p:cNvSpPr/>
          <p:nvPr/>
        </p:nvSpPr>
        <p:spPr>
          <a:xfrm>
            <a:off x="5649421" y="1920272"/>
            <a:ext cx="1002323" cy="1389185"/>
          </a:xfrm>
          <a:custGeom>
            <a:avLst/>
            <a:gdLst>
              <a:gd name="connsiteX0" fmla="*/ 1002323 w 1002323"/>
              <a:gd name="connsiteY0" fmla="*/ 0 h 1389185"/>
              <a:gd name="connsiteX1" fmla="*/ 685800 w 1002323"/>
              <a:gd name="connsiteY1" fmla="*/ 545123 h 1389185"/>
              <a:gd name="connsiteX2" fmla="*/ 307731 w 1002323"/>
              <a:gd name="connsiteY2" fmla="*/ 1204547 h 1389185"/>
              <a:gd name="connsiteX3" fmla="*/ 0 w 1002323"/>
              <a:gd name="connsiteY3" fmla="*/ 1389185 h 1389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2323" h="1389185">
                <a:moveTo>
                  <a:pt x="1002323" y="0"/>
                </a:moveTo>
                <a:lnTo>
                  <a:pt x="685800" y="545123"/>
                </a:lnTo>
                <a:cubicBezTo>
                  <a:pt x="570035" y="745881"/>
                  <a:pt x="422031" y="1063870"/>
                  <a:pt x="307731" y="1204547"/>
                </a:cubicBezTo>
                <a:cubicBezTo>
                  <a:pt x="193431" y="1345224"/>
                  <a:pt x="93785" y="1362808"/>
                  <a:pt x="0" y="1389185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5675798" y="3485303"/>
            <a:ext cx="2242038" cy="875714"/>
          </a:xfrm>
          <a:custGeom>
            <a:avLst/>
            <a:gdLst>
              <a:gd name="connsiteX0" fmla="*/ 2242038 w 2242038"/>
              <a:gd name="connsiteY0" fmla="*/ 509954 h 875714"/>
              <a:gd name="connsiteX1" fmla="*/ 1890346 w 2242038"/>
              <a:gd name="connsiteY1" fmla="*/ 817685 h 875714"/>
              <a:gd name="connsiteX2" fmla="*/ 1055077 w 2242038"/>
              <a:gd name="connsiteY2" fmla="*/ 835269 h 875714"/>
              <a:gd name="connsiteX3" fmla="*/ 536330 w 2242038"/>
              <a:gd name="connsiteY3" fmla="*/ 386862 h 875714"/>
              <a:gd name="connsiteX4" fmla="*/ 0 w 2242038"/>
              <a:gd name="connsiteY4" fmla="*/ 0 h 87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2038" h="875714">
                <a:moveTo>
                  <a:pt x="2242038" y="509954"/>
                </a:moveTo>
                <a:cubicBezTo>
                  <a:pt x="2165105" y="636710"/>
                  <a:pt x="2088173" y="763466"/>
                  <a:pt x="1890346" y="817685"/>
                </a:cubicBezTo>
                <a:cubicBezTo>
                  <a:pt x="1692519" y="871904"/>
                  <a:pt x="1280746" y="907073"/>
                  <a:pt x="1055077" y="835269"/>
                </a:cubicBezTo>
                <a:cubicBezTo>
                  <a:pt x="829408" y="763465"/>
                  <a:pt x="712176" y="526073"/>
                  <a:pt x="536330" y="386862"/>
                </a:cubicBezTo>
                <a:cubicBezTo>
                  <a:pt x="360484" y="247651"/>
                  <a:pt x="70338" y="82062"/>
                  <a:pt x="0" y="0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161698" y="4206272"/>
            <a:ext cx="1670600" cy="1688123"/>
          </a:xfrm>
          <a:custGeom>
            <a:avLst/>
            <a:gdLst>
              <a:gd name="connsiteX0" fmla="*/ 0 w 1670600"/>
              <a:gd name="connsiteY0" fmla="*/ 1688123 h 1688123"/>
              <a:gd name="connsiteX1" fmla="*/ 1477107 w 1670600"/>
              <a:gd name="connsiteY1" fmla="*/ 1521070 h 1688123"/>
              <a:gd name="connsiteX2" fmla="*/ 1635369 w 1670600"/>
              <a:gd name="connsiteY2" fmla="*/ 791308 h 1688123"/>
              <a:gd name="connsiteX3" fmla="*/ 1310054 w 1670600"/>
              <a:gd name="connsiteY3" fmla="*/ 0 h 168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0600" h="1688123">
                <a:moveTo>
                  <a:pt x="0" y="1688123"/>
                </a:moveTo>
                <a:cubicBezTo>
                  <a:pt x="602273" y="1679331"/>
                  <a:pt x="1204546" y="1670539"/>
                  <a:pt x="1477107" y="1521070"/>
                </a:cubicBezTo>
                <a:cubicBezTo>
                  <a:pt x="1749668" y="1371601"/>
                  <a:pt x="1663211" y="1044820"/>
                  <a:pt x="1635369" y="791308"/>
                </a:cubicBezTo>
                <a:cubicBezTo>
                  <a:pt x="1607527" y="537796"/>
                  <a:pt x="1458790" y="268898"/>
                  <a:pt x="1310054" y="0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506921" y="4215065"/>
            <a:ext cx="651022" cy="1705707"/>
          </a:xfrm>
          <a:custGeom>
            <a:avLst/>
            <a:gdLst>
              <a:gd name="connsiteX0" fmla="*/ 0 w 651022"/>
              <a:gd name="connsiteY0" fmla="*/ 1705707 h 1705707"/>
              <a:gd name="connsiteX1" fmla="*/ 650631 w 651022"/>
              <a:gd name="connsiteY1" fmla="*/ 1327638 h 1705707"/>
              <a:gd name="connsiteX2" fmla="*/ 96715 w 651022"/>
              <a:gd name="connsiteY2" fmla="*/ 0 h 170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1022" h="1705707">
                <a:moveTo>
                  <a:pt x="0" y="1705707"/>
                </a:moveTo>
                <a:cubicBezTo>
                  <a:pt x="317256" y="1658814"/>
                  <a:pt x="634512" y="1611922"/>
                  <a:pt x="650631" y="1327638"/>
                </a:cubicBezTo>
                <a:cubicBezTo>
                  <a:pt x="666750" y="1043354"/>
                  <a:pt x="180242" y="211015"/>
                  <a:pt x="96715" y="0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8489336" y="2157665"/>
            <a:ext cx="246310" cy="1644161"/>
          </a:xfrm>
          <a:custGeom>
            <a:avLst/>
            <a:gdLst>
              <a:gd name="connsiteX0" fmla="*/ 0 w 246310"/>
              <a:gd name="connsiteY0" fmla="*/ 0 h 1644161"/>
              <a:gd name="connsiteX1" fmla="*/ 246185 w 246310"/>
              <a:gd name="connsiteY1" fmla="*/ 685800 h 1644161"/>
              <a:gd name="connsiteX2" fmla="*/ 26377 w 246310"/>
              <a:gd name="connsiteY2" fmla="*/ 1644161 h 164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310" h="1644161">
                <a:moveTo>
                  <a:pt x="0" y="0"/>
                </a:moveTo>
                <a:cubicBezTo>
                  <a:pt x="120894" y="205886"/>
                  <a:pt x="241789" y="411773"/>
                  <a:pt x="246185" y="685800"/>
                </a:cubicBezTo>
                <a:cubicBezTo>
                  <a:pt x="250581" y="959827"/>
                  <a:pt x="138479" y="1301994"/>
                  <a:pt x="26377" y="1644161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897892" y="2122495"/>
            <a:ext cx="272598" cy="1635370"/>
          </a:xfrm>
          <a:custGeom>
            <a:avLst/>
            <a:gdLst>
              <a:gd name="connsiteX0" fmla="*/ 272598 w 272598"/>
              <a:gd name="connsiteY0" fmla="*/ 1635370 h 1635370"/>
              <a:gd name="connsiteX1" fmla="*/ 36 w 272598"/>
              <a:gd name="connsiteY1" fmla="*/ 1072662 h 1635370"/>
              <a:gd name="connsiteX2" fmla="*/ 255013 w 272598"/>
              <a:gd name="connsiteY2" fmla="*/ 0 h 163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98" h="1635370">
                <a:moveTo>
                  <a:pt x="272598" y="1635370"/>
                </a:moveTo>
                <a:cubicBezTo>
                  <a:pt x="137782" y="1490297"/>
                  <a:pt x="2967" y="1345224"/>
                  <a:pt x="36" y="1072662"/>
                </a:cubicBezTo>
                <a:cubicBezTo>
                  <a:pt x="-2895" y="800100"/>
                  <a:pt x="171486" y="150935"/>
                  <a:pt x="255013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圆柱形 41">
            <a:extLst>
              <a:ext uri="{FF2B5EF4-FFF2-40B4-BE49-F238E27FC236}">
                <a16:creationId xmlns:a16="http://schemas.microsoft.com/office/drawing/2014/main" id="{A8CBFAE9-961B-4256-973C-129BAAF5DA89}"/>
              </a:ext>
            </a:extLst>
          </p:cNvPr>
          <p:cNvSpPr/>
          <p:nvPr/>
        </p:nvSpPr>
        <p:spPr>
          <a:xfrm>
            <a:off x="4138682" y="5112865"/>
            <a:ext cx="1451415" cy="855643"/>
          </a:xfrm>
          <a:prstGeom prst="can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884C45-0CFF-4CD4-B5EE-389A39B1401A}"/>
              </a:ext>
            </a:extLst>
          </p:cNvPr>
          <p:cNvSpPr txBox="1"/>
          <p:nvPr/>
        </p:nvSpPr>
        <p:spPr>
          <a:xfrm>
            <a:off x="4321257" y="5432941"/>
            <a:ext cx="112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Storage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05BDD88-B51A-453D-A2C8-2F06E6C89DA3}"/>
              </a:ext>
            </a:extLst>
          </p:cNvPr>
          <p:cNvSpPr txBox="1"/>
          <p:nvPr/>
        </p:nvSpPr>
        <p:spPr>
          <a:xfrm>
            <a:off x="380847" y="5105975"/>
            <a:ext cx="3252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Store the state of RM in a </a:t>
            </a:r>
            <a:r>
              <a:rPr lang="en-US" altLang="zh-CN" dirty="0" err="1">
                <a:latin typeface="Comic Sans MS" panose="030F0702030302020204" pitchFamily="66" charset="0"/>
              </a:rPr>
              <a:t>persitant</a:t>
            </a:r>
            <a:r>
              <a:rPr lang="en-US" altLang="zh-CN" dirty="0">
                <a:latin typeface="Comic Sans MS" panose="030F0702030302020204" pitchFamily="66" charset="0"/>
              </a:rPr>
              <a:t> Storage(HDFS or Zookeeper)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45B9BBF5-3DD0-4B93-803E-F7F47254DC37}"/>
              </a:ext>
            </a:extLst>
          </p:cNvPr>
          <p:cNvSpPr/>
          <p:nvPr/>
        </p:nvSpPr>
        <p:spPr>
          <a:xfrm>
            <a:off x="4688583" y="3758268"/>
            <a:ext cx="213492" cy="1354597"/>
          </a:xfrm>
          <a:custGeom>
            <a:avLst/>
            <a:gdLst>
              <a:gd name="connsiteX0" fmla="*/ 185421 w 185421"/>
              <a:gd name="connsiteY0" fmla="*/ 0 h 1434517"/>
              <a:gd name="connsiteX1" fmla="*/ 863 w 185421"/>
              <a:gd name="connsiteY1" fmla="*/ 411060 h 1434517"/>
              <a:gd name="connsiteX2" fmla="*/ 118309 w 185421"/>
              <a:gd name="connsiteY2" fmla="*/ 1434517 h 143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21" h="1434517">
                <a:moveTo>
                  <a:pt x="185421" y="0"/>
                </a:moveTo>
                <a:cubicBezTo>
                  <a:pt x="98734" y="85987"/>
                  <a:pt x="12048" y="171974"/>
                  <a:pt x="863" y="411060"/>
                </a:cubicBezTo>
                <a:cubicBezTo>
                  <a:pt x="-10322" y="650146"/>
                  <a:pt x="90346" y="1249959"/>
                  <a:pt x="118309" y="143451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390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50282" y="2474188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Fault Tolerance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443" y="301051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2213" y="3050572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58313" y="474182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313" y="2562111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8313" y="4736742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9705" y="2505960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9158" y="2659797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sp>
        <p:nvSpPr>
          <p:cNvPr id="12" name="Oval 11"/>
          <p:cNvSpPr/>
          <p:nvPr/>
        </p:nvSpPr>
        <p:spPr>
          <a:xfrm>
            <a:off x="838200" y="3552245"/>
            <a:ext cx="1477108" cy="677007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57653" y="3706082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2346813" y="2844464"/>
            <a:ext cx="1904630" cy="535332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6"/>
            <a:endCxn id="4" idx="1"/>
          </p:cNvCxnSpPr>
          <p:nvPr/>
        </p:nvCxnSpPr>
        <p:spPr>
          <a:xfrm flipV="1">
            <a:off x="2315308" y="3379796"/>
            <a:ext cx="1936135" cy="510953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21778" y="698413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70137" y="74452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21778" y="2794497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21778" y="492516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614252" y="1085003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623044" y="3168780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614252" y="3552245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89918" y="282114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0108" y="497127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42952" y="1710162"/>
            <a:ext cx="1086399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6373" y="174382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642953" y="3770431"/>
            <a:ext cx="1086398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14927" y="3796519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MyApp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642953" y="5910973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614927" y="5937061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YourApp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942017" y="5914206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913991" y="5940294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YourApp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934872" y="1724993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906846" y="1751081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YourApp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937343" y="3788647"/>
            <a:ext cx="1086399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90764" y="3822313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22" name="Freeform 21"/>
          <p:cNvSpPr/>
          <p:nvPr/>
        </p:nvSpPr>
        <p:spPr>
          <a:xfrm>
            <a:off x="5649421" y="1920272"/>
            <a:ext cx="1002323" cy="1389185"/>
          </a:xfrm>
          <a:custGeom>
            <a:avLst/>
            <a:gdLst>
              <a:gd name="connsiteX0" fmla="*/ 1002323 w 1002323"/>
              <a:gd name="connsiteY0" fmla="*/ 0 h 1389185"/>
              <a:gd name="connsiteX1" fmla="*/ 685800 w 1002323"/>
              <a:gd name="connsiteY1" fmla="*/ 545123 h 1389185"/>
              <a:gd name="connsiteX2" fmla="*/ 307731 w 1002323"/>
              <a:gd name="connsiteY2" fmla="*/ 1204547 h 1389185"/>
              <a:gd name="connsiteX3" fmla="*/ 0 w 1002323"/>
              <a:gd name="connsiteY3" fmla="*/ 1389185 h 1389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2323" h="1389185">
                <a:moveTo>
                  <a:pt x="1002323" y="0"/>
                </a:moveTo>
                <a:lnTo>
                  <a:pt x="685800" y="545123"/>
                </a:lnTo>
                <a:cubicBezTo>
                  <a:pt x="570035" y="745881"/>
                  <a:pt x="422031" y="1063870"/>
                  <a:pt x="307731" y="1204547"/>
                </a:cubicBezTo>
                <a:cubicBezTo>
                  <a:pt x="193431" y="1345224"/>
                  <a:pt x="93785" y="1362808"/>
                  <a:pt x="0" y="1389185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5675798" y="3485303"/>
            <a:ext cx="2242038" cy="875714"/>
          </a:xfrm>
          <a:custGeom>
            <a:avLst/>
            <a:gdLst>
              <a:gd name="connsiteX0" fmla="*/ 2242038 w 2242038"/>
              <a:gd name="connsiteY0" fmla="*/ 509954 h 875714"/>
              <a:gd name="connsiteX1" fmla="*/ 1890346 w 2242038"/>
              <a:gd name="connsiteY1" fmla="*/ 817685 h 875714"/>
              <a:gd name="connsiteX2" fmla="*/ 1055077 w 2242038"/>
              <a:gd name="connsiteY2" fmla="*/ 835269 h 875714"/>
              <a:gd name="connsiteX3" fmla="*/ 536330 w 2242038"/>
              <a:gd name="connsiteY3" fmla="*/ 386862 h 875714"/>
              <a:gd name="connsiteX4" fmla="*/ 0 w 2242038"/>
              <a:gd name="connsiteY4" fmla="*/ 0 h 87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2038" h="875714">
                <a:moveTo>
                  <a:pt x="2242038" y="509954"/>
                </a:moveTo>
                <a:cubicBezTo>
                  <a:pt x="2165105" y="636710"/>
                  <a:pt x="2088173" y="763466"/>
                  <a:pt x="1890346" y="817685"/>
                </a:cubicBezTo>
                <a:cubicBezTo>
                  <a:pt x="1692519" y="871904"/>
                  <a:pt x="1280746" y="907073"/>
                  <a:pt x="1055077" y="835269"/>
                </a:cubicBezTo>
                <a:cubicBezTo>
                  <a:pt x="829408" y="763465"/>
                  <a:pt x="712176" y="526073"/>
                  <a:pt x="536330" y="386862"/>
                </a:cubicBezTo>
                <a:cubicBezTo>
                  <a:pt x="360484" y="247651"/>
                  <a:pt x="70338" y="82062"/>
                  <a:pt x="0" y="0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161698" y="4206272"/>
            <a:ext cx="1670600" cy="1688123"/>
          </a:xfrm>
          <a:custGeom>
            <a:avLst/>
            <a:gdLst>
              <a:gd name="connsiteX0" fmla="*/ 0 w 1670600"/>
              <a:gd name="connsiteY0" fmla="*/ 1688123 h 1688123"/>
              <a:gd name="connsiteX1" fmla="*/ 1477107 w 1670600"/>
              <a:gd name="connsiteY1" fmla="*/ 1521070 h 1688123"/>
              <a:gd name="connsiteX2" fmla="*/ 1635369 w 1670600"/>
              <a:gd name="connsiteY2" fmla="*/ 791308 h 1688123"/>
              <a:gd name="connsiteX3" fmla="*/ 1310054 w 1670600"/>
              <a:gd name="connsiteY3" fmla="*/ 0 h 168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0600" h="1688123">
                <a:moveTo>
                  <a:pt x="0" y="1688123"/>
                </a:moveTo>
                <a:cubicBezTo>
                  <a:pt x="602273" y="1679331"/>
                  <a:pt x="1204546" y="1670539"/>
                  <a:pt x="1477107" y="1521070"/>
                </a:cubicBezTo>
                <a:cubicBezTo>
                  <a:pt x="1749668" y="1371601"/>
                  <a:pt x="1663211" y="1044820"/>
                  <a:pt x="1635369" y="791308"/>
                </a:cubicBezTo>
                <a:cubicBezTo>
                  <a:pt x="1607527" y="537796"/>
                  <a:pt x="1458790" y="268898"/>
                  <a:pt x="1310054" y="0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506921" y="4215065"/>
            <a:ext cx="651022" cy="1705707"/>
          </a:xfrm>
          <a:custGeom>
            <a:avLst/>
            <a:gdLst>
              <a:gd name="connsiteX0" fmla="*/ 0 w 651022"/>
              <a:gd name="connsiteY0" fmla="*/ 1705707 h 1705707"/>
              <a:gd name="connsiteX1" fmla="*/ 650631 w 651022"/>
              <a:gd name="connsiteY1" fmla="*/ 1327638 h 1705707"/>
              <a:gd name="connsiteX2" fmla="*/ 96715 w 651022"/>
              <a:gd name="connsiteY2" fmla="*/ 0 h 170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1022" h="1705707">
                <a:moveTo>
                  <a:pt x="0" y="1705707"/>
                </a:moveTo>
                <a:cubicBezTo>
                  <a:pt x="317256" y="1658814"/>
                  <a:pt x="634512" y="1611922"/>
                  <a:pt x="650631" y="1327638"/>
                </a:cubicBezTo>
                <a:cubicBezTo>
                  <a:pt x="666750" y="1043354"/>
                  <a:pt x="180242" y="211015"/>
                  <a:pt x="96715" y="0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8489336" y="2157665"/>
            <a:ext cx="246310" cy="1644161"/>
          </a:xfrm>
          <a:custGeom>
            <a:avLst/>
            <a:gdLst>
              <a:gd name="connsiteX0" fmla="*/ 0 w 246310"/>
              <a:gd name="connsiteY0" fmla="*/ 0 h 1644161"/>
              <a:gd name="connsiteX1" fmla="*/ 246185 w 246310"/>
              <a:gd name="connsiteY1" fmla="*/ 685800 h 1644161"/>
              <a:gd name="connsiteX2" fmla="*/ 26377 w 246310"/>
              <a:gd name="connsiteY2" fmla="*/ 1644161 h 164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310" h="1644161">
                <a:moveTo>
                  <a:pt x="0" y="0"/>
                </a:moveTo>
                <a:cubicBezTo>
                  <a:pt x="120894" y="205886"/>
                  <a:pt x="241789" y="411773"/>
                  <a:pt x="246185" y="685800"/>
                </a:cubicBezTo>
                <a:cubicBezTo>
                  <a:pt x="250581" y="959827"/>
                  <a:pt x="138479" y="1301994"/>
                  <a:pt x="26377" y="1644161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897892" y="2122495"/>
            <a:ext cx="272598" cy="1635370"/>
          </a:xfrm>
          <a:custGeom>
            <a:avLst/>
            <a:gdLst>
              <a:gd name="connsiteX0" fmla="*/ 272598 w 272598"/>
              <a:gd name="connsiteY0" fmla="*/ 1635370 h 1635370"/>
              <a:gd name="connsiteX1" fmla="*/ 36 w 272598"/>
              <a:gd name="connsiteY1" fmla="*/ 1072662 h 1635370"/>
              <a:gd name="connsiteX2" fmla="*/ 255013 w 272598"/>
              <a:gd name="connsiteY2" fmla="*/ 0 h 163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98" h="1635370">
                <a:moveTo>
                  <a:pt x="272598" y="1635370"/>
                </a:moveTo>
                <a:cubicBezTo>
                  <a:pt x="137782" y="1490297"/>
                  <a:pt x="2967" y="1345224"/>
                  <a:pt x="36" y="1072662"/>
                </a:cubicBezTo>
                <a:cubicBezTo>
                  <a:pt x="-2895" y="800100"/>
                  <a:pt x="171486" y="150935"/>
                  <a:pt x="255013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圆柱形 41">
            <a:extLst>
              <a:ext uri="{FF2B5EF4-FFF2-40B4-BE49-F238E27FC236}">
                <a16:creationId xmlns:a16="http://schemas.microsoft.com/office/drawing/2014/main" id="{A8CBFAE9-961B-4256-973C-129BAAF5DA89}"/>
              </a:ext>
            </a:extLst>
          </p:cNvPr>
          <p:cNvSpPr/>
          <p:nvPr/>
        </p:nvSpPr>
        <p:spPr>
          <a:xfrm>
            <a:off x="4138682" y="5112865"/>
            <a:ext cx="1451415" cy="855643"/>
          </a:xfrm>
          <a:prstGeom prst="can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884C45-0CFF-4CD4-B5EE-389A39B1401A}"/>
              </a:ext>
            </a:extLst>
          </p:cNvPr>
          <p:cNvSpPr txBox="1"/>
          <p:nvPr/>
        </p:nvSpPr>
        <p:spPr>
          <a:xfrm>
            <a:off x="4321257" y="5432941"/>
            <a:ext cx="112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Storage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05BDD88-B51A-453D-A2C8-2F06E6C89DA3}"/>
              </a:ext>
            </a:extLst>
          </p:cNvPr>
          <p:cNvSpPr txBox="1"/>
          <p:nvPr/>
        </p:nvSpPr>
        <p:spPr>
          <a:xfrm>
            <a:off x="602059" y="5090347"/>
            <a:ext cx="3288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If RM crashed, there were two different methods to achieve fault tolerance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6" name="爆炸形: 14 pt  45">
            <a:extLst>
              <a:ext uri="{FF2B5EF4-FFF2-40B4-BE49-F238E27FC236}">
                <a16:creationId xmlns:a16="http://schemas.microsoft.com/office/drawing/2014/main" id="{22C0EB01-6F22-4F93-BFFD-99D66ACEEC11}"/>
              </a:ext>
            </a:extLst>
          </p:cNvPr>
          <p:cNvSpPr/>
          <p:nvPr/>
        </p:nvSpPr>
        <p:spPr>
          <a:xfrm>
            <a:off x="4230101" y="2621646"/>
            <a:ext cx="1523165" cy="1477807"/>
          </a:xfrm>
          <a:prstGeom prst="irregularSeal2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A5F133B-C621-46A3-B03C-03FE2D1FE1AA}"/>
              </a:ext>
            </a:extLst>
          </p:cNvPr>
          <p:cNvSpPr txBox="1"/>
          <p:nvPr/>
        </p:nvSpPr>
        <p:spPr>
          <a:xfrm rot="20537870">
            <a:off x="4528012" y="3180259"/>
            <a:ext cx="108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Boom!!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34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409592" y="2365131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Before YARN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272" y="1769512"/>
            <a:ext cx="3281728" cy="4351338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Hadoop v1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Job Tracker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Manage resources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Job scheduling</a:t>
            </a:r>
          </a:p>
          <a:p>
            <a:pPr marL="0" indent="0">
              <a:buNone/>
            </a:pPr>
            <a:endParaRPr lang="en-US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Task Tracker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Per-node agent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Manage tasks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10753" y="2901462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3071" y="2969553"/>
            <a:ext cx="1103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Job </a:t>
            </a:r>
          </a:p>
          <a:p>
            <a:r>
              <a:rPr lang="en-US" dirty="0">
                <a:latin typeface="Comic Sans MS" panose="030F0702030302020204" pitchFamily="66" charset="0"/>
              </a:rPr>
              <a:t>Tracker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366738" y="365125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390184" y="2453054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390184" y="4627685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300169" y="2266218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19622" y="2420055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sp>
        <p:nvSpPr>
          <p:cNvPr id="12" name="Oval 11"/>
          <p:cNvSpPr/>
          <p:nvPr/>
        </p:nvSpPr>
        <p:spPr>
          <a:xfrm>
            <a:off x="4300169" y="3606677"/>
            <a:ext cx="1477108" cy="677007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19622" y="3760514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5777277" y="2604722"/>
            <a:ext cx="1133476" cy="66601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6"/>
            <a:endCxn id="4" idx="1"/>
          </p:cNvCxnSpPr>
          <p:nvPr/>
        </p:nvCxnSpPr>
        <p:spPr>
          <a:xfrm flipV="1">
            <a:off x="5777277" y="3270739"/>
            <a:ext cx="1133476" cy="6744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881088" y="58935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049607" y="635466"/>
            <a:ext cx="107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  <a:p>
            <a:r>
              <a:rPr lang="en-US" dirty="0">
                <a:latin typeface="Comic Sans MS" panose="030F0702030302020204" pitchFamily="66" charset="0"/>
              </a:rPr>
              <a:t>Tracker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881088" y="2685440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049607" y="2731550"/>
            <a:ext cx="107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  <a:p>
            <a:r>
              <a:rPr lang="en-US" dirty="0">
                <a:latin typeface="Comic Sans MS" panose="030F0702030302020204" pitchFamily="66" charset="0"/>
              </a:rPr>
              <a:t>Tracker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881088" y="481610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0049607" y="4862219"/>
            <a:ext cx="107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  <a:p>
            <a:r>
              <a:rPr lang="en-US" dirty="0">
                <a:latin typeface="Comic Sans MS" panose="030F0702030302020204" pitchFamily="66" charset="0"/>
              </a:rPr>
              <a:t>Tracker</a:t>
            </a:r>
          </a:p>
        </p:txBody>
      </p:sp>
      <p:sp>
        <p:nvSpPr>
          <p:cNvPr id="38" name="Oval 37"/>
          <p:cNvSpPr/>
          <p:nvPr/>
        </p:nvSpPr>
        <p:spPr>
          <a:xfrm>
            <a:off x="9500821" y="1601251"/>
            <a:ext cx="997194" cy="507280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645527" y="1665749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40" name="Oval 39"/>
          <p:cNvSpPr/>
          <p:nvPr/>
        </p:nvSpPr>
        <p:spPr>
          <a:xfrm>
            <a:off x="9500821" y="3651645"/>
            <a:ext cx="997194" cy="507280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645527" y="3716143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42" name="Oval 41"/>
          <p:cNvSpPr/>
          <p:nvPr/>
        </p:nvSpPr>
        <p:spPr>
          <a:xfrm>
            <a:off x="9500821" y="5773918"/>
            <a:ext cx="997194" cy="507280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9645527" y="5838416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44" name="Oval 43"/>
          <p:cNvSpPr/>
          <p:nvPr/>
        </p:nvSpPr>
        <p:spPr>
          <a:xfrm>
            <a:off x="10641256" y="5779742"/>
            <a:ext cx="997194" cy="507280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0785962" y="5844240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46" name="Oval 45"/>
          <p:cNvSpPr/>
          <p:nvPr/>
        </p:nvSpPr>
        <p:spPr>
          <a:xfrm>
            <a:off x="10642721" y="3645593"/>
            <a:ext cx="997194" cy="507280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0787427" y="3710091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48" name="Oval 47"/>
          <p:cNvSpPr/>
          <p:nvPr/>
        </p:nvSpPr>
        <p:spPr>
          <a:xfrm>
            <a:off x="10629533" y="1601105"/>
            <a:ext cx="997194" cy="507280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0774239" y="1665603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54" name="Freeform 53"/>
          <p:cNvSpPr/>
          <p:nvPr/>
        </p:nvSpPr>
        <p:spPr>
          <a:xfrm>
            <a:off x="8273562" y="975946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38" idx="0"/>
            <a:endCxn id="26" idx="2"/>
          </p:cNvCxnSpPr>
          <p:nvPr/>
        </p:nvCxnSpPr>
        <p:spPr>
          <a:xfrm flipV="1">
            <a:off x="9999418" y="1327909"/>
            <a:ext cx="563074" cy="2733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8" idx="0"/>
            <a:endCxn id="26" idx="2"/>
          </p:cNvCxnSpPr>
          <p:nvPr/>
        </p:nvCxnSpPr>
        <p:spPr>
          <a:xfrm flipH="1" flipV="1">
            <a:off x="10562492" y="1327909"/>
            <a:ext cx="565638" cy="2731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0" idx="0"/>
            <a:endCxn id="34" idx="2"/>
          </p:cNvCxnSpPr>
          <p:nvPr/>
        </p:nvCxnSpPr>
        <p:spPr>
          <a:xfrm flipV="1">
            <a:off x="9999418" y="3423993"/>
            <a:ext cx="563074" cy="2276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6" idx="0"/>
            <a:endCxn id="34" idx="2"/>
          </p:cNvCxnSpPr>
          <p:nvPr/>
        </p:nvCxnSpPr>
        <p:spPr>
          <a:xfrm flipH="1" flipV="1">
            <a:off x="10562492" y="3423993"/>
            <a:ext cx="578826" cy="221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2" idx="0"/>
            <a:endCxn id="36" idx="2"/>
          </p:cNvCxnSpPr>
          <p:nvPr/>
        </p:nvCxnSpPr>
        <p:spPr>
          <a:xfrm flipV="1">
            <a:off x="9999418" y="5554662"/>
            <a:ext cx="563074" cy="2192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4" idx="0"/>
            <a:endCxn id="36" idx="2"/>
          </p:cNvCxnSpPr>
          <p:nvPr/>
        </p:nvCxnSpPr>
        <p:spPr>
          <a:xfrm flipH="1" flipV="1">
            <a:off x="10562492" y="5554662"/>
            <a:ext cx="577361" cy="225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/>
          <p:cNvSpPr/>
          <p:nvPr/>
        </p:nvSpPr>
        <p:spPr>
          <a:xfrm>
            <a:off x="8282354" y="3059723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8273562" y="3443188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13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50282" y="2474188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Method 1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443" y="2873359"/>
            <a:ext cx="1362807" cy="87571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6283" y="2853565"/>
            <a:ext cx="136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Resource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(Resurrect)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58313" y="474182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313" y="2562111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8313" y="4736742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9705" y="2505960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9158" y="2659797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sp>
        <p:nvSpPr>
          <p:cNvPr id="12" name="Oval 11"/>
          <p:cNvSpPr/>
          <p:nvPr/>
        </p:nvSpPr>
        <p:spPr>
          <a:xfrm>
            <a:off x="838200" y="3552245"/>
            <a:ext cx="1477108" cy="677007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57653" y="3706082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cxnSpLocks/>
            <a:stCxn id="10" idx="6"/>
            <a:endCxn id="4" idx="1"/>
          </p:cNvCxnSpPr>
          <p:nvPr/>
        </p:nvCxnSpPr>
        <p:spPr>
          <a:xfrm>
            <a:off x="2346813" y="2844464"/>
            <a:ext cx="1904630" cy="466752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12" idx="6"/>
            <a:endCxn id="4" idx="1"/>
          </p:cNvCxnSpPr>
          <p:nvPr/>
        </p:nvCxnSpPr>
        <p:spPr>
          <a:xfrm flipV="1">
            <a:off x="2315308" y="3311216"/>
            <a:ext cx="1936135" cy="579533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21778" y="698413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70137" y="74452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21778" y="2794497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21778" y="492516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614252" y="1085003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623044" y="3168780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614252" y="3552245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89918" y="282114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0108" y="497127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42952" y="1710162"/>
            <a:ext cx="1086399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6373" y="174382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642953" y="3770431"/>
            <a:ext cx="1086398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14927" y="3796519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MyApp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642953" y="5910973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614927" y="5937061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YourApp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942017" y="5914206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913991" y="5940294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YourApp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934872" y="1724993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906846" y="1751081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YourApp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937343" y="3788647"/>
            <a:ext cx="1086399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90764" y="3822313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22" name="Freeform 21"/>
          <p:cNvSpPr/>
          <p:nvPr/>
        </p:nvSpPr>
        <p:spPr>
          <a:xfrm>
            <a:off x="5649421" y="1920272"/>
            <a:ext cx="1002323" cy="1389185"/>
          </a:xfrm>
          <a:custGeom>
            <a:avLst/>
            <a:gdLst>
              <a:gd name="connsiteX0" fmla="*/ 1002323 w 1002323"/>
              <a:gd name="connsiteY0" fmla="*/ 0 h 1389185"/>
              <a:gd name="connsiteX1" fmla="*/ 685800 w 1002323"/>
              <a:gd name="connsiteY1" fmla="*/ 545123 h 1389185"/>
              <a:gd name="connsiteX2" fmla="*/ 307731 w 1002323"/>
              <a:gd name="connsiteY2" fmla="*/ 1204547 h 1389185"/>
              <a:gd name="connsiteX3" fmla="*/ 0 w 1002323"/>
              <a:gd name="connsiteY3" fmla="*/ 1389185 h 1389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2323" h="1389185">
                <a:moveTo>
                  <a:pt x="1002323" y="0"/>
                </a:moveTo>
                <a:lnTo>
                  <a:pt x="685800" y="545123"/>
                </a:lnTo>
                <a:cubicBezTo>
                  <a:pt x="570035" y="745881"/>
                  <a:pt x="422031" y="1063870"/>
                  <a:pt x="307731" y="1204547"/>
                </a:cubicBezTo>
                <a:cubicBezTo>
                  <a:pt x="193431" y="1345224"/>
                  <a:pt x="93785" y="1362808"/>
                  <a:pt x="0" y="1389185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5675798" y="3485303"/>
            <a:ext cx="2242038" cy="875714"/>
          </a:xfrm>
          <a:custGeom>
            <a:avLst/>
            <a:gdLst>
              <a:gd name="connsiteX0" fmla="*/ 2242038 w 2242038"/>
              <a:gd name="connsiteY0" fmla="*/ 509954 h 875714"/>
              <a:gd name="connsiteX1" fmla="*/ 1890346 w 2242038"/>
              <a:gd name="connsiteY1" fmla="*/ 817685 h 875714"/>
              <a:gd name="connsiteX2" fmla="*/ 1055077 w 2242038"/>
              <a:gd name="connsiteY2" fmla="*/ 835269 h 875714"/>
              <a:gd name="connsiteX3" fmla="*/ 536330 w 2242038"/>
              <a:gd name="connsiteY3" fmla="*/ 386862 h 875714"/>
              <a:gd name="connsiteX4" fmla="*/ 0 w 2242038"/>
              <a:gd name="connsiteY4" fmla="*/ 0 h 87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2038" h="875714">
                <a:moveTo>
                  <a:pt x="2242038" y="509954"/>
                </a:moveTo>
                <a:cubicBezTo>
                  <a:pt x="2165105" y="636710"/>
                  <a:pt x="2088173" y="763466"/>
                  <a:pt x="1890346" y="817685"/>
                </a:cubicBezTo>
                <a:cubicBezTo>
                  <a:pt x="1692519" y="871904"/>
                  <a:pt x="1280746" y="907073"/>
                  <a:pt x="1055077" y="835269"/>
                </a:cubicBezTo>
                <a:cubicBezTo>
                  <a:pt x="829408" y="763465"/>
                  <a:pt x="712176" y="526073"/>
                  <a:pt x="536330" y="386862"/>
                </a:cubicBezTo>
                <a:cubicBezTo>
                  <a:pt x="360484" y="247651"/>
                  <a:pt x="70338" y="82062"/>
                  <a:pt x="0" y="0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161698" y="4206272"/>
            <a:ext cx="1670600" cy="1688123"/>
          </a:xfrm>
          <a:custGeom>
            <a:avLst/>
            <a:gdLst>
              <a:gd name="connsiteX0" fmla="*/ 0 w 1670600"/>
              <a:gd name="connsiteY0" fmla="*/ 1688123 h 1688123"/>
              <a:gd name="connsiteX1" fmla="*/ 1477107 w 1670600"/>
              <a:gd name="connsiteY1" fmla="*/ 1521070 h 1688123"/>
              <a:gd name="connsiteX2" fmla="*/ 1635369 w 1670600"/>
              <a:gd name="connsiteY2" fmla="*/ 791308 h 1688123"/>
              <a:gd name="connsiteX3" fmla="*/ 1310054 w 1670600"/>
              <a:gd name="connsiteY3" fmla="*/ 0 h 168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0600" h="1688123">
                <a:moveTo>
                  <a:pt x="0" y="1688123"/>
                </a:moveTo>
                <a:cubicBezTo>
                  <a:pt x="602273" y="1679331"/>
                  <a:pt x="1204546" y="1670539"/>
                  <a:pt x="1477107" y="1521070"/>
                </a:cubicBezTo>
                <a:cubicBezTo>
                  <a:pt x="1749668" y="1371601"/>
                  <a:pt x="1663211" y="1044820"/>
                  <a:pt x="1635369" y="791308"/>
                </a:cubicBezTo>
                <a:cubicBezTo>
                  <a:pt x="1607527" y="537796"/>
                  <a:pt x="1458790" y="268898"/>
                  <a:pt x="1310054" y="0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506921" y="4215065"/>
            <a:ext cx="651022" cy="1705707"/>
          </a:xfrm>
          <a:custGeom>
            <a:avLst/>
            <a:gdLst>
              <a:gd name="connsiteX0" fmla="*/ 0 w 651022"/>
              <a:gd name="connsiteY0" fmla="*/ 1705707 h 1705707"/>
              <a:gd name="connsiteX1" fmla="*/ 650631 w 651022"/>
              <a:gd name="connsiteY1" fmla="*/ 1327638 h 1705707"/>
              <a:gd name="connsiteX2" fmla="*/ 96715 w 651022"/>
              <a:gd name="connsiteY2" fmla="*/ 0 h 170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1022" h="1705707">
                <a:moveTo>
                  <a:pt x="0" y="1705707"/>
                </a:moveTo>
                <a:cubicBezTo>
                  <a:pt x="317256" y="1658814"/>
                  <a:pt x="634512" y="1611922"/>
                  <a:pt x="650631" y="1327638"/>
                </a:cubicBezTo>
                <a:cubicBezTo>
                  <a:pt x="666750" y="1043354"/>
                  <a:pt x="180242" y="211015"/>
                  <a:pt x="96715" y="0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8489336" y="2157665"/>
            <a:ext cx="246310" cy="1644161"/>
          </a:xfrm>
          <a:custGeom>
            <a:avLst/>
            <a:gdLst>
              <a:gd name="connsiteX0" fmla="*/ 0 w 246310"/>
              <a:gd name="connsiteY0" fmla="*/ 0 h 1644161"/>
              <a:gd name="connsiteX1" fmla="*/ 246185 w 246310"/>
              <a:gd name="connsiteY1" fmla="*/ 685800 h 1644161"/>
              <a:gd name="connsiteX2" fmla="*/ 26377 w 246310"/>
              <a:gd name="connsiteY2" fmla="*/ 1644161 h 164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310" h="1644161">
                <a:moveTo>
                  <a:pt x="0" y="0"/>
                </a:moveTo>
                <a:cubicBezTo>
                  <a:pt x="120894" y="205886"/>
                  <a:pt x="241789" y="411773"/>
                  <a:pt x="246185" y="685800"/>
                </a:cubicBezTo>
                <a:cubicBezTo>
                  <a:pt x="250581" y="959827"/>
                  <a:pt x="138479" y="1301994"/>
                  <a:pt x="26377" y="1644161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897892" y="2122495"/>
            <a:ext cx="272598" cy="1635370"/>
          </a:xfrm>
          <a:custGeom>
            <a:avLst/>
            <a:gdLst>
              <a:gd name="connsiteX0" fmla="*/ 272598 w 272598"/>
              <a:gd name="connsiteY0" fmla="*/ 1635370 h 1635370"/>
              <a:gd name="connsiteX1" fmla="*/ 36 w 272598"/>
              <a:gd name="connsiteY1" fmla="*/ 1072662 h 1635370"/>
              <a:gd name="connsiteX2" fmla="*/ 255013 w 272598"/>
              <a:gd name="connsiteY2" fmla="*/ 0 h 163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98" h="1635370">
                <a:moveTo>
                  <a:pt x="272598" y="1635370"/>
                </a:moveTo>
                <a:cubicBezTo>
                  <a:pt x="137782" y="1490297"/>
                  <a:pt x="2967" y="1345224"/>
                  <a:pt x="36" y="1072662"/>
                </a:cubicBezTo>
                <a:cubicBezTo>
                  <a:pt x="-2895" y="800100"/>
                  <a:pt x="171486" y="150935"/>
                  <a:pt x="255013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圆柱形 41">
            <a:extLst>
              <a:ext uri="{FF2B5EF4-FFF2-40B4-BE49-F238E27FC236}">
                <a16:creationId xmlns:a16="http://schemas.microsoft.com/office/drawing/2014/main" id="{A8CBFAE9-961B-4256-973C-129BAAF5DA89}"/>
              </a:ext>
            </a:extLst>
          </p:cNvPr>
          <p:cNvSpPr/>
          <p:nvPr/>
        </p:nvSpPr>
        <p:spPr>
          <a:xfrm>
            <a:off x="4138682" y="5112865"/>
            <a:ext cx="1451415" cy="855643"/>
          </a:xfrm>
          <a:prstGeom prst="can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884C45-0CFF-4CD4-B5EE-389A39B1401A}"/>
              </a:ext>
            </a:extLst>
          </p:cNvPr>
          <p:cNvSpPr txBox="1"/>
          <p:nvPr/>
        </p:nvSpPr>
        <p:spPr>
          <a:xfrm>
            <a:off x="4321257" y="5432941"/>
            <a:ext cx="112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Storage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2A23A03E-F398-46CA-A5D0-5823354EA412}"/>
              </a:ext>
            </a:extLst>
          </p:cNvPr>
          <p:cNvSpPr/>
          <p:nvPr/>
        </p:nvSpPr>
        <p:spPr>
          <a:xfrm>
            <a:off x="4806892" y="3766657"/>
            <a:ext cx="125913" cy="1325460"/>
          </a:xfrm>
          <a:custGeom>
            <a:avLst/>
            <a:gdLst>
              <a:gd name="connsiteX0" fmla="*/ 0 w 125913"/>
              <a:gd name="connsiteY0" fmla="*/ 1325460 h 1325460"/>
              <a:gd name="connsiteX1" fmla="*/ 83890 w 125913"/>
              <a:gd name="connsiteY1" fmla="*/ 914400 h 1325460"/>
              <a:gd name="connsiteX2" fmla="*/ 125835 w 125913"/>
              <a:gd name="connsiteY2" fmla="*/ 360726 h 1325460"/>
              <a:gd name="connsiteX3" fmla="*/ 92279 w 125913"/>
              <a:gd name="connsiteY3" fmla="*/ 0 h 132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913" h="1325460">
                <a:moveTo>
                  <a:pt x="0" y="1325460"/>
                </a:moveTo>
                <a:cubicBezTo>
                  <a:pt x="31459" y="1200324"/>
                  <a:pt x="62918" y="1075189"/>
                  <a:pt x="83890" y="914400"/>
                </a:cubicBezTo>
                <a:cubicBezTo>
                  <a:pt x="104862" y="753611"/>
                  <a:pt x="124437" y="513126"/>
                  <a:pt x="125835" y="360726"/>
                </a:cubicBezTo>
                <a:cubicBezTo>
                  <a:pt x="127233" y="208326"/>
                  <a:pt x="109756" y="104163"/>
                  <a:pt x="92279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6A32C15-63DB-4F0E-ABD9-4F92D9749B00}"/>
              </a:ext>
            </a:extLst>
          </p:cNvPr>
          <p:cNvSpPr txBox="1"/>
          <p:nvPr/>
        </p:nvSpPr>
        <p:spPr>
          <a:xfrm>
            <a:off x="404252" y="4434491"/>
            <a:ext cx="36471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1)After RM crashed, clients, AMs and NMs keeps trying to connect with RM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2)RM restarts and loads states from storage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3)Clients successfully reconnect to resurrected RM</a:t>
            </a: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Downtime exists!</a:t>
            </a:r>
          </a:p>
          <a:p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887C5CD-7CF6-4B81-B483-B48B9D589B74}"/>
              </a:ext>
            </a:extLst>
          </p:cNvPr>
          <p:cNvSpPr txBox="1"/>
          <p:nvPr/>
        </p:nvSpPr>
        <p:spPr>
          <a:xfrm>
            <a:off x="4995341" y="1559691"/>
            <a:ext cx="1353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Trying to reconnect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109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">
            <a:extLst>
              <a:ext uri="{FF2B5EF4-FFF2-40B4-BE49-F238E27FC236}">
                <a16:creationId xmlns:a16="http://schemas.microsoft.com/office/drawing/2014/main" id="{C60EEAF7-B2BC-446F-87F1-1442971B6200}"/>
              </a:ext>
            </a:extLst>
          </p:cNvPr>
          <p:cNvSpPr/>
          <p:nvPr/>
        </p:nvSpPr>
        <p:spPr>
          <a:xfrm>
            <a:off x="3668088" y="3559522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BA727269-3958-4ABC-93C2-9BA9C5199D88}"/>
              </a:ext>
            </a:extLst>
          </p:cNvPr>
          <p:cNvSpPr/>
          <p:nvPr/>
        </p:nvSpPr>
        <p:spPr>
          <a:xfrm>
            <a:off x="4194064" y="4007893"/>
            <a:ext cx="1362807" cy="96338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4">
            <a:extLst>
              <a:ext uri="{FF2B5EF4-FFF2-40B4-BE49-F238E27FC236}">
                <a16:creationId xmlns:a16="http://schemas.microsoft.com/office/drawing/2014/main" id="{7A96BBAE-FD15-4E2F-93E2-CB9C16A59DBD}"/>
              </a:ext>
            </a:extLst>
          </p:cNvPr>
          <p:cNvSpPr txBox="1"/>
          <p:nvPr/>
        </p:nvSpPr>
        <p:spPr>
          <a:xfrm>
            <a:off x="4224834" y="4047946"/>
            <a:ext cx="1238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Standby</a:t>
            </a:r>
          </a:p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73983" y="1544307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Method 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458313" y="474182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313" y="2562111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8313" y="4736742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99398" y="2120413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18851" y="2274250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sp>
        <p:nvSpPr>
          <p:cNvPr id="12" name="Oval 11"/>
          <p:cNvSpPr/>
          <p:nvPr/>
        </p:nvSpPr>
        <p:spPr>
          <a:xfrm>
            <a:off x="867893" y="3166698"/>
            <a:ext cx="1477108" cy="677007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87346" y="3320535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cxnSpLocks/>
            <a:stCxn id="10" idx="6"/>
            <a:endCxn id="54" idx="1"/>
          </p:cNvCxnSpPr>
          <p:nvPr/>
        </p:nvCxnSpPr>
        <p:spPr>
          <a:xfrm flipV="1">
            <a:off x="2376506" y="2413798"/>
            <a:ext cx="1817558" cy="45119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12" idx="6"/>
            <a:endCxn id="54" idx="1"/>
          </p:cNvCxnSpPr>
          <p:nvPr/>
        </p:nvCxnSpPr>
        <p:spPr>
          <a:xfrm flipV="1">
            <a:off x="2345001" y="2413798"/>
            <a:ext cx="1849063" cy="1091404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21778" y="698413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70137" y="74452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21778" y="2794497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21778" y="492516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556871" y="2683192"/>
            <a:ext cx="1648788" cy="2613327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89918" y="282114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0108" y="497127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42952" y="1710162"/>
            <a:ext cx="1086399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6373" y="174382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642953" y="3770431"/>
            <a:ext cx="1086398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14927" y="3796519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MyApp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642953" y="5910973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614927" y="5937061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YourApp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942017" y="5914206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913991" y="5940294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YourApp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934872" y="1724993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906846" y="1751081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YourApp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937343" y="3788647"/>
            <a:ext cx="1086399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90764" y="3822313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24" name="Freeform 23"/>
          <p:cNvSpPr/>
          <p:nvPr/>
        </p:nvSpPr>
        <p:spPr>
          <a:xfrm>
            <a:off x="7161698" y="4206272"/>
            <a:ext cx="1670600" cy="1688123"/>
          </a:xfrm>
          <a:custGeom>
            <a:avLst/>
            <a:gdLst>
              <a:gd name="connsiteX0" fmla="*/ 0 w 1670600"/>
              <a:gd name="connsiteY0" fmla="*/ 1688123 h 1688123"/>
              <a:gd name="connsiteX1" fmla="*/ 1477107 w 1670600"/>
              <a:gd name="connsiteY1" fmla="*/ 1521070 h 1688123"/>
              <a:gd name="connsiteX2" fmla="*/ 1635369 w 1670600"/>
              <a:gd name="connsiteY2" fmla="*/ 791308 h 1688123"/>
              <a:gd name="connsiteX3" fmla="*/ 1310054 w 1670600"/>
              <a:gd name="connsiteY3" fmla="*/ 0 h 168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0600" h="1688123">
                <a:moveTo>
                  <a:pt x="0" y="1688123"/>
                </a:moveTo>
                <a:cubicBezTo>
                  <a:pt x="602273" y="1679331"/>
                  <a:pt x="1204546" y="1670539"/>
                  <a:pt x="1477107" y="1521070"/>
                </a:cubicBezTo>
                <a:cubicBezTo>
                  <a:pt x="1749668" y="1371601"/>
                  <a:pt x="1663211" y="1044820"/>
                  <a:pt x="1635369" y="791308"/>
                </a:cubicBezTo>
                <a:cubicBezTo>
                  <a:pt x="1607527" y="537796"/>
                  <a:pt x="1458790" y="268898"/>
                  <a:pt x="1310054" y="0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506921" y="4215065"/>
            <a:ext cx="651022" cy="1705707"/>
          </a:xfrm>
          <a:custGeom>
            <a:avLst/>
            <a:gdLst>
              <a:gd name="connsiteX0" fmla="*/ 0 w 651022"/>
              <a:gd name="connsiteY0" fmla="*/ 1705707 h 1705707"/>
              <a:gd name="connsiteX1" fmla="*/ 650631 w 651022"/>
              <a:gd name="connsiteY1" fmla="*/ 1327638 h 1705707"/>
              <a:gd name="connsiteX2" fmla="*/ 96715 w 651022"/>
              <a:gd name="connsiteY2" fmla="*/ 0 h 170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1022" h="1705707">
                <a:moveTo>
                  <a:pt x="0" y="1705707"/>
                </a:moveTo>
                <a:cubicBezTo>
                  <a:pt x="317256" y="1658814"/>
                  <a:pt x="634512" y="1611922"/>
                  <a:pt x="650631" y="1327638"/>
                </a:cubicBezTo>
                <a:cubicBezTo>
                  <a:pt x="666750" y="1043354"/>
                  <a:pt x="180242" y="211015"/>
                  <a:pt x="96715" y="0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8489336" y="2157665"/>
            <a:ext cx="246310" cy="1644161"/>
          </a:xfrm>
          <a:custGeom>
            <a:avLst/>
            <a:gdLst>
              <a:gd name="connsiteX0" fmla="*/ 0 w 246310"/>
              <a:gd name="connsiteY0" fmla="*/ 0 h 1644161"/>
              <a:gd name="connsiteX1" fmla="*/ 246185 w 246310"/>
              <a:gd name="connsiteY1" fmla="*/ 685800 h 1644161"/>
              <a:gd name="connsiteX2" fmla="*/ 26377 w 246310"/>
              <a:gd name="connsiteY2" fmla="*/ 1644161 h 164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310" h="1644161">
                <a:moveTo>
                  <a:pt x="0" y="0"/>
                </a:moveTo>
                <a:cubicBezTo>
                  <a:pt x="120894" y="205886"/>
                  <a:pt x="241789" y="411773"/>
                  <a:pt x="246185" y="685800"/>
                </a:cubicBezTo>
                <a:cubicBezTo>
                  <a:pt x="250581" y="959827"/>
                  <a:pt x="138479" y="1301994"/>
                  <a:pt x="26377" y="1644161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897892" y="2122495"/>
            <a:ext cx="272598" cy="1635370"/>
          </a:xfrm>
          <a:custGeom>
            <a:avLst/>
            <a:gdLst>
              <a:gd name="connsiteX0" fmla="*/ 272598 w 272598"/>
              <a:gd name="connsiteY0" fmla="*/ 1635370 h 1635370"/>
              <a:gd name="connsiteX1" fmla="*/ 36 w 272598"/>
              <a:gd name="connsiteY1" fmla="*/ 1072662 h 1635370"/>
              <a:gd name="connsiteX2" fmla="*/ 255013 w 272598"/>
              <a:gd name="connsiteY2" fmla="*/ 0 h 163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98" h="1635370">
                <a:moveTo>
                  <a:pt x="272598" y="1635370"/>
                </a:moveTo>
                <a:cubicBezTo>
                  <a:pt x="137782" y="1490297"/>
                  <a:pt x="2967" y="1345224"/>
                  <a:pt x="36" y="1072662"/>
                </a:cubicBezTo>
                <a:cubicBezTo>
                  <a:pt x="-2895" y="800100"/>
                  <a:pt x="171486" y="150935"/>
                  <a:pt x="255013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圆柱形 41">
            <a:extLst>
              <a:ext uri="{FF2B5EF4-FFF2-40B4-BE49-F238E27FC236}">
                <a16:creationId xmlns:a16="http://schemas.microsoft.com/office/drawing/2014/main" id="{A8CBFAE9-961B-4256-973C-129BAAF5DA89}"/>
              </a:ext>
            </a:extLst>
          </p:cNvPr>
          <p:cNvSpPr/>
          <p:nvPr/>
        </p:nvSpPr>
        <p:spPr>
          <a:xfrm>
            <a:off x="4171957" y="5779041"/>
            <a:ext cx="1451415" cy="855643"/>
          </a:xfrm>
          <a:prstGeom prst="can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884C45-0CFF-4CD4-B5EE-389A39B1401A}"/>
              </a:ext>
            </a:extLst>
          </p:cNvPr>
          <p:cNvSpPr txBox="1"/>
          <p:nvPr/>
        </p:nvSpPr>
        <p:spPr>
          <a:xfrm>
            <a:off x="4354532" y="6099117"/>
            <a:ext cx="112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Storage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2648A417-09A8-4986-9189-7C158792489F}"/>
              </a:ext>
            </a:extLst>
          </p:cNvPr>
          <p:cNvSpPr/>
          <p:nvPr/>
        </p:nvSpPr>
        <p:spPr>
          <a:xfrm flipV="1">
            <a:off x="5595457" y="2394757"/>
            <a:ext cx="1627464" cy="809837"/>
          </a:xfrm>
          <a:custGeom>
            <a:avLst/>
            <a:gdLst>
              <a:gd name="connsiteX0" fmla="*/ 1610922 w 1610922"/>
              <a:gd name="connsiteY0" fmla="*/ 0 h 1283516"/>
              <a:gd name="connsiteX1" fmla="*/ 646188 w 1610922"/>
              <a:gd name="connsiteY1" fmla="*/ 805344 h 1283516"/>
              <a:gd name="connsiteX2" fmla="*/ 236 w 1610922"/>
              <a:gd name="connsiteY2" fmla="*/ 1283516 h 128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0922" h="1283516">
                <a:moveTo>
                  <a:pt x="1610922" y="0"/>
                </a:moveTo>
                <a:cubicBezTo>
                  <a:pt x="1262779" y="295712"/>
                  <a:pt x="914636" y="591425"/>
                  <a:pt x="646188" y="805344"/>
                </a:cubicBezTo>
                <a:cubicBezTo>
                  <a:pt x="377740" y="1019263"/>
                  <a:pt x="-10949" y="1224793"/>
                  <a:pt x="236" y="1283516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24C3819A-CBB6-4D0A-A8C4-E7271A3D0B3A}"/>
              </a:ext>
            </a:extLst>
          </p:cNvPr>
          <p:cNvSpPr/>
          <p:nvPr/>
        </p:nvSpPr>
        <p:spPr>
          <a:xfrm>
            <a:off x="5572520" y="1132514"/>
            <a:ext cx="1625234" cy="1065255"/>
          </a:xfrm>
          <a:custGeom>
            <a:avLst/>
            <a:gdLst>
              <a:gd name="connsiteX0" fmla="*/ 1593908 w 1593908"/>
              <a:gd name="connsiteY0" fmla="*/ 0 h 3078759"/>
              <a:gd name="connsiteX1" fmla="*/ 922789 w 1593908"/>
              <a:gd name="connsiteY1" fmla="*/ 637563 h 3078759"/>
              <a:gd name="connsiteX2" fmla="*/ 654341 w 1593908"/>
              <a:gd name="connsiteY2" fmla="*/ 1963024 h 3078759"/>
              <a:gd name="connsiteX3" fmla="*/ 0 w 1593908"/>
              <a:gd name="connsiteY3" fmla="*/ 3078759 h 3078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3908" h="3078759">
                <a:moveTo>
                  <a:pt x="1593908" y="0"/>
                </a:moveTo>
                <a:cubicBezTo>
                  <a:pt x="1336645" y="155196"/>
                  <a:pt x="1079383" y="310392"/>
                  <a:pt x="922789" y="637563"/>
                </a:cubicBezTo>
                <a:cubicBezTo>
                  <a:pt x="766194" y="964734"/>
                  <a:pt x="808139" y="1556158"/>
                  <a:pt x="654341" y="1963024"/>
                </a:cubicBezTo>
                <a:cubicBezTo>
                  <a:pt x="500543" y="2369890"/>
                  <a:pt x="250271" y="2724324"/>
                  <a:pt x="0" y="3078759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6A5AFD5E-E8A4-4083-9D79-FB77EAA29AD3}"/>
              </a:ext>
            </a:extLst>
          </p:cNvPr>
          <p:cNvSpPr/>
          <p:nvPr/>
        </p:nvSpPr>
        <p:spPr>
          <a:xfrm>
            <a:off x="5579045" y="1954636"/>
            <a:ext cx="1048257" cy="339777"/>
          </a:xfrm>
          <a:custGeom>
            <a:avLst/>
            <a:gdLst>
              <a:gd name="connsiteX0" fmla="*/ 1031846 w 1031846"/>
              <a:gd name="connsiteY0" fmla="*/ 0 h 2365695"/>
              <a:gd name="connsiteX1" fmla="*/ 822121 w 1031846"/>
              <a:gd name="connsiteY1" fmla="*/ 1233182 h 2365695"/>
              <a:gd name="connsiteX2" fmla="*/ 302004 w 1031846"/>
              <a:gd name="connsiteY2" fmla="*/ 2114026 h 2365695"/>
              <a:gd name="connsiteX3" fmla="*/ 0 w 1031846"/>
              <a:gd name="connsiteY3" fmla="*/ 2365695 h 2365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846" h="2365695">
                <a:moveTo>
                  <a:pt x="1031846" y="0"/>
                </a:moveTo>
                <a:cubicBezTo>
                  <a:pt x="987803" y="440422"/>
                  <a:pt x="943761" y="880844"/>
                  <a:pt x="822121" y="1233182"/>
                </a:cubicBezTo>
                <a:cubicBezTo>
                  <a:pt x="700481" y="1585520"/>
                  <a:pt x="439024" y="1925274"/>
                  <a:pt x="302004" y="2114026"/>
                </a:cubicBezTo>
                <a:cubicBezTo>
                  <a:pt x="164984" y="2302778"/>
                  <a:pt x="82492" y="2334236"/>
                  <a:pt x="0" y="2365695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761C504B-03A6-47C1-BA3C-7D626FD558FF}"/>
              </a:ext>
            </a:extLst>
          </p:cNvPr>
          <p:cNvSpPr/>
          <p:nvPr/>
        </p:nvSpPr>
        <p:spPr>
          <a:xfrm>
            <a:off x="4194064" y="2044521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4">
            <a:extLst>
              <a:ext uri="{FF2B5EF4-FFF2-40B4-BE49-F238E27FC236}">
                <a16:creationId xmlns:a16="http://schemas.microsoft.com/office/drawing/2014/main" id="{E71FF9DD-826E-48A5-BB3A-E348E231231E}"/>
              </a:ext>
            </a:extLst>
          </p:cNvPr>
          <p:cNvSpPr txBox="1"/>
          <p:nvPr/>
        </p:nvSpPr>
        <p:spPr>
          <a:xfrm>
            <a:off x="4224834" y="2084574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1B280B0A-ECC1-4619-82BA-9B15E2BE6E7C}"/>
              </a:ext>
            </a:extLst>
          </p:cNvPr>
          <p:cNvSpPr/>
          <p:nvPr/>
        </p:nvSpPr>
        <p:spPr>
          <a:xfrm>
            <a:off x="5629013" y="2508308"/>
            <a:ext cx="2298583" cy="1543575"/>
          </a:xfrm>
          <a:custGeom>
            <a:avLst/>
            <a:gdLst>
              <a:gd name="connsiteX0" fmla="*/ 2298583 w 2298583"/>
              <a:gd name="connsiteY0" fmla="*/ 1543575 h 1543575"/>
              <a:gd name="connsiteX1" fmla="*/ 2013358 w 2298583"/>
              <a:gd name="connsiteY1" fmla="*/ 1149292 h 1543575"/>
              <a:gd name="connsiteX2" fmla="*/ 1090569 w 2298583"/>
              <a:gd name="connsiteY2" fmla="*/ 1082180 h 1543575"/>
              <a:gd name="connsiteX3" fmla="*/ 620785 w 2298583"/>
              <a:gd name="connsiteY3" fmla="*/ 738231 h 1543575"/>
              <a:gd name="connsiteX4" fmla="*/ 0 w 2298583"/>
              <a:gd name="connsiteY4" fmla="*/ 0 h 154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8583" h="1543575">
                <a:moveTo>
                  <a:pt x="2298583" y="1543575"/>
                </a:moveTo>
                <a:cubicBezTo>
                  <a:pt x="2256638" y="1384883"/>
                  <a:pt x="2214694" y="1226191"/>
                  <a:pt x="2013358" y="1149292"/>
                </a:cubicBezTo>
                <a:cubicBezTo>
                  <a:pt x="1812022" y="1072393"/>
                  <a:pt x="1322664" y="1150690"/>
                  <a:pt x="1090569" y="1082180"/>
                </a:cubicBezTo>
                <a:cubicBezTo>
                  <a:pt x="858473" y="1013670"/>
                  <a:pt x="802547" y="918594"/>
                  <a:pt x="620785" y="738231"/>
                </a:cubicBezTo>
                <a:cubicBezTo>
                  <a:pt x="439023" y="557868"/>
                  <a:pt x="219511" y="278934"/>
                  <a:pt x="0" y="0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53C0BA4-534A-400B-9848-A2C211A0EC81}"/>
              </a:ext>
            </a:extLst>
          </p:cNvPr>
          <p:cNvSpPr txBox="1"/>
          <p:nvPr/>
        </p:nvSpPr>
        <p:spPr>
          <a:xfrm>
            <a:off x="291166" y="5883696"/>
            <a:ext cx="3871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Setup several standby RMs,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Use Zookeeper to monitor them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E4F2D398-1A95-423D-ABD4-6ADBB9A4016D}"/>
              </a:ext>
            </a:extLst>
          </p:cNvPr>
          <p:cNvSpPr/>
          <p:nvPr/>
        </p:nvSpPr>
        <p:spPr>
          <a:xfrm>
            <a:off x="3345839" y="2818701"/>
            <a:ext cx="1561721" cy="2944536"/>
          </a:xfrm>
          <a:custGeom>
            <a:avLst/>
            <a:gdLst>
              <a:gd name="connsiteX0" fmla="*/ 1511387 w 1561721"/>
              <a:gd name="connsiteY0" fmla="*/ 0 h 2944536"/>
              <a:gd name="connsiteX1" fmla="*/ 110425 w 1561721"/>
              <a:gd name="connsiteY1" fmla="*/ 838899 h 2944536"/>
              <a:gd name="connsiteX2" fmla="*/ 236260 w 1561721"/>
              <a:gd name="connsiteY2" fmla="*/ 2424418 h 2944536"/>
              <a:gd name="connsiteX3" fmla="*/ 1402330 w 1561721"/>
              <a:gd name="connsiteY3" fmla="*/ 2827090 h 2944536"/>
              <a:gd name="connsiteX4" fmla="*/ 1561721 w 1561721"/>
              <a:gd name="connsiteY4" fmla="*/ 2944536 h 29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1721" h="2944536">
                <a:moveTo>
                  <a:pt x="1511387" y="0"/>
                </a:moveTo>
                <a:cubicBezTo>
                  <a:pt x="917166" y="217414"/>
                  <a:pt x="322946" y="434829"/>
                  <a:pt x="110425" y="838899"/>
                </a:cubicBezTo>
                <a:cubicBezTo>
                  <a:pt x="-102096" y="1242969"/>
                  <a:pt x="20943" y="2093053"/>
                  <a:pt x="236260" y="2424418"/>
                </a:cubicBezTo>
                <a:cubicBezTo>
                  <a:pt x="451577" y="2755783"/>
                  <a:pt x="1181420" y="2740404"/>
                  <a:pt x="1402330" y="2827090"/>
                </a:cubicBezTo>
                <a:cubicBezTo>
                  <a:pt x="1623240" y="2913776"/>
                  <a:pt x="1463850" y="2913776"/>
                  <a:pt x="1561721" y="2944536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20B22F6B-9EF5-4019-8F22-C0526B9165B0}"/>
              </a:ext>
            </a:extLst>
          </p:cNvPr>
          <p:cNvSpPr/>
          <p:nvPr/>
        </p:nvSpPr>
        <p:spPr>
          <a:xfrm>
            <a:off x="1186467" y="4253423"/>
            <a:ext cx="1506444" cy="717853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F73F33A-71E0-4CCF-A06B-433FD653D4E7}"/>
              </a:ext>
            </a:extLst>
          </p:cNvPr>
          <p:cNvSpPr txBox="1"/>
          <p:nvPr/>
        </p:nvSpPr>
        <p:spPr>
          <a:xfrm>
            <a:off x="1265648" y="4435572"/>
            <a:ext cx="136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Zookeeper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D40CC44-64A2-4A0E-AA57-E07A9D3F08BE}"/>
              </a:ext>
            </a:extLst>
          </p:cNvPr>
          <p:cNvCxnSpPr>
            <a:stCxn id="54" idx="1"/>
            <a:endCxn id="44" idx="3"/>
          </p:cNvCxnSpPr>
          <p:nvPr/>
        </p:nvCxnSpPr>
        <p:spPr>
          <a:xfrm flipH="1">
            <a:off x="2692911" y="2413798"/>
            <a:ext cx="1501153" cy="21985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4720831-100E-42BE-879F-B77422E2E25B}"/>
              </a:ext>
            </a:extLst>
          </p:cNvPr>
          <p:cNvCxnSpPr>
            <a:stCxn id="59" idx="1"/>
            <a:endCxn id="44" idx="3"/>
          </p:cNvCxnSpPr>
          <p:nvPr/>
        </p:nvCxnSpPr>
        <p:spPr>
          <a:xfrm flipH="1">
            <a:off x="2692911" y="4489585"/>
            <a:ext cx="1501153" cy="1227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462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">
            <a:extLst>
              <a:ext uri="{FF2B5EF4-FFF2-40B4-BE49-F238E27FC236}">
                <a16:creationId xmlns:a16="http://schemas.microsoft.com/office/drawing/2014/main" id="{C60EEAF7-B2BC-446F-87F1-1442971B6200}"/>
              </a:ext>
            </a:extLst>
          </p:cNvPr>
          <p:cNvSpPr/>
          <p:nvPr/>
        </p:nvSpPr>
        <p:spPr>
          <a:xfrm>
            <a:off x="3668088" y="3559522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BA727269-3958-4ABC-93C2-9BA9C5199D88}"/>
              </a:ext>
            </a:extLst>
          </p:cNvPr>
          <p:cNvSpPr/>
          <p:nvPr/>
        </p:nvSpPr>
        <p:spPr>
          <a:xfrm>
            <a:off x="4194064" y="4007893"/>
            <a:ext cx="1362807" cy="96338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4">
            <a:extLst>
              <a:ext uri="{FF2B5EF4-FFF2-40B4-BE49-F238E27FC236}">
                <a16:creationId xmlns:a16="http://schemas.microsoft.com/office/drawing/2014/main" id="{7A96BBAE-FD15-4E2F-93E2-CB9C16A59DBD}"/>
              </a:ext>
            </a:extLst>
          </p:cNvPr>
          <p:cNvSpPr txBox="1"/>
          <p:nvPr/>
        </p:nvSpPr>
        <p:spPr>
          <a:xfrm>
            <a:off x="4224834" y="4047946"/>
            <a:ext cx="1238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Standby</a:t>
            </a:r>
          </a:p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73983" y="1544307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Method 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458313" y="474182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313" y="2562111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8313" y="4736742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9705" y="2223607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9158" y="2377444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sp>
        <p:nvSpPr>
          <p:cNvPr id="12" name="Oval 11"/>
          <p:cNvSpPr/>
          <p:nvPr/>
        </p:nvSpPr>
        <p:spPr>
          <a:xfrm>
            <a:off x="838200" y="3269892"/>
            <a:ext cx="1477108" cy="677007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57653" y="3423729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cxnSpLocks/>
            <a:stCxn id="10" idx="6"/>
            <a:endCxn id="54" idx="1"/>
          </p:cNvCxnSpPr>
          <p:nvPr/>
        </p:nvCxnSpPr>
        <p:spPr>
          <a:xfrm flipV="1">
            <a:off x="2346813" y="2413798"/>
            <a:ext cx="1847251" cy="148313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12" idx="6"/>
            <a:endCxn id="54" idx="1"/>
          </p:cNvCxnSpPr>
          <p:nvPr/>
        </p:nvCxnSpPr>
        <p:spPr>
          <a:xfrm flipV="1">
            <a:off x="2315308" y="2413798"/>
            <a:ext cx="1878756" cy="1194598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21778" y="698413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70137" y="74452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21778" y="2794497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21778" y="492516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556871" y="2683192"/>
            <a:ext cx="1648788" cy="2613327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89918" y="282114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0108" y="497127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42952" y="1710162"/>
            <a:ext cx="1086399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6373" y="174382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642953" y="3770431"/>
            <a:ext cx="1086398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14927" y="3796519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MyApp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642953" y="5910973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614927" y="5937061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YourApp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942017" y="5914206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913991" y="5940294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YourApp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934872" y="1724993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906846" y="1751081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YourApp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937343" y="3788647"/>
            <a:ext cx="1086399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90764" y="3822313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24" name="Freeform 23"/>
          <p:cNvSpPr/>
          <p:nvPr/>
        </p:nvSpPr>
        <p:spPr>
          <a:xfrm>
            <a:off x="7161698" y="4206272"/>
            <a:ext cx="1670600" cy="1688123"/>
          </a:xfrm>
          <a:custGeom>
            <a:avLst/>
            <a:gdLst>
              <a:gd name="connsiteX0" fmla="*/ 0 w 1670600"/>
              <a:gd name="connsiteY0" fmla="*/ 1688123 h 1688123"/>
              <a:gd name="connsiteX1" fmla="*/ 1477107 w 1670600"/>
              <a:gd name="connsiteY1" fmla="*/ 1521070 h 1688123"/>
              <a:gd name="connsiteX2" fmla="*/ 1635369 w 1670600"/>
              <a:gd name="connsiteY2" fmla="*/ 791308 h 1688123"/>
              <a:gd name="connsiteX3" fmla="*/ 1310054 w 1670600"/>
              <a:gd name="connsiteY3" fmla="*/ 0 h 168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0600" h="1688123">
                <a:moveTo>
                  <a:pt x="0" y="1688123"/>
                </a:moveTo>
                <a:cubicBezTo>
                  <a:pt x="602273" y="1679331"/>
                  <a:pt x="1204546" y="1670539"/>
                  <a:pt x="1477107" y="1521070"/>
                </a:cubicBezTo>
                <a:cubicBezTo>
                  <a:pt x="1749668" y="1371601"/>
                  <a:pt x="1663211" y="1044820"/>
                  <a:pt x="1635369" y="791308"/>
                </a:cubicBezTo>
                <a:cubicBezTo>
                  <a:pt x="1607527" y="537796"/>
                  <a:pt x="1458790" y="268898"/>
                  <a:pt x="1310054" y="0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506921" y="4215065"/>
            <a:ext cx="651022" cy="1705707"/>
          </a:xfrm>
          <a:custGeom>
            <a:avLst/>
            <a:gdLst>
              <a:gd name="connsiteX0" fmla="*/ 0 w 651022"/>
              <a:gd name="connsiteY0" fmla="*/ 1705707 h 1705707"/>
              <a:gd name="connsiteX1" fmla="*/ 650631 w 651022"/>
              <a:gd name="connsiteY1" fmla="*/ 1327638 h 1705707"/>
              <a:gd name="connsiteX2" fmla="*/ 96715 w 651022"/>
              <a:gd name="connsiteY2" fmla="*/ 0 h 170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1022" h="1705707">
                <a:moveTo>
                  <a:pt x="0" y="1705707"/>
                </a:moveTo>
                <a:cubicBezTo>
                  <a:pt x="317256" y="1658814"/>
                  <a:pt x="634512" y="1611922"/>
                  <a:pt x="650631" y="1327638"/>
                </a:cubicBezTo>
                <a:cubicBezTo>
                  <a:pt x="666750" y="1043354"/>
                  <a:pt x="180242" y="211015"/>
                  <a:pt x="96715" y="0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8489336" y="2157665"/>
            <a:ext cx="246310" cy="1644161"/>
          </a:xfrm>
          <a:custGeom>
            <a:avLst/>
            <a:gdLst>
              <a:gd name="connsiteX0" fmla="*/ 0 w 246310"/>
              <a:gd name="connsiteY0" fmla="*/ 0 h 1644161"/>
              <a:gd name="connsiteX1" fmla="*/ 246185 w 246310"/>
              <a:gd name="connsiteY1" fmla="*/ 685800 h 1644161"/>
              <a:gd name="connsiteX2" fmla="*/ 26377 w 246310"/>
              <a:gd name="connsiteY2" fmla="*/ 1644161 h 164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310" h="1644161">
                <a:moveTo>
                  <a:pt x="0" y="0"/>
                </a:moveTo>
                <a:cubicBezTo>
                  <a:pt x="120894" y="205886"/>
                  <a:pt x="241789" y="411773"/>
                  <a:pt x="246185" y="685800"/>
                </a:cubicBezTo>
                <a:cubicBezTo>
                  <a:pt x="250581" y="959827"/>
                  <a:pt x="138479" y="1301994"/>
                  <a:pt x="26377" y="1644161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897892" y="2122495"/>
            <a:ext cx="272598" cy="1635370"/>
          </a:xfrm>
          <a:custGeom>
            <a:avLst/>
            <a:gdLst>
              <a:gd name="connsiteX0" fmla="*/ 272598 w 272598"/>
              <a:gd name="connsiteY0" fmla="*/ 1635370 h 1635370"/>
              <a:gd name="connsiteX1" fmla="*/ 36 w 272598"/>
              <a:gd name="connsiteY1" fmla="*/ 1072662 h 1635370"/>
              <a:gd name="connsiteX2" fmla="*/ 255013 w 272598"/>
              <a:gd name="connsiteY2" fmla="*/ 0 h 163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98" h="1635370">
                <a:moveTo>
                  <a:pt x="272598" y="1635370"/>
                </a:moveTo>
                <a:cubicBezTo>
                  <a:pt x="137782" y="1490297"/>
                  <a:pt x="2967" y="1345224"/>
                  <a:pt x="36" y="1072662"/>
                </a:cubicBezTo>
                <a:cubicBezTo>
                  <a:pt x="-2895" y="800100"/>
                  <a:pt x="171486" y="150935"/>
                  <a:pt x="255013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圆柱形 41">
            <a:extLst>
              <a:ext uri="{FF2B5EF4-FFF2-40B4-BE49-F238E27FC236}">
                <a16:creationId xmlns:a16="http://schemas.microsoft.com/office/drawing/2014/main" id="{A8CBFAE9-961B-4256-973C-129BAAF5DA89}"/>
              </a:ext>
            </a:extLst>
          </p:cNvPr>
          <p:cNvSpPr/>
          <p:nvPr/>
        </p:nvSpPr>
        <p:spPr>
          <a:xfrm>
            <a:off x="4171957" y="5779041"/>
            <a:ext cx="1451415" cy="855643"/>
          </a:xfrm>
          <a:prstGeom prst="can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884C45-0CFF-4CD4-B5EE-389A39B1401A}"/>
              </a:ext>
            </a:extLst>
          </p:cNvPr>
          <p:cNvSpPr txBox="1"/>
          <p:nvPr/>
        </p:nvSpPr>
        <p:spPr>
          <a:xfrm>
            <a:off x="4354532" y="6099117"/>
            <a:ext cx="112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Storage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2648A417-09A8-4986-9189-7C158792489F}"/>
              </a:ext>
            </a:extLst>
          </p:cNvPr>
          <p:cNvSpPr/>
          <p:nvPr/>
        </p:nvSpPr>
        <p:spPr>
          <a:xfrm flipV="1">
            <a:off x="5595457" y="2394757"/>
            <a:ext cx="1627464" cy="809837"/>
          </a:xfrm>
          <a:custGeom>
            <a:avLst/>
            <a:gdLst>
              <a:gd name="connsiteX0" fmla="*/ 1610922 w 1610922"/>
              <a:gd name="connsiteY0" fmla="*/ 0 h 1283516"/>
              <a:gd name="connsiteX1" fmla="*/ 646188 w 1610922"/>
              <a:gd name="connsiteY1" fmla="*/ 805344 h 1283516"/>
              <a:gd name="connsiteX2" fmla="*/ 236 w 1610922"/>
              <a:gd name="connsiteY2" fmla="*/ 1283516 h 128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0922" h="1283516">
                <a:moveTo>
                  <a:pt x="1610922" y="0"/>
                </a:moveTo>
                <a:cubicBezTo>
                  <a:pt x="1262779" y="295712"/>
                  <a:pt x="914636" y="591425"/>
                  <a:pt x="646188" y="805344"/>
                </a:cubicBezTo>
                <a:cubicBezTo>
                  <a:pt x="377740" y="1019263"/>
                  <a:pt x="-10949" y="1224793"/>
                  <a:pt x="236" y="1283516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24C3819A-CBB6-4D0A-A8C4-E7271A3D0B3A}"/>
              </a:ext>
            </a:extLst>
          </p:cNvPr>
          <p:cNvSpPr/>
          <p:nvPr/>
        </p:nvSpPr>
        <p:spPr>
          <a:xfrm>
            <a:off x="5572520" y="1132514"/>
            <a:ext cx="1625234" cy="1065255"/>
          </a:xfrm>
          <a:custGeom>
            <a:avLst/>
            <a:gdLst>
              <a:gd name="connsiteX0" fmla="*/ 1593908 w 1593908"/>
              <a:gd name="connsiteY0" fmla="*/ 0 h 3078759"/>
              <a:gd name="connsiteX1" fmla="*/ 922789 w 1593908"/>
              <a:gd name="connsiteY1" fmla="*/ 637563 h 3078759"/>
              <a:gd name="connsiteX2" fmla="*/ 654341 w 1593908"/>
              <a:gd name="connsiteY2" fmla="*/ 1963024 h 3078759"/>
              <a:gd name="connsiteX3" fmla="*/ 0 w 1593908"/>
              <a:gd name="connsiteY3" fmla="*/ 3078759 h 3078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3908" h="3078759">
                <a:moveTo>
                  <a:pt x="1593908" y="0"/>
                </a:moveTo>
                <a:cubicBezTo>
                  <a:pt x="1336645" y="155196"/>
                  <a:pt x="1079383" y="310392"/>
                  <a:pt x="922789" y="637563"/>
                </a:cubicBezTo>
                <a:cubicBezTo>
                  <a:pt x="766194" y="964734"/>
                  <a:pt x="808139" y="1556158"/>
                  <a:pt x="654341" y="1963024"/>
                </a:cubicBezTo>
                <a:cubicBezTo>
                  <a:pt x="500543" y="2369890"/>
                  <a:pt x="250271" y="2724324"/>
                  <a:pt x="0" y="3078759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6A5AFD5E-E8A4-4083-9D79-FB77EAA29AD3}"/>
              </a:ext>
            </a:extLst>
          </p:cNvPr>
          <p:cNvSpPr/>
          <p:nvPr/>
        </p:nvSpPr>
        <p:spPr>
          <a:xfrm>
            <a:off x="5579045" y="1954636"/>
            <a:ext cx="1048257" cy="339777"/>
          </a:xfrm>
          <a:custGeom>
            <a:avLst/>
            <a:gdLst>
              <a:gd name="connsiteX0" fmla="*/ 1031846 w 1031846"/>
              <a:gd name="connsiteY0" fmla="*/ 0 h 2365695"/>
              <a:gd name="connsiteX1" fmla="*/ 822121 w 1031846"/>
              <a:gd name="connsiteY1" fmla="*/ 1233182 h 2365695"/>
              <a:gd name="connsiteX2" fmla="*/ 302004 w 1031846"/>
              <a:gd name="connsiteY2" fmla="*/ 2114026 h 2365695"/>
              <a:gd name="connsiteX3" fmla="*/ 0 w 1031846"/>
              <a:gd name="connsiteY3" fmla="*/ 2365695 h 2365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846" h="2365695">
                <a:moveTo>
                  <a:pt x="1031846" y="0"/>
                </a:moveTo>
                <a:cubicBezTo>
                  <a:pt x="987803" y="440422"/>
                  <a:pt x="943761" y="880844"/>
                  <a:pt x="822121" y="1233182"/>
                </a:cubicBezTo>
                <a:cubicBezTo>
                  <a:pt x="700481" y="1585520"/>
                  <a:pt x="439024" y="1925274"/>
                  <a:pt x="302004" y="2114026"/>
                </a:cubicBezTo>
                <a:cubicBezTo>
                  <a:pt x="164984" y="2302778"/>
                  <a:pt x="82492" y="2334236"/>
                  <a:pt x="0" y="2365695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761C504B-03A6-47C1-BA3C-7D626FD558FF}"/>
              </a:ext>
            </a:extLst>
          </p:cNvPr>
          <p:cNvSpPr/>
          <p:nvPr/>
        </p:nvSpPr>
        <p:spPr>
          <a:xfrm>
            <a:off x="4194064" y="2044521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4">
            <a:extLst>
              <a:ext uri="{FF2B5EF4-FFF2-40B4-BE49-F238E27FC236}">
                <a16:creationId xmlns:a16="http://schemas.microsoft.com/office/drawing/2014/main" id="{E71FF9DD-826E-48A5-BB3A-E348E231231E}"/>
              </a:ext>
            </a:extLst>
          </p:cNvPr>
          <p:cNvSpPr txBox="1"/>
          <p:nvPr/>
        </p:nvSpPr>
        <p:spPr>
          <a:xfrm>
            <a:off x="4224834" y="2084574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1B280B0A-ECC1-4619-82BA-9B15E2BE6E7C}"/>
              </a:ext>
            </a:extLst>
          </p:cNvPr>
          <p:cNvSpPr/>
          <p:nvPr/>
        </p:nvSpPr>
        <p:spPr>
          <a:xfrm>
            <a:off x="5629013" y="2508308"/>
            <a:ext cx="2298583" cy="1543575"/>
          </a:xfrm>
          <a:custGeom>
            <a:avLst/>
            <a:gdLst>
              <a:gd name="connsiteX0" fmla="*/ 2298583 w 2298583"/>
              <a:gd name="connsiteY0" fmla="*/ 1543575 h 1543575"/>
              <a:gd name="connsiteX1" fmla="*/ 2013358 w 2298583"/>
              <a:gd name="connsiteY1" fmla="*/ 1149292 h 1543575"/>
              <a:gd name="connsiteX2" fmla="*/ 1090569 w 2298583"/>
              <a:gd name="connsiteY2" fmla="*/ 1082180 h 1543575"/>
              <a:gd name="connsiteX3" fmla="*/ 620785 w 2298583"/>
              <a:gd name="connsiteY3" fmla="*/ 738231 h 1543575"/>
              <a:gd name="connsiteX4" fmla="*/ 0 w 2298583"/>
              <a:gd name="connsiteY4" fmla="*/ 0 h 154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8583" h="1543575">
                <a:moveTo>
                  <a:pt x="2298583" y="1543575"/>
                </a:moveTo>
                <a:cubicBezTo>
                  <a:pt x="2256638" y="1384883"/>
                  <a:pt x="2214694" y="1226191"/>
                  <a:pt x="2013358" y="1149292"/>
                </a:cubicBezTo>
                <a:cubicBezTo>
                  <a:pt x="1812022" y="1072393"/>
                  <a:pt x="1322664" y="1150690"/>
                  <a:pt x="1090569" y="1082180"/>
                </a:cubicBezTo>
                <a:cubicBezTo>
                  <a:pt x="858473" y="1013670"/>
                  <a:pt x="802547" y="918594"/>
                  <a:pt x="620785" y="738231"/>
                </a:cubicBezTo>
                <a:cubicBezTo>
                  <a:pt x="439023" y="557868"/>
                  <a:pt x="219511" y="278934"/>
                  <a:pt x="0" y="0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爆炸形: 14 pt  64">
            <a:extLst>
              <a:ext uri="{FF2B5EF4-FFF2-40B4-BE49-F238E27FC236}">
                <a16:creationId xmlns:a16="http://schemas.microsoft.com/office/drawing/2014/main" id="{2CFB19C3-C2E0-4866-9631-DB9BBE2D910D}"/>
              </a:ext>
            </a:extLst>
          </p:cNvPr>
          <p:cNvSpPr/>
          <p:nvPr/>
        </p:nvSpPr>
        <p:spPr>
          <a:xfrm>
            <a:off x="4112787" y="1631145"/>
            <a:ext cx="1523165" cy="1477807"/>
          </a:xfrm>
          <a:prstGeom prst="irregularSeal2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E9606AD-CEA4-48B0-88F4-460B47B609C1}"/>
              </a:ext>
            </a:extLst>
          </p:cNvPr>
          <p:cNvSpPr txBox="1"/>
          <p:nvPr/>
        </p:nvSpPr>
        <p:spPr>
          <a:xfrm rot="20537870">
            <a:off x="4410698" y="2189758"/>
            <a:ext cx="108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Boom!!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D479E688-97BA-46D0-B3DB-06A0D15ED030}"/>
              </a:ext>
            </a:extLst>
          </p:cNvPr>
          <p:cNvSpPr/>
          <p:nvPr/>
        </p:nvSpPr>
        <p:spPr>
          <a:xfrm>
            <a:off x="1186467" y="4253423"/>
            <a:ext cx="1506444" cy="717853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5811E4A6-0AF0-4759-8BCC-72CA6CD9EF38}"/>
              </a:ext>
            </a:extLst>
          </p:cNvPr>
          <p:cNvSpPr txBox="1"/>
          <p:nvPr/>
        </p:nvSpPr>
        <p:spPr>
          <a:xfrm>
            <a:off x="1265648" y="4435572"/>
            <a:ext cx="136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Zookeeper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E92AE22-B9B0-496B-9997-C308933DC70A}"/>
              </a:ext>
            </a:extLst>
          </p:cNvPr>
          <p:cNvCxnSpPr>
            <a:endCxn id="52" idx="3"/>
          </p:cNvCxnSpPr>
          <p:nvPr/>
        </p:nvCxnSpPr>
        <p:spPr>
          <a:xfrm flipH="1">
            <a:off x="2692911" y="2413798"/>
            <a:ext cx="1501153" cy="21985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968B3CB5-AEDC-4EEA-8586-FEB5EDDDD5BD}"/>
              </a:ext>
            </a:extLst>
          </p:cNvPr>
          <p:cNvCxnSpPr>
            <a:endCxn id="52" idx="3"/>
          </p:cNvCxnSpPr>
          <p:nvPr/>
        </p:nvCxnSpPr>
        <p:spPr>
          <a:xfrm flipH="1">
            <a:off x="2692911" y="4489585"/>
            <a:ext cx="1501153" cy="1227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5468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">
            <a:extLst>
              <a:ext uri="{FF2B5EF4-FFF2-40B4-BE49-F238E27FC236}">
                <a16:creationId xmlns:a16="http://schemas.microsoft.com/office/drawing/2014/main" id="{C60EEAF7-B2BC-446F-87F1-1442971B6200}"/>
              </a:ext>
            </a:extLst>
          </p:cNvPr>
          <p:cNvSpPr/>
          <p:nvPr/>
        </p:nvSpPr>
        <p:spPr>
          <a:xfrm>
            <a:off x="3692903" y="3559522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BA727269-3958-4ABC-93C2-9BA9C5199D88}"/>
              </a:ext>
            </a:extLst>
          </p:cNvPr>
          <p:cNvSpPr/>
          <p:nvPr/>
        </p:nvSpPr>
        <p:spPr>
          <a:xfrm>
            <a:off x="4194064" y="4095853"/>
            <a:ext cx="1362807" cy="76976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4">
            <a:extLst>
              <a:ext uri="{FF2B5EF4-FFF2-40B4-BE49-F238E27FC236}">
                <a16:creationId xmlns:a16="http://schemas.microsoft.com/office/drawing/2014/main" id="{7A96BBAE-FD15-4E2F-93E2-CB9C16A59DBD}"/>
              </a:ext>
            </a:extLst>
          </p:cNvPr>
          <p:cNvSpPr txBox="1"/>
          <p:nvPr/>
        </p:nvSpPr>
        <p:spPr>
          <a:xfrm>
            <a:off x="4224834" y="4135906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73983" y="1544307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Method 2</a:t>
            </a:r>
          </a:p>
        </p:txBody>
      </p:sp>
      <p:sp>
        <p:nvSpPr>
          <p:cNvPr id="4" name="Rectangle 3"/>
          <p:cNvSpPr/>
          <p:nvPr/>
        </p:nvSpPr>
        <p:spPr>
          <a:xfrm>
            <a:off x="4191833" y="2087225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458313" y="474182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313" y="2562111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8313" y="4736742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2613" y="2177813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2066" y="2331650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sp>
        <p:nvSpPr>
          <p:cNvPr id="12" name="Oval 11"/>
          <p:cNvSpPr/>
          <p:nvPr/>
        </p:nvSpPr>
        <p:spPr>
          <a:xfrm>
            <a:off x="831108" y="3224098"/>
            <a:ext cx="1477108" cy="677007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50561" y="3377935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cxnSpLocks/>
            <a:stCxn id="10" idx="6"/>
            <a:endCxn id="59" idx="1"/>
          </p:cNvCxnSpPr>
          <p:nvPr/>
        </p:nvCxnSpPr>
        <p:spPr>
          <a:xfrm>
            <a:off x="2339721" y="2516317"/>
            <a:ext cx="1854343" cy="1964417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12" idx="6"/>
            <a:endCxn id="59" idx="1"/>
          </p:cNvCxnSpPr>
          <p:nvPr/>
        </p:nvCxnSpPr>
        <p:spPr>
          <a:xfrm>
            <a:off x="2308216" y="3562602"/>
            <a:ext cx="1885848" cy="918132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21778" y="698413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70137" y="74452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21778" y="2794497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21778" y="492516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554640" y="4680471"/>
            <a:ext cx="1651019" cy="616048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89918" y="282114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0108" y="497127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42952" y="1710162"/>
            <a:ext cx="1086399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6373" y="174382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642953" y="3770431"/>
            <a:ext cx="1086398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14927" y="3796519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MyApp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642953" y="5910973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614927" y="5937061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YourApp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942017" y="5914206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913991" y="5940294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YourApp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934872" y="1724993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906846" y="1751081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YourApp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937343" y="3788647"/>
            <a:ext cx="1086399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90764" y="3822313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24" name="Freeform 23"/>
          <p:cNvSpPr/>
          <p:nvPr/>
        </p:nvSpPr>
        <p:spPr>
          <a:xfrm>
            <a:off x="7161698" y="4206272"/>
            <a:ext cx="1670600" cy="1688123"/>
          </a:xfrm>
          <a:custGeom>
            <a:avLst/>
            <a:gdLst>
              <a:gd name="connsiteX0" fmla="*/ 0 w 1670600"/>
              <a:gd name="connsiteY0" fmla="*/ 1688123 h 1688123"/>
              <a:gd name="connsiteX1" fmla="*/ 1477107 w 1670600"/>
              <a:gd name="connsiteY1" fmla="*/ 1521070 h 1688123"/>
              <a:gd name="connsiteX2" fmla="*/ 1635369 w 1670600"/>
              <a:gd name="connsiteY2" fmla="*/ 791308 h 1688123"/>
              <a:gd name="connsiteX3" fmla="*/ 1310054 w 1670600"/>
              <a:gd name="connsiteY3" fmla="*/ 0 h 168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0600" h="1688123">
                <a:moveTo>
                  <a:pt x="0" y="1688123"/>
                </a:moveTo>
                <a:cubicBezTo>
                  <a:pt x="602273" y="1679331"/>
                  <a:pt x="1204546" y="1670539"/>
                  <a:pt x="1477107" y="1521070"/>
                </a:cubicBezTo>
                <a:cubicBezTo>
                  <a:pt x="1749668" y="1371601"/>
                  <a:pt x="1663211" y="1044820"/>
                  <a:pt x="1635369" y="791308"/>
                </a:cubicBezTo>
                <a:cubicBezTo>
                  <a:pt x="1607527" y="537796"/>
                  <a:pt x="1458790" y="268898"/>
                  <a:pt x="1310054" y="0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506921" y="4215065"/>
            <a:ext cx="651022" cy="1705707"/>
          </a:xfrm>
          <a:custGeom>
            <a:avLst/>
            <a:gdLst>
              <a:gd name="connsiteX0" fmla="*/ 0 w 651022"/>
              <a:gd name="connsiteY0" fmla="*/ 1705707 h 1705707"/>
              <a:gd name="connsiteX1" fmla="*/ 650631 w 651022"/>
              <a:gd name="connsiteY1" fmla="*/ 1327638 h 1705707"/>
              <a:gd name="connsiteX2" fmla="*/ 96715 w 651022"/>
              <a:gd name="connsiteY2" fmla="*/ 0 h 170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1022" h="1705707">
                <a:moveTo>
                  <a:pt x="0" y="1705707"/>
                </a:moveTo>
                <a:cubicBezTo>
                  <a:pt x="317256" y="1658814"/>
                  <a:pt x="634512" y="1611922"/>
                  <a:pt x="650631" y="1327638"/>
                </a:cubicBezTo>
                <a:cubicBezTo>
                  <a:pt x="666750" y="1043354"/>
                  <a:pt x="180242" y="211015"/>
                  <a:pt x="96715" y="0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8489336" y="2157665"/>
            <a:ext cx="246310" cy="1644161"/>
          </a:xfrm>
          <a:custGeom>
            <a:avLst/>
            <a:gdLst>
              <a:gd name="connsiteX0" fmla="*/ 0 w 246310"/>
              <a:gd name="connsiteY0" fmla="*/ 0 h 1644161"/>
              <a:gd name="connsiteX1" fmla="*/ 246185 w 246310"/>
              <a:gd name="connsiteY1" fmla="*/ 685800 h 1644161"/>
              <a:gd name="connsiteX2" fmla="*/ 26377 w 246310"/>
              <a:gd name="connsiteY2" fmla="*/ 1644161 h 164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310" h="1644161">
                <a:moveTo>
                  <a:pt x="0" y="0"/>
                </a:moveTo>
                <a:cubicBezTo>
                  <a:pt x="120894" y="205886"/>
                  <a:pt x="241789" y="411773"/>
                  <a:pt x="246185" y="685800"/>
                </a:cubicBezTo>
                <a:cubicBezTo>
                  <a:pt x="250581" y="959827"/>
                  <a:pt x="138479" y="1301994"/>
                  <a:pt x="26377" y="1644161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897892" y="2122495"/>
            <a:ext cx="272598" cy="1635370"/>
          </a:xfrm>
          <a:custGeom>
            <a:avLst/>
            <a:gdLst>
              <a:gd name="connsiteX0" fmla="*/ 272598 w 272598"/>
              <a:gd name="connsiteY0" fmla="*/ 1635370 h 1635370"/>
              <a:gd name="connsiteX1" fmla="*/ 36 w 272598"/>
              <a:gd name="connsiteY1" fmla="*/ 1072662 h 1635370"/>
              <a:gd name="connsiteX2" fmla="*/ 255013 w 272598"/>
              <a:gd name="connsiteY2" fmla="*/ 0 h 163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98" h="1635370">
                <a:moveTo>
                  <a:pt x="272598" y="1635370"/>
                </a:moveTo>
                <a:cubicBezTo>
                  <a:pt x="137782" y="1490297"/>
                  <a:pt x="2967" y="1345224"/>
                  <a:pt x="36" y="1072662"/>
                </a:cubicBezTo>
                <a:cubicBezTo>
                  <a:pt x="-2895" y="800100"/>
                  <a:pt x="171486" y="150935"/>
                  <a:pt x="255013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圆柱形 41">
            <a:extLst>
              <a:ext uri="{FF2B5EF4-FFF2-40B4-BE49-F238E27FC236}">
                <a16:creationId xmlns:a16="http://schemas.microsoft.com/office/drawing/2014/main" id="{A8CBFAE9-961B-4256-973C-129BAAF5DA89}"/>
              </a:ext>
            </a:extLst>
          </p:cNvPr>
          <p:cNvSpPr/>
          <p:nvPr/>
        </p:nvSpPr>
        <p:spPr>
          <a:xfrm>
            <a:off x="4171957" y="5779041"/>
            <a:ext cx="1451415" cy="855643"/>
          </a:xfrm>
          <a:prstGeom prst="can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884C45-0CFF-4CD4-B5EE-389A39B1401A}"/>
              </a:ext>
            </a:extLst>
          </p:cNvPr>
          <p:cNvSpPr txBox="1"/>
          <p:nvPr/>
        </p:nvSpPr>
        <p:spPr>
          <a:xfrm>
            <a:off x="4354532" y="6099117"/>
            <a:ext cx="112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Storage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05BDD88-B51A-453D-A2C8-2F06E6C89DA3}"/>
              </a:ext>
            </a:extLst>
          </p:cNvPr>
          <p:cNvSpPr txBox="1"/>
          <p:nvPr/>
        </p:nvSpPr>
        <p:spPr>
          <a:xfrm>
            <a:off x="9189379" y="1892468"/>
            <a:ext cx="30265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After RM crashed</a:t>
            </a:r>
          </a:p>
          <a:p>
            <a:pPr marL="342900" indent="-342900">
              <a:buAutoNum type="arabicParenR"/>
            </a:pPr>
            <a:r>
              <a:rPr lang="en-US" altLang="zh-CN" dirty="0">
                <a:latin typeface="Comic Sans MS" panose="030F0702030302020204" pitchFamily="66" charset="0"/>
              </a:rPr>
              <a:t>One standby RM will be elected by Zookeeper to be the new RM</a:t>
            </a:r>
          </a:p>
          <a:p>
            <a:pPr marL="342900" indent="-342900">
              <a:buAutoNum type="arabicParenR"/>
            </a:pPr>
            <a:r>
              <a:rPr lang="en-US" altLang="zh-CN" dirty="0">
                <a:latin typeface="Comic Sans MS" panose="030F0702030302020204" pitchFamily="66" charset="0"/>
              </a:rPr>
              <a:t>New RM load states from storage</a:t>
            </a:r>
          </a:p>
          <a:p>
            <a:pPr marL="342900" indent="-342900">
              <a:buAutoNum type="arabicParenR"/>
            </a:pPr>
            <a:r>
              <a:rPr lang="en-US" altLang="zh-CN" dirty="0">
                <a:latin typeface="Comic Sans MS" panose="030F0702030302020204" pitchFamily="66" charset="0"/>
              </a:rPr>
              <a:t>Clients, AMs and NMs maintains the list of RMs and try to reconnect with them until hits the active RM</a:t>
            </a:r>
          </a:p>
        </p:txBody>
      </p:sp>
      <p:sp>
        <p:nvSpPr>
          <p:cNvPr id="74" name="Freeform 4">
            <a:extLst>
              <a:ext uri="{FF2B5EF4-FFF2-40B4-BE49-F238E27FC236}">
                <a16:creationId xmlns:a16="http://schemas.microsoft.com/office/drawing/2014/main" id="{B210EB44-7C77-4349-A0E7-E09DD92B39C5}"/>
              </a:ext>
            </a:extLst>
          </p:cNvPr>
          <p:cNvSpPr/>
          <p:nvPr/>
        </p:nvSpPr>
        <p:spPr>
          <a:xfrm>
            <a:off x="4499502" y="2223231"/>
            <a:ext cx="304239" cy="201728"/>
          </a:xfrm>
          <a:custGeom>
            <a:avLst/>
            <a:gdLst>
              <a:gd name="connsiteX0" fmla="*/ 0 w 166255"/>
              <a:gd name="connsiteY0" fmla="*/ 0 h 116378"/>
              <a:gd name="connsiteX1" fmla="*/ 166255 w 166255"/>
              <a:gd name="connsiteY1" fmla="*/ 116378 h 116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255" h="116378">
                <a:moveTo>
                  <a:pt x="0" y="0"/>
                </a:moveTo>
                <a:cubicBezTo>
                  <a:pt x="66502" y="49876"/>
                  <a:pt x="133004" y="99753"/>
                  <a:pt x="166255" y="116378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CB37DE28-15C9-42FA-AE7C-3E4DCCB7B585}"/>
              </a:ext>
            </a:extLst>
          </p:cNvPr>
          <p:cNvSpPr/>
          <p:nvPr/>
        </p:nvSpPr>
        <p:spPr>
          <a:xfrm>
            <a:off x="4499502" y="2182887"/>
            <a:ext cx="250445" cy="285754"/>
          </a:xfrm>
          <a:custGeom>
            <a:avLst/>
            <a:gdLst>
              <a:gd name="connsiteX0" fmla="*/ 91440 w 91440"/>
              <a:gd name="connsiteY0" fmla="*/ 0 h 149629"/>
              <a:gd name="connsiteX1" fmla="*/ 0 w 91440"/>
              <a:gd name="connsiteY1" fmla="*/ 149629 h 149629"/>
              <a:gd name="connsiteX2" fmla="*/ 0 w 91440"/>
              <a:gd name="connsiteY2" fmla="*/ 149629 h 149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" h="149629">
                <a:moveTo>
                  <a:pt x="91440" y="0"/>
                </a:moveTo>
                <a:lnTo>
                  <a:pt x="0" y="149629"/>
                </a:lnTo>
                <a:lnTo>
                  <a:pt x="0" y="149629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6">
            <a:extLst>
              <a:ext uri="{FF2B5EF4-FFF2-40B4-BE49-F238E27FC236}">
                <a16:creationId xmlns:a16="http://schemas.microsoft.com/office/drawing/2014/main" id="{0F39EB32-C6AB-447C-91F5-56CC2C223E5E}"/>
              </a:ext>
            </a:extLst>
          </p:cNvPr>
          <p:cNvSpPr/>
          <p:nvPr/>
        </p:nvSpPr>
        <p:spPr>
          <a:xfrm>
            <a:off x="4857535" y="2182887"/>
            <a:ext cx="309316" cy="215177"/>
          </a:xfrm>
          <a:custGeom>
            <a:avLst/>
            <a:gdLst>
              <a:gd name="connsiteX0" fmla="*/ 0 w 191193"/>
              <a:gd name="connsiteY0" fmla="*/ 0 h 133004"/>
              <a:gd name="connsiteX1" fmla="*/ 191193 w 191193"/>
              <a:gd name="connsiteY1" fmla="*/ 133004 h 13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93" h="133004">
                <a:moveTo>
                  <a:pt x="0" y="0"/>
                </a:moveTo>
                <a:cubicBezTo>
                  <a:pt x="88669" y="60267"/>
                  <a:pt x="177339" y="120535"/>
                  <a:pt x="191193" y="133004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21">
            <a:extLst>
              <a:ext uri="{FF2B5EF4-FFF2-40B4-BE49-F238E27FC236}">
                <a16:creationId xmlns:a16="http://schemas.microsoft.com/office/drawing/2014/main" id="{939EDE50-75A5-4137-B72A-BF5BEE923857}"/>
              </a:ext>
            </a:extLst>
          </p:cNvPr>
          <p:cNvSpPr/>
          <p:nvPr/>
        </p:nvSpPr>
        <p:spPr>
          <a:xfrm>
            <a:off x="4865670" y="2102197"/>
            <a:ext cx="247387" cy="366444"/>
          </a:xfrm>
          <a:custGeom>
            <a:avLst/>
            <a:gdLst>
              <a:gd name="connsiteX0" fmla="*/ 152914 w 152914"/>
              <a:gd name="connsiteY0" fmla="*/ 0 h 226505"/>
              <a:gd name="connsiteX1" fmla="*/ 11597 w 152914"/>
              <a:gd name="connsiteY1" fmla="*/ 207818 h 226505"/>
              <a:gd name="connsiteX2" fmla="*/ 36535 w 152914"/>
              <a:gd name="connsiteY2" fmla="*/ 191192 h 226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914" h="226505">
                <a:moveTo>
                  <a:pt x="152914" y="0"/>
                </a:moveTo>
                <a:cubicBezTo>
                  <a:pt x="91954" y="87976"/>
                  <a:pt x="30994" y="175953"/>
                  <a:pt x="11597" y="207818"/>
                </a:cubicBezTo>
                <a:cubicBezTo>
                  <a:pt x="-7800" y="239683"/>
                  <a:pt x="-5029" y="228599"/>
                  <a:pt x="36535" y="191192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22">
            <a:extLst>
              <a:ext uri="{FF2B5EF4-FFF2-40B4-BE49-F238E27FC236}">
                <a16:creationId xmlns:a16="http://schemas.microsoft.com/office/drawing/2014/main" id="{2827AFDD-539F-4FD2-86D5-D142A7D9F348}"/>
              </a:ext>
            </a:extLst>
          </p:cNvPr>
          <p:cNvSpPr/>
          <p:nvPr/>
        </p:nvSpPr>
        <p:spPr>
          <a:xfrm>
            <a:off x="4539438" y="2472999"/>
            <a:ext cx="626214" cy="321498"/>
          </a:xfrm>
          <a:custGeom>
            <a:avLst/>
            <a:gdLst>
              <a:gd name="connsiteX0" fmla="*/ 0 w 387073"/>
              <a:gd name="connsiteY0" fmla="*/ 93163 h 198723"/>
              <a:gd name="connsiteX1" fmla="*/ 349135 w 387073"/>
              <a:gd name="connsiteY1" fmla="*/ 26661 h 198723"/>
              <a:gd name="connsiteX2" fmla="*/ 365760 w 387073"/>
              <a:gd name="connsiteY2" fmla="*/ 10035 h 198723"/>
              <a:gd name="connsiteX3" fmla="*/ 382386 w 387073"/>
              <a:gd name="connsiteY3" fmla="*/ 176290 h 198723"/>
              <a:gd name="connsiteX4" fmla="*/ 274320 w 387073"/>
              <a:gd name="connsiteY4" fmla="*/ 184603 h 198723"/>
              <a:gd name="connsiteX5" fmla="*/ 241069 w 387073"/>
              <a:gd name="connsiteY5" fmla="*/ 59912 h 19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073" h="198723">
                <a:moveTo>
                  <a:pt x="0" y="93163"/>
                </a:moveTo>
                <a:lnTo>
                  <a:pt x="349135" y="26661"/>
                </a:lnTo>
                <a:cubicBezTo>
                  <a:pt x="410095" y="12806"/>
                  <a:pt x="360218" y="-14903"/>
                  <a:pt x="365760" y="10035"/>
                </a:cubicBezTo>
                <a:cubicBezTo>
                  <a:pt x="371302" y="34973"/>
                  <a:pt x="397626" y="147195"/>
                  <a:pt x="382386" y="176290"/>
                </a:cubicBezTo>
                <a:cubicBezTo>
                  <a:pt x="367146" y="205385"/>
                  <a:pt x="297873" y="203999"/>
                  <a:pt x="274320" y="184603"/>
                </a:cubicBezTo>
                <a:cubicBezTo>
                  <a:pt x="250767" y="165207"/>
                  <a:pt x="245918" y="112559"/>
                  <a:pt x="241069" y="59912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F1912C02-97EA-4B8A-A7E7-9CE374EDECB5}"/>
              </a:ext>
            </a:extLst>
          </p:cNvPr>
          <p:cNvSpPr/>
          <p:nvPr/>
        </p:nvSpPr>
        <p:spPr>
          <a:xfrm>
            <a:off x="5595457" y="4228051"/>
            <a:ext cx="2843868" cy="412047"/>
          </a:xfrm>
          <a:custGeom>
            <a:avLst/>
            <a:gdLst>
              <a:gd name="connsiteX0" fmla="*/ 2843868 w 2843868"/>
              <a:gd name="connsiteY0" fmla="*/ 0 h 412047"/>
              <a:gd name="connsiteX1" fmla="*/ 2214693 w 2843868"/>
              <a:gd name="connsiteY1" fmla="*/ 310393 h 412047"/>
              <a:gd name="connsiteX2" fmla="*/ 998290 w 2843868"/>
              <a:gd name="connsiteY2" fmla="*/ 411061 h 412047"/>
              <a:gd name="connsiteX3" fmla="*/ 192947 w 2843868"/>
              <a:gd name="connsiteY3" fmla="*/ 360727 h 412047"/>
              <a:gd name="connsiteX4" fmla="*/ 0 w 2843868"/>
              <a:gd name="connsiteY4" fmla="*/ 343949 h 41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3868" h="412047">
                <a:moveTo>
                  <a:pt x="2843868" y="0"/>
                </a:moveTo>
                <a:cubicBezTo>
                  <a:pt x="2683078" y="120941"/>
                  <a:pt x="2522289" y="241883"/>
                  <a:pt x="2214693" y="310393"/>
                </a:cubicBezTo>
                <a:cubicBezTo>
                  <a:pt x="1907097" y="378903"/>
                  <a:pt x="1335248" y="402672"/>
                  <a:pt x="998290" y="411061"/>
                </a:cubicBezTo>
                <a:cubicBezTo>
                  <a:pt x="661332" y="419450"/>
                  <a:pt x="359329" y="371912"/>
                  <a:pt x="192947" y="360727"/>
                </a:cubicBezTo>
                <a:cubicBezTo>
                  <a:pt x="26565" y="349542"/>
                  <a:pt x="11185" y="348144"/>
                  <a:pt x="0" y="343949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2648A417-09A8-4986-9189-7C158792489F}"/>
              </a:ext>
            </a:extLst>
          </p:cNvPr>
          <p:cNvSpPr/>
          <p:nvPr/>
        </p:nvSpPr>
        <p:spPr>
          <a:xfrm>
            <a:off x="5611999" y="3204594"/>
            <a:ext cx="1610922" cy="1283516"/>
          </a:xfrm>
          <a:custGeom>
            <a:avLst/>
            <a:gdLst>
              <a:gd name="connsiteX0" fmla="*/ 1610922 w 1610922"/>
              <a:gd name="connsiteY0" fmla="*/ 0 h 1283516"/>
              <a:gd name="connsiteX1" fmla="*/ 646188 w 1610922"/>
              <a:gd name="connsiteY1" fmla="*/ 805344 h 1283516"/>
              <a:gd name="connsiteX2" fmla="*/ 236 w 1610922"/>
              <a:gd name="connsiteY2" fmla="*/ 1283516 h 128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0922" h="1283516">
                <a:moveTo>
                  <a:pt x="1610922" y="0"/>
                </a:moveTo>
                <a:cubicBezTo>
                  <a:pt x="1262779" y="295712"/>
                  <a:pt x="914636" y="591425"/>
                  <a:pt x="646188" y="805344"/>
                </a:cubicBezTo>
                <a:cubicBezTo>
                  <a:pt x="377740" y="1019263"/>
                  <a:pt x="-10949" y="1224793"/>
                  <a:pt x="236" y="1283516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24C3819A-CBB6-4D0A-A8C4-E7271A3D0B3A}"/>
              </a:ext>
            </a:extLst>
          </p:cNvPr>
          <p:cNvSpPr/>
          <p:nvPr/>
        </p:nvSpPr>
        <p:spPr>
          <a:xfrm>
            <a:off x="5603846" y="1132514"/>
            <a:ext cx="1593908" cy="3078759"/>
          </a:xfrm>
          <a:custGeom>
            <a:avLst/>
            <a:gdLst>
              <a:gd name="connsiteX0" fmla="*/ 1593908 w 1593908"/>
              <a:gd name="connsiteY0" fmla="*/ 0 h 3078759"/>
              <a:gd name="connsiteX1" fmla="*/ 922789 w 1593908"/>
              <a:gd name="connsiteY1" fmla="*/ 637563 h 3078759"/>
              <a:gd name="connsiteX2" fmla="*/ 654341 w 1593908"/>
              <a:gd name="connsiteY2" fmla="*/ 1963024 h 3078759"/>
              <a:gd name="connsiteX3" fmla="*/ 0 w 1593908"/>
              <a:gd name="connsiteY3" fmla="*/ 3078759 h 3078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3908" h="3078759">
                <a:moveTo>
                  <a:pt x="1593908" y="0"/>
                </a:moveTo>
                <a:cubicBezTo>
                  <a:pt x="1336645" y="155196"/>
                  <a:pt x="1079383" y="310392"/>
                  <a:pt x="922789" y="637563"/>
                </a:cubicBezTo>
                <a:cubicBezTo>
                  <a:pt x="766194" y="964734"/>
                  <a:pt x="808139" y="1556158"/>
                  <a:pt x="654341" y="1963024"/>
                </a:cubicBezTo>
                <a:cubicBezTo>
                  <a:pt x="500543" y="2369890"/>
                  <a:pt x="250271" y="2724324"/>
                  <a:pt x="0" y="3078759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6A5AFD5E-E8A4-4083-9D79-FB77EAA29AD3}"/>
              </a:ext>
            </a:extLst>
          </p:cNvPr>
          <p:cNvSpPr/>
          <p:nvPr/>
        </p:nvSpPr>
        <p:spPr>
          <a:xfrm>
            <a:off x="5595457" y="1954635"/>
            <a:ext cx="1031846" cy="2365695"/>
          </a:xfrm>
          <a:custGeom>
            <a:avLst/>
            <a:gdLst>
              <a:gd name="connsiteX0" fmla="*/ 1031846 w 1031846"/>
              <a:gd name="connsiteY0" fmla="*/ 0 h 2365695"/>
              <a:gd name="connsiteX1" fmla="*/ 822121 w 1031846"/>
              <a:gd name="connsiteY1" fmla="*/ 1233182 h 2365695"/>
              <a:gd name="connsiteX2" fmla="*/ 302004 w 1031846"/>
              <a:gd name="connsiteY2" fmla="*/ 2114026 h 2365695"/>
              <a:gd name="connsiteX3" fmla="*/ 0 w 1031846"/>
              <a:gd name="connsiteY3" fmla="*/ 2365695 h 2365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846" h="2365695">
                <a:moveTo>
                  <a:pt x="1031846" y="0"/>
                </a:moveTo>
                <a:cubicBezTo>
                  <a:pt x="987803" y="440422"/>
                  <a:pt x="943761" y="880844"/>
                  <a:pt x="822121" y="1233182"/>
                </a:cubicBezTo>
                <a:cubicBezTo>
                  <a:pt x="700481" y="1585520"/>
                  <a:pt x="439024" y="1925274"/>
                  <a:pt x="302004" y="2114026"/>
                </a:cubicBezTo>
                <a:cubicBezTo>
                  <a:pt x="164984" y="2302778"/>
                  <a:pt x="82492" y="2334236"/>
                  <a:pt x="0" y="2365695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13FAA7A6-1849-4F4F-9899-52CE6C4394B9}"/>
              </a:ext>
            </a:extLst>
          </p:cNvPr>
          <p:cNvSpPr/>
          <p:nvPr/>
        </p:nvSpPr>
        <p:spPr>
          <a:xfrm>
            <a:off x="4848837" y="4882393"/>
            <a:ext cx="134422" cy="981512"/>
          </a:xfrm>
          <a:custGeom>
            <a:avLst/>
            <a:gdLst>
              <a:gd name="connsiteX0" fmla="*/ 0 w 134422"/>
              <a:gd name="connsiteY0" fmla="*/ 981512 h 981512"/>
              <a:gd name="connsiteX1" fmla="*/ 134224 w 134422"/>
              <a:gd name="connsiteY1" fmla="*/ 411060 h 981512"/>
              <a:gd name="connsiteX2" fmla="*/ 33556 w 134422"/>
              <a:gd name="connsiteY2" fmla="*/ 0 h 981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422" h="981512">
                <a:moveTo>
                  <a:pt x="0" y="981512"/>
                </a:moveTo>
                <a:cubicBezTo>
                  <a:pt x="64315" y="778078"/>
                  <a:pt x="128631" y="574645"/>
                  <a:pt x="134224" y="411060"/>
                </a:cubicBezTo>
                <a:cubicBezTo>
                  <a:pt x="139817" y="247475"/>
                  <a:pt x="25167" y="46139"/>
                  <a:pt x="33556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3A7C8BA6-FE17-4D22-8520-CFB804C5756B}"/>
              </a:ext>
            </a:extLst>
          </p:cNvPr>
          <p:cNvSpPr/>
          <p:nvPr/>
        </p:nvSpPr>
        <p:spPr>
          <a:xfrm>
            <a:off x="1186467" y="4253423"/>
            <a:ext cx="1506444" cy="717853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E53A70C5-3E5C-4D53-9894-78F0E53016FD}"/>
              </a:ext>
            </a:extLst>
          </p:cNvPr>
          <p:cNvSpPr txBox="1"/>
          <p:nvPr/>
        </p:nvSpPr>
        <p:spPr>
          <a:xfrm>
            <a:off x="1265648" y="4435572"/>
            <a:ext cx="136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Zookeeper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9D2DF21-2B6D-4149-8CBA-2D6564A3EAE4}"/>
              </a:ext>
            </a:extLst>
          </p:cNvPr>
          <p:cNvCxnSpPr>
            <a:cxnSpLocks/>
            <a:stCxn id="4" idx="1"/>
            <a:endCxn id="81" idx="3"/>
          </p:cNvCxnSpPr>
          <p:nvPr/>
        </p:nvCxnSpPr>
        <p:spPr>
          <a:xfrm flipH="1">
            <a:off x="2692911" y="2456502"/>
            <a:ext cx="1498922" cy="215584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8BA79EFC-8769-4DA4-9EA9-A9DF51A84AFC}"/>
              </a:ext>
            </a:extLst>
          </p:cNvPr>
          <p:cNvCxnSpPr>
            <a:cxnSpLocks/>
            <a:stCxn id="59" idx="1"/>
            <a:endCxn id="81" idx="3"/>
          </p:cNvCxnSpPr>
          <p:nvPr/>
        </p:nvCxnSpPr>
        <p:spPr>
          <a:xfrm flipH="1">
            <a:off x="2692911" y="4480734"/>
            <a:ext cx="1501153" cy="131616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614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99A56-F721-48F7-9DBE-38E8B8D4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Fault Tolerance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B44372-B218-4AE5-B0A6-36EDACBC0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NM crashed:</a:t>
            </a:r>
          </a:p>
          <a:p>
            <a:pPr marL="0" indent="0">
              <a:buNone/>
            </a:pPr>
            <a:r>
              <a:rPr lang="en-US" altLang="zh-CN" dirty="0">
                <a:latin typeface="Comic Sans MS" panose="030F0702030302020204" pitchFamily="66" charset="0"/>
              </a:rPr>
              <a:t>RM detects it by timing out of heartbeat response</a:t>
            </a:r>
          </a:p>
          <a:p>
            <a:pPr marL="0" indent="0">
              <a:buNone/>
            </a:pPr>
            <a:r>
              <a:rPr lang="en-US" altLang="zh-CN" dirty="0">
                <a:latin typeface="Comic Sans MS" panose="030F0702030302020204" pitchFamily="66" charset="0"/>
              </a:rPr>
              <a:t>RM informs AM to kill all containers in the crashed node</a:t>
            </a:r>
          </a:p>
          <a:p>
            <a:pPr marL="0" indent="0">
              <a:buNone/>
            </a:pPr>
            <a:r>
              <a:rPr lang="en-US" altLang="zh-CN" dirty="0">
                <a:latin typeface="Comic Sans MS" panose="030F0702030302020204" pitchFamily="66" charset="0"/>
              </a:rPr>
              <a:t>AM requests containers on other nodes and re-run containers</a:t>
            </a: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AM crashed:</a:t>
            </a:r>
          </a:p>
          <a:p>
            <a:pPr marL="0" indent="0">
              <a:buNone/>
            </a:pPr>
            <a:r>
              <a:rPr lang="en-US" altLang="zh-CN" dirty="0">
                <a:latin typeface="Comic Sans MS" panose="030F0702030302020204" pitchFamily="66" charset="0"/>
              </a:rPr>
              <a:t>RM detects it by timing out of heartbeat response</a:t>
            </a:r>
          </a:p>
          <a:p>
            <a:pPr marL="0" indent="0">
              <a:buNone/>
            </a:pPr>
            <a:r>
              <a:rPr lang="en-US" altLang="zh-CN" dirty="0">
                <a:latin typeface="Comic Sans MS" panose="030F0702030302020204" pitchFamily="66" charset="0"/>
              </a:rPr>
              <a:t>RM could restart the AM but YARN has no support to restore the AM’s state</a:t>
            </a: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Container crashed:</a:t>
            </a:r>
          </a:p>
          <a:p>
            <a:pPr marL="0" indent="0">
              <a:buNone/>
            </a:pPr>
            <a:r>
              <a:rPr lang="en-US" altLang="zh-CN" dirty="0">
                <a:latin typeface="Comic Sans MS" panose="030F0702030302020204" pitchFamily="66" charset="0"/>
              </a:rPr>
              <a:t>RM get container crashed information from NMs and informs the AM</a:t>
            </a:r>
          </a:p>
          <a:p>
            <a:pPr marL="0" indent="0">
              <a:buNone/>
            </a:pPr>
            <a:r>
              <a:rPr lang="en-US" altLang="zh-CN" dirty="0">
                <a:latin typeface="Comic Sans MS" panose="030F0702030302020204" pitchFamily="66" charset="0"/>
              </a:rPr>
              <a:t>AM retries the work by requesting a new container and re-run it</a:t>
            </a:r>
          </a:p>
          <a:p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597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Comparison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526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YARN vs </a:t>
            </a:r>
            <a:r>
              <a:rPr lang="en-US" dirty="0" err="1">
                <a:latin typeface="Comic Sans MS" panose="030F0702030302020204" pitchFamily="66" charset="0"/>
              </a:rPr>
              <a:t>Mesos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Both used to share resources in cluster</a:t>
            </a:r>
          </a:p>
          <a:p>
            <a:r>
              <a:rPr lang="en-US" dirty="0">
                <a:latin typeface="Comic Sans MS" panose="030F0702030302020204" pitchFamily="66" charset="0"/>
              </a:rPr>
              <a:t>Both have a logically centralized master: RM/Master</a:t>
            </a:r>
          </a:p>
          <a:p>
            <a:r>
              <a:rPr lang="en-US" altLang="ja-JP" dirty="0">
                <a:latin typeface="Comic Sans MS" panose="030F0702030302020204" pitchFamily="66" charset="0"/>
              </a:rPr>
              <a:t>Both use Zookeeper to achieve high availability: backup RM/Master </a:t>
            </a:r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Different purposes:</a:t>
            </a:r>
          </a:p>
          <a:p>
            <a:pPr marL="0" indent="0">
              <a:buNone/>
            </a:pPr>
            <a:r>
              <a:rPr lang="en-US" altLang="zh-CN" dirty="0">
                <a:latin typeface="Comic Sans MS" panose="030F0702030302020204" pitchFamily="66" charset="0"/>
              </a:rPr>
              <a:t>YARN is designed to manage Hadoop application’s resources </a:t>
            </a:r>
          </a:p>
          <a:p>
            <a:pPr marL="0" indent="0">
              <a:buNone/>
            </a:pPr>
            <a:r>
              <a:rPr lang="en-US" altLang="zh-CN" dirty="0" err="1">
                <a:latin typeface="Comic Sans MS" panose="030F0702030302020204" pitchFamily="66" charset="0"/>
              </a:rPr>
              <a:t>Mesos</a:t>
            </a:r>
            <a:r>
              <a:rPr lang="en-US" altLang="zh-CN" dirty="0">
                <a:latin typeface="Comic Sans MS" panose="030F0702030302020204" pitchFamily="66" charset="0"/>
              </a:rPr>
              <a:t> is designed to manage entire data center’s resources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84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YARN vs </a:t>
            </a:r>
            <a:r>
              <a:rPr lang="en-US" dirty="0" err="1">
                <a:latin typeface="Comic Sans MS" panose="030F0702030302020204" pitchFamily="66" charset="0"/>
              </a:rPr>
              <a:t>Mesos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506980" y="1825625"/>
            <a:ext cx="3910445" cy="123008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YARN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Java</a:t>
            </a:r>
          </a:p>
          <a:p>
            <a:pPr marL="0" indent="0">
              <a:buNone/>
            </a:pPr>
            <a:endParaRPr lang="en-US" altLang="zh-CN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762404" y="1825625"/>
            <a:ext cx="5181600" cy="1230083"/>
          </a:xfrm>
        </p:spPr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Mesos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C++</a:t>
            </a:r>
          </a:p>
          <a:p>
            <a:pPr marL="0" indent="0">
              <a:buNone/>
            </a:pPr>
            <a:endParaRPr lang="en-US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0205" y="2294313"/>
            <a:ext cx="1620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Language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0205" y="3219268"/>
            <a:ext cx="1522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Scheduler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0205" y="4107180"/>
            <a:ext cx="1522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Resource requests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62404" y="4007559"/>
            <a:ext cx="5092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Push resources: Master offers resources to Scheduler; Scheduler choose to accept or not.</a:t>
            </a:r>
          </a:p>
          <a:p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762404" y="3055708"/>
            <a:ext cx="5181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Meta-scheduler in master and schedulers in each job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6980" y="3203879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Centralized Scheduler in RM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06980" y="4040593"/>
            <a:ext cx="4089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Pull resources: AM requests resources from RM; RM choose to give resources or not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0204" y="5625890"/>
            <a:ext cx="1522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Framework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06980" y="5492860"/>
            <a:ext cx="3777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Individual framework to run applications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62404" y="5456613"/>
            <a:ext cx="4468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Compatible with multiple frameworks, but can’t run application on its own</a:t>
            </a:r>
          </a:p>
        </p:txBody>
      </p:sp>
    </p:spTree>
    <p:extLst>
      <p:ext uri="{BB962C8B-B14F-4D97-AF65-F5344CB8AC3E}">
        <p14:creationId xmlns:p14="http://schemas.microsoft.com/office/powerpoint/2010/main" val="133313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8" grpId="0"/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5628037-9EF2-4938-A44F-8E774292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Thanks for listening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5D0C24B-A4DE-4D45-A9E5-7EA1DBC39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33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409592" y="2365131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Before YARN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272" y="1769512"/>
            <a:ext cx="3281728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Issues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One </a:t>
            </a:r>
            <a:r>
              <a:rPr lang="en-US" sz="2000" dirty="0" err="1">
                <a:latin typeface="Comic Sans MS" panose="030F0702030302020204" pitchFamily="66" charset="0"/>
              </a:rPr>
              <a:t>JobTracker</a:t>
            </a:r>
            <a:r>
              <a:rPr lang="en-US" sz="2000" dirty="0">
                <a:latin typeface="Comic Sans MS" panose="030F0702030302020204" pitchFamily="66" charset="0"/>
              </a:rPr>
              <a:t> per cluster - only 4000 nodes per cluster</a:t>
            </a:r>
          </a:p>
          <a:p>
            <a:pPr marL="0" indent="0">
              <a:buNone/>
            </a:pPr>
            <a:endParaRPr lang="en-US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Inflexible slots: Map or Reduce, not both</a:t>
            </a:r>
          </a:p>
          <a:p>
            <a:pPr marL="0" indent="0">
              <a:buNone/>
            </a:pPr>
            <a:endParaRPr lang="en-US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Can’t share resource with other applications in the cluster</a:t>
            </a:r>
          </a:p>
          <a:p>
            <a:pPr marL="0" indent="0">
              <a:buNone/>
            </a:pPr>
            <a:endParaRPr lang="en-US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Job Tracker is SPOF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10753" y="2901462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3071" y="2969553"/>
            <a:ext cx="1103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Job </a:t>
            </a:r>
          </a:p>
          <a:p>
            <a:r>
              <a:rPr lang="en-US" dirty="0">
                <a:latin typeface="Comic Sans MS" panose="030F0702030302020204" pitchFamily="66" charset="0"/>
              </a:rPr>
              <a:t>Tracker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366738" y="365125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390184" y="2453054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390184" y="4627685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300169" y="2266218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19622" y="2420055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sp>
        <p:nvSpPr>
          <p:cNvPr id="12" name="Oval 11"/>
          <p:cNvSpPr/>
          <p:nvPr/>
        </p:nvSpPr>
        <p:spPr>
          <a:xfrm>
            <a:off x="4300169" y="3606677"/>
            <a:ext cx="1477108" cy="677007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19622" y="3760514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5777277" y="2604722"/>
            <a:ext cx="1133476" cy="66601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6"/>
            <a:endCxn id="4" idx="1"/>
          </p:cNvCxnSpPr>
          <p:nvPr/>
        </p:nvCxnSpPr>
        <p:spPr>
          <a:xfrm flipV="1">
            <a:off x="5777277" y="3270739"/>
            <a:ext cx="1133476" cy="6744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881088" y="58935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049607" y="635466"/>
            <a:ext cx="107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  <a:p>
            <a:r>
              <a:rPr lang="en-US" dirty="0">
                <a:latin typeface="Comic Sans MS" panose="030F0702030302020204" pitchFamily="66" charset="0"/>
              </a:rPr>
              <a:t>Tracker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881088" y="2685440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049607" y="2731550"/>
            <a:ext cx="107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  <a:p>
            <a:r>
              <a:rPr lang="en-US" dirty="0">
                <a:latin typeface="Comic Sans MS" panose="030F0702030302020204" pitchFamily="66" charset="0"/>
              </a:rPr>
              <a:t>Tracker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881088" y="481610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0049607" y="4862219"/>
            <a:ext cx="107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  <a:p>
            <a:r>
              <a:rPr lang="en-US" dirty="0">
                <a:latin typeface="Comic Sans MS" panose="030F0702030302020204" pitchFamily="66" charset="0"/>
              </a:rPr>
              <a:t>Tracker</a:t>
            </a:r>
          </a:p>
        </p:txBody>
      </p:sp>
      <p:sp>
        <p:nvSpPr>
          <p:cNvPr id="38" name="Oval 37"/>
          <p:cNvSpPr/>
          <p:nvPr/>
        </p:nvSpPr>
        <p:spPr>
          <a:xfrm>
            <a:off x="9500821" y="1601251"/>
            <a:ext cx="997194" cy="507280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645527" y="1665749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40" name="Oval 39"/>
          <p:cNvSpPr/>
          <p:nvPr/>
        </p:nvSpPr>
        <p:spPr>
          <a:xfrm>
            <a:off x="9500821" y="3651645"/>
            <a:ext cx="997194" cy="507280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645527" y="3716143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42" name="Oval 41"/>
          <p:cNvSpPr/>
          <p:nvPr/>
        </p:nvSpPr>
        <p:spPr>
          <a:xfrm>
            <a:off x="9500821" y="5773918"/>
            <a:ext cx="997194" cy="507280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9645527" y="5838416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44" name="Oval 43"/>
          <p:cNvSpPr/>
          <p:nvPr/>
        </p:nvSpPr>
        <p:spPr>
          <a:xfrm>
            <a:off x="10641256" y="5779742"/>
            <a:ext cx="997194" cy="507280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0785962" y="5844240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46" name="Oval 45"/>
          <p:cNvSpPr/>
          <p:nvPr/>
        </p:nvSpPr>
        <p:spPr>
          <a:xfrm>
            <a:off x="10642721" y="3645593"/>
            <a:ext cx="997194" cy="507280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0787427" y="3710091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48" name="Oval 47"/>
          <p:cNvSpPr/>
          <p:nvPr/>
        </p:nvSpPr>
        <p:spPr>
          <a:xfrm>
            <a:off x="10629533" y="1601105"/>
            <a:ext cx="997194" cy="507280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0774239" y="1665603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54" name="Freeform 53"/>
          <p:cNvSpPr/>
          <p:nvPr/>
        </p:nvSpPr>
        <p:spPr>
          <a:xfrm>
            <a:off x="8273562" y="975946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38" idx="0"/>
            <a:endCxn id="26" idx="2"/>
          </p:cNvCxnSpPr>
          <p:nvPr/>
        </p:nvCxnSpPr>
        <p:spPr>
          <a:xfrm flipV="1">
            <a:off x="9999418" y="1327909"/>
            <a:ext cx="563074" cy="2733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8" idx="0"/>
            <a:endCxn id="26" idx="2"/>
          </p:cNvCxnSpPr>
          <p:nvPr/>
        </p:nvCxnSpPr>
        <p:spPr>
          <a:xfrm flipH="1" flipV="1">
            <a:off x="10562492" y="1327909"/>
            <a:ext cx="565638" cy="2731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0" idx="0"/>
            <a:endCxn id="34" idx="2"/>
          </p:cNvCxnSpPr>
          <p:nvPr/>
        </p:nvCxnSpPr>
        <p:spPr>
          <a:xfrm flipV="1">
            <a:off x="9999418" y="3423993"/>
            <a:ext cx="563074" cy="2276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6" idx="0"/>
            <a:endCxn id="34" idx="2"/>
          </p:cNvCxnSpPr>
          <p:nvPr/>
        </p:nvCxnSpPr>
        <p:spPr>
          <a:xfrm flipH="1" flipV="1">
            <a:off x="10562492" y="3423993"/>
            <a:ext cx="578826" cy="221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2" idx="0"/>
            <a:endCxn id="36" idx="2"/>
          </p:cNvCxnSpPr>
          <p:nvPr/>
        </p:nvCxnSpPr>
        <p:spPr>
          <a:xfrm flipV="1">
            <a:off x="9999418" y="5554662"/>
            <a:ext cx="563074" cy="2192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4" idx="0"/>
            <a:endCxn id="36" idx="2"/>
          </p:cNvCxnSpPr>
          <p:nvPr/>
        </p:nvCxnSpPr>
        <p:spPr>
          <a:xfrm flipH="1" flipV="1">
            <a:off x="10562492" y="5554662"/>
            <a:ext cx="577361" cy="225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/>
          <p:cNvSpPr/>
          <p:nvPr/>
        </p:nvSpPr>
        <p:spPr>
          <a:xfrm>
            <a:off x="8282354" y="3059723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8273562" y="3443188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7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YARN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272" y="1769512"/>
            <a:ext cx="40224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Move Job Tracker functionality to Application Master – one cluster can have many Application Master</a:t>
            </a:r>
          </a:p>
          <a:p>
            <a:pPr marL="0" indent="0">
              <a:buNone/>
            </a:pPr>
            <a:endParaRPr lang="en-US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Replace slot with Container which can run any tasks</a:t>
            </a:r>
          </a:p>
          <a:p>
            <a:pPr marL="0" indent="0">
              <a:buNone/>
            </a:pPr>
            <a:endParaRPr lang="en-US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Both </a:t>
            </a:r>
            <a:r>
              <a:rPr lang="en-US" sz="2000" dirty="0" err="1">
                <a:latin typeface="Comic Sans MS" panose="030F0702030302020204" pitchFamily="66" charset="0"/>
              </a:rPr>
              <a:t>MapReduce</a:t>
            </a:r>
            <a:r>
              <a:rPr lang="en-US" sz="2000" dirty="0">
                <a:latin typeface="Comic Sans MS" panose="030F0702030302020204" pitchFamily="66" charset="0"/>
              </a:rPr>
              <a:t> and non-</a:t>
            </a:r>
            <a:r>
              <a:rPr lang="en-US" sz="2000" dirty="0" err="1">
                <a:latin typeface="Comic Sans MS" panose="030F0702030302020204" pitchFamily="66" charset="0"/>
              </a:rPr>
              <a:t>MapReduce</a:t>
            </a:r>
            <a:r>
              <a:rPr lang="en-US" sz="2000" dirty="0">
                <a:latin typeface="Comic Sans MS" panose="030F0702030302020204" pitchFamily="66" charset="0"/>
              </a:rPr>
              <a:t> applications can running together</a:t>
            </a:r>
          </a:p>
          <a:p>
            <a:pPr marL="0" indent="0">
              <a:buNone/>
            </a:pPr>
            <a:endParaRPr lang="en-US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54892" y="3736731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623411" y="3782841"/>
            <a:ext cx="107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  <a:p>
            <a:r>
              <a:rPr lang="en-US" dirty="0">
                <a:latin typeface="Comic Sans MS" panose="030F0702030302020204" pitchFamily="66" charset="0"/>
              </a:rPr>
              <a:t>Tracker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454892" y="210586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547210" y="2173960"/>
            <a:ext cx="1103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Job </a:t>
            </a:r>
          </a:p>
          <a:p>
            <a:r>
              <a:rPr lang="en-US" dirty="0">
                <a:latin typeface="Comic Sans MS" panose="030F0702030302020204" pitchFamily="66" charset="0"/>
              </a:rPr>
              <a:t>Tracker</a:t>
            </a:r>
          </a:p>
        </p:txBody>
      </p:sp>
      <p:sp>
        <p:nvSpPr>
          <p:cNvPr id="52" name="Oval 51"/>
          <p:cNvSpPr/>
          <p:nvPr/>
        </p:nvSpPr>
        <p:spPr>
          <a:xfrm>
            <a:off x="5515522" y="4984213"/>
            <a:ext cx="1251803" cy="507280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603077" y="5053187"/>
            <a:ext cx="11070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Map slot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263176" y="2321247"/>
            <a:ext cx="1055077" cy="2548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71365" y="1235485"/>
            <a:ext cx="152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MapReduce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88996" y="1235485"/>
            <a:ext cx="152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YARN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605469" y="1955247"/>
            <a:ext cx="2464046" cy="47931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8651627" y="2001330"/>
            <a:ext cx="241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Resource Manager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605469" y="2596457"/>
            <a:ext cx="2464046" cy="47931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8651627" y="2642540"/>
            <a:ext cx="235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Application Master</a:t>
            </a:r>
          </a:p>
        </p:txBody>
      </p:sp>
      <p:sp>
        <p:nvSpPr>
          <p:cNvPr id="66" name="Rectangle 65"/>
          <p:cNvSpPr/>
          <p:nvPr/>
        </p:nvSpPr>
        <p:spPr>
          <a:xfrm>
            <a:off x="8567001" y="3919630"/>
            <a:ext cx="2525593" cy="43748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888288" y="3937429"/>
            <a:ext cx="211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 Manager</a:t>
            </a:r>
          </a:p>
        </p:txBody>
      </p:sp>
      <p:sp>
        <p:nvSpPr>
          <p:cNvPr id="71" name="Right Arrow 70"/>
          <p:cNvSpPr/>
          <p:nvPr/>
        </p:nvSpPr>
        <p:spPr>
          <a:xfrm>
            <a:off x="7263175" y="3967630"/>
            <a:ext cx="1055077" cy="2548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667015" y="2670242"/>
            <a:ext cx="2464046" cy="47931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8713173" y="2716325"/>
            <a:ext cx="235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Application Master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728561" y="2745699"/>
            <a:ext cx="2464046" cy="47931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8774719" y="2791782"/>
            <a:ext cx="235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Application Master</a:t>
            </a:r>
          </a:p>
        </p:txBody>
      </p:sp>
      <p:sp>
        <p:nvSpPr>
          <p:cNvPr id="76" name="Oval 75"/>
          <p:cNvSpPr/>
          <p:nvPr/>
        </p:nvSpPr>
        <p:spPr>
          <a:xfrm>
            <a:off x="5516258" y="5546162"/>
            <a:ext cx="1251803" cy="507280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5454892" y="5615136"/>
            <a:ext cx="14463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Reduce slot</a:t>
            </a:r>
          </a:p>
        </p:txBody>
      </p:sp>
      <p:sp>
        <p:nvSpPr>
          <p:cNvPr id="78" name="Right Arrow 77"/>
          <p:cNvSpPr/>
          <p:nvPr/>
        </p:nvSpPr>
        <p:spPr>
          <a:xfrm>
            <a:off x="7263174" y="5359147"/>
            <a:ext cx="1055077" cy="2548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8605469" y="5240815"/>
            <a:ext cx="1962885" cy="74365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967053" y="5301914"/>
            <a:ext cx="145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315614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2B193-2E4E-4B29-8CED-4728FA08B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YARN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D151EFB-08FE-4DDF-86B4-AE3C0ACCE841}"/>
              </a:ext>
            </a:extLst>
          </p:cNvPr>
          <p:cNvSpPr/>
          <p:nvPr/>
        </p:nvSpPr>
        <p:spPr>
          <a:xfrm>
            <a:off x="1929470" y="4098482"/>
            <a:ext cx="3129092" cy="8472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872AC1C-2AD0-48C7-B287-A2F963915D98}"/>
              </a:ext>
            </a:extLst>
          </p:cNvPr>
          <p:cNvSpPr/>
          <p:nvPr/>
        </p:nvSpPr>
        <p:spPr>
          <a:xfrm>
            <a:off x="1929469" y="3429000"/>
            <a:ext cx="3129092" cy="8472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7F3AFEC-3070-44C6-9AC3-AA41DAB6DFF8}"/>
              </a:ext>
            </a:extLst>
          </p:cNvPr>
          <p:cNvSpPr/>
          <p:nvPr/>
        </p:nvSpPr>
        <p:spPr>
          <a:xfrm>
            <a:off x="7225720" y="4098482"/>
            <a:ext cx="3129092" cy="8472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961BFDC-C3E0-4EC7-9B69-E6AE20311B15}"/>
              </a:ext>
            </a:extLst>
          </p:cNvPr>
          <p:cNvSpPr/>
          <p:nvPr/>
        </p:nvSpPr>
        <p:spPr>
          <a:xfrm>
            <a:off x="7225719" y="3429000"/>
            <a:ext cx="3129092" cy="8472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F60C7C6-8930-4D7C-A76F-513B7AFF249E}"/>
              </a:ext>
            </a:extLst>
          </p:cNvPr>
          <p:cNvSpPr/>
          <p:nvPr/>
        </p:nvSpPr>
        <p:spPr>
          <a:xfrm>
            <a:off x="7225719" y="2805682"/>
            <a:ext cx="1565943" cy="8472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AD810D0-7946-430A-B911-0E677E7BFAD3}"/>
              </a:ext>
            </a:extLst>
          </p:cNvPr>
          <p:cNvSpPr/>
          <p:nvPr/>
        </p:nvSpPr>
        <p:spPr>
          <a:xfrm>
            <a:off x="8790265" y="2805682"/>
            <a:ext cx="1565943" cy="8472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5B416FE-3A61-4B6E-A304-3A08177400E4}"/>
              </a:ext>
            </a:extLst>
          </p:cNvPr>
          <p:cNvSpPr txBox="1"/>
          <p:nvPr/>
        </p:nvSpPr>
        <p:spPr>
          <a:xfrm>
            <a:off x="2625754" y="2436350"/>
            <a:ext cx="277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Hadoop 1.0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891805F-1B16-419D-89B3-3EE8BDA75192}"/>
              </a:ext>
            </a:extLst>
          </p:cNvPr>
          <p:cNvSpPr txBox="1"/>
          <p:nvPr/>
        </p:nvSpPr>
        <p:spPr>
          <a:xfrm>
            <a:off x="8008690" y="2124691"/>
            <a:ext cx="277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Hadoop 2.0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7D54BE8-679B-400E-A700-4EF2AB384FCA}"/>
              </a:ext>
            </a:extLst>
          </p:cNvPr>
          <p:cNvSpPr txBox="1"/>
          <p:nvPr/>
        </p:nvSpPr>
        <p:spPr>
          <a:xfrm>
            <a:off x="2776755" y="3667978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MapReduce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46BEF94-4324-4D1B-A5E1-A5D4A842D931}"/>
              </a:ext>
            </a:extLst>
          </p:cNvPr>
          <p:cNvSpPr txBox="1"/>
          <p:nvPr/>
        </p:nvSpPr>
        <p:spPr>
          <a:xfrm>
            <a:off x="3003259" y="4384986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HDFS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4997B22-B2F6-487C-BEF9-3DCBEC500987}"/>
              </a:ext>
            </a:extLst>
          </p:cNvPr>
          <p:cNvSpPr txBox="1"/>
          <p:nvPr/>
        </p:nvSpPr>
        <p:spPr>
          <a:xfrm>
            <a:off x="8383396" y="4398632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HDFS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8DC07CD-D8E8-49B5-9285-7E5BA34A11CD}"/>
              </a:ext>
            </a:extLst>
          </p:cNvPr>
          <p:cNvSpPr txBox="1"/>
          <p:nvPr/>
        </p:nvSpPr>
        <p:spPr>
          <a:xfrm>
            <a:off x="7341765" y="3044660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MapReduce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AC055F-6F71-4635-98FB-38DD95374F94}"/>
              </a:ext>
            </a:extLst>
          </p:cNvPr>
          <p:cNvSpPr txBox="1"/>
          <p:nvPr/>
        </p:nvSpPr>
        <p:spPr>
          <a:xfrm>
            <a:off x="8904914" y="2877197"/>
            <a:ext cx="156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Other Applications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088F8D0-2788-4D55-A898-C27323492F0E}"/>
              </a:ext>
            </a:extLst>
          </p:cNvPr>
          <p:cNvSpPr txBox="1"/>
          <p:nvPr/>
        </p:nvSpPr>
        <p:spPr>
          <a:xfrm>
            <a:off x="8377805" y="3777514"/>
            <a:ext cx="168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YARN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E845DA81-2BC4-47DC-B548-8DA087AF4B89}"/>
              </a:ext>
            </a:extLst>
          </p:cNvPr>
          <p:cNvSpPr/>
          <p:nvPr/>
        </p:nvSpPr>
        <p:spPr>
          <a:xfrm>
            <a:off x="5577277" y="3523528"/>
            <a:ext cx="1266737" cy="356533"/>
          </a:xfrm>
          <a:prstGeom prst="rightArrow">
            <a:avLst>
              <a:gd name="adj1" fmla="val 50000"/>
              <a:gd name="adj2" fmla="val 382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724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D6EDFFD-3DED-42E8-B49B-DD0C91D4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YARN’s components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D01F5D-5787-4743-A303-F6A6DAC54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453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19345D0-D845-4796-9586-3EFBAB55DD82}"/>
              </a:ext>
            </a:extLst>
          </p:cNvPr>
          <p:cNvSpPr/>
          <p:nvPr/>
        </p:nvSpPr>
        <p:spPr>
          <a:xfrm>
            <a:off x="7038363" y="2374085"/>
            <a:ext cx="3615903" cy="2256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FCB3F6A-A1EF-4F68-BA71-2DA6EBB07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 dirty="0">
                <a:latin typeface="Comic Sans MS" panose="030F0702030302020204" pitchFamily="66" charset="0"/>
              </a:rPr>
              <a:t>YARN’s Components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A27D16-C78C-497F-87F4-B190556FCDF7}"/>
              </a:ext>
            </a:extLst>
          </p:cNvPr>
          <p:cNvSpPr txBox="1">
            <a:spLocks/>
          </p:cNvSpPr>
          <p:nvPr/>
        </p:nvSpPr>
        <p:spPr>
          <a:xfrm>
            <a:off x="343909" y="2132846"/>
            <a:ext cx="5537588" cy="3227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Comic Sans MS" panose="030F0702030302020204" pitchFamily="66" charset="0"/>
              </a:rPr>
              <a:t>Resource Manager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Run on master node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Global resource scheduler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Arbitrates cluster resource(CPU, memory) between applications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>
              <a:latin typeface="Comic Sans MS" panose="030F0702030302020204" pitchFamily="66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C02E2B-4BD5-4A3B-BF34-EDEB4D4CA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979" y="2430608"/>
            <a:ext cx="2143125" cy="21431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41EB9B7-F7AE-4399-B280-B0824E0D1375}"/>
              </a:ext>
            </a:extLst>
          </p:cNvPr>
          <p:cNvSpPr txBox="1"/>
          <p:nvPr/>
        </p:nvSpPr>
        <p:spPr>
          <a:xfrm>
            <a:off x="7219106" y="3179004"/>
            <a:ext cx="1669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Resource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Manager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678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FC92D-8CAB-43C8-BCBA-B4E257481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Comic Sans MS" panose="030F0702030302020204" pitchFamily="66" charset="0"/>
              </a:rPr>
              <a:t>YARN’s Components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97D9FF-50AB-478B-AB83-A56994F67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19" y="2086233"/>
            <a:ext cx="10515600" cy="4351338"/>
          </a:xfrm>
        </p:spPr>
        <p:txBody>
          <a:bodyPr/>
          <a:lstStyle/>
          <a:p>
            <a:r>
              <a:rPr lang="en-US" altLang="zh-CN" sz="3200" dirty="0">
                <a:latin typeface="Comic Sans MS" panose="030F0702030302020204" pitchFamily="66" charset="0"/>
              </a:rPr>
              <a:t>Node </a:t>
            </a:r>
            <a:r>
              <a:rPr lang="en-US" altLang="zh-CN" sz="3200" dirty="0" err="1">
                <a:latin typeface="Comic Sans MS" panose="030F0702030302020204" pitchFamily="66" charset="0"/>
              </a:rPr>
              <a:t>Mangaer</a:t>
            </a:r>
            <a:endParaRPr lang="en-US" altLang="zh-CN" sz="32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mic Sans MS" panose="030F0702030302020204" pitchFamily="66" charset="0"/>
              </a:rPr>
              <a:t>Run on slave nodes</a:t>
            </a:r>
          </a:p>
          <a:p>
            <a:pPr marL="0" indent="0">
              <a:buNone/>
            </a:pPr>
            <a:r>
              <a:rPr lang="en-US" altLang="zh-CN" dirty="0">
                <a:latin typeface="Comic Sans MS" panose="030F0702030302020204" pitchFamily="66" charset="0"/>
              </a:rPr>
              <a:t>Manage life-cycle of containers</a:t>
            </a:r>
          </a:p>
          <a:p>
            <a:pPr marL="0" indent="0">
              <a:buNone/>
            </a:pPr>
            <a:r>
              <a:rPr lang="en-US" altLang="zh-CN" dirty="0">
                <a:latin typeface="Comic Sans MS" panose="030F0702030302020204" pitchFamily="66" charset="0"/>
              </a:rPr>
              <a:t>Monitors resources</a:t>
            </a: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BA12D1-FBCD-4452-88BF-3E0DDE47B79B}"/>
              </a:ext>
            </a:extLst>
          </p:cNvPr>
          <p:cNvSpPr/>
          <p:nvPr/>
        </p:nvSpPr>
        <p:spPr>
          <a:xfrm>
            <a:off x="6937695" y="1172828"/>
            <a:ext cx="4416105" cy="2256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3911BE-456D-42C6-8E50-1C7630C6091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513" y="1229351"/>
            <a:ext cx="2143125" cy="21431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96552BC-D1C4-446C-9EEB-528804016820}"/>
              </a:ext>
            </a:extLst>
          </p:cNvPr>
          <p:cNvSpPr txBox="1"/>
          <p:nvPr/>
        </p:nvSpPr>
        <p:spPr>
          <a:xfrm>
            <a:off x="7079485" y="1568373"/>
            <a:ext cx="1669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Manager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42BDD0-4A48-48F5-8BC4-8F99CE4DC6CA}"/>
              </a:ext>
            </a:extLst>
          </p:cNvPr>
          <p:cNvSpPr/>
          <p:nvPr/>
        </p:nvSpPr>
        <p:spPr>
          <a:xfrm>
            <a:off x="6913460" y="3674895"/>
            <a:ext cx="4416105" cy="2256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9CA116-C5D3-4A60-AEB0-DE7BBFDBD07C}"/>
              </a:ext>
            </a:extLst>
          </p:cNvPr>
          <p:cNvSpPr txBox="1"/>
          <p:nvPr/>
        </p:nvSpPr>
        <p:spPr>
          <a:xfrm>
            <a:off x="7079484" y="4001294"/>
            <a:ext cx="1669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Manager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1E0D65F-54EE-4BB3-958D-263DB8DAB5B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512" y="373141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08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1791</TotalTime>
  <Words>1088</Words>
  <Application>Microsoft Office PowerPoint</Application>
  <PresentationFormat>宽屏</PresentationFormat>
  <Paragraphs>534</Paragraphs>
  <Slides>38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游ゴシック</vt:lpstr>
      <vt:lpstr>游ゴシック Light</vt:lpstr>
      <vt:lpstr>等线</vt:lpstr>
      <vt:lpstr>等线 Light</vt:lpstr>
      <vt:lpstr>Arial</vt:lpstr>
      <vt:lpstr>Calibri</vt:lpstr>
      <vt:lpstr>Calibri Light</vt:lpstr>
      <vt:lpstr>Comic Sans MS</vt:lpstr>
      <vt:lpstr>Office Theme</vt:lpstr>
      <vt:lpstr>Hadoop YARN</vt:lpstr>
      <vt:lpstr>YARN</vt:lpstr>
      <vt:lpstr>Before YARN</vt:lpstr>
      <vt:lpstr>Before YARN</vt:lpstr>
      <vt:lpstr>YARN solutions</vt:lpstr>
      <vt:lpstr>YARN</vt:lpstr>
      <vt:lpstr>YARN’s components</vt:lpstr>
      <vt:lpstr>YARN’s Components</vt:lpstr>
      <vt:lpstr>YARN’s Components</vt:lpstr>
      <vt:lpstr>YARN’s Components</vt:lpstr>
      <vt:lpstr>How YARN works</vt:lpstr>
      <vt:lpstr>YARN Cluster</vt:lpstr>
      <vt:lpstr>YARN Cluster</vt:lpstr>
      <vt:lpstr>YARN Cluster</vt:lpstr>
      <vt:lpstr>YARN Cluster</vt:lpstr>
      <vt:lpstr>YARN Cluster</vt:lpstr>
      <vt:lpstr>YARN Cluster</vt:lpstr>
      <vt:lpstr>YARN Cluster</vt:lpstr>
      <vt:lpstr>YARN Cluster</vt:lpstr>
      <vt:lpstr>YARN Cluster</vt:lpstr>
      <vt:lpstr>YARN Cluster</vt:lpstr>
      <vt:lpstr>YARN Cluster</vt:lpstr>
      <vt:lpstr>YARN Cluster</vt:lpstr>
      <vt:lpstr>YARN Cluster</vt:lpstr>
      <vt:lpstr>Fault Tolerance</vt:lpstr>
      <vt:lpstr>YARN Cluster</vt:lpstr>
      <vt:lpstr>RM Dead</vt:lpstr>
      <vt:lpstr>Fault Tolerance</vt:lpstr>
      <vt:lpstr>Fault Tolerance</vt:lpstr>
      <vt:lpstr>Method 1</vt:lpstr>
      <vt:lpstr>Method 2</vt:lpstr>
      <vt:lpstr>Method 2</vt:lpstr>
      <vt:lpstr>Method 2</vt:lpstr>
      <vt:lpstr>Fault Tolerance</vt:lpstr>
      <vt:lpstr>Comparison</vt:lpstr>
      <vt:lpstr>YARN vs Mesos</vt:lpstr>
      <vt:lpstr>YARN vs Mesos</vt:lpstr>
      <vt:lpstr>Thanks for listening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YARN</dc:title>
  <dc:creator>workshop</dc:creator>
  <cp:lastModifiedBy>She Zhaochen</cp:lastModifiedBy>
  <cp:revision>322</cp:revision>
  <dcterms:created xsi:type="dcterms:W3CDTF">2018-03-30T06:16:24Z</dcterms:created>
  <dcterms:modified xsi:type="dcterms:W3CDTF">2018-04-05T13:58:36Z</dcterms:modified>
</cp:coreProperties>
</file>