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3"/>
    <p:sldMasterId id="2147483704" r:id="rId4"/>
    <p:sldMasterId id="2147483705" r:id="rId5"/>
    <p:sldMasterId id="214748370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3" name="Shape 10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9" name="Shape 108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1" name="Shape 1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42" name="Shape 114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Shape 1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Shape 1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Shape 1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Shape 1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Shape 1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4" name="Shape 1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Shape 12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2" name="Shape 12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5" name="Shape 13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2" name="Shape 1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8" name="Shape 1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5" name="Shape 1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Shape 14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4" name="Shape 1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Shape 14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3" name="Shape 1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Shape 14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7.png"/><Relationship Id="rId3" Type="http://schemas.openxmlformats.org/officeDocument/2006/relationships/image" Target="../media/image0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8.png"/><Relationship Id="rId3" Type="http://schemas.openxmlformats.org/officeDocument/2006/relationships/image" Target="../media/image0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2886" y="207981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242886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685800" y="2715816"/>
            <a:ext cx="7772400" cy="6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6" name="Shape 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3495878"/>
            <a:ext cx="15504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break v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455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42887" y="2038350"/>
            <a:ext cx="86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8400" y="971550"/>
            <a:ext cx="4153800" cy="23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2410025" y="3638550"/>
            <a:ext cx="411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v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2">
            <a:alphaModFix/>
          </a:blip>
          <a:srcRect b="8591" l="0" r="0" t="6849"/>
          <a:stretch/>
        </p:blipFill>
        <p:spPr>
          <a:xfrm>
            <a:off x="0" y="0"/>
            <a:ext cx="9144000" cy="51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2B30">
              <a:alpha val="63530"/>
            </a:srgbClr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685800" y="2715816"/>
            <a:ext cx="7772400" cy="6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3495878"/>
            <a:ext cx="15504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V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2">
            <a:alphaModFix/>
          </a:blip>
          <a:srcRect b="19041" l="0" r="4003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2B30">
              <a:alpha val="63530"/>
            </a:srgbClr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685800" y="2715816"/>
            <a:ext cx="7772400" cy="6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B3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3D2"/>
              </a:buClr>
              <a:buFont typeface="Arial"/>
              <a:buNone/>
              <a:defRPr b="0" i="0" sz="2000" u="none" cap="none" strike="noStrike">
                <a:solidFill>
                  <a:srgbClr val="88B3D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3495878"/>
            <a:ext cx="15504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 v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1" name="Shape 221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28600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28600" y="1352550"/>
            <a:ext cx="8643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, subtitle and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228600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28600" y="1352550"/>
            <a:ext cx="8643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, subtitl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, subtitl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228600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28600" y="8191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oter 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footer 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break v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0"/>
            <a:ext cx="9144000" cy="45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242887" y="2038350"/>
            <a:ext cx="86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8400" y="971550"/>
            <a:ext cx="4153800" cy="23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2410025" y="3638550"/>
            <a:ext cx="411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ocker Dk Gray">
    <p:bg>
      <p:bgPr>
        <a:solidFill>
          <a:srgbClr val="253238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2" type="sldNum"/>
          </p:nvPr>
        </p:nvSpPr>
        <p:spPr>
          <a:xfrm>
            <a:off x="330618" y="4686105"/>
            <a:ext cx="85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778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0" lvl="3" marL="1600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0" lvl="4" marL="2057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79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79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79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0" name="Shape 180"/>
          <p:cNvPicPr preferRelativeResize="0"/>
          <p:nvPr/>
        </p:nvPicPr>
        <p:blipFill rotWithShape="1">
          <a:blip r:embed="rId1">
            <a:alphaModFix/>
          </a:blip>
          <a:srcRect b="29656" l="0" r="0" t="0"/>
          <a:stretch/>
        </p:blipFill>
        <p:spPr>
          <a:xfrm>
            <a:off x="8458200" y="4744666"/>
            <a:ext cx="435300" cy="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242887" y="4769267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docker.com/products/docker" TargetMode="External"/><Relationship Id="rId4" Type="http://schemas.openxmlformats.org/officeDocument/2006/relationships/hyperlink" Target="https://github.com/docker/docker/releases" TargetMode="External"/><Relationship Id="rId5" Type="http://schemas.openxmlformats.org/officeDocument/2006/relationships/hyperlink" Target="https://www.docker.com/products/docker" TargetMode="External"/><Relationship Id="rId6" Type="http://schemas.openxmlformats.org/officeDocument/2006/relationships/hyperlink" Target="https://master.dockerproject.org/" TargetMode="External"/><Relationship Id="rId7" Type="http://schemas.openxmlformats.org/officeDocument/2006/relationships/hyperlink" Target="https://www.youtube.com/watch?v=Q1jSDyZ4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localhos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docker/docker/pull/23213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docker/docker/blob/master/experimental/docker-stacks-and-bundles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docker.com/products/docker" TargetMode="External"/><Relationship Id="rId4" Type="http://schemas.openxmlformats.org/officeDocument/2006/relationships/hyperlink" Target="https://github.com/docker/docker/releases" TargetMode="External"/><Relationship Id="rId5" Type="http://schemas.openxmlformats.org/officeDocument/2006/relationships/hyperlink" Target="https://www.docker.com/products/docker" TargetMode="External"/><Relationship Id="rId6" Type="http://schemas.openxmlformats.org/officeDocument/2006/relationships/hyperlink" Target="https://master.dockerproject.org/" TargetMode="External"/><Relationship Id="rId7" Type="http://schemas.openxmlformats.org/officeDocument/2006/relationships/hyperlink" Target="https://www.youtube.com/watch?v=Q1jSDyZ4Or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2016.dockercon.com/blog" TargetMode="External"/><Relationship Id="rId4" Type="http://schemas.openxmlformats.org/officeDocument/2006/relationships/hyperlink" Target="https://docs.docker.com/docker-for-mac/" TargetMode="External"/><Relationship Id="rId9" Type="http://schemas.openxmlformats.org/officeDocument/2006/relationships/hyperlink" Target="https://twitter.com/hashtag/DockerSwarm2000?src=hash" TargetMode="External"/><Relationship Id="rId5" Type="http://schemas.openxmlformats.org/officeDocument/2006/relationships/hyperlink" Target="https://docs.docker.com/docker-for-windows/" TargetMode="External"/><Relationship Id="rId6" Type="http://schemas.openxmlformats.org/officeDocument/2006/relationships/hyperlink" Target="https://docs.docker.com/docker-for-windows/" TargetMode="External"/><Relationship Id="rId7" Type="http://schemas.openxmlformats.org/officeDocument/2006/relationships/hyperlink" Target="https://blog.docker.com/2016/06/docker-datacenter-aws-azure-cloud/" TargetMode="External"/><Relationship Id="rId8" Type="http://schemas.openxmlformats.org/officeDocument/2006/relationships/hyperlink" Target="https://twitter.com/hashtag/DockerSwarm2000?src=hash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3600"/>
              <a:t> and Jenkins</a:t>
            </a: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/>
              <a:t>Meetup</a:t>
            </a:r>
          </a:p>
        </p:txBody>
      </p:sp>
      <p:sp>
        <p:nvSpPr>
          <p:cNvPr id="271" name="Shape 271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2232075" y="346600"/>
            <a:ext cx="46584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1039800" y="318875"/>
            <a:ext cx="5642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59" name="Shape 359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60" name="Shape 360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61" name="Shape 361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62" name="Shape 362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364" name="Shape 364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Shape 368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Mode</a:t>
            </a:r>
          </a:p>
        </p:txBody>
      </p:sp>
      <p:sp>
        <p:nvSpPr>
          <p:cNvPr id="369" name="Shape 369"/>
          <p:cNvSpPr/>
          <p:nvPr/>
        </p:nvSpPr>
        <p:spPr>
          <a:xfrm>
            <a:off x="743925" y="41348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warm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docker swarm join &lt;IP of manager&gt;:2377</a:t>
            </a:r>
          </a:p>
        </p:txBody>
      </p:sp>
      <p:sp>
        <p:nvSpPr>
          <p:cNvPr id="370" name="Shape 370"/>
          <p:cNvSpPr/>
          <p:nvPr/>
        </p:nvSpPr>
        <p:spPr>
          <a:xfrm>
            <a:off x="503500" y="42371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03500" y="46284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2" name="Shape 372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>
            <a:stCxn id="360" idx="3"/>
            <a:endCxn id="359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>
            <a:stCxn id="358" idx="1"/>
            <a:endCxn id="359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>
            <a:stCxn id="361" idx="1"/>
            <a:endCxn id="359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6" name="Shape 376"/>
          <p:cNvCxnSpPr>
            <a:stCxn id="359" idx="3"/>
            <a:endCxn id="362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83" name="Shape 383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84" name="Shape 384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85" name="Shape 385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86" name="Shape 386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87" name="Shape 387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389" name="Shape 389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Shape 393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Services</a:t>
            </a:r>
          </a:p>
        </p:txBody>
      </p:sp>
      <p:cxnSp>
        <p:nvCxnSpPr>
          <p:cNvPr id="394" name="Shape 394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>
            <a:stCxn id="385" idx="3"/>
            <a:endCxn id="384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stCxn id="383" idx="1"/>
            <a:endCxn id="38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>
            <a:stCxn id="386" idx="1"/>
            <a:endCxn id="384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>
            <a:stCxn id="384" idx="3"/>
            <a:endCxn id="387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9" name="Shape 399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1" name="Shape 401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4" name="Shape 404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6" name="Shape 406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7" name="Shape 407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" name="Shape 408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9" name="Shape 409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2" name="Shape 412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3" name="Shape 413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4" name="Shape 414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6" name="Shape 416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7" name="Shape 417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8" name="Shape 418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9" name="Shape 419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0" name="Shape 420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1" name="Shape 421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2" name="Shape 422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4" name="Shape 424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31" name="Shape 431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32" name="Shape 432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33" name="Shape 433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34" name="Shape 434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35" name="Shape 435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436" name="Shape 436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437" name="Shape 437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Shape 441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Services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>
            <a:stCxn id="433" idx="3"/>
            <a:endCxn id="432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>
            <a:stCxn id="431" idx="1"/>
            <a:endCxn id="43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>
            <a:stCxn id="434" idx="1"/>
            <a:endCxn id="432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32" idx="3"/>
            <a:endCxn id="435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7" name="Shape 447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448" name="Shape 448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9" name="Shape 449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1" name="Shape 451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2" name="Shape 452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4" name="Shape 454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5" name="Shape 455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7" name="Shape 457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8" name="Shape 458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9" name="Shape 459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0" name="Shape 460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1" name="Shape 461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6" name="Shape 466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7" name="Shape 467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8" name="Shape 468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9" name="Shape 469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0" name="Shape 470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2" name="Shape 472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3" name="Shape 473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8" name="Shape 478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9" name="Shape 479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0" name="Shape 480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1" name="Shape 481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4" name="Shape 484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91" name="Shape 491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92" name="Shape 492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93" name="Shape 493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94" name="Shape 494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495" name="Shape 495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496" name="Shape 496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497" name="Shape 497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Shape 501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Node Failure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3" name="Shape 503"/>
          <p:cNvCxnSpPr>
            <a:stCxn id="493" idx="3"/>
            <a:endCxn id="492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4" name="Shape 504"/>
          <p:cNvCxnSpPr>
            <a:stCxn id="491" idx="1"/>
            <a:endCxn id="49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5" name="Shape 505"/>
          <p:cNvCxnSpPr>
            <a:stCxn id="494" idx="1"/>
            <a:endCxn id="492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6" name="Shape 506"/>
          <p:cNvCxnSpPr>
            <a:stCxn id="492" idx="3"/>
            <a:endCxn id="495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7" name="Shape 507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508" name="Shape 508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9" name="Shape 509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0" name="Shape 510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1" name="Shape 511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2" name="Shape 512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3" name="Shape 513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4" name="Shape 514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5" name="Shape 515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6" name="Shape 516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7" name="Shape 517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0" name="Shape 520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1" name="Shape 521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2" name="Shape 522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3" name="Shape 523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4" name="Shape 524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5" name="Shape 525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6" name="Shape 526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7" name="Shape 527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8" name="Shape 528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0" name="Shape 530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1" name="Shape 531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2" name="Shape 532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3" name="Shape 533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4" name="Shape 534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5" name="Shape 535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6" name="Shape 536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8" name="Shape 538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9" name="Shape 539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3" name="Shape 543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4" name="Shape 544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435075" y="2687925"/>
            <a:ext cx="48267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51" name="Shape 551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52" name="Shape 552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53" name="Shape 553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54" name="Shape 554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555" name="Shape 555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557" name="Shape 557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Shape 561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Node Failure</a:t>
            </a:r>
          </a:p>
        </p:txBody>
      </p:sp>
      <p:cxnSp>
        <p:nvCxnSpPr>
          <p:cNvPr id="562" name="Shape 562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3" name="Shape 563"/>
          <p:cNvCxnSpPr>
            <a:stCxn id="553" idx="3"/>
            <a:endCxn id="552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4" name="Shape 564"/>
          <p:cNvCxnSpPr>
            <a:stCxn id="551" idx="1"/>
            <a:endCxn id="55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5" name="Shape 565"/>
          <p:cNvCxnSpPr>
            <a:stCxn id="554" idx="1"/>
            <a:endCxn id="552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6" name="Shape 566"/>
          <p:cNvCxnSpPr>
            <a:stCxn id="552" idx="3"/>
            <a:endCxn id="555" idx="1"/>
          </p:cNvCxnSpPr>
          <p:nvPr/>
        </p:nvCxnSpPr>
        <p:spPr>
          <a:xfrm>
            <a:off x="3527577" y="2314422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7" name="Shape 567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568" name="Shape 568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9" name="Shape 569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0" name="Shape 570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1" name="Shape 571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2" name="Shape 572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3" name="Shape 573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4" name="Shape 574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5" name="Shape 575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7" name="Shape 577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8" name="Shape 578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9" name="Shape 579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0" name="Shape 580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1" name="Shape 581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4" name="Shape 584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6" name="Shape 586"/>
          <p:cNvSpPr/>
          <p:nvPr/>
        </p:nvSpPr>
        <p:spPr>
          <a:xfrm>
            <a:off x="5738075" y="29292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7" name="Shape 587"/>
          <p:cNvCxnSpPr/>
          <p:nvPr/>
        </p:nvCxnSpPr>
        <p:spPr>
          <a:xfrm>
            <a:off x="57910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/>
          <p:nvPr/>
        </p:nvCxnSpPr>
        <p:spPr>
          <a:xfrm>
            <a:off x="5839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9" name="Shape 589"/>
          <p:cNvCxnSpPr/>
          <p:nvPr/>
        </p:nvCxnSpPr>
        <p:spPr>
          <a:xfrm>
            <a:off x="59375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/>
          <p:nvPr/>
        </p:nvCxnSpPr>
        <p:spPr>
          <a:xfrm>
            <a:off x="59859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/>
          <p:nvPr/>
        </p:nvCxnSpPr>
        <p:spPr>
          <a:xfrm>
            <a:off x="58892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2" name="Shape 592"/>
          <p:cNvSpPr/>
          <p:nvPr/>
        </p:nvSpPr>
        <p:spPr>
          <a:xfrm>
            <a:off x="6110775" y="29292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3" name="Shape 593"/>
          <p:cNvCxnSpPr/>
          <p:nvPr/>
        </p:nvCxnSpPr>
        <p:spPr>
          <a:xfrm>
            <a:off x="61637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4" name="Shape 594"/>
          <p:cNvCxnSpPr/>
          <p:nvPr/>
        </p:nvCxnSpPr>
        <p:spPr>
          <a:xfrm>
            <a:off x="62124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5" name="Shape 595"/>
          <p:cNvCxnSpPr/>
          <p:nvPr/>
        </p:nvCxnSpPr>
        <p:spPr>
          <a:xfrm>
            <a:off x="631025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6" name="Shape 596"/>
          <p:cNvCxnSpPr/>
          <p:nvPr/>
        </p:nvCxnSpPr>
        <p:spPr>
          <a:xfrm>
            <a:off x="6358600" y="29763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7" name="Shape 597"/>
          <p:cNvCxnSpPr/>
          <p:nvPr/>
        </p:nvCxnSpPr>
        <p:spPr>
          <a:xfrm>
            <a:off x="6261900" y="29782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8" name="Shape 598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9" name="Shape 599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0" name="Shape 600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1" name="Shape 601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2" name="Shape 602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3" name="Shape 603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4" name="Shape 604"/>
          <p:cNvSpPr txBox="1"/>
          <p:nvPr/>
        </p:nvSpPr>
        <p:spPr>
          <a:xfrm>
            <a:off x="4747725" y="2379825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cxnSp>
        <p:nvCxnSpPr>
          <p:cNvPr id="605" name="Shape 605"/>
          <p:cNvCxnSpPr/>
          <p:nvPr/>
        </p:nvCxnSpPr>
        <p:spPr>
          <a:xfrm flipH="1">
            <a:off x="5632550" y="2481200"/>
            <a:ext cx="1134900" cy="150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6" name="Shape 606"/>
          <p:cNvCxnSpPr/>
          <p:nvPr/>
        </p:nvCxnSpPr>
        <p:spPr>
          <a:xfrm>
            <a:off x="5537275" y="2481200"/>
            <a:ext cx="1290600" cy="1485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1435075" y="2687925"/>
            <a:ext cx="2869200" cy="4524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13" name="Shape 613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14" name="Shape 614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15" name="Shape 615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16" name="Shape 616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617" name="Shape 617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618" name="Shape 618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Shape 622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Desired State ≠ Actual State</a:t>
            </a:r>
          </a:p>
        </p:txBody>
      </p:sp>
      <p:cxnSp>
        <p:nvCxnSpPr>
          <p:cNvPr id="623" name="Shape 623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4" name="Shape 624"/>
          <p:cNvCxnSpPr>
            <a:stCxn id="615" idx="3"/>
            <a:endCxn id="614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5" name="Shape 625"/>
          <p:cNvCxnSpPr>
            <a:stCxn id="613" idx="1"/>
            <a:endCxn id="614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6" name="Shape 626"/>
          <p:cNvCxnSpPr>
            <a:stCxn id="616" idx="1"/>
            <a:endCxn id="614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7" name="Shape 627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628" name="Shape 628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9" name="Shape 629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0" name="Shape 630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1" name="Shape 631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2" name="Shape 632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3" name="Shape 633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4" name="Shape 634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5" name="Shape 635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6" name="Shape 636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7" name="Shape 637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8" name="Shape 638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9" name="Shape 639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0" name="Shape 640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1" name="Shape 641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2" name="Shape 642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3" name="Shape 643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4" name="Shape 644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5" name="Shape 645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6" name="Shape 646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7" name="Shape 647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8" name="Shape 648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9" name="Shape 649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0" name="Shape 650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1" name="Shape 651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2" name="Shape 652"/>
          <p:cNvSpPr txBox="1"/>
          <p:nvPr/>
        </p:nvSpPr>
        <p:spPr>
          <a:xfrm>
            <a:off x="3614100" y="24177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706325" y="706325"/>
            <a:ext cx="4986300" cy="25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59" name="Shape 659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60" name="Shape 660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61" name="Shape 661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662" name="Shape 662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664" name="Shape 664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Shape 668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Converge Back to Desired State</a:t>
            </a:r>
          </a:p>
        </p:txBody>
      </p:sp>
      <p:cxnSp>
        <p:nvCxnSpPr>
          <p:cNvPr id="669" name="Shape 669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0" name="Shape 670"/>
          <p:cNvCxnSpPr>
            <a:stCxn id="661" idx="3"/>
            <a:endCxn id="660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1" name="Shape 671"/>
          <p:cNvCxnSpPr>
            <a:stCxn id="659" idx="1"/>
            <a:endCxn id="660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2" name="Shape 672"/>
          <p:cNvCxnSpPr>
            <a:stCxn id="662" idx="1"/>
            <a:endCxn id="660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3" name="Shape 673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--name redis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redis:latest</a:t>
            </a:r>
          </a:p>
        </p:txBody>
      </p:sp>
      <p:sp>
        <p:nvSpPr>
          <p:cNvPr id="674" name="Shape 674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5" name="Shape 675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6" name="Shape 676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7" name="Shape 677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8" name="Shape 678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9" name="Shape 679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0" name="Shape 680"/>
          <p:cNvSpPr/>
          <p:nvPr/>
        </p:nvSpPr>
        <p:spPr>
          <a:xfrm>
            <a:off x="298925" y="4500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1" name="Shape 681"/>
          <p:cNvCxnSpPr/>
          <p:nvPr/>
        </p:nvCxnSpPr>
        <p:spPr>
          <a:xfrm>
            <a:off x="3519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2" name="Shape 682"/>
          <p:cNvCxnSpPr/>
          <p:nvPr/>
        </p:nvCxnSpPr>
        <p:spPr>
          <a:xfrm>
            <a:off x="4006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3" name="Shape 683"/>
          <p:cNvCxnSpPr/>
          <p:nvPr/>
        </p:nvCxnSpPr>
        <p:spPr>
          <a:xfrm>
            <a:off x="49840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4" name="Shape 684"/>
          <p:cNvCxnSpPr/>
          <p:nvPr/>
        </p:nvCxnSpPr>
        <p:spPr>
          <a:xfrm>
            <a:off x="546750" y="4547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5" name="Shape 685"/>
          <p:cNvCxnSpPr/>
          <p:nvPr/>
        </p:nvCxnSpPr>
        <p:spPr>
          <a:xfrm>
            <a:off x="450050" y="4549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6" name="Shape 686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7" name="Shape 687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8" name="Shape 688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9" name="Shape 689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0" name="Shape 690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1" name="Shape 691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2" name="Shape 692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3" name="Shape 693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4" name="Shape 694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5" name="Shape 695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6" name="Shape 696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7" name="Shape 697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8" name="Shape 698"/>
          <p:cNvSpPr txBox="1"/>
          <p:nvPr/>
        </p:nvSpPr>
        <p:spPr>
          <a:xfrm>
            <a:off x="2902650" y="6216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sp>
        <p:nvSpPr>
          <p:cNvPr id="699" name="Shape 699"/>
          <p:cNvSpPr/>
          <p:nvPr/>
        </p:nvSpPr>
        <p:spPr>
          <a:xfrm>
            <a:off x="963025" y="10283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0" name="Shape 700"/>
          <p:cNvCxnSpPr/>
          <p:nvPr/>
        </p:nvCxnSpPr>
        <p:spPr>
          <a:xfrm>
            <a:off x="10160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10647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2" name="Shape 702"/>
          <p:cNvCxnSpPr/>
          <p:nvPr/>
        </p:nvCxnSpPr>
        <p:spPr>
          <a:xfrm>
            <a:off x="11625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3" name="Shape 703"/>
          <p:cNvCxnSpPr/>
          <p:nvPr/>
        </p:nvCxnSpPr>
        <p:spPr>
          <a:xfrm>
            <a:off x="121085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1114150" y="1077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5" name="Shape 705"/>
          <p:cNvSpPr/>
          <p:nvPr/>
        </p:nvSpPr>
        <p:spPr>
          <a:xfrm>
            <a:off x="4630650" y="7472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6" name="Shape 706"/>
          <p:cNvCxnSpPr/>
          <p:nvPr/>
        </p:nvCxnSpPr>
        <p:spPr>
          <a:xfrm>
            <a:off x="46836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7" name="Shape 707"/>
          <p:cNvCxnSpPr/>
          <p:nvPr/>
        </p:nvCxnSpPr>
        <p:spPr>
          <a:xfrm>
            <a:off x="47323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48301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487847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0" name="Shape 710"/>
          <p:cNvCxnSpPr/>
          <p:nvPr/>
        </p:nvCxnSpPr>
        <p:spPr>
          <a:xfrm>
            <a:off x="4781775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706325" y="706325"/>
            <a:ext cx="4986300" cy="25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17" name="Shape 717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18" name="Shape 718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19" name="Shape 719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20" name="Shape 720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721" name="Shape 721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722" name="Shape 722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Shape 726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Scaling</a:t>
            </a:r>
          </a:p>
        </p:txBody>
      </p:sp>
      <p:cxnSp>
        <p:nvCxnSpPr>
          <p:cNvPr id="727" name="Shape 727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8" name="Shape 728"/>
          <p:cNvCxnSpPr>
            <a:stCxn id="719" idx="3"/>
            <a:endCxn id="718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9" name="Shape 729"/>
          <p:cNvCxnSpPr>
            <a:stCxn id="717" idx="1"/>
            <a:endCxn id="718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0" name="Shape 730"/>
          <p:cNvCxnSpPr>
            <a:stCxn id="720" idx="1"/>
            <a:endCxn id="718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1" name="Shape 731"/>
          <p:cNvSpPr/>
          <p:nvPr/>
        </p:nvSpPr>
        <p:spPr>
          <a:xfrm>
            <a:off x="609950" y="4418077"/>
            <a:ext cx="7775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scale frontend=6</a:t>
            </a:r>
          </a:p>
        </p:txBody>
      </p:sp>
      <p:sp>
        <p:nvSpPr>
          <p:cNvPr id="732" name="Shape 732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3" name="Shape 733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4" name="Shape 734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5" name="Shape 735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6" name="Shape 736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7" name="Shape 737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8" name="Shape 738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9" name="Shape 739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0" name="Shape 740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1" name="Shape 741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2" name="Shape 742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3" name="Shape 743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4" name="Shape 744"/>
          <p:cNvSpPr txBox="1"/>
          <p:nvPr/>
        </p:nvSpPr>
        <p:spPr>
          <a:xfrm>
            <a:off x="2902650" y="6216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sp>
        <p:nvSpPr>
          <p:cNvPr id="745" name="Shape 745"/>
          <p:cNvSpPr/>
          <p:nvPr/>
        </p:nvSpPr>
        <p:spPr>
          <a:xfrm>
            <a:off x="963025" y="10283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6" name="Shape 746"/>
          <p:cNvCxnSpPr/>
          <p:nvPr/>
        </p:nvCxnSpPr>
        <p:spPr>
          <a:xfrm>
            <a:off x="10160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7" name="Shape 747"/>
          <p:cNvCxnSpPr/>
          <p:nvPr/>
        </p:nvCxnSpPr>
        <p:spPr>
          <a:xfrm>
            <a:off x="10647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/>
          <p:nvPr/>
        </p:nvCxnSpPr>
        <p:spPr>
          <a:xfrm>
            <a:off x="11625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9" name="Shape 749"/>
          <p:cNvCxnSpPr/>
          <p:nvPr/>
        </p:nvCxnSpPr>
        <p:spPr>
          <a:xfrm>
            <a:off x="121085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0" name="Shape 750"/>
          <p:cNvCxnSpPr/>
          <p:nvPr/>
        </p:nvCxnSpPr>
        <p:spPr>
          <a:xfrm>
            <a:off x="1114150" y="1077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1" name="Shape 751"/>
          <p:cNvSpPr/>
          <p:nvPr/>
        </p:nvSpPr>
        <p:spPr>
          <a:xfrm>
            <a:off x="4630650" y="7472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2" name="Shape 752"/>
          <p:cNvCxnSpPr/>
          <p:nvPr/>
        </p:nvCxnSpPr>
        <p:spPr>
          <a:xfrm>
            <a:off x="46836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3" name="Shape 753"/>
          <p:cNvCxnSpPr/>
          <p:nvPr/>
        </p:nvCxnSpPr>
        <p:spPr>
          <a:xfrm>
            <a:off x="47323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4" name="Shape 754"/>
          <p:cNvCxnSpPr/>
          <p:nvPr/>
        </p:nvCxnSpPr>
        <p:spPr>
          <a:xfrm>
            <a:off x="48301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5" name="Shape 755"/>
          <p:cNvCxnSpPr/>
          <p:nvPr/>
        </p:nvCxnSpPr>
        <p:spPr>
          <a:xfrm>
            <a:off x="487847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6" name="Shape 756"/>
          <p:cNvCxnSpPr/>
          <p:nvPr/>
        </p:nvCxnSpPr>
        <p:spPr>
          <a:xfrm>
            <a:off x="4781775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7" name="Shape 757"/>
          <p:cNvSpPr/>
          <p:nvPr/>
        </p:nvSpPr>
        <p:spPr>
          <a:xfrm>
            <a:off x="16480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8" name="Shape 758"/>
          <p:cNvCxnSpPr/>
          <p:nvPr/>
        </p:nvCxnSpPr>
        <p:spPr>
          <a:xfrm>
            <a:off x="17010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17497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0" name="Shape 760"/>
          <p:cNvCxnSpPr/>
          <p:nvPr/>
        </p:nvCxnSpPr>
        <p:spPr>
          <a:xfrm>
            <a:off x="18475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1" name="Shape 761"/>
          <p:cNvCxnSpPr/>
          <p:nvPr/>
        </p:nvCxnSpPr>
        <p:spPr>
          <a:xfrm>
            <a:off x="18958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2" name="Shape 762"/>
          <p:cNvCxnSpPr/>
          <p:nvPr/>
        </p:nvCxnSpPr>
        <p:spPr>
          <a:xfrm>
            <a:off x="17991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3" name="Shape 763"/>
          <p:cNvSpPr/>
          <p:nvPr/>
        </p:nvSpPr>
        <p:spPr>
          <a:xfrm>
            <a:off x="1322375" y="10321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4" name="Shape 764"/>
          <p:cNvCxnSpPr/>
          <p:nvPr/>
        </p:nvCxnSpPr>
        <p:spPr>
          <a:xfrm>
            <a:off x="137535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142405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6" name="Shape 766"/>
          <p:cNvCxnSpPr/>
          <p:nvPr/>
        </p:nvCxnSpPr>
        <p:spPr>
          <a:xfrm>
            <a:off x="152185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/>
          <p:nvPr/>
        </p:nvCxnSpPr>
        <p:spPr>
          <a:xfrm>
            <a:off x="1570200" y="1079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8" name="Shape 768"/>
          <p:cNvCxnSpPr/>
          <p:nvPr/>
        </p:nvCxnSpPr>
        <p:spPr>
          <a:xfrm>
            <a:off x="1473500" y="10811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9" name="Shape 769"/>
          <p:cNvSpPr/>
          <p:nvPr/>
        </p:nvSpPr>
        <p:spPr>
          <a:xfrm>
            <a:off x="5024625" y="7491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0" name="Shape 770"/>
          <p:cNvCxnSpPr/>
          <p:nvPr/>
        </p:nvCxnSpPr>
        <p:spPr>
          <a:xfrm>
            <a:off x="507760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1" name="Shape 771"/>
          <p:cNvCxnSpPr/>
          <p:nvPr/>
        </p:nvCxnSpPr>
        <p:spPr>
          <a:xfrm>
            <a:off x="512630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2" name="Shape 772"/>
          <p:cNvCxnSpPr/>
          <p:nvPr/>
        </p:nvCxnSpPr>
        <p:spPr>
          <a:xfrm>
            <a:off x="522410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3" name="Shape 773"/>
          <p:cNvCxnSpPr/>
          <p:nvPr/>
        </p:nvCxnSpPr>
        <p:spPr>
          <a:xfrm>
            <a:off x="5272450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4" name="Shape 774"/>
          <p:cNvCxnSpPr/>
          <p:nvPr/>
        </p:nvCxnSpPr>
        <p:spPr>
          <a:xfrm>
            <a:off x="5175750" y="7980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706325" y="706325"/>
            <a:ext cx="4986300" cy="25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81" name="Shape 781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82" name="Shape 782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83" name="Shape 783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784" name="Shape 784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785" name="Shape 785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786" name="Shape 786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Shape 790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Global Services</a:t>
            </a:r>
          </a:p>
        </p:txBody>
      </p:sp>
      <p:cxnSp>
        <p:nvCxnSpPr>
          <p:cNvPr id="791" name="Shape 791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2" name="Shape 792"/>
          <p:cNvCxnSpPr>
            <a:stCxn id="783" idx="3"/>
            <a:endCxn id="782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3" name="Shape 793"/>
          <p:cNvCxnSpPr>
            <a:stCxn id="781" idx="1"/>
            <a:endCxn id="78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4" name="Shape 794"/>
          <p:cNvCxnSpPr>
            <a:stCxn id="784" idx="1"/>
            <a:endCxn id="782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5" name="Shape 795"/>
          <p:cNvSpPr/>
          <p:nvPr/>
        </p:nvSpPr>
        <p:spPr>
          <a:xfrm>
            <a:off x="609954" y="43854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docker service create --mode=global --name prometheus prom/prometheus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796" name="Shape 796"/>
          <p:cNvSpPr/>
          <p:nvPr/>
        </p:nvSpPr>
        <p:spPr>
          <a:xfrm>
            <a:off x="301850" y="44103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7" name="Shape 797"/>
          <p:cNvCxnSpPr/>
          <p:nvPr/>
        </p:nvCxnSpPr>
        <p:spPr>
          <a:xfrm>
            <a:off x="35482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8" name="Shape 798"/>
          <p:cNvCxnSpPr/>
          <p:nvPr/>
        </p:nvCxnSpPr>
        <p:spPr>
          <a:xfrm>
            <a:off x="40352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9" name="Shape 799"/>
          <p:cNvCxnSpPr/>
          <p:nvPr/>
        </p:nvCxnSpPr>
        <p:spPr>
          <a:xfrm>
            <a:off x="50132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0" name="Shape 800"/>
          <p:cNvCxnSpPr/>
          <p:nvPr/>
        </p:nvCxnSpPr>
        <p:spPr>
          <a:xfrm>
            <a:off x="549675" y="4457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1" name="Shape 801"/>
          <p:cNvCxnSpPr/>
          <p:nvPr/>
        </p:nvCxnSpPr>
        <p:spPr>
          <a:xfrm>
            <a:off x="452975" y="44592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2" name="Shape 802"/>
          <p:cNvSpPr/>
          <p:nvPr/>
        </p:nvSpPr>
        <p:spPr>
          <a:xfrm>
            <a:off x="1271125" y="275203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3" name="Shape 803"/>
          <p:cNvCxnSpPr/>
          <p:nvPr/>
        </p:nvCxnSpPr>
        <p:spPr>
          <a:xfrm>
            <a:off x="13241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4" name="Shape 804"/>
          <p:cNvCxnSpPr/>
          <p:nvPr/>
        </p:nvCxnSpPr>
        <p:spPr>
          <a:xfrm>
            <a:off x="13728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5" name="Shape 805"/>
          <p:cNvCxnSpPr/>
          <p:nvPr/>
        </p:nvCxnSpPr>
        <p:spPr>
          <a:xfrm>
            <a:off x="147060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6" name="Shape 806"/>
          <p:cNvCxnSpPr/>
          <p:nvPr/>
        </p:nvCxnSpPr>
        <p:spPr>
          <a:xfrm>
            <a:off x="1518950" y="2799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7" name="Shape 807"/>
          <p:cNvCxnSpPr/>
          <p:nvPr/>
        </p:nvCxnSpPr>
        <p:spPr>
          <a:xfrm>
            <a:off x="1422250" y="28009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8" name="Shape 808"/>
          <p:cNvSpPr/>
          <p:nvPr/>
        </p:nvSpPr>
        <p:spPr>
          <a:xfrm>
            <a:off x="3766500" y="2929187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9" name="Shape 809"/>
          <p:cNvCxnSpPr/>
          <p:nvPr/>
        </p:nvCxnSpPr>
        <p:spPr>
          <a:xfrm>
            <a:off x="38194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0" name="Shape 810"/>
          <p:cNvCxnSpPr/>
          <p:nvPr/>
        </p:nvCxnSpPr>
        <p:spPr>
          <a:xfrm>
            <a:off x="38681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1" name="Shape 811"/>
          <p:cNvCxnSpPr/>
          <p:nvPr/>
        </p:nvCxnSpPr>
        <p:spPr>
          <a:xfrm>
            <a:off x="396597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2" name="Shape 812"/>
          <p:cNvCxnSpPr/>
          <p:nvPr/>
        </p:nvCxnSpPr>
        <p:spPr>
          <a:xfrm>
            <a:off x="4014325" y="297628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3" name="Shape 813"/>
          <p:cNvCxnSpPr/>
          <p:nvPr/>
        </p:nvCxnSpPr>
        <p:spPr>
          <a:xfrm>
            <a:off x="3917625" y="2978137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4" name="Shape 814"/>
          <p:cNvSpPr txBox="1"/>
          <p:nvPr/>
        </p:nvSpPr>
        <p:spPr>
          <a:xfrm>
            <a:off x="2902650" y="621600"/>
            <a:ext cx="72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mynet</a:t>
            </a:r>
          </a:p>
        </p:txBody>
      </p:sp>
      <p:sp>
        <p:nvSpPr>
          <p:cNvPr id="815" name="Shape 815"/>
          <p:cNvSpPr/>
          <p:nvPr/>
        </p:nvSpPr>
        <p:spPr>
          <a:xfrm>
            <a:off x="963025" y="102831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6" name="Shape 816"/>
          <p:cNvCxnSpPr/>
          <p:nvPr/>
        </p:nvCxnSpPr>
        <p:spPr>
          <a:xfrm>
            <a:off x="10160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7" name="Shape 817"/>
          <p:cNvCxnSpPr/>
          <p:nvPr/>
        </p:nvCxnSpPr>
        <p:spPr>
          <a:xfrm>
            <a:off x="10647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8" name="Shape 818"/>
          <p:cNvCxnSpPr/>
          <p:nvPr/>
        </p:nvCxnSpPr>
        <p:spPr>
          <a:xfrm>
            <a:off x="116250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9" name="Shape 819"/>
          <p:cNvCxnSpPr/>
          <p:nvPr/>
        </p:nvCxnSpPr>
        <p:spPr>
          <a:xfrm>
            <a:off x="1210850" y="10754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0" name="Shape 820"/>
          <p:cNvCxnSpPr/>
          <p:nvPr/>
        </p:nvCxnSpPr>
        <p:spPr>
          <a:xfrm>
            <a:off x="1114150" y="10772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1" name="Shape 821"/>
          <p:cNvSpPr/>
          <p:nvPr/>
        </p:nvSpPr>
        <p:spPr>
          <a:xfrm>
            <a:off x="4630650" y="747262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2" name="Shape 822"/>
          <p:cNvCxnSpPr/>
          <p:nvPr/>
        </p:nvCxnSpPr>
        <p:spPr>
          <a:xfrm>
            <a:off x="46836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3" name="Shape 823"/>
          <p:cNvCxnSpPr/>
          <p:nvPr/>
        </p:nvCxnSpPr>
        <p:spPr>
          <a:xfrm>
            <a:off x="47323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483012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5" name="Shape 825"/>
          <p:cNvCxnSpPr/>
          <p:nvPr/>
        </p:nvCxnSpPr>
        <p:spPr>
          <a:xfrm>
            <a:off x="4878475" y="79436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6" name="Shape 826"/>
          <p:cNvCxnSpPr/>
          <p:nvPr/>
        </p:nvCxnSpPr>
        <p:spPr>
          <a:xfrm>
            <a:off x="4781775" y="796212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7" name="Shape 827"/>
          <p:cNvSpPr/>
          <p:nvPr/>
        </p:nvSpPr>
        <p:spPr>
          <a:xfrm>
            <a:off x="1888212" y="27520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8" name="Shape 828"/>
          <p:cNvCxnSpPr/>
          <p:nvPr/>
        </p:nvCxnSpPr>
        <p:spPr>
          <a:xfrm>
            <a:off x="194118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9" name="Shape 829"/>
          <p:cNvCxnSpPr/>
          <p:nvPr/>
        </p:nvCxnSpPr>
        <p:spPr>
          <a:xfrm>
            <a:off x="198988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0" name="Shape 830"/>
          <p:cNvCxnSpPr/>
          <p:nvPr/>
        </p:nvCxnSpPr>
        <p:spPr>
          <a:xfrm>
            <a:off x="208768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1" name="Shape 831"/>
          <p:cNvCxnSpPr/>
          <p:nvPr/>
        </p:nvCxnSpPr>
        <p:spPr>
          <a:xfrm>
            <a:off x="2136037" y="2799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2" name="Shape 832"/>
          <p:cNvCxnSpPr/>
          <p:nvPr/>
        </p:nvCxnSpPr>
        <p:spPr>
          <a:xfrm>
            <a:off x="2039337" y="28010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3" name="Shape 833"/>
          <p:cNvSpPr/>
          <p:nvPr/>
        </p:nvSpPr>
        <p:spPr>
          <a:xfrm>
            <a:off x="4375512" y="2929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4" name="Shape 834"/>
          <p:cNvCxnSpPr/>
          <p:nvPr/>
        </p:nvCxnSpPr>
        <p:spPr>
          <a:xfrm>
            <a:off x="442848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5" name="Shape 835"/>
          <p:cNvCxnSpPr/>
          <p:nvPr/>
        </p:nvCxnSpPr>
        <p:spPr>
          <a:xfrm>
            <a:off x="447718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6" name="Shape 836"/>
          <p:cNvCxnSpPr/>
          <p:nvPr/>
        </p:nvCxnSpPr>
        <p:spPr>
          <a:xfrm>
            <a:off x="457498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7" name="Shape 837"/>
          <p:cNvCxnSpPr/>
          <p:nvPr/>
        </p:nvCxnSpPr>
        <p:spPr>
          <a:xfrm>
            <a:off x="4623337" y="2976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/>
          <p:nvPr/>
        </p:nvCxnSpPr>
        <p:spPr>
          <a:xfrm>
            <a:off x="4526637" y="2978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9" name="Shape 839"/>
          <p:cNvSpPr/>
          <p:nvPr/>
        </p:nvSpPr>
        <p:spPr>
          <a:xfrm>
            <a:off x="5211512" y="7491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0" name="Shape 840"/>
          <p:cNvCxnSpPr/>
          <p:nvPr/>
        </p:nvCxnSpPr>
        <p:spPr>
          <a:xfrm>
            <a:off x="526448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1" name="Shape 841"/>
          <p:cNvCxnSpPr/>
          <p:nvPr/>
        </p:nvCxnSpPr>
        <p:spPr>
          <a:xfrm>
            <a:off x="531318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2" name="Shape 842"/>
          <p:cNvCxnSpPr/>
          <p:nvPr/>
        </p:nvCxnSpPr>
        <p:spPr>
          <a:xfrm>
            <a:off x="541098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3" name="Shape 843"/>
          <p:cNvCxnSpPr/>
          <p:nvPr/>
        </p:nvCxnSpPr>
        <p:spPr>
          <a:xfrm>
            <a:off x="5459337" y="796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4" name="Shape 844"/>
          <p:cNvCxnSpPr/>
          <p:nvPr/>
        </p:nvCxnSpPr>
        <p:spPr>
          <a:xfrm>
            <a:off x="5362637" y="7980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5" name="Shape 845"/>
          <p:cNvSpPr/>
          <p:nvPr/>
        </p:nvSpPr>
        <p:spPr>
          <a:xfrm>
            <a:off x="1577062" y="10283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6" name="Shape 846"/>
          <p:cNvCxnSpPr/>
          <p:nvPr/>
        </p:nvCxnSpPr>
        <p:spPr>
          <a:xfrm>
            <a:off x="163003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7" name="Shape 847"/>
          <p:cNvCxnSpPr/>
          <p:nvPr/>
        </p:nvCxnSpPr>
        <p:spPr>
          <a:xfrm>
            <a:off x="167873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8" name="Shape 848"/>
          <p:cNvCxnSpPr/>
          <p:nvPr/>
        </p:nvCxnSpPr>
        <p:spPr>
          <a:xfrm>
            <a:off x="177653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9" name="Shape 849"/>
          <p:cNvCxnSpPr/>
          <p:nvPr/>
        </p:nvCxnSpPr>
        <p:spPr>
          <a:xfrm>
            <a:off x="1824887" y="10754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0" name="Shape 850"/>
          <p:cNvCxnSpPr/>
          <p:nvPr/>
        </p:nvCxnSpPr>
        <p:spPr>
          <a:xfrm>
            <a:off x="1728187" y="1077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56" name="Shape 856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57" name="Shape 857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58" name="Shape 858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59" name="Shape 859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860" name="Shape 860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861" name="Shape 861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Shape 865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Constraints</a:t>
            </a:r>
          </a:p>
        </p:txBody>
      </p:sp>
      <p:cxnSp>
        <p:nvCxnSpPr>
          <p:cNvPr id="866" name="Shape 866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7" name="Shape 867"/>
          <p:cNvCxnSpPr>
            <a:stCxn id="858" idx="3"/>
            <a:endCxn id="857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8" name="Shape 868"/>
          <p:cNvCxnSpPr>
            <a:stCxn id="856" idx="1"/>
            <a:endCxn id="857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9" name="Shape 869"/>
          <p:cNvCxnSpPr>
            <a:stCxn id="859" idx="1"/>
            <a:endCxn id="857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0" name="Shape 870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871" name="Shape 871"/>
          <p:cNvCxnSpPr>
            <a:stCxn id="872" idx="3"/>
            <a:endCxn id="870" idx="1"/>
          </p:cNvCxnSpPr>
          <p:nvPr/>
        </p:nvCxnSpPr>
        <p:spPr>
          <a:xfrm>
            <a:off x="3527652" y="2314547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3" name="Shape 873"/>
          <p:cNvSpPr txBox="1"/>
          <p:nvPr/>
        </p:nvSpPr>
        <p:spPr>
          <a:xfrm>
            <a:off x="5576750" y="1129650"/>
            <a:ext cx="298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6678425" y="3329725"/>
            <a:ext cx="1713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685800" y="193825"/>
            <a:ext cx="7772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Sponsors </a:t>
            </a:r>
          </a:p>
        </p:txBody>
      </p:sp>
      <p:sp>
        <p:nvSpPr>
          <p:cNvPr id="283" name="Shape 283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85800" y="9579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workday-logo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5" y="1795433"/>
            <a:ext cx="3613399" cy="1552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nware2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675" y="1795425"/>
            <a:ext cx="3613400" cy="15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80" name="Shape 880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81" name="Shape 881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82" name="Shape 882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883" name="Shape 883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884" name="Shape 884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885" name="Shape 885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Shape 889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Constraints</a:t>
            </a:r>
          </a:p>
        </p:txBody>
      </p:sp>
      <p:cxnSp>
        <p:nvCxnSpPr>
          <p:cNvPr id="890" name="Shape 890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1" name="Shape 891"/>
          <p:cNvCxnSpPr>
            <a:stCxn id="882" idx="3"/>
            <a:endCxn id="881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2" name="Shape 892"/>
          <p:cNvCxnSpPr>
            <a:stCxn id="880" idx="1"/>
            <a:endCxn id="881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3" name="Shape 893"/>
          <p:cNvCxnSpPr>
            <a:stCxn id="883" idx="1"/>
            <a:endCxn id="881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4" name="Shape 894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--constraint engine.labels.com.example.storage</a:t>
            </a:r>
            <a:r>
              <a:rPr b="1"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==ssd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</p:txBody>
      </p:sp>
      <p:sp>
        <p:nvSpPr>
          <p:cNvPr id="895" name="Shape 895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6" name="Shape 896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7" name="Shape 897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9" name="Shape 899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0" name="Shape 900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1" name="Shape 901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902" name="Shape 902"/>
          <p:cNvCxnSpPr>
            <a:stCxn id="903" idx="3"/>
            <a:endCxn id="901" idx="1"/>
          </p:cNvCxnSpPr>
          <p:nvPr/>
        </p:nvCxnSpPr>
        <p:spPr>
          <a:xfrm>
            <a:off x="3527652" y="2314547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4" name="Shape 904"/>
          <p:cNvSpPr txBox="1"/>
          <p:nvPr/>
        </p:nvSpPr>
        <p:spPr>
          <a:xfrm>
            <a:off x="5576750" y="1154425"/>
            <a:ext cx="298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6678425" y="3329725"/>
            <a:ext cx="1713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06" name="Shape 906"/>
          <p:cNvSpPr/>
          <p:nvPr/>
        </p:nvSpPr>
        <p:spPr>
          <a:xfrm>
            <a:off x="4922887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7" name="Shape 907"/>
          <p:cNvCxnSpPr/>
          <p:nvPr/>
        </p:nvCxnSpPr>
        <p:spPr>
          <a:xfrm>
            <a:off x="49758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8" name="Shape 908"/>
          <p:cNvCxnSpPr/>
          <p:nvPr/>
        </p:nvCxnSpPr>
        <p:spPr>
          <a:xfrm>
            <a:off x="50245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9" name="Shape 909"/>
          <p:cNvCxnSpPr/>
          <p:nvPr/>
        </p:nvCxnSpPr>
        <p:spPr>
          <a:xfrm>
            <a:off x="51223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0" name="Shape 910"/>
          <p:cNvCxnSpPr/>
          <p:nvPr/>
        </p:nvCxnSpPr>
        <p:spPr>
          <a:xfrm>
            <a:off x="517071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1" name="Shape 911"/>
          <p:cNvCxnSpPr/>
          <p:nvPr/>
        </p:nvCxnSpPr>
        <p:spPr>
          <a:xfrm>
            <a:off x="5074012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2" name="Shape 912"/>
          <p:cNvSpPr/>
          <p:nvPr/>
        </p:nvSpPr>
        <p:spPr>
          <a:xfrm>
            <a:off x="58231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3" name="Shape 913"/>
          <p:cNvCxnSpPr/>
          <p:nvPr/>
        </p:nvCxnSpPr>
        <p:spPr>
          <a:xfrm>
            <a:off x="58761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4" name="Shape 914"/>
          <p:cNvCxnSpPr/>
          <p:nvPr/>
        </p:nvCxnSpPr>
        <p:spPr>
          <a:xfrm>
            <a:off x="59248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5" name="Shape 915"/>
          <p:cNvCxnSpPr/>
          <p:nvPr/>
        </p:nvCxnSpPr>
        <p:spPr>
          <a:xfrm>
            <a:off x="60226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6" name="Shape 916"/>
          <p:cNvCxnSpPr/>
          <p:nvPr/>
        </p:nvCxnSpPr>
        <p:spPr>
          <a:xfrm>
            <a:off x="60710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7" name="Shape 917"/>
          <p:cNvCxnSpPr/>
          <p:nvPr/>
        </p:nvCxnSpPr>
        <p:spPr>
          <a:xfrm>
            <a:off x="59743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8" name="Shape 918"/>
          <p:cNvSpPr/>
          <p:nvPr/>
        </p:nvSpPr>
        <p:spPr>
          <a:xfrm>
            <a:off x="62162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9" name="Shape 919"/>
          <p:cNvCxnSpPr/>
          <p:nvPr/>
        </p:nvCxnSpPr>
        <p:spPr>
          <a:xfrm>
            <a:off x="62692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0" name="Shape 920"/>
          <p:cNvCxnSpPr/>
          <p:nvPr/>
        </p:nvCxnSpPr>
        <p:spPr>
          <a:xfrm>
            <a:off x="63179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1" name="Shape 921"/>
          <p:cNvCxnSpPr/>
          <p:nvPr/>
        </p:nvCxnSpPr>
        <p:spPr>
          <a:xfrm>
            <a:off x="64157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2" name="Shape 922"/>
          <p:cNvCxnSpPr/>
          <p:nvPr/>
        </p:nvCxnSpPr>
        <p:spPr>
          <a:xfrm>
            <a:off x="64641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3" name="Shape 923"/>
          <p:cNvCxnSpPr/>
          <p:nvPr/>
        </p:nvCxnSpPr>
        <p:spPr>
          <a:xfrm>
            <a:off x="63674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/>
        </p:nvSpPr>
        <p:spPr>
          <a:xfrm>
            <a:off x="924900" y="13794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29" name="Shape 929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30" name="Shape 930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31" name="Shape 931"/>
          <p:cNvSpPr/>
          <p:nvPr/>
        </p:nvSpPr>
        <p:spPr>
          <a:xfrm>
            <a:off x="1230878" y="31035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932" name="Shape 932"/>
          <p:cNvSpPr/>
          <p:nvPr/>
        </p:nvSpPr>
        <p:spPr>
          <a:xfrm>
            <a:off x="3698955" y="32922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grpSp>
        <p:nvGrpSpPr>
          <p:cNvPr id="933" name="Shape 933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934" name="Shape 934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Shape 938"/>
          <p:cNvSpPr txBox="1"/>
          <p:nvPr>
            <p:ph type="title"/>
          </p:nvPr>
        </p:nvSpPr>
        <p:spPr>
          <a:xfrm>
            <a:off x="452975" y="98972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Constraints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1925400" y="16056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0" name="Shape 940"/>
          <p:cNvCxnSpPr>
            <a:stCxn id="931" idx="3"/>
            <a:endCxn id="930" idx="2"/>
          </p:cNvCxnSpPr>
          <p:nvPr/>
        </p:nvCxnSpPr>
        <p:spPr>
          <a:xfrm flipH="1" rot="10800000">
            <a:off x="2231378" y="25407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1" name="Shape 941"/>
          <p:cNvCxnSpPr>
            <a:stCxn id="929" idx="1"/>
            <a:endCxn id="930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2" name="Shape 942"/>
          <p:cNvCxnSpPr>
            <a:stCxn id="932" idx="1"/>
            <a:endCxn id="930" idx="2"/>
          </p:cNvCxnSpPr>
          <p:nvPr/>
        </p:nvCxnSpPr>
        <p:spPr>
          <a:xfrm rot="10800000">
            <a:off x="3027255" y="25407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3" name="Shape 943"/>
          <p:cNvSpPr/>
          <p:nvPr/>
        </p:nvSpPr>
        <p:spPr>
          <a:xfrm>
            <a:off x="609954" y="3852055"/>
            <a:ext cx="777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create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--replicas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--name frontend --network my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80:80/tcp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--constraint engine.labels.com.example.storage==ssd</a:t>
            </a: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2B30"/>
              </a:buClr>
              <a:buFont typeface="Courier New"/>
              <a:buNone/>
            </a:pPr>
            <a:r>
              <a:rPr lang="en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service scale frontend=10</a:t>
            </a:r>
          </a:p>
        </p:txBody>
      </p:sp>
      <p:sp>
        <p:nvSpPr>
          <p:cNvPr id="944" name="Shape 944"/>
          <p:cNvSpPr/>
          <p:nvPr/>
        </p:nvSpPr>
        <p:spPr>
          <a:xfrm>
            <a:off x="301850" y="39048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5" name="Shape 945"/>
          <p:cNvCxnSpPr/>
          <p:nvPr/>
        </p:nvCxnSpPr>
        <p:spPr>
          <a:xfrm>
            <a:off x="3548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6" name="Shape 946"/>
          <p:cNvCxnSpPr/>
          <p:nvPr/>
        </p:nvCxnSpPr>
        <p:spPr>
          <a:xfrm>
            <a:off x="4035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7" name="Shape 947"/>
          <p:cNvCxnSpPr/>
          <p:nvPr/>
        </p:nvCxnSpPr>
        <p:spPr>
          <a:xfrm>
            <a:off x="50132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8" name="Shape 948"/>
          <p:cNvCxnSpPr/>
          <p:nvPr/>
        </p:nvCxnSpPr>
        <p:spPr>
          <a:xfrm>
            <a:off x="549675" y="39519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9" name="Shape 949"/>
          <p:cNvCxnSpPr/>
          <p:nvPr/>
        </p:nvCxnSpPr>
        <p:spPr>
          <a:xfrm>
            <a:off x="452975" y="3953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0" name="Shape 950"/>
          <p:cNvSpPr/>
          <p:nvPr/>
        </p:nvSpPr>
        <p:spPr>
          <a:xfrm>
            <a:off x="5673552" y="3292247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951" name="Shape 951"/>
          <p:cNvCxnSpPr>
            <a:stCxn id="952" idx="3"/>
            <a:endCxn id="950" idx="1"/>
          </p:cNvCxnSpPr>
          <p:nvPr/>
        </p:nvCxnSpPr>
        <p:spPr>
          <a:xfrm>
            <a:off x="3527652" y="2314547"/>
            <a:ext cx="2145900" cy="12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3" name="Shape 953"/>
          <p:cNvSpPr txBox="1"/>
          <p:nvPr/>
        </p:nvSpPr>
        <p:spPr>
          <a:xfrm>
            <a:off x="5576750" y="1154425"/>
            <a:ext cx="298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6678425" y="3329725"/>
            <a:ext cx="1713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docker daemon --label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50">
                <a:solidFill>
                  <a:srgbClr val="CC2255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com.example.storage="ssd"</a:t>
            </a:r>
          </a:p>
        </p:txBody>
      </p:sp>
      <p:sp>
        <p:nvSpPr>
          <p:cNvPr id="955" name="Shape 955"/>
          <p:cNvSpPr/>
          <p:nvPr/>
        </p:nvSpPr>
        <p:spPr>
          <a:xfrm>
            <a:off x="4528912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6" name="Shape 956"/>
          <p:cNvCxnSpPr/>
          <p:nvPr/>
        </p:nvCxnSpPr>
        <p:spPr>
          <a:xfrm>
            <a:off x="458188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463058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8" name="Shape 958"/>
          <p:cNvCxnSpPr/>
          <p:nvPr/>
        </p:nvCxnSpPr>
        <p:spPr>
          <a:xfrm>
            <a:off x="472838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4776737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4680037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1" name="Shape 961"/>
          <p:cNvSpPr/>
          <p:nvPr/>
        </p:nvSpPr>
        <p:spPr>
          <a:xfrm>
            <a:off x="4922887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2" name="Shape 962"/>
          <p:cNvCxnSpPr/>
          <p:nvPr/>
        </p:nvCxnSpPr>
        <p:spPr>
          <a:xfrm>
            <a:off x="49758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3" name="Shape 963"/>
          <p:cNvCxnSpPr/>
          <p:nvPr/>
        </p:nvCxnSpPr>
        <p:spPr>
          <a:xfrm>
            <a:off x="50245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4" name="Shape 964"/>
          <p:cNvCxnSpPr/>
          <p:nvPr/>
        </p:nvCxnSpPr>
        <p:spPr>
          <a:xfrm>
            <a:off x="51223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5" name="Shape 965"/>
          <p:cNvCxnSpPr/>
          <p:nvPr/>
        </p:nvCxnSpPr>
        <p:spPr>
          <a:xfrm>
            <a:off x="517071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6" name="Shape 966"/>
          <p:cNvCxnSpPr/>
          <p:nvPr/>
        </p:nvCxnSpPr>
        <p:spPr>
          <a:xfrm>
            <a:off x="5074012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7" name="Shape 967"/>
          <p:cNvSpPr/>
          <p:nvPr/>
        </p:nvSpPr>
        <p:spPr>
          <a:xfrm>
            <a:off x="4528912" y="3312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8" name="Shape 968"/>
          <p:cNvCxnSpPr/>
          <p:nvPr/>
        </p:nvCxnSpPr>
        <p:spPr>
          <a:xfrm>
            <a:off x="458188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9" name="Shape 969"/>
          <p:cNvCxnSpPr/>
          <p:nvPr/>
        </p:nvCxnSpPr>
        <p:spPr>
          <a:xfrm>
            <a:off x="463058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0" name="Shape 970"/>
          <p:cNvCxnSpPr/>
          <p:nvPr/>
        </p:nvCxnSpPr>
        <p:spPr>
          <a:xfrm>
            <a:off x="472838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1" name="Shape 971"/>
          <p:cNvCxnSpPr/>
          <p:nvPr/>
        </p:nvCxnSpPr>
        <p:spPr>
          <a:xfrm>
            <a:off x="4776737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2" name="Shape 972"/>
          <p:cNvCxnSpPr/>
          <p:nvPr/>
        </p:nvCxnSpPr>
        <p:spPr>
          <a:xfrm>
            <a:off x="4680037" y="380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3" name="Shape 973"/>
          <p:cNvSpPr/>
          <p:nvPr/>
        </p:nvSpPr>
        <p:spPr>
          <a:xfrm>
            <a:off x="4922887" y="3312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4" name="Shape 974"/>
          <p:cNvCxnSpPr/>
          <p:nvPr/>
        </p:nvCxnSpPr>
        <p:spPr>
          <a:xfrm>
            <a:off x="49758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5" name="Shape 975"/>
          <p:cNvCxnSpPr/>
          <p:nvPr/>
        </p:nvCxnSpPr>
        <p:spPr>
          <a:xfrm>
            <a:off x="50245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6" name="Shape 976"/>
          <p:cNvCxnSpPr/>
          <p:nvPr/>
        </p:nvCxnSpPr>
        <p:spPr>
          <a:xfrm>
            <a:off x="51223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7" name="Shape 977"/>
          <p:cNvCxnSpPr/>
          <p:nvPr/>
        </p:nvCxnSpPr>
        <p:spPr>
          <a:xfrm>
            <a:off x="517071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8" name="Shape 978"/>
          <p:cNvCxnSpPr/>
          <p:nvPr/>
        </p:nvCxnSpPr>
        <p:spPr>
          <a:xfrm>
            <a:off x="5074012" y="380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9" name="Shape 979"/>
          <p:cNvSpPr/>
          <p:nvPr/>
        </p:nvSpPr>
        <p:spPr>
          <a:xfrm>
            <a:off x="5315987" y="72420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0" name="Shape 980"/>
          <p:cNvCxnSpPr/>
          <p:nvPr/>
        </p:nvCxnSpPr>
        <p:spPr>
          <a:xfrm>
            <a:off x="53689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1" name="Shape 981"/>
          <p:cNvCxnSpPr/>
          <p:nvPr/>
        </p:nvCxnSpPr>
        <p:spPr>
          <a:xfrm>
            <a:off x="54176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2" name="Shape 982"/>
          <p:cNvCxnSpPr/>
          <p:nvPr/>
        </p:nvCxnSpPr>
        <p:spPr>
          <a:xfrm>
            <a:off x="551546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3" name="Shape 983"/>
          <p:cNvCxnSpPr/>
          <p:nvPr/>
        </p:nvCxnSpPr>
        <p:spPr>
          <a:xfrm>
            <a:off x="5563812" y="771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4" name="Shape 984"/>
          <p:cNvCxnSpPr/>
          <p:nvPr/>
        </p:nvCxnSpPr>
        <p:spPr>
          <a:xfrm>
            <a:off x="5467112" y="7731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5" name="Shape 985"/>
          <p:cNvSpPr/>
          <p:nvPr/>
        </p:nvSpPr>
        <p:spPr>
          <a:xfrm>
            <a:off x="5315987" y="3312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6" name="Shape 986"/>
          <p:cNvCxnSpPr/>
          <p:nvPr/>
        </p:nvCxnSpPr>
        <p:spPr>
          <a:xfrm>
            <a:off x="53689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7" name="Shape 987"/>
          <p:cNvCxnSpPr/>
          <p:nvPr/>
        </p:nvCxnSpPr>
        <p:spPr>
          <a:xfrm>
            <a:off x="54176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8" name="Shape 988"/>
          <p:cNvCxnSpPr/>
          <p:nvPr/>
        </p:nvCxnSpPr>
        <p:spPr>
          <a:xfrm>
            <a:off x="551546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9" name="Shape 989"/>
          <p:cNvCxnSpPr/>
          <p:nvPr/>
        </p:nvCxnSpPr>
        <p:spPr>
          <a:xfrm>
            <a:off x="5563812" y="378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0" name="Shape 990"/>
          <p:cNvCxnSpPr/>
          <p:nvPr/>
        </p:nvCxnSpPr>
        <p:spPr>
          <a:xfrm>
            <a:off x="5467112" y="380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1" name="Shape 991"/>
          <p:cNvSpPr/>
          <p:nvPr/>
        </p:nvSpPr>
        <p:spPr>
          <a:xfrm>
            <a:off x="58231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2" name="Shape 992"/>
          <p:cNvCxnSpPr/>
          <p:nvPr/>
        </p:nvCxnSpPr>
        <p:spPr>
          <a:xfrm>
            <a:off x="58761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3" name="Shape 993"/>
          <p:cNvCxnSpPr/>
          <p:nvPr/>
        </p:nvCxnSpPr>
        <p:spPr>
          <a:xfrm>
            <a:off x="59248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4" name="Shape 994"/>
          <p:cNvCxnSpPr/>
          <p:nvPr/>
        </p:nvCxnSpPr>
        <p:spPr>
          <a:xfrm>
            <a:off x="60226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5" name="Shape 995"/>
          <p:cNvCxnSpPr/>
          <p:nvPr/>
        </p:nvCxnSpPr>
        <p:spPr>
          <a:xfrm>
            <a:off x="60710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6" name="Shape 996"/>
          <p:cNvCxnSpPr/>
          <p:nvPr/>
        </p:nvCxnSpPr>
        <p:spPr>
          <a:xfrm>
            <a:off x="59743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7" name="Shape 997"/>
          <p:cNvSpPr/>
          <p:nvPr/>
        </p:nvSpPr>
        <p:spPr>
          <a:xfrm>
            <a:off x="5823187" y="25407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8" name="Shape 998"/>
          <p:cNvCxnSpPr/>
          <p:nvPr/>
        </p:nvCxnSpPr>
        <p:spPr>
          <a:xfrm>
            <a:off x="58761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9" name="Shape 999"/>
          <p:cNvCxnSpPr/>
          <p:nvPr/>
        </p:nvCxnSpPr>
        <p:spPr>
          <a:xfrm>
            <a:off x="59248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0" name="Shape 1000"/>
          <p:cNvCxnSpPr/>
          <p:nvPr/>
        </p:nvCxnSpPr>
        <p:spPr>
          <a:xfrm>
            <a:off x="60226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1" name="Shape 1001"/>
          <p:cNvCxnSpPr/>
          <p:nvPr/>
        </p:nvCxnSpPr>
        <p:spPr>
          <a:xfrm>
            <a:off x="607101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2" name="Shape 1002"/>
          <p:cNvCxnSpPr/>
          <p:nvPr/>
        </p:nvCxnSpPr>
        <p:spPr>
          <a:xfrm>
            <a:off x="5974312" y="25896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3" name="Shape 1003"/>
          <p:cNvSpPr/>
          <p:nvPr/>
        </p:nvSpPr>
        <p:spPr>
          <a:xfrm>
            <a:off x="6216287" y="2933650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4" name="Shape 1004"/>
          <p:cNvCxnSpPr/>
          <p:nvPr/>
        </p:nvCxnSpPr>
        <p:spPr>
          <a:xfrm>
            <a:off x="62692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5" name="Shape 1005"/>
          <p:cNvCxnSpPr/>
          <p:nvPr/>
        </p:nvCxnSpPr>
        <p:spPr>
          <a:xfrm>
            <a:off x="63179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6" name="Shape 1006"/>
          <p:cNvCxnSpPr/>
          <p:nvPr/>
        </p:nvCxnSpPr>
        <p:spPr>
          <a:xfrm>
            <a:off x="641576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7" name="Shape 1007"/>
          <p:cNvCxnSpPr/>
          <p:nvPr/>
        </p:nvCxnSpPr>
        <p:spPr>
          <a:xfrm>
            <a:off x="6464112" y="29807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8" name="Shape 1008"/>
          <p:cNvCxnSpPr/>
          <p:nvPr/>
        </p:nvCxnSpPr>
        <p:spPr>
          <a:xfrm>
            <a:off x="6367412" y="29826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9" name="Shape 1009"/>
          <p:cNvSpPr/>
          <p:nvPr/>
        </p:nvSpPr>
        <p:spPr>
          <a:xfrm>
            <a:off x="6216287" y="254072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0" name="Shape 1010"/>
          <p:cNvCxnSpPr/>
          <p:nvPr/>
        </p:nvCxnSpPr>
        <p:spPr>
          <a:xfrm>
            <a:off x="62692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1" name="Shape 1011"/>
          <p:cNvCxnSpPr/>
          <p:nvPr/>
        </p:nvCxnSpPr>
        <p:spPr>
          <a:xfrm>
            <a:off x="63179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2" name="Shape 1012"/>
          <p:cNvCxnSpPr/>
          <p:nvPr/>
        </p:nvCxnSpPr>
        <p:spPr>
          <a:xfrm>
            <a:off x="641576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3" name="Shape 1013"/>
          <p:cNvCxnSpPr/>
          <p:nvPr/>
        </p:nvCxnSpPr>
        <p:spPr>
          <a:xfrm>
            <a:off x="6464112" y="25878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4" name="Shape 1014"/>
          <p:cNvCxnSpPr/>
          <p:nvPr/>
        </p:nvCxnSpPr>
        <p:spPr>
          <a:xfrm>
            <a:off x="6367412" y="25896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Try Docker 1.12</a:t>
            </a:r>
          </a:p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Mac/Windows: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https://github.com/docker/docker/releases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AWS/Azure Editions Beta: 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Bleeding edge (</a:t>
            </a:r>
            <a:r>
              <a:rPr lang="en" sz="1800"/>
              <a:t>docker:master binaries from CI)</a:t>
            </a:r>
            <a:r>
              <a:rPr lang="en"/>
              <a:t>: 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https://master.dockerproject.org/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Keynote demo: 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https://www.youtube.com/watch?v=Q1jSDyZ4Org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by default with end to end encrypt</a:t>
            </a:r>
            <a:r>
              <a:rPr lang="en"/>
              <a:t>ion</a:t>
            </a:r>
          </a:p>
        </p:txBody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5686350" y="1047750"/>
            <a:ext cx="33690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0837" lvl="0" marL="350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Cryptographic node identity</a:t>
            </a:r>
          </a:p>
          <a:p>
            <a:pPr indent="-350837" lvl="0" marL="350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Automatic encryption and mutual auth (TLS)</a:t>
            </a:r>
          </a:p>
          <a:p>
            <a:pPr indent="-350837" lvl="0" marL="350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Automatic c</a:t>
            </a: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ert rotation</a:t>
            </a:r>
          </a:p>
          <a:p>
            <a:pPr indent="-350837" lvl="0" marL="350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/>
              <a:t>External CA integration</a:t>
            </a:r>
          </a:p>
        </p:txBody>
      </p:sp>
      <p:grpSp>
        <p:nvGrpSpPr>
          <p:cNvPr id="1027" name="Shape 1027"/>
          <p:cNvGrpSpPr/>
          <p:nvPr/>
        </p:nvGrpSpPr>
        <p:grpSpPr>
          <a:xfrm>
            <a:off x="242875" y="1226636"/>
            <a:ext cx="1481023" cy="1503963"/>
            <a:chOff x="865119" y="980558"/>
            <a:chExt cx="1638300" cy="1651800"/>
          </a:xfrm>
        </p:grpSpPr>
        <p:sp>
          <p:nvSpPr>
            <p:cNvPr id="1028" name="Shape 1028"/>
            <p:cNvSpPr/>
            <p:nvPr/>
          </p:nvSpPr>
          <p:spPr>
            <a:xfrm>
              <a:off x="865119" y="980558"/>
              <a:ext cx="1638300" cy="1651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 Node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078820" y="1976478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Certificate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Authority</a:t>
              </a:r>
            </a:p>
          </p:txBody>
        </p:sp>
        <p:grpSp>
          <p:nvGrpSpPr>
            <p:cNvPr id="1030" name="Shape 1030"/>
            <p:cNvGrpSpPr/>
            <p:nvPr/>
          </p:nvGrpSpPr>
          <p:grpSpPr>
            <a:xfrm>
              <a:off x="1195416" y="2078557"/>
              <a:ext cx="334356" cy="237943"/>
              <a:chOff x="5933" y="2437"/>
              <a:chExt cx="1200" cy="9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5933" y="2436"/>
                <a:ext cx="1200" cy="900"/>
              </a:xfrm>
              <a:custGeom>
                <a:pathLst>
                  <a:path extrusionOk="0" h="120000" w="12000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6081" y="2697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6551" y="2788"/>
                <a:ext cx="300" cy="300"/>
              </a:xfrm>
              <a:custGeom>
                <a:pathLst>
                  <a:path extrusionOk="0" h="120000" w="12000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6" name="Shape 1036"/>
            <p:cNvSpPr/>
            <p:nvPr/>
          </p:nvSpPr>
          <p:spPr>
            <a:xfrm>
              <a:off x="1078820" y="1421449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37" name="Shape 10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1754" y="1535436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8" name="Shape 1038"/>
          <p:cNvGrpSpPr/>
          <p:nvPr/>
        </p:nvGrpSpPr>
        <p:grpSpPr>
          <a:xfrm>
            <a:off x="2141314" y="1226636"/>
            <a:ext cx="1481023" cy="1503963"/>
            <a:chOff x="3270981" y="980558"/>
            <a:chExt cx="1638299" cy="1651800"/>
          </a:xfrm>
        </p:grpSpPr>
        <p:sp>
          <p:nvSpPr>
            <p:cNvPr id="1039" name="Shape 1039"/>
            <p:cNvSpPr/>
            <p:nvPr/>
          </p:nvSpPr>
          <p:spPr>
            <a:xfrm>
              <a:off x="3270981" y="980558"/>
              <a:ext cx="1638299" cy="1651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 Node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484682" y="1976478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Certificate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Authority</a:t>
              </a:r>
            </a:p>
          </p:txBody>
        </p:sp>
        <p:grpSp>
          <p:nvGrpSpPr>
            <p:cNvPr id="1041" name="Shape 1041"/>
            <p:cNvGrpSpPr/>
            <p:nvPr/>
          </p:nvGrpSpPr>
          <p:grpSpPr>
            <a:xfrm>
              <a:off x="3601278" y="2078557"/>
              <a:ext cx="334356" cy="237943"/>
              <a:chOff x="5933" y="2437"/>
              <a:chExt cx="1200" cy="900"/>
            </a:xfrm>
          </p:grpSpPr>
          <p:sp>
            <p:nvSpPr>
              <p:cNvPr id="1042" name="Shape 1042"/>
              <p:cNvSpPr/>
              <p:nvPr/>
            </p:nvSpPr>
            <p:spPr>
              <a:xfrm>
                <a:off x="5933" y="2436"/>
                <a:ext cx="1200" cy="900"/>
              </a:xfrm>
              <a:custGeom>
                <a:pathLst>
                  <a:path extrusionOk="0" h="120000" w="12000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081" y="2697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6551" y="2788"/>
                <a:ext cx="300" cy="300"/>
              </a:xfrm>
              <a:custGeom>
                <a:pathLst>
                  <a:path extrusionOk="0" h="120000" w="12000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7" name="Shape 1047"/>
            <p:cNvSpPr/>
            <p:nvPr/>
          </p:nvSpPr>
          <p:spPr>
            <a:xfrm>
              <a:off x="3484682" y="1421449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7616" y="1535436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4057643" y="1219196"/>
            <a:ext cx="1481023" cy="1503963"/>
            <a:chOff x="5676842" y="980558"/>
            <a:chExt cx="1638300" cy="1651800"/>
          </a:xfrm>
        </p:grpSpPr>
        <p:sp>
          <p:nvSpPr>
            <p:cNvPr id="1050" name="Shape 1050"/>
            <p:cNvSpPr/>
            <p:nvPr/>
          </p:nvSpPr>
          <p:spPr>
            <a:xfrm>
              <a:off x="5676842" y="980558"/>
              <a:ext cx="1638300" cy="1651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 Node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890544" y="1976478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Certificate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Authority</a:t>
              </a:r>
            </a:p>
          </p:txBody>
        </p:sp>
        <p:grpSp>
          <p:nvGrpSpPr>
            <p:cNvPr id="1052" name="Shape 1052"/>
            <p:cNvGrpSpPr/>
            <p:nvPr/>
          </p:nvGrpSpPr>
          <p:grpSpPr>
            <a:xfrm>
              <a:off x="6007140" y="2078557"/>
              <a:ext cx="334356" cy="237943"/>
              <a:chOff x="5933" y="2437"/>
              <a:chExt cx="1200" cy="900"/>
            </a:xfrm>
          </p:grpSpPr>
          <p:sp>
            <p:nvSpPr>
              <p:cNvPr id="1053" name="Shape 1053"/>
              <p:cNvSpPr/>
              <p:nvPr/>
            </p:nvSpPr>
            <p:spPr>
              <a:xfrm>
                <a:off x="5933" y="2436"/>
                <a:ext cx="1200" cy="900"/>
              </a:xfrm>
              <a:custGeom>
                <a:pathLst>
                  <a:path extrusionOk="0" h="120000" w="120000">
                    <a:moveTo>
                      <a:pt x="118100" y="0"/>
                    </a:moveTo>
                    <a:cubicBezTo>
                      <a:pt x="1899" y="0"/>
                      <a:pt x="1899" y="0"/>
                      <a:pt x="1899" y="0"/>
                    </a:cubicBezTo>
                    <a:cubicBezTo>
                      <a:pt x="949" y="0"/>
                      <a:pt x="0" y="836"/>
                      <a:pt x="0" y="2508"/>
                    </a:cubicBezTo>
                    <a:cubicBezTo>
                      <a:pt x="0" y="117491"/>
                      <a:pt x="0" y="117491"/>
                      <a:pt x="0" y="117491"/>
                    </a:cubicBezTo>
                    <a:cubicBezTo>
                      <a:pt x="0" y="118745"/>
                      <a:pt x="949" y="120000"/>
                      <a:pt x="1899" y="120000"/>
                    </a:cubicBezTo>
                    <a:cubicBezTo>
                      <a:pt x="118100" y="120000"/>
                      <a:pt x="118100" y="120000"/>
                      <a:pt x="118100" y="120000"/>
                    </a:cubicBezTo>
                    <a:cubicBezTo>
                      <a:pt x="119050" y="120000"/>
                      <a:pt x="120000" y="118745"/>
                      <a:pt x="120000" y="117491"/>
                    </a:cubicBezTo>
                    <a:cubicBezTo>
                      <a:pt x="120000" y="2508"/>
                      <a:pt x="120000" y="2508"/>
                      <a:pt x="120000" y="2508"/>
                    </a:cubicBezTo>
                    <a:cubicBezTo>
                      <a:pt x="120000" y="836"/>
                      <a:pt x="119050" y="0"/>
                      <a:pt x="118100" y="0"/>
                    </a:cubicBezTo>
                    <a:close/>
                    <a:moveTo>
                      <a:pt x="115883" y="114982"/>
                    </a:moveTo>
                    <a:cubicBezTo>
                      <a:pt x="3799" y="114982"/>
                      <a:pt x="3799" y="114982"/>
                      <a:pt x="3799" y="114982"/>
                    </a:cubicBezTo>
                    <a:cubicBezTo>
                      <a:pt x="3799" y="5017"/>
                      <a:pt x="3799" y="5017"/>
                      <a:pt x="3799" y="5017"/>
                    </a:cubicBezTo>
                    <a:cubicBezTo>
                      <a:pt x="115883" y="5017"/>
                      <a:pt x="115883" y="5017"/>
                      <a:pt x="115883" y="5017"/>
                    </a:cubicBezTo>
                    <a:cubicBezTo>
                      <a:pt x="115883" y="114982"/>
                      <a:pt x="115883" y="114982"/>
                      <a:pt x="115883" y="11498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6081" y="2569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6081" y="2697"/>
                <a:ext cx="6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6081" y="2829"/>
                <a:ext cx="300" cy="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6551" y="2788"/>
                <a:ext cx="300" cy="300"/>
              </a:xfrm>
              <a:custGeom>
                <a:pathLst>
                  <a:path extrusionOk="0" h="120000" w="120000">
                    <a:moveTo>
                      <a:pt x="863" y="95319"/>
                    </a:moveTo>
                    <a:cubicBezTo>
                      <a:pt x="0" y="97021"/>
                      <a:pt x="0" y="99574"/>
                      <a:pt x="1726" y="101276"/>
                    </a:cubicBezTo>
                    <a:cubicBezTo>
                      <a:pt x="2589" y="102978"/>
                      <a:pt x="5179" y="103829"/>
                      <a:pt x="6906" y="102978"/>
                    </a:cubicBezTo>
                    <a:cubicBezTo>
                      <a:pt x="25035" y="97872"/>
                      <a:pt x="25035" y="97872"/>
                      <a:pt x="25035" y="97872"/>
                    </a:cubicBezTo>
                    <a:cubicBezTo>
                      <a:pt x="30215" y="115744"/>
                      <a:pt x="30215" y="115744"/>
                      <a:pt x="30215" y="115744"/>
                    </a:cubicBezTo>
                    <a:cubicBezTo>
                      <a:pt x="31079" y="118297"/>
                      <a:pt x="32805" y="120000"/>
                      <a:pt x="34532" y="120000"/>
                    </a:cubicBezTo>
                    <a:cubicBezTo>
                      <a:pt x="34532" y="120000"/>
                      <a:pt x="35395" y="120000"/>
                      <a:pt x="35395" y="120000"/>
                    </a:cubicBezTo>
                    <a:cubicBezTo>
                      <a:pt x="37122" y="120000"/>
                      <a:pt x="38848" y="119148"/>
                      <a:pt x="39712" y="117446"/>
                    </a:cubicBezTo>
                    <a:cubicBezTo>
                      <a:pt x="60431" y="82553"/>
                      <a:pt x="60431" y="82553"/>
                      <a:pt x="60431" y="82553"/>
                    </a:cubicBezTo>
                    <a:cubicBezTo>
                      <a:pt x="80287" y="117446"/>
                      <a:pt x="80287" y="117446"/>
                      <a:pt x="80287" y="117446"/>
                    </a:cubicBezTo>
                    <a:cubicBezTo>
                      <a:pt x="81151" y="119148"/>
                      <a:pt x="83741" y="120000"/>
                      <a:pt x="85467" y="120000"/>
                    </a:cubicBezTo>
                    <a:cubicBezTo>
                      <a:pt x="88057" y="120000"/>
                      <a:pt x="89784" y="118297"/>
                      <a:pt x="89784" y="115744"/>
                    </a:cubicBezTo>
                    <a:cubicBezTo>
                      <a:pt x="94964" y="97872"/>
                      <a:pt x="94964" y="97872"/>
                      <a:pt x="94964" y="97872"/>
                    </a:cubicBezTo>
                    <a:cubicBezTo>
                      <a:pt x="113093" y="102978"/>
                      <a:pt x="113093" y="102978"/>
                      <a:pt x="113093" y="102978"/>
                    </a:cubicBezTo>
                    <a:cubicBezTo>
                      <a:pt x="114820" y="103829"/>
                      <a:pt x="117410" y="102978"/>
                      <a:pt x="118273" y="101276"/>
                    </a:cubicBezTo>
                    <a:cubicBezTo>
                      <a:pt x="120000" y="99574"/>
                      <a:pt x="120000" y="97021"/>
                      <a:pt x="119136" y="95319"/>
                    </a:cubicBezTo>
                    <a:cubicBezTo>
                      <a:pt x="94964" y="54468"/>
                      <a:pt x="94964" y="54468"/>
                      <a:pt x="94964" y="54468"/>
                    </a:cubicBezTo>
                    <a:cubicBezTo>
                      <a:pt x="97553" y="50212"/>
                      <a:pt x="98417" y="45106"/>
                      <a:pt x="98417" y="39148"/>
                    </a:cubicBezTo>
                    <a:cubicBezTo>
                      <a:pt x="98417" y="17872"/>
                      <a:pt x="81151" y="0"/>
                      <a:pt x="58705" y="0"/>
                    </a:cubicBezTo>
                    <a:cubicBezTo>
                      <a:pt x="37122" y="0"/>
                      <a:pt x="19856" y="17872"/>
                      <a:pt x="19856" y="39148"/>
                    </a:cubicBezTo>
                    <a:cubicBezTo>
                      <a:pt x="19856" y="45957"/>
                      <a:pt x="20719" y="51063"/>
                      <a:pt x="24172" y="57021"/>
                    </a:cubicBezTo>
                    <a:lnTo>
                      <a:pt x="863" y="95319"/>
                    </a:lnTo>
                    <a:close/>
                    <a:moveTo>
                      <a:pt x="37122" y="101276"/>
                    </a:moveTo>
                    <a:cubicBezTo>
                      <a:pt x="34532" y="90212"/>
                      <a:pt x="34532" y="90212"/>
                      <a:pt x="34532" y="90212"/>
                    </a:cubicBezTo>
                    <a:cubicBezTo>
                      <a:pt x="33669" y="89361"/>
                      <a:pt x="32805" y="87659"/>
                      <a:pt x="31942" y="86808"/>
                    </a:cubicBezTo>
                    <a:cubicBezTo>
                      <a:pt x="30215" y="86808"/>
                      <a:pt x="29352" y="85957"/>
                      <a:pt x="27625" y="86808"/>
                    </a:cubicBezTo>
                    <a:cubicBezTo>
                      <a:pt x="16402" y="89361"/>
                      <a:pt x="16402" y="89361"/>
                      <a:pt x="16402" y="89361"/>
                    </a:cubicBezTo>
                    <a:cubicBezTo>
                      <a:pt x="30215" y="66382"/>
                      <a:pt x="30215" y="66382"/>
                      <a:pt x="30215" y="66382"/>
                    </a:cubicBezTo>
                    <a:cubicBezTo>
                      <a:pt x="36258" y="71489"/>
                      <a:pt x="43165" y="75744"/>
                      <a:pt x="50935" y="77446"/>
                    </a:cubicBezTo>
                    <a:lnTo>
                      <a:pt x="37122" y="101276"/>
                    </a:lnTo>
                    <a:close/>
                    <a:moveTo>
                      <a:pt x="103597" y="89361"/>
                    </a:moveTo>
                    <a:cubicBezTo>
                      <a:pt x="92374" y="86808"/>
                      <a:pt x="92374" y="86808"/>
                      <a:pt x="92374" y="86808"/>
                    </a:cubicBezTo>
                    <a:cubicBezTo>
                      <a:pt x="91510" y="85957"/>
                      <a:pt x="89784" y="86808"/>
                      <a:pt x="88920" y="86808"/>
                    </a:cubicBezTo>
                    <a:cubicBezTo>
                      <a:pt x="87194" y="87659"/>
                      <a:pt x="86330" y="89361"/>
                      <a:pt x="86330" y="90212"/>
                    </a:cubicBezTo>
                    <a:cubicBezTo>
                      <a:pt x="82877" y="101276"/>
                      <a:pt x="82877" y="101276"/>
                      <a:pt x="82877" y="101276"/>
                    </a:cubicBezTo>
                    <a:cubicBezTo>
                      <a:pt x="69064" y="76595"/>
                      <a:pt x="69064" y="76595"/>
                      <a:pt x="69064" y="76595"/>
                    </a:cubicBezTo>
                    <a:cubicBezTo>
                      <a:pt x="76834" y="74893"/>
                      <a:pt x="83741" y="70638"/>
                      <a:pt x="88920" y="64680"/>
                    </a:cubicBezTo>
                    <a:lnTo>
                      <a:pt x="103597" y="89361"/>
                    </a:lnTo>
                    <a:close/>
                    <a:moveTo>
                      <a:pt x="58705" y="11063"/>
                    </a:moveTo>
                    <a:cubicBezTo>
                      <a:pt x="75107" y="11063"/>
                      <a:pt x="88057" y="23829"/>
                      <a:pt x="88057" y="39148"/>
                    </a:cubicBezTo>
                    <a:cubicBezTo>
                      <a:pt x="88057" y="55319"/>
                      <a:pt x="75107" y="68085"/>
                      <a:pt x="58705" y="68085"/>
                    </a:cubicBezTo>
                    <a:cubicBezTo>
                      <a:pt x="43165" y="68085"/>
                      <a:pt x="30215" y="55319"/>
                      <a:pt x="30215" y="39148"/>
                    </a:cubicBezTo>
                    <a:cubicBezTo>
                      <a:pt x="30215" y="23829"/>
                      <a:pt x="43165" y="11063"/>
                      <a:pt x="58705" y="1106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8" name="Shape 1058"/>
            <p:cNvSpPr/>
            <p:nvPr/>
          </p:nvSpPr>
          <p:spPr>
            <a:xfrm>
              <a:off x="5890544" y="1421449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59" name="Shape 10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23478" y="1535436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0" name="Shape 1060"/>
          <p:cNvGrpSpPr/>
          <p:nvPr/>
        </p:nvGrpSpPr>
        <p:grpSpPr>
          <a:xfrm>
            <a:off x="304316" y="3323948"/>
            <a:ext cx="1369831" cy="856325"/>
            <a:chOff x="478968" y="3152502"/>
            <a:chExt cx="1515300" cy="940499"/>
          </a:xfrm>
        </p:grpSpPr>
        <p:sp>
          <p:nvSpPr>
            <p:cNvPr id="1061" name="Shape 1061"/>
            <p:cNvSpPr/>
            <p:nvPr/>
          </p:nvSpPr>
          <p:spPr>
            <a:xfrm>
              <a:off x="478968" y="3152502"/>
              <a:ext cx="1515300" cy="9404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627512" y="3515364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445" y="3629351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4119151" y="3330534"/>
            <a:ext cx="1369831" cy="856325"/>
            <a:chOff x="478968" y="3152502"/>
            <a:chExt cx="1515300" cy="940499"/>
          </a:xfrm>
        </p:grpSpPr>
        <p:sp>
          <p:nvSpPr>
            <p:cNvPr id="1065" name="Shape 1065"/>
            <p:cNvSpPr/>
            <p:nvPr/>
          </p:nvSpPr>
          <p:spPr>
            <a:xfrm>
              <a:off x="478968" y="3152502"/>
              <a:ext cx="1515300" cy="9404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27512" y="3515364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67" name="Shape 10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445" y="3629351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Shape 1068"/>
          <p:cNvGrpSpPr/>
          <p:nvPr/>
        </p:nvGrpSpPr>
        <p:grpSpPr>
          <a:xfrm>
            <a:off x="2198051" y="3323948"/>
            <a:ext cx="1369831" cy="856325"/>
            <a:chOff x="478968" y="3152502"/>
            <a:chExt cx="1515300" cy="940499"/>
          </a:xfrm>
        </p:grpSpPr>
        <p:sp>
          <p:nvSpPr>
            <p:cNvPr id="1069" name="Shape 1069"/>
            <p:cNvSpPr/>
            <p:nvPr/>
          </p:nvSpPr>
          <p:spPr>
            <a:xfrm>
              <a:off x="478968" y="3152502"/>
              <a:ext cx="1515300" cy="9404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A5A5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Worker</a:t>
              </a: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27512" y="3515364"/>
              <a:ext cx="1253400" cy="483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50290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TLS</a:t>
              </a:r>
            </a:p>
          </p:txBody>
        </p:sp>
        <p:pic>
          <p:nvPicPr>
            <p:cNvPr id="1071" name="Shape 10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445" y="3629351"/>
              <a:ext cx="209400" cy="246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2" name="Shape 1072"/>
          <p:cNvCxnSpPr>
            <a:stCxn id="1028" idx="3"/>
            <a:endCxn id="1039" idx="1"/>
          </p:cNvCxnSpPr>
          <p:nvPr/>
        </p:nvCxnSpPr>
        <p:spPr>
          <a:xfrm>
            <a:off x="1723898" y="1978618"/>
            <a:ext cx="417300" cy="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73" name="Shape 1073"/>
          <p:cNvCxnSpPr>
            <a:stCxn id="1039" idx="3"/>
            <a:endCxn id="1050" idx="1"/>
          </p:cNvCxnSpPr>
          <p:nvPr/>
        </p:nvCxnSpPr>
        <p:spPr>
          <a:xfrm flipH="1" rot="10800000">
            <a:off x="3622337" y="1971118"/>
            <a:ext cx="435300" cy="75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74" name="Shape 1074"/>
          <p:cNvCxnSpPr>
            <a:stCxn id="1061" idx="0"/>
            <a:endCxn id="1028" idx="2"/>
          </p:cNvCxnSpPr>
          <p:nvPr/>
        </p:nvCxnSpPr>
        <p:spPr>
          <a:xfrm rot="10800000">
            <a:off x="983531" y="2730548"/>
            <a:ext cx="5700" cy="5934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75" name="Shape 1075"/>
          <p:cNvCxnSpPr>
            <a:stCxn id="1069" idx="0"/>
            <a:endCxn id="1039" idx="2"/>
          </p:cNvCxnSpPr>
          <p:nvPr/>
        </p:nvCxnSpPr>
        <p:spPr>
          <a:xfrm rot="10800000">
            <a:off x="2881766" y="2730548"/>
            <a:ext cx="1200" cy="5934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76" name="Shape 1076"/>
          <p:cNvCxnSpPr>
            <a:stCxn id="1065" idx="0"/>
            <a:endCxn id="1050" idx="2"/>
          </p:cNvCxnSpPr>
          <p:nvPr/>
        </p:nvCxnSpPr>
        <p:spPr>
          <a:xfrm rot="10800000">
            <a:off x="4798066" y="2723034"/>
            <a:ext cx="6000" cy="6075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77" name="Shape 1077"/>
          <p:cNvCxnSpPr>
            <a:stCxn id="1061" idx="3"/>
            <a:endCxn id="1069" idx="1"/>
          </p:cNvCxnSpPr>
          <p:nvPr/>
        </p:nvCxnSpPr>
        <p:spPr>
          <a:xfrm>
            <a:off x="1674147" y="3752111"/>
            <a:ext cx="523800" cy="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78" name="Shape 1078"/>
          <p:cNvCxnSpPr>
            <a:stCxn id="1069" idx="3"/>
            <a:endCxn id="1065" idx="1"/>
          </p:cNvCxnSpPr>
          <p:nvPr/>
        </p:nvCxnSpPr>
        <p:spPr>
          <a:xfrm>
            <a:off x="3567882" y="3752111"/>
            <a:ext cx="551400" cy="66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79" name="Shape 1079"/>
          <p:cNvSpPr txBox="1"/>
          <p:nvPr/>
        </p:nvSpPr>
        <p:spPr>
          <a:xfrm>
            <a:off x="6393796" y="3612433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Swarm mode orchestration is </a:t>
            </a:r>
            <a:r>
              <a:rPr lang="en" u="sng"/>
              <a:t>optional</a:t>
            </a:r>
          </a:p>
        </p:txBody>
      </p:sp>
      <p:sp>
        <p:nvSpPr>
          <p:cNvPr id="1085" name="Shape 1085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don’t have to use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1.12 is fully backwards compatible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</a:pPr>
            <a:r>
              <a:rPr lang="en"/>
              <a:t>Will not break existing deployments and scripts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>
            <p:ph type="title"/>
          </p:nvPr>
        </p:nvSpPr>
        <p:spPr>
          <a:xfrm>
            <a:off x="242887" y="220810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Routing Mesh</a:t>
            </a:r>
          </a:p>
        </p:txBody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5264325" y="651350"/>
            <a:ext cx="37749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Operator reserves a swarm-wide ingress port (8080)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Every node listens on 8080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Container-aware routing mesh can transparently reroute traffic from Worker3 to a node that is running container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 in load balancing into the Engine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DNS-based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 discovery</a:t>
            </a:r>
          </a:p>
        </p:txBody>
      </p:sp>
      <p:cxnSp>
        <p:nvCxnSpPr>
          <p:cNvPr id="1093" name="Shape 1093"/>
          <p:cNvCxnSpPr>
            <a:endCxn id="1094" idx="2"/>
          </p:cNvCxnSpPr>
          <p:nvPr/>
        </p:nvCxnSpPr>
        <p:spPr>
          <a:xfrm flipH="1" rot="10800000">
            <a:off x="2829432" y="1632620"/>
            <a:ext cx="1605600" cy="8961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5" name="Shape 1095"/>
          <p:cNvSpPr/>
          <p:nvPr/>
        </p:nvSpPr>
        <p:spPr>
          <a:xfrm>
            <a:off x="29355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67729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097" name="Shape 1097"/>
          <p:cNvCxnSpPr/>
          <p:nvPr/>
        </p:nvCxnSpPr>
        <p:spPr>
          <a:xfrm>
            <a:off x="2451925" y="1676450"/>
            <a:ext cx="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8" name="Shape 1098"/>
          <p:cNvSpPr/>
          <p:nvPr/>
        </p:nvSpPr>
        <p:spPr>
          <a:xfrm>
            <a:off x="1896975" y="1202498"/>
            <a:ext cx="1055700" cy="384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pic>
        <p:nvPicPr>
          <p:cNvPr id="1094" name="Shape 10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832" y="1193420"/>
            <a:ext cx="5184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Shape 1099"/>
          <p:cNvSpPr txBox="1"/>
          <p:nvPr/>
        </p:nvSpPr>
        <p:spPr>
          <a:xfrm>
            <a:off x="3547314" y="693091"/>
            <a:ext cx="1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cxnSp>
        <p:nvCxnSpPr>
          <p:cNvPr id="1100" name="Shape 1100"/>
          <p:cNvCxnSpPr/>
          <p:nvPr/>
        </p:nvCxnSpPr>
        <p:spPr>
          <a:xfrm flipH="1">
            <a:off x="1524375" y="1687800"/>
            <a:ext cx="627600" cy="5757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01" name="Shape 1101"/>
          <p:cNvCxnSpPr/>
          <p:nvPr/>
        </p:nvCxnSpPr>
        <p:spPr>
          <a:xfrm rot="10800000">
            <a:off x="116745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02" name="Shape 1102"/>
          <p:cNvSpPr txBox="1"/>
          <p:nvPr/>
        </p:nvSpPr>
        <p:spPr>
          <a:xfrm>
            <a:off x="1991198" y="104365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03" name="Shape 1103"/>
          <p:cNvCxnSpPr/>
          <p:nvPr/>
        </p:nvCxnSpPr>
        <p:spPr>
          <a:xfrm rot="10800000">
            <a:off x="2481350" y="100780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04" name="Shape 1104"/>
          <p:cNvSpPr/>
          <p:nvPr/>
        </p:nvSpPr>
        <p:spPr>
          <a:xfrm>
            <a:off x="1806625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2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2190373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06" name="Shape 1106"/>
          <p:cNvCxnSpPr/>
          <p:nvPr/>
        </p:nvCxnSpPr>
        <p:spPr>
          <a:xfrm rot="10800000">
            <a:off x="2680525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07" name="Shape 1107"/>
          <p:cNvSpPr/>
          <p:nvPr/>
        </p:nvSpPr>
        <p:spPr>
          <a:xfrm>
            <a:off x="331970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3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370344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09" name="Shape 1109"/>
          <p:cNvCxnSpPr/>
          <p:nvPr/>
        </p:nvCxnSpPr>
        <p:spPr>
          <a:xfrm rot="10800000">
            <a:off x="419360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10" name="Shape 1110"/>
          <p:cNvCxnSpPr/>
          <p:nvPr/>
        </p:nvCxnSpPr>
        <p:spPr>
          <a:xfrm>
            <a:off x="2779525" y="1697600"/>
            <a:ext cx="60300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11" name="Shape 1111"/>
          <p:cNvSpPr/>
          <p:nvPr/>
        </p:nvSpPr>
        <p:spPr>
          <a:xfrm>
            <a:off x="4017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2" name="Shape 1112"/>
          <p:cNvCxnSpPr/>
          <p:nvPr/>
        </p:nvCxnSpPr>
        <p:spPr>
          <a:xfrm>
            <a:off x="454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3" name="Shape 1113"/>
          <p:cNvCxnSpPr/>
          <p:nvPr/>
        </p:nvCxnSpPr>
        <p:spPr>
          <a:xfrm>
            <a:off x="5034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4" name="Shape 1114"/>
          <p:cNvCxnSpPr/>
          <p:nvPr/>
        </p:nvCxnSpPr>
        <p:spPr>
          <a:xfrm>
            <a:off x="6012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5" name="Shape 1115"/>
          <p:cNvCxnSpPr/>
          <p:nvPr/>
        </p:nvCxnSpPr>
        <p:spPr>
          <a:xfrm>
            <a:off x="6496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6" name="Shape 1116"/>
          <p:cNvCxnSpPr/>
          <p:nvPr/>
        </p:nvCxnSpPr>
        <p:spPr>
          <a:xfrm>
            <a:off x="5529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7" name="Shape 1117"/>
          <p:cNvSpPr txBox="1"/>
          <p:nvPr/>
        </p:nvSpPr>
        <p:spPr>
          <a:xfrm>
            <a:off x="25432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sp>
        <p:nvSpPr>
          <p:cNvPr id="1118" name="Shape 1118"/>
          <p:cNvSpPr/>
          <p:nvPr/>
        </p:nvSpPr>
        <p:spPr>
          <a:xfrm>
            <a:off x="19540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9" name="Shape 1119"/>
          <p:cNvCxnSpPr/>
          <p:nvPr/>
        </p:nvCxnSpPr>
        <p:spPr>
          <a:xfrm>
            <a:off x="20070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0" name="Shape 1120"/>
          <p:cNvCxnSpPr/>
          <p:nvPr/>
        </p:nvCxnSpPr>
        <p:spPr>
          <a:xfrm>
            <a:off x="2055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1" name="Shape 1121"/>
          <p:cNvCxnSpPr/>
          <p:nvPr/>
        </p:nvCxnSpPr>
        <p:spPr>
          <a:xfrm>
            <a:off x="21535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2" name="Shape 1122"/>
          <p:cNvCxnSpPr/>
          <p:nvPr/>
        </p:nvCxnSpPr>
        <p:spPr>
          <a:xfrm>
            <a:off x="22019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3" name="Shape 1123"/>
          <p:cNvCxnSpPr/>
          <p:nvPr/>
        </p:nvCxnSpPr>
        <p:spPr>
          <a:xfrm>
            <a:off x="21052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4" name="Shape 1124"/>
          <p:cNvSpPr txBox="1"/>
          <p:nvPr/>
        </p:nvSpPr>
        <p:spPr>
          <a:xfrm>
            <a:off x="176297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sp>
        <p:nvSpPr>
          <p:cNvPr id="1125" name="Shape 1125"/>
          <p:cNvSpPr/>
          <p:nvPr/>
        </p:nvSpPr>
        <p:spPr>
          <a:xfrm>
            <a:off x="458300" y="4417174"/>
            <a:ext cx="7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docker service create --replicas 3 --name frontend --network mynet </a:t>
            </a:r>
          </a:p>
          <a:p>
            <a:pPr lvl="0" rtl="0">
              <a:spcBef>
                <a:spcPts val="400"/>
              </a:spcBef>
              <a:buClr>
                <a:schemeClr val="dk2"/>
              </a:buClr>
              <a:buFont typeface="Courier New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8080:80/tcp 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Font typeface="Courier New"/>
              <a:buNone/>
            </a:pPr>
            <a:r>
              <a:t/>
            </a:r>
            <a:endParaRPr>
              <a:solidFill>
                <a:srgbClr val="1C2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6" name="Shape 1126"/>
          <p:cNvSpPr/>
          <p:nvPr/>
        </p:nvSpPr>
        <p:spPr>
          <a:xfrm>
            <a:off x="169875" y="44933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7" name="Shape 1127"/>
          <p:cNvCxnSpPr/>
          <p:nvPr/>
        </p:nvCxnSpPr>
        <p:spPr>
          <a:xfrm>
            <a:off x="2228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8" name="Shape 1128"/>
          <p:cNvCxnSpPr/>
          <p:nvPr/>
        </p:nvCxnSpPr>
        <p:spPr>
          <a:xfrm>
            <a:off x="2715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9" name="Shape 1129"/>
          <p:cNvCxnSpPr/>
          <p:nvPr/>
        </p:nvCxnSpPr>
        <p:spPr>
          <a:xfrm>
            <a:off x="3693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0" name="Shape 1130"/>
          <p:cNvCxnSpPr/>
          <p:nvPr/>
        </p:nvCxnSpPr>
        <p:spPr>
          <a:xfrm>
            <a:off x="41770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1" name="Shape 1131"/>
          <p:cNvCxnSpPr/>
          <p:nvPr/>
        </p:nvCxnSpPr>
        <p:spPr>
          <a:xfrm>
            <a:off x="321000" y="45423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2" name="Shape 1132"/>
          <p:cNvSpPr/>
          <p:nvPr/>
        </p:nvSpPr>
        <p:spPr>
          <a:xfrm>
            <a:off x="2548500" y="3332275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3" name="Shape 1133"/>
          <p:cNvCxnSpPr/>
          <p:nvPr/>
        </p:nvCxnSpPr>
        <p:spPr>
          <a:xfrm>
            <a:off x="26014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4" name="Shape 1134"/>
          <p:cNvCxnSpPr/>
          <p:nvPr/>
        </p:nvCxnSpPr>
        <p:spPr>
          <a:xfrm>
            <a:off x="26501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5" name="Shape 1135"/>
          <p:cNvCxnSpPr/>
          <p:nvPr/>
        </p:nvCxnSpPr>
        <p:spPr>
          <a:xfrm>
            <a:off x="27479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6" name="Shape 1136"/>
          <p:cNvCxnSpPr/>
          <p:nvPr/>
        </p:nvCxnSpPr>
        <p:spPr>
          <a:xfrm>
            <a:off x="279632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7" name="Shape 1137"/>
          <p:cNvCxnSpPr/>
          <p:nvPr/>
        </p:nvCxnSpPr>
        <p:spPr>
          <a:xfrm>
            <a:off x="2699625" y="3381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8" name="Shape 1138"/>
          <p:cNvSpPr txBox="1"/>
          <p:nvPr/>
        </p:nvSpPr>
        <p:spPr>
          <a:xfrm>
            <a:off x="2357400" y="3558550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type="title"/>
          </p:nvPr>
        </p:nvSpPr>
        <p:spPr>
          <a:xfrm>
            <a:off x="242887" y="220810"/>
            <a:ext cx="8643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Routing Mesh:  Published Ports</a:t>
            </a:r>
          </a:p>
        </p:txBody>
      </p:sp>
      <p:sp>
        <p:nvSpPr>
          <p:cNvPr id="1145" name="Shape 1145"/>
          <p:cNvSpPr txBox="1"/>
          <p:nvPr>
            <p:ph idx="1" type="body"/>
          </p:nvPr>
        </p:nvSpPr>
        <p:spPr>
          <a:xfrm>
            <a:off x="5264325" y="651350"/>
            <a:ext cx="37749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Operator reserves a swarm-wide ingress port (8080)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Every node listens on 8080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Container-aware routing mesh can transparently reroute traffic from Worker3 to a node that is running container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 in load balancing into the Engine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" sz="1800"/>
              <a:t>DNS-based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 discovery</a:t>
            </a:r>
          </a:p>
        </p:txBody>
      </p:sp>
      <p:cxnSp>
        <p:nvCxnSpPr>
          <p:cNvPr id="1146" name="Shape 1146"/>
          <p:cNvCxnSpPr>
            <a:endCxn id="1147" idx="2"/>
          </p:cNvCxnSpPr>
          <p:nvPr/>
        </p:nvCxnSpPr>
        <p:spPr>
          <a:xfrm rot="10800000">
            <a:off x="2129575" y="3946325"/>
            <a:ext cx="191400" cy="2832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1148" name="Shape 1148"/>
          <p:cNvCxnSpPr>
            <a:endCxn id="1149" idx="2"/>
          </p:cNvCxnSpPr>
          <p:nvPr/>
        </p:nvCxnSpPr>
        <p:spPr>
          <a:xfrm flipH="1" rot="10800000">
            <a:off x="4252032" y="1632620"/>
            <a:ext cx="183000" cy="8841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0" name="Shape 1150"/>
          <p:cNvCxnSpPr/>
          <p:nvPr/>
        </p:nvCxnSpPr>
        <p:spPr>
          <a:xfrm>
            <a:off x="2360475" y="4229375"/>
            <a:ext cx="1718700" cy="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1" name="Shape 1151"/>
          <p:cNvSpPr/>
          <p:nvPr/>
        </p:nvSpPr>
        <p:spPr>
          <a:xfrm>
            <a:off x="29355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x="67729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53" name="Shape 1153"/>
          <p:cNvCxnSpPr/>
          <p:nvPr/>
        </p:nvCxnSpPr>
        <p:spPr>
          <a:xfrm>
            <a:off x="2451925" y="1676450"/>
            <a:ext cx="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4" name="Shape 1154"/>
          <p:cNvSpPr/>
          <p:nvPr/>
        </p:nvSpPr>
        <p:spPr>
          <a:xfrm>
            <a:off x="1896975" y="1202498"/>
            <a:ext cx="1055700" cy="384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pic>
        <p:nvPicPr>
          <p:cNvPr id="1149" name="Shape 1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832" y="1193420"/>
            <a:ext cx="5184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Shape 1155"/>
          <p:cNvSpPr txBox="1"/>
          <p:nvPr/>
        </p:nvSpPr>
        <p:spPr>
          <a:xfrm>
            <a:off x="3547314" y="693091"/>
            <a:ext cx="1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cxnSp>
        <p:nvCxnSpPr>
          <p:cNvPr id="1156" name="Shape 1156"/>
          <p:cNvCxnSpPr/>
          <p:nvPr/>
        </p:nvCxnSpPr>
        <p:spPr>
          <a:xfrm flipH="1">
            <a:off x="1524375" y="1687800"/>
            <a:ext cx="627600" cy="5757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57" name="Shape 1157"/>
          <p:cNvCxnSpPr/>
          <p:nvPr/>
        </p:nvCxnSpPr>
        <p:spPr>
          <a:xfrm rot="10800000">
            <a:off x="116745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58" name="Shape 1158"/>
          <p:cNvSpPr txBox="1"/>
          <p:nvPr/>
        </p:nvSpPr>
        <p:spPr>
          <a:xfrm>
            <a:off x="1991198" y="104365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59" name="Shape 1159"/>
          <p:cNvCxnSpPr/>
          <p:nvPr/>
        </p:nvCxnSpPr>
        <p:spPr>
          <a:xfrm rot="10800000">
            <a:off x="2481350" y="100780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60" name="Shape 1160"/>
          <p:cNvSpPr/>
          <p:nvPr/>
        </p:nvSpPr>
        <p:spPr>
          <a:xfrm>
            <a:off x="1806625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2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2190373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62" name="Shape 1162"/>
          <p:cNvCxnSpPr/>
          <p:nvPr/>
        </p:nvCxnSpPr>
        <p:spPr>
          <a:xfrm rot="10800000">
            <a:off x="2680525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63" name="Shape 1163"/>
          <p:cNvSpPr/>
          <p:nvPr/>
        </p:nvSpPr>
        <p:spPr>
          <a:xfrm>
            <a:off x="3319700" y="2667352"/>
            <a:ext cx="1290600" cy="12009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Worker 3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3703448" y="2508500"/>
            <a:ext cx="5184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:8080</a:t>
            </a:r>
          </a:p>
        </p:txBody>
      </p:sp>
      <p:cxnSp>
        <p:nvCxnSpPr>
          <p:cNvPr id="1165" name="Shape 1165"/>
          <p:cNvCxnSpPr/>
          <p:nvPr/>
        </p:nvCxnSpPr>
        <p:spPr>
          <a:xfrm rot="10800000">
            <a:off x="4193600" y="247265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66" name="Shape 1166"/>
          <p:cNvCxnSpPr/>
          <p:nvPr/>
        </p:nvCxnSpPr>
        <p:spPr>
          <a:xfrm>
            <a:off x="2779525" y="1697600"/>
            <a:ext cx="603000" cy="603000"/>
          </a:xfrm>
          <a:prstGeom prst="straightConnector1">
            <a:avLst/>
          </a:prstGeom>
          <a:noFill/>
          <a:ln cap="flat" cmpd="sng" w="9525">
            <a:solidFill>
              <a:srgbClr val="008CB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67" name="Shape 1167"/>
          <p:cNvSpPr/>
          <p:nvPr/>
        </p:nvSpPr>
        <p:spPr>
          <a:xfrm>
            <a:off x="4017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8" name="Shape 1168"/>
          <p:cNvCxnSpPr/>
          <p:nvPr/>
        </p:nvCxnSpPr>
        <p:spPr>
          <a:xfrm>
            <a:off x="454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9" name="Shape 1169"/>
          <p:cNvCxnSpPr/>
          <p:nvPr/>
        </p:nvCxnSpPr>
        <p:spPr>
          <a:xfrm>
            <a:off x="5034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0" name="Shape 1170"/>
          <p:cNvCxnSpPr/>
          <p:nvPr/>
        </p:nvCxnSpPr>
        <p:spPr>
          <a:xfrm>
            <a:off x="6012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1" name="Shape 1171"/>
          <p:cNvCxnSpPr/>
          <p:nvPr/>
        </p:nvCxnSpPr>
        <p:spPr>
          <a:xfrm>
            <a:off x="6496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2" name="Shape 1172"/>
          <p:cNvCxnSpPr/>
          <p:nvPr/>
        </p:nvCxnSpPr>
        <p:spPr>
          <a:xfrm>
            <a:off x="5529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3" name="Shape 1173"/>
          <p:cNvSpPr txBox="1"/>
          <p:nvPr/>
        </p:nvSpPr>
        <p:spPr>
          <a:xfrm>
            <a:off x="25432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sp>
        <p:nvSpPr>
          <p:cNvPr id="1174" name="Shape 1174"/>
          <p:cNvSpPr/>
          <p:nvPr/>
        </p:nvSpPr>
        <p:spPr>
          <a:xfrm>
            <a:off x="1954075" y="3335450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5" name="Shape 1175"/>
          <p:cNvCxnSpPr/>
          <p:nvPr/>
        </p:nvCxnSpPr>
        <p:spPr>
          <a:xfrm>
            <a:off x="20070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6" name="Shape 1176"/>
          <p:cNvCxnSpPr/>
          <p:nvPr/>
        </p:nvCxnSpPr>
        <p:spPr>
          <a:xfrm>
            <a:off x="20557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7" name="Shape 1177"/>
          <p:cNvCxnSpPr/>
          <p:nvPr/>
        </p:nvCxnSpPr>
        <p:spPr>
          <a:xfrm>
            <a:off x="215355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8" name="Shape 1178"/>
          <p:cNvCxnSpPr/>
          <p:nvPr/>
        </p:nvCxnSpPr>
        <p:spPr>
          <a:xfrm>
            <a:off x="2201900" y="338255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9" name="Shape 1179"/>
          <p:cNvCxnSpPr/>
          <p:nvPr/>
        </p:nvCxnSpPr>
        <p:spPr>
          <a:xfrm>
            <a:off x="2105200" y="338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7" name="Shape 1147"/>
          <p:cNvSpPr txBox="1"/>
          <p:nvPr/>
        </p:nvSpPr>
        <p:spPr>
          <a:xfrm>
            <a:off x="1762975" y="3561725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  <p:cxnSp>
        <p:nvCxnSpPr>
          <p:cNvPr id="1180" name="Shape 1180"/>
          <p:cNvCxnSpPr/>
          <p:nvPr/>
        </p:nvCxnSpPr>
        <p:spPr>
          <a:xfrm>
            <a:off x="4096050" y="3163525"/>
            <a:ext cx="7500" cy="1053600"/>
          </a:xfrm>
          <a:prstGeom prst="straightConnector1">
            <a:avLst/>
          </a:prstGeom>
          <a:noFill/>
          <a:ln cap="flat" cmpd="sng" w="28575">
            <a:solidFill>
              <a:srgbClr val="008CB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81" name="Shape 1181"/>
          <p:cNvSpPr/>
          <p:nvPr/>
        </p:nvSpPr>
        <p:spPr>
          <a:xfrm>
            <a:off x="458300" y="4417174"/>
            <a:ext cx="7775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4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docker service create --replicas 3 --name frontend --network mynet </a:t>
            </a:r>
          </a:p>
          <a:p>
            <a:pPr lvl="0" rtl="0">
              <a:spcBef>
                <a:spcPts val="400"/>
              </a:spcBef>
              <a:buClr>
                <a:schemeClr val="dk2"/>
              </a:buClr>
              <a:buFont typeface="Courier New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 --publish 8080:80/tcp frontend_image:latest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0"/>
              </a:buClr>
              <a:buFont typeface="Courier New"/>
              <a:buNone/>
            </a:pPr>
            <a:r>
              <a:t/>
            </a:r>
            <a:endParaRPr>
              <a:solidFill>
                <a:srgbClr val="1C2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169875" y="4493375"/>
            <a:ext cx="308100" cy="30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3" name="Shape 1183"/>
          <p:cNvCxnSpPr/>
          <p:nvPr/>
        </p:nvCxnSpPr>
        <p:spPr>
          <a:xfrm>
            <a:off x="2228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4" name="Shape 1184"/>
          <p:cNvCxnSpPr/>
          <p:nvPr/>
        </p:nvCxnSpPr>
        <p:spPr>
          <a:xfrm>
            <a:off x="2715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5" name="Shape 1185"/>
          <p:cNvCxnSpPr/>
          <p:nvPr/>
        </p:nvCxnSpPr>
        <p:spPr>
          <a:xfrm>
            <a:off x="36935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6" name="Shape 1186"/>
          <p:cNvCxnSpPr/>
          <p:nvPr/>
        </p:nvCxnSpPr>
        <p:spPr>
          <a:xfrm>
            <a:off x="417700" y="45404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7" name="Shape 1187"/>
          <p:cNvCxnSpPr/>
          <p:nvPr/>
        </p:nvCxnSpPr>
        <p:spPr>
          <a:xfrm>
            <a:off x="321000" y="45423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8" name="Shape 1188"/>
          <p:cNvSpPr/>
          <p:nvPr/>
        </p:nvSpPr>
        <p:spPr>
          <a:xfrm>
            <a:off x="2548500" y="3332275"/>
            <a:ext cx="308100" cy="30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9" name="Shape 1189"/>
          <p:cNvCxnSpPr/>
          <p:nvPr/>
        </p:nvCxnSpPr>
        <p:spPr>
          <a:xfrm>
            <a:off x="26014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0" name="Shape 1190"/>
          <p:cNvCxnSpPr/>
          <p:nvPr/>
        </p:nvCxnSpPr>
        <p:spPr>
          <a:xfrm>
            <a:off x="26501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1" name="Shape 1191"/>
          <p:cNvCxnSpPr/>
          <p:nvPr/>
        </p:nvCxnSpPr>
        <p:spPr>
          <a:xfrm>
            <a:off x="274797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2" name="Shape 1192"/>
          <p:cNvCxnSpPr/>
          <p:nvPr/>
        </p:nvCxnSpPr>
        <p:spPr>
          <a:xfrm>
            <a:off x="2796325" y="33793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3" name="Shape 1193"/>
          <p:cNvCxnSpPr/>
          <p:nvPr/>
        </p:nvCxnSpPr>
        <p:spPr>
          <a:xfrm>
            <a:off x="2699625" y="3381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4" name="Shape 1194"/>
          <p:cNvSpPr txBox="1"/>
          <p:nvPr/>
        </p:nvSpPr>
        <p:spPr>
          <a:xfrm>
            <a:off x="2357400" y="3558550"/>
            <a:ext cx="7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frontend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 txBox="1"/>
          <p:nvPr>
            <p:ph idx="4294967295" type="body"/>
          </p:nvPr>
        </p:nvSpPr>
        <p:spPr>
          <a:xfrm>
            <a:off x="235500" y="115247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HEALTHCHECK --interval=5m --timeout=3s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--retries 3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CMD curl -f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http://localhost/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|| exit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Checks every 5 minutes that web server can return index page within 3 seconds.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consecutive failures puts container in an unhealthy state.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0" name="Shape 1200"/>
          <p:cNvSpPr txBox="1"/>
          <p:nvPr>
            <p:ph type="title"/>
          </p:nvPr>
        </p:nvSpPr>
        <p:spPr>
          <a:xfrm>
            <a:off x="235500" y="25000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Container Health Check in </a:t>
            </a: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/>
          <p:nvPr>
            <p:ph idx="4294967295" type="body"/>
          </p:nvPr>
        </p:nvSpPr>
        <p:spPr>
          <a:xfrm>
            <a:off x="235500" y="115247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Upgrade Docker, keep containers alive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daemon --live-restore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https://github.com/docker/docker/pull/23213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6" name="Shape 1206"/>
          <p:cNvSpPr txBox="1"/>
          <p:nvPr>
            <p:ph type="title"/>
          </p:nvPr>
        </p:nvSpPr>
        <p:spPr>
          <a:xfrm>
            <a:off x="235500" y="25000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Daemonless containers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/>
          <p:nvPr>
            <p:ph idx="4294967295" type="body"/>
          </p:nvPr>
        </p:nvSpPr>
        <p:spPr>
          <a:xfrm>
            <a:off x="235500" y="1152475"/>
            <a:ext cx="8520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docker plugin install tiborvass/no-remove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Plugin "tiborvass/no-remove:latest" requested the following privileges: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- Networking: host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- Mounting host path: /data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 you grant the above permissions? [y/N]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Shape 1212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1C2B30"/>
                </a:solidFill>
              </a:rPr>
              <a:t>Plugin Permissions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720425" y="300150"/>
            <a:ext cx="7772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/>
              <a:t>Agenda</a:t>
            </a:r>
          </a:p>
        </p:txBody>
      </p:sp>
      <p:sp>
        <p:nvSpPr>
          <p:cNvPr id="294" name="Shape 294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803025" y="1079925"/>
            <a:ext cx="79194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DockerCon 2016 Recap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What’s new in Docker 1.12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Orchestration Deep Dive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Swarm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5 minute break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Jenkins Setup and Pipeline Demo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583400" y="629950"/>
            <a:ext cx="2298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/>
          <p:nvPr>
            <p:ph type="title"/>
          </p:nvPr>
        </p:nvSpPr>
        <p:spPr>
          <a:xfrm>
            <a:off x="242875" y="284169"/>
            <a:ext cx="8643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Distributed Application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B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undle (.dab)</a:t>
            </a:r>
            <a:r>
              <a:rPr lang="en"/>
              <a:t> declares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/>
              <a:t>stack</a:t>
            </a:r>
          </a:p>
        </p:txBody>
      </p:sp>
      <p:sp>
        <p:nvSpPr>
          <p:cNvPr id="1218" name="Shape 1218"/>
          <p:cNvSpPr txBox="1"/>
          <p:nvPr/>
        </p:nvSpPr>
        <p:spPr>
          <a:xfrm>
            <a:off x="533050" y="1647575"/>
            <a:ext cx="78087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Experimental!</a:t>
            </a:r>
            <a:r>
              <a:rPr lang="en" sz="2400"/>
              <a:t> The bundle is a multi-services distributable image format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https://github.com/docker/docker/blob/master/experimental/docker-stacks-and-bundles.md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>
            <p:ph type="title"/>
          </p:nvPr>
        </p:nvSpPr>
        <p:spPr>
          <a:xfrm>
            <a:off x="242875" y="284169"/>
            <a:ext cx="8643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Distributed Application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B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undle (.dab)</a:t>
            </a:r>
            <a:r>
              <a:rPr lang="en"/>
              <a:t> declares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/>
              <a:t>stack</a:t>
            </a:r>
          </a:p>
        </p:txBody>
      </p:sp>
      <p:sp>
        <p:nvSpPr>
          <p:cNvPr id="1224" name="Shape 1224"/>
          <p:cNvSpPr/>
          <p:nvPr/>
        </p:nvSpPr>
        <p:spPr>
          <a:xfrm flipH="1" rot="10800000">
            <a:off x="1172495" y="1526476"/>
            <a:ext cx="2179200" cy="2566200"/>
          </a:xfrm>
          <a:prstGeom prst="foldedCorner">
            <a:avLst>
              <a:gd fmla="val 16271" name="adj"/>
            </a:avLst>
          </a:prstGeom>
          <a:solidFill>
            <a:schemeClr val="lt1"/>
          </a:solidFill>
          <a:ln cap="flat" cmpd="sng" w="2857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Shape 1225"/>
          <p:cNvSpPr txBox="1"/>
          <p:nvPr/>
        </p:nvSpPr>
        <p:spPr>
          <a:xfrm>
            <a:off x="1460090" y="2112706"/>
            <a:ext cx="815703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C </a:t>
            </a:r>
          </a:p>
        </p:txBody>
      </p:sp>
      <p:sp>
        <p:nvSpPr>
          <p:cNvPr id="1226" name="Shape 1226"/>
          <p:cNvSpPr/>
          <p:nvPr/>
        </p:nvSpPr>
        <p:spPr>
          <a:xfrm>
            <a:off x="3672067" y="2145819"/>
            <a:ext cx="859420" cy="6637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</a:t>
            </a:r>
          </a:p>
        </p:txBody>
      </p:sp>
      <p:sp>
        <p:nvSpPr>
          <p:cNvPr id="1227" name="Shape 1227"/>
          <p:cNvSpPr/>
          <p:nvPr/>
        </p:nvSpPr>
        <p:spPr>
          <a:xfrm>
            <a:off x="4873687" y="1760634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1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3672067" y="1415004"/>
            <a:ext cx="366297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		Tasks		Containers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873687" y="2281518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2</a:t>
            </a:r>
          </a:p>
        </p:txBody>
      </p:sp>
      <p:sp>
        <p:nvSpPr>
          <p:cNvPr id="1230" name="Shape 1230"/>
          <p:cNvSpPr/>
          <p:nvPr/>
        </p:nvSpPr>
        <p:spPr>
          <a:xfrm>
            <a:off x="4873687" y="2809566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3</a:t>
            </a:r>
          </a:p>
        </p:txBody>
      </p:sp>
      <p:sp>
        <p:nvSpPr>
          <p:cNvPr id="1231" name="Shape 1231"/>
          <p:cNvSpPr/>
          <p:nvPr/>
        </p:nvSpPr>
        <p:spPr>
          <a:xfrm>
            <a:off x="6395807" y="1744066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Redis:tag</a:t>
            </a:r>
          </a:p>
        </p:txBody>
      </p:sp>
      <p:sp>
        <p:nvSpPr>
          <p:cNvPr id="1232" name="Shape 1232"/>
          <p:cNvSpPr/>
          <p:nvPr/>
        </p:nvSpPr>
        <p:spPr>
          <a:xfrm>
            <a:off x="6395807" y="2281518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Redis:tag</a:t>
            </a:r>
          </a:p>
        </p:txBody>
      </p:sp>
      <p:sp>
        <p:nvSpPr>
          <p:cNvPr id="1233" name="Shape 1233"/>
          <p:cNvSpPr/>
          <p:nvPr/>
        </p:nvSpPr>
        <p:spPr>
          <a:xfrm>
            <a:off x="6395807" y="2809566"/>
            <a:ext cx="1081485" cy="385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Redis:tag</a:t>
            </a:r>
          </a:p>
        </p:txBody>
      </p:sp>
      <p:cxnSp>
        <p:nvCxnSpPr>
          <p:cNvPr id="1234" name="Shape 1234"/>
          <p:cNvCxnSpPr>
            <a:stCxn id="1226" idx="3"/>
            <a:endCxn id="1227" idx="1"/>
          </p:cNvCxnSpPr>
          <p:nvPr/>
        </p:nvCxnSpPr>
        <p:spPr>
          <a:xfrm flipH="1" rot="10800000">
            <a:off x="4531487" y="1953292"/>
            <a:ext cx="342300" cy="52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5" name="Shape 1235"/>
          <p:cNvCxnSpPr>
            <a:stCxn id="1226" idx="3"/>
            <a:endCxn id="1229" idx="1"/>
          </p:cNvCxnSpPr>
          <p:nvPr/>
        </p:nvCxnSpPr>
        <p:spPr>
          <a:xfrm flipH="1" rot="10800000">
            <a:off x="4531487" y="2474092"/>
            <a:ext cx="3423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6" name="Shape 1236"/>
          <p:cNvCxnSpPr>
            <a:stCxn id="1226" idx="3"/>
            <a:endCxn id="1230" idx="1"/>
          </p:cNvCxnSpPr>
          <p:nvPr/>
        </p:nvCxnSpPr>
        <p:spPr>
          <a:xfrm>
            <a:off x="4531487" y="2477692"/>
            <a:ext cx="342300" cy="52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7" name="Shape 1237"/>
          <p:cNvCxnSpPr>
            <a:stCxn id="1227" idx="3"/>
            <a:endCxn id="1231" idx="1"/>
          </p:cNvCxnSpPr>
          <p:nvPr/>
        </p:nvCxnSpPr>
        <p:spPr>
          <a:xfrm flipH="1" rot="10800000">
            <a:off x="5955173" y="1936726"/>
            <a:ext cx="440700" cy="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8" name="Shape 1238"/>
          <p:cNvCxnSpPr>
            <a:stCxn id="1229" idx="3"/>
            <a:endCxn id="1232" idx="1"/>
          </p:cNvCxnSpPr>
          <p:nvPr/>
        </p:nvCxnSpPr>
        <p:spPr>
          <a:xfrm>
            <a:off x="5955173" y="2474110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9" name="Shape 1239"/>
          <p:cNvCxnSpPr>
            <a:stCxn id="1230" idx="3"/>
            <a:endCxn id="1233" idx="1"/>
          </p:cNvCxnSpPr>
          <p:nvPr/>
        </p:nvCxnSpPr>
        <p:spPr>
          <a:xfrm>
            <a:off x="5955173" y="3002158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/>
          <p:nvPr>
            <p:ph type="title"/>
          </p:nvPr>
        </p:nvSpPr>
        <p:spPr>
          <a:xfrm>
            <a:off x="242875" y="284169"/>
            <a:ext cx="8643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Distributed Application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B</a:t>
            </a: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undle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533050" y="1335675"/>
            <a:ext cx="78087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DAB - Producing a bundle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$ docker-compose bundle</a:t>
            </a:r>
            <a:br>
              <a:rPr lang="en" sz="1100"/>
            </a:br>
            <a:r>
              <a:rPr lang="en" sz="1100"/>
              <a:t>WARNING: Unsupported key 'network_mode' in services.nsqd - ignoring</a:t>
            </a:r>
            <a:br>
              <a:rPr lang="en" sz="1100"/>
            </a:br>
            <a:r>
              <a:rPr lang="en" sz="1100"/>
              <a:t>WARNING: Unsupported key 'links' in services.nsqd - ignoring</a:t>
            </a:r>
            <a:br>
              <a:rPr lang="en" sz="1100"/>
            </a:br>
            <a:r>
              <a:rPr lang="en" sz="1100"/>
              <a:t>WARNING: Unsupported key 'volumes' in services.nsqd - ignoring</a:t>
            </a:r>
            <a:br>
              <a:rPr lang="en" sz="1100"/>
            </a:br>
            <a:r>
              <a:rPr lang="en" sz="1100"/>
              <a:t>[...]</a:t>
            </a:r>
            <a:br>
              <a:rPr lang="en" sz="1100"/>
            </a:br>
            <a:r>
              <a:rPr lang="en" sz="1100"/>
              <a:t>Wrote bundle to vossibility-stack.dab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DAB - Deploying a bundle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$ docker deploy vossibility-stack</a:t>
            </a:r>
            <a:br>
              <a:rPr lang="en" sz="1100"/>
            </a:br>
            <a:r>
              <a:rPr lang="en" sz="1100"/>
              <a:t>Loading bundle from vossibility-stack.dab</a:t>
            </a:r>
            <a:br>
              <a:rPr lang="en" sz="1100"/>
            </a:br>
            <a:r>
              <a:rPr lang="en" sz="1100"/>
              <a:t>Creating service vossibility-stack_elasticsearch</a:t>
            </a:r>
            <a:br>
              <a:rPr lang="en" sz="1100"/>
            </a:br>
            <a:r>
              <a:rPr lang="en" sz="1100"/>
              <a:t>Creating service vossibility-stack_kibana</a:t>
            </a:r>
            <a:br>
              <a:rPr lang="en" sz="1100"/>
            </a:br>
            <a:r>
              <a:rPr lang="en" sz="1100"/>
              <a:t>Creating service vossibility-stack_logstash</a:t>
            </a:r>
            <a:br>
              <a:rPr lang="en" sz="1100"/>
            </a:br>
            <a:r>
              <a:rPr lang="en" sz="1100"/>
              <a:t>Creating service vossibility-stack_vossibility-collector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/>
          <p:nvPr>
            <p:ph type="title"/>
          </p:nvPr>
        </p:nvSpPr>
        <p:spPr>
          <a:xfrm>
            <a:off x="242887" y="207982"/>
            <a:ext cx="8643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Try Docker 1.12</a:t>
            </a:r>
          </a:p>
        </p:txBody>
      </p:sp>
      <p:sp>
        <p:nvSpPr>
          <p:cNvPr id="1251" name="Shape 1251"/>
          <p:cNvSpPr txBox="1"/>
          <p:nvPr>
            <p:ph idx="1" type="body"/>
          </p:nvPr>
        </p:nvSpPr>
        <p:spPr>
          <a:xfrm>
            <a:off x="242887" y="971550"/>
            <a:ext cx="8643900" cy="36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Mac/Windows: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https://github.com/docker/docker/releases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AWS/Azure Editions Beta: 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https://www.docker.com/products/docker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Bleeding edge (</a:t>
            </a:r>
            <a:r>
              <a:rPr lang="en" sz="1800"/>
              <a:t>docker:master binaries from CI)</a:t>
            </a:r>
            <a:r>
              <a:rPr lang="en"/>
              <a:t>: 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https://master.dockerproject.org/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quick overview:  </a:t>
            </a:r>
            <a:r>
              <a:rPr lang="en" u="sng">
                <a:solidFill>
                  <a:schemeClr val="accent5"/>
                </a:solidFill>
                <a:hlinkClick r:id="rId7"/>
              </a:rPr>
              <a:t>https://www.youtube.com/watch?v=Q1jSDyZ4Org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Orchestration Deep Dive</a:t>
            </a:r>
          </a:p>
        </p:txBody>
      </p:sp>
      <p:sp>
        <p:nvSpPr>
          <p:cNvPr id="1258" name="Shape 1258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Shape 1260"/>
          <p:cNvSpPr txBox="1"/>
          <p:nvPr/>
        </p:nvSpPr>
        <p:spPr>
          <a:xfrm>
            <a:off x="685800" y="2612425"/>
            <a:ext cx="5389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" sz="1600">
                <a:solidFill>
                  <a:schemeClr val="accent5"/>
                </a:solidFill>
              </a:rPr>
              <a:t>(To be covered in Demo)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/>
        </p:nvSpPr>
        <p:spPr>
          <a:xfrm>
            <a:off x="467700" y="19128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66" name="Shape 1266"/>
          <p:cNvSpPr/>
          <p:nvPr/>
        </p:nvSpPr>
        <p:spPr>
          <a:xfrm>
            <a:off x="3585647" y="12626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67" name="Shape 1267"/>
          <p:cNvSpPr/>
          <p:nvPr/>
        </p:nvSpPr>
        <p:spPr>
          <a:xfrm>
            <a:off x="2069877" y="26216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68" name="Shape 1268"/>
          <p:cNvSpPr/>
          <p:nvPr/>
        </p:nvSpPr>
        <p:spPr>
          <a:xfrm>
            <a:off x="773678" y="36369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69" name="Shape 1269"/>
          <p:cNvSpPr/>
          <p:nvPr/>
        </p:nvSpPr>
        <p:spPr>
          <a:xfrm>
            <a:off x="3241755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70" name="Shape 1270"/>
          <p:cNvSpPr/>
          <p:nvPr/>
        </p:nvSpPr>
        <p:spPr>
          <a:xfrm>
            <a:off x="6521652" y="29978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71" name="Shape 1271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Topology</a:t>
            </a:r>
          </a:p>
        </p:txBody>
      </p:sp>
      <p:cxnSp>
        <p:nvCxnSpPr>
          <p:cNvPr id="1272" name="Shape 1272"/>
          <p:cNvCxnSpPr/>
          <p:nvPr/>
        </p:nvCxnSpPr>
        <p:spPr>
          <a:xfrm>
            <a:off x="1468200" y="21390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3" name="Shape 1273"/>
          <p:cNvCxnSpPr>
            <a:stCxn id="1268" idx="3"/>
            <a:endCxn id="1267" idx="2"/>
          </p:cNvCxnSpPr>
          <p:nvPr/>
        </p:nvCxnSpPr>
        <p:spPr>
          <a:xfrm flipH="1" rot="10800000">
            <a:off x="1774178" y="30741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4" name="Shape 1274"/>
          <p:cNvCxnSpPr>
            <a:stCxn id="1266" idx="1"/>
            <a:endCxn id="1267" idx="3"/>
          </p:cNvCxnSpPr>
          <p:nvPr/>
        </p:nvCxnSpPr>
        <p:spPr>
          <a:xfrm flipH="1">
            <a:off x="3070247" y="1488822"/>
            <a:ext cx="5154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5" name="Shape 1275"/>
          <p:cNvCxnSpPr>
            <a:stCxn id="1269" idx="1"/>
            <a:endCxn id="1267" idx="2"/>
          </p:cNvCxnSpPr>
          <p:nvPr/>
        </p:nvCxnSpPr>
        <p:spPr>
          <a:xfrm rot="10800000">
            <a:off x="2570055" y="30741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6" name="Shape 1276"/>
          <p:cNvSpPr/>
          <p:nvPr/>
        </p:nvSpPr>
        <p:spPr>
          <a:xfrm>
            <a:off x="4671602" y="25454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277" name="Shape 1277"/>
          <p:cNvCxnSpPr>
            <a:stCxn id="1267" idx="3"/>
            <a:endCxn id="1276" idx="1"/>
          </p:cNvCxnSpPr>
          <p:nvPr/>
        </p:nvCxnSpPr>
        <p:spPr>
          <a:xfrm flipH="1" rot="10800000">
            <a:off x="3070377" y="2771622"/>
            <a:ext cx="16011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8" name="Shape 1278"/>
          <p:cNvCxnSpPr>
            <a:stCxn id="1266" idx="2"/>
            <a:endCxn id="1276" idx="0"/>
          </p:cNvCxnSpPr>
          <p:nvPr/>
        </p:nvCxnSpPr>
        <p:spPr>
          <a:xfrm>
            <a:off x="4085897" y="1715022"/>
            <a:ext cx="10860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9" name="Shape 1279"/>
          <p:cNvSpPr/>
          <p:nvPr/>
        </p:nvSpPr>
        <p:spPr>
          <a:xfrm>
            <a:off x="5140152" y="40893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0" name="Shape 1280"/>
          <p:cNvSpPr/>
          <p:nvPr/>
        </p:nvSpPr>
        <p:spPr>
          <a:xfrm>
            <a:off x="6767652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281" name="Shape 1281"/>
          <p:cNvCxnSpPr>
            <a:stCxn id="1276" idx="2"/>
            <a:endCxn id="1279" idx="0"/>
          </p:cNvCxnSpPr>
          <p:nvPr/>
        </p:nvCxnSpPr>
        <p:spPr>
          <a:xfrm>
            <a:off x="5171852" y="2997822"/>
            <a:ext cx="468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2" name="Shape 1282"/>
          <p:cNvCxnSpPr>
            <a:stCxn id="1276" idx="2"/>
            <a:endCxn id="1270" idx="1"/>
          </p:cNvCxnSpPr>
          <p:nvPr/>
        </p:nvCxnSpPr>
        <p:spPr>
          <a:xfrm>
            <a:off x="5171852" y="2997822"/>
            <a:ext cx="1349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3" name="Shape 1283"/>
          <p:cNvCxnSpPr>
            <a:stCxn id="1276" idx="2"/>
            <a:endCxn id="1280" idx="1"/>
          </p:cNvCxnSpPr>
          <p:nvPr/>
        </p:nvCxnSpPr>
        <p:spPr>
          <a:xfrm>
            <a:off x="5171852" y="2997822"/>
            <a:ext cx="15957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4" name="Shape 1284"/>
          <p:cNvSpPr/>
          <p:nvPr/>
        </p:nvSpPr>
        <p:spPr>
          <a:xfrm>
            <a:off x="5912052" y="1778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5" name="Shape 1285"/>
          <p:cNvSpPr/>
          <p:nvPr/>
        </p:nvSpPr>
        <p:spPr>
          <a:xfrm>
            <a:off x="6064452" y="1016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86" name="Shape 1286"/>
          <p:cNvSpPr/>
          <p:nvPr/>
        </p:nvSpPr>
        <p:spPr>
          <a:xfrm>
            <a:off x="4769052" y="4070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287" name="Shape 1287"/>
          <p:cNvCxnSpPr>
            <a:stCxn id="1266" idx="3"/>
            <a:endCxn id="1286" idx="1"/>
          </p:cNvCxnSpPr>
          <p:nvPr/>
        </p:nvCxnSpPr>
        <p:spPr>
          <a:xfrm flipH="1" rot="10800000">
            <a:off x="4586147" y="633222"/>
            <a:ext cx="18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8" name="Shape 1288"/>
          <p:cNvCxnSpPr>
            <a:stCxn id="1266" idx="3"/>
            <a:endCxn id="1284" idx="1"/>
          </p:cNvCxnSpPr>
          <p:nvPr/>
        </p:nvCxnSpPr>
        <p:spPr>
          <a:xfrm>
            <a:off x="4586147" y="1488822"/>
            <a:ext cx="13260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9" name="Shape 1289"/>
          <p:cNvCxnSpPr>
            <a:stCxn id="1266" idx="3"/>
            <a:endCxn id="1285" idx="1"/>
          </p:cNvCxnSpPr>
          <p:nvPr/>
        </p:nvCxnSpPr>
        <p:spPr>
          <a:xfrm flipH="1" rot="10800000">
            <a:off x="4586147" y="1242822"/>
            <a:ext cx="14784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/>
          <p:nvPr/>
        </p:nvSpPr>
        <p:spPr>
          <a:xfrm>
            <a:off x="467700" y="19128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5" name="Shape 1295"/>
          <p:cNvSpPr/>
          <p:nvPr/>
        </p:nvSpPr>
        <p:spPr>
          <a:xfrm>
            <a:off x="3585647" y="1262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6" name="Shape 1296"/>
          <p:cNvSpPr/>
          <p:nvPr/>
        </p:nvSpPr>
        <p:spPr>
          <a:xfrm>
            <a:off x="2069877" y="2621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7" name="Shape 1297"/>
          <p:cNvSpPr/>
          <p:nvPr/>
        </p:nvSpPr>
        <p:spPr>
          <a:xfrm>
            <a:off x="773678" y="36369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8" name="Shape 1298"/>
          <p:cNvSpPr/>
          <p:nvPr/>
        </p:nvSpPr>
        <p:spPr>
          <a:xfrm>
            <a:off x="3241755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521652" y="29978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00" name="Shape 1300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Topology</a:t>
            </a:r>
          </a:p>
        </p:txBody>
      </p:sp>
      <p:cxnSp>
        <p:nvCxnSpPr>
          <p:cNvPr id="1301" name="Shape 1301"/>
          <p:cNvCxnSpPr/>
          <p:nvPr/>
        </p:nvCxnSpPr>
        <p:spPr>
          <a:xfrm>
            <a:off x="1468200" y="21390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2" name="Shape 1302"/>
          <p:cNvCxnSpPr>
            <a:stCxn id="1297" idx="3"/>
            <a:endCxn id="1296" idx="2"/>
          </p:cNvCxnSpPr>
          <p:nvPr/>
        </p:nvCxnSpPr>
        <p:spPr>
          <a:xfrm flipH="1" rot="10800000">
            <a:off x="1774178" y="30741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3" name="Shape 1303"/>
          <p:cNvCxnSpPr>
            <a:stCxn id="1295" idx="1"/>
            <a:endCxn id="1296" idx="3"/>
          </p:cNvCxnSpPr>
          <p:nvPr/>
        </p:nvCxnSpPr>
        <p:spPr>
          <a:xfrm flipH="1">
            <a:off x="3070247" y="1488822"/>
            <a:ext cx="5154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4" name="Shape 1304"/>
          <p:cNvCxnSpPr>
            <a:stCxn id="1298" idx="1"/>
            <a:endCxn id="1296" idx="2"/>
          </p:cNvCxnSpPr>
          <p:nvPr/>
        </p:nvCxnSpPr>
        <p:spPr>
          <a:xfrm rot="10800000">
            <a:off x="2570055" y="30741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5" name="Shape 1305"/>
          <p:cNvSpPr/>
          <p:nvPr/>
        </p:nvSpPr>
        <p:spPr>
          <a:xfrm>
            <a:off x="4671602" y="25454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06" name="Shape 1306"/>
          <p:cNvCxnSpPr>
            <a:stCxn id="1296" idx="3"/>
            <a:endCxn id="1305" idx="1"/>
          </p:cNvCxnSpPr>
          <p:nvPr/>
        </p:nvCxnSpPr>
        <p:spPr>
          <a:xfrm flipH="1" rot="10800000">
            <a:off x="3070377" y="2771622"/>
            <a:ext cx="16011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7" name="Shape 1307"/>
          <p:cNvCxnSpPr>
            <a:stCxn id="1295" idx="2"/>
            <a:endCxn id="1305" idx="0"/>
          </p:cNvCxnSpPr>
          <p:nvPr/>
        </p:nvCxnSpPr>
        <p:spPr>
          <a:xfrm>
            <a:off x="4085897" y="1715022"/>
            <a:ext cx="10860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8" name="Shape 1308"/>
          <p:cNvSpPr/>
          <p:nvPr/>
        </p:nvSpPr>
        <p:spPr>
          <a:xfrm>
            <a:off x="5140152" y="40893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09" name="Shape 1309"/>
          <p:cNvSpPr/>
          <p:nvPr/>
        </p:nvSpPr>
        <p:spPr>
          <a:xfrm>
            <a:off x="6767652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10" name="Shape 1310"/>
          <p:cNvCxnSpPr>
            <a:stCxn id="1305" idx="2"/>
            <a:endCxn id="1308" idx="0"/>
          </p:cNvCxnSpPr>
          <p:nvPr/>
        </p:nvCxnSpPr>
        <p:spPr>
          <a:xfrm>
            <a:off x="5171852" y="2997822"/>
            <a:ext cx="468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1" name="Shape 1311"/>
          <p:cNvCxnSpPr>
            <a:stCxn id="1305" idx="2"/>
            <a:endCxn id="1299" idx="1"/>
          </p:cNvCxnSpPr>
          <p:nvPr/>
        </p:nvCxnSpPr>
        <p:spPr>
          <a:xfrm>
            <a:off x="5171852" y="2997822"/>
            <a:ext cx="1349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2" name="Shape 1312"/>
          <p:cNvCxnSpPr>
            <a:stCxn id="1305" idx="2"/>
            <a:endCxn id="1309" idx="1"/>
          </p:cNvCxnSpPr>
          <p:nvPr/>
        </p:nvCxnSpPr>
        <p:spPr>
          <a:xfrm>
            <a:off x="5171852" y="2997822"/>
            <a:ext cx="15957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3" name="Shape 1313"/>
          <p:cNvSpPr/>
          <p:nvPr/>
        </p:nvSpPr>
        <p:spPr>
          <a:xfrm>
            <a:off x="5912052" y="1778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14" name="Shape 1314"/>
          <p:cNvSpPr/>
          <p:nvPr/>
        </p:nvSpPr>
        <p:spPr>
          <a:xfrm>
            <a:off x="6064452" y="1016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15" name="Shape 1315"/>
          <p:cNvSpPr/>
          <p:nvPr/>
        </p:nvSpPr>
        <p:spPr>
          <a:xfrm>
            <a:off x="4769052" y="4070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16" name="Shape 1316"/>
          <p:cNvCxnSpPr>
            <a:stCxn id="1295" idx="3"/>
            <a:endCxn id="1315" idx="1"/>
          </p:cNvCxnSpPr>
          <p:nvPr/>
        </p:nvCxnSpPr>
        <p:spPr>
          <a:xfrm flipH="1" rot="10800000">
            <a:off x="4586147" y="633222"/>
            <a:ext cx="18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7" name="Shape 1317"/>
          <p:cNvCxnSpPr>
            <a:stCxn id="1295" idx="3"/>
            <a:endCxn id="1313" idx="1"/>
          </p:cNvCxnSpPr>
          <p:nvPr/>
        </p:nvCxnSpPr>
        <p:spPr>
          <a:xfrm>
            <a:off x="4586147" y="1488822"/>
            <a:ext cx="13260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8" name="Shape 1318"/>
          <p:cNvCxnSpPr>
            <a:stCxn id="1295" idx="3"/>
            <a:endCxn id="1314" idx="1"/>
          </p:cNvCxnSpPr>
          <p:nvPr/>
        </p:nvCxnSpPr>
        <p:spPr>
          <a:xfrm flipH="1" rot="10800000">
            <a:off x="4586147" y="1242822"/>
            <a:ext cx="14784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9" name="Shape 1319"/>
          <p:cNvSpPr/>
          <p:nvPr/>
        </p:nvSpPr>
        <p:spPr>
          <a:xfrm>
            <a:off x="591525" y="43634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</a:p>
        </p:txBody>
      </p:sp>
      <p:sp>
        <p:nvSpPr>
          <p:cNvPr id="1320" name="Shape 1320"/>
          <p:cNvSpPr/>
          <p:nvPr/>
        </p:nvSpPr>
        <p:spPr>
          <a:xfrm>
            <a:off x="351100" y="44657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351100" y="48570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/>
          <p:nvPr/>
        </p:nvSpPr>
        <p:spPr>
          <a:xfrm>
            <a:off x="467700" y="19128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27" name="Shape 1327"/>
          <p:cNvSpPr/>
          <p:nvPr/>
        </p:nvSpPr>
        <p:spPr>
          <a:xfrm>
            <a:off x="3585647" y="1262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28" name="Shape 1328"/>
          <p:cNvSpPr/>
          <p:nvPr/>
        </p:nvSpPr>
        <p:spPr>
          <a:xfrm>
            <a:off x="2069877" y="26216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29" name="Shape 1329"/>
          <p:cNvSpPr/>
          <p:nvPr/>
        </p:nvSpPr>
        <p:spPr>
          <a:xfrm>
            <a:off x="773678" y="36369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30" name="Shape 1330"/>
          <p:cNvSpPr/>
          <p:nvPr/>
        </p:nvSpPr>
        <p:spPr>
          <a:xfrm>
            <a:off x="3241755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31" name="Shape 1331"/>
          <p:cNvSpPr/>
          <p:nvPr/>
        </p:nvSpPr>
        <p:spPr>
          <a:xfrm>
            <a:off x="6521652" y="29978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32" name="Shape 1332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Topology</a:t>
            </a:r>
          </a:p>
        </p:txBody>
      </p:sp>
      <p:cxnSp>
        <p:nvCxnSpPr>
          <p:cNvPr id="1333" name="Shape 1333"/>
          <p:cNvCxnSpPr/>
          <p:nvPr/>
        </p:nvCxnSpPr>
        <p:spPr>
          <a:xfrm>
            <a:off x="1468200" y="2139080"/>
            <a:ext cx="640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4" name="Shape 1334"/>
          <p:cNvCxnSpPr>
            <a:stCxn id="1329" idx="3"/>
            <a:endCxn id="1328" idx="2"/>
          </p:cNvCxnSpPr>
          <p:nvPr/>
        </p:nvCxnSpPr>
        <p:spPr>
          <a:xfrm flipH="1" rot="10800000">
            <a:off x="1774178" y="3074122"/>
            <a:ext cx="79590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5" name="Shape 1335"/>
          <p:cNvCxnSpPr>
            <a:stCxn id="1327" idx="1"/>
            <a:endCxn id="1328" idx="3"/>
          </p:cNvCxnSpPr>
          <p:nvPr/>
        </p:nvCxnSpPr>
        <p:spPr>
          <a:xfrm flipH="1">
            <a:off x="3070247" y="1488822"/>
            <a:ext cx="5154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6" name="Shape 1336"/>
          <p:cNvCxnSpPr>
            <a:stCxn id="1330" idx="1"/>
            <a:endCxn id="1328" idx="2"/>
          </p:cNvCxnSpPr>
          <p:nvPr/>
        </p:nvCxnSpPr>
        <p:spPr>
          <a:xfrm rot="10800000">
            <a:off x="2570055" y="3074147"/>
            <a:ext cx="6717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7" name="Shape 1337"/>
          <p:cNvSpPr/>
          <p:nvPr/>
        </p:nvSpPr>
        <p:spPr>
          <a:xfrm>
            <a:off x="4671602" y="2545422"/>
            <a:ext cx="1000500" cy="452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38" name="Shape 1338"/>
          <p:cNvCxnSpPr>
            <a:stCxn id="1328" idx="3"/>
            <a:endCxn id="1337" idx="1"/>
          </p:cNvCxnSpPr>
          <p:nvPr/>
        </p:nvCxnSpPr>
        <p:spPr>
          <a:xfrm flipH="1" rot="10800000">
            <a:off x="3070377" y="2771622"/>
            <a:ext cx="16011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9" name="Shape 1339"/>
          <p:cNvCxnSpPr>
            <a:stCxn id="1327" idx="2"/>
            <a:endCxn id="1337" idx="0"/>
          </p:cNvCxnSpPr>
          <p:nvPr/>
        </p:nvCxnSpPr>
        <p:spPr>
          <a:xfrm>
            <a:off x="4085897" y="1715022"/>
            <a:ext cx="10860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0" name="Shape 1340"/>
          <p:cNvSpPr/>
          <p:nvPr/>
        </p:nvSpPr>
        <p:spPr>
          <a:xfrm>
            <a:off x="5140152" y="40893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1" name="Shape 1341"/>
          <p:cNvSpPr/>
          <p:nvPr/>
        </p:nvSpPr>
        <p:spPr>
          <a:xfrm>
            <a:off x="6767652" y="382564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42" name="Shape 1342"/>
          <p:cNvCxnSpPr>
            <a:stCxn id="1337" idx="2"/>
            <a:endCxn id="1340" idx="0"/>
          </p:cNvCxnSpPr>
          <p:nvPr/>
        </p:nvCxnSpPr>
        <p:spPr>
          <a:xfrm>
            <a:off x="5171852" y="2997822"/>
            <a:ext cx="468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3" name="Shape 1343"/>
          <p:cNvCxnSpPr>
            <a:stCxn id="1337" idx="2"/>
            <a:endCxn id="1331" idx="1"/>
          </p:cNvCxnSpPr>
          <p:nvPr/>
        </p:nvCxnSpPr>
        <p:spPr>
          <a:xfrm>
            <a:off x="5171852" y="2997822"/>
            <a:ext cx="1349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4" name="Shape 1344"/>
          <p:cNvCxnSpPr>
            <a:stCxn id="1337" idx="2"/>
            <a:endCxn id="1341" idx="1"/>
          </p:cNvCxnSpPr>
          <p:nvPr/>
        </p:nvCxnSpPr>
        <p:spPr>
          <a:xfrm>
            <a:off x="5171852" y="2997822"/>
            <a:ext cx="1595700" cy="10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5" name="Shape 1345"/>
          <p:cNvSpPr/>
          <p:nvPr/>
        </p:nvSpPr>
        <p:spPr>
          <a:xfrm>
            <a:off x="5912052" y="1778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6" name="Shape 1346"/>
          <p:cNvSpPr/>
          <p:nvPr/>
        </p:nvSpPr>
        <p:spPr>
          <a:xfrm>
            <a:off x="6064452" y="1016622"/>
            <a:ext cx="1000499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sp>
        <p:nvSpPr>
          <p:cNvPr id="1347" name="Shape 1347"/>
          <p:cNvSpPr/>
          <p:nvPr/>
        </p:nvSpPr>
        <p:spPr>
          <a:xfrm>
            <a:off x="4769052" y="4070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</a:p>
        </p:txBody>
      </p:sp>
      <p:cxnSp>
        <p:nvCxnSpPr>
          <p:cNvPr id="1348" name="Shape 1348"/>
          <p:cNvCxnSpPr>
            <a:stCxn id="1327" idx="3"/>
            <a:endCxn id="1347" idx="1"/>
          </p:cNvCxnSpPr>
          <p:nvPr/>
        </p:nvCxnSpPr>
        <p:spPr>
          <a:xfrm flipH="1" rot="10800000">
            <a:off x="4586147" y="633222"/>
            <a:ext cx="1830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9" name="Shape 1349"/>
          <p:cNvCxnSpPr>
            <a:stCxn id="1327" idx="3"/>
            <a:endCxn id="1345" idx="1"/>
          </p:cNvCxnSpPr>
          <p:nvPr/>
        </p:nvCxnSpPr>
        <p:spPr>
          <a:xfrm>
            <a:off x="4586147" y="1488822"/>
            <a:ext cx="13260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0" name="Shape 1350"/>
          <p:cNvCxnSpPr>
            <a:stCxn id="1327" idx="3"/>
            <a:endCxn id="1346" idx="1"/>
          </p:cNvCxnSpPr>
          <p:nvPr/>
        </p:nvCxnSpPr>
        <p:spPr>
          <a:xfrm flipH="1" rot="10800000">
            <a:off x="4586147" y="1242822"/>
            <a:ext cx="14784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1" name="Shape 1351"/>
          <p:cNvSpPr/>
          <p:nvPr/>
        </p:nvSpPr>
        <p:spPr>
          <a:xfrm>
            <a:off x="591525" y="43634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</a:p>
        </p:txBody>
      </p:sp>
      <p:sp>
        <p:nvSpPr>
          <p:cNvPr id="1352" name="Shape 1352"/>
          <p:cNvSpPr/>
          <p:nvPr/>
        </p:nvSpPr>
        <p:spPr>
          <a:xfrm>
            <a:off x="351100" y="44657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351100" y="48570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 txBox="1"/>
          <p:nvPr/>
        </p:nvSpPr>
        <p:spPr>
          <a:xfrm>
            <a:off x="476250" y="805725"/>
            <a:ext cx="28968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Each Node has a role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Roles are dynamic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Programmable Topology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9" name="Shape 1359"/>
          <p:cNvCxnSpPr/>
          <p:nvPr/>
        </p:nvCxnSpPr>
        <p:spPr>
          <a:xfrm rot="10800000">
            <a:off x="4510471" y="1216853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60" name="Shape 1360"/>
          <p:cNvSpPr/>
          <p:nvPr/>
        </p:nvSpPr>
        <p:spPr>
          <a:xfrm>
            <a:off x="3755821" y="1728282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6080484" y="1721093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1431158" y="1721094"/>
            <a:ext cx="1509300" cy="57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cxnSp>
        <p:nvCxnSpPr>
          <p:cNvPr id="1363" name="Shape 1363"/>
          <p:cNvCxnSpPr>
            <a:stCxn id="1362" idx="3"/>
            <a:endCxn id="1360" idx="1"/>
          </p:cNvCxnSpPr>
          <p:nvPr/>
        </p:nvCxnSpPr>
        <p:spPr>
          <a:xfrm>
            <a:off x="2940458" y="2006094"/>
            <a:ext cx="815399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64" name="Shape 1364"/>
          <p:cNvCxnSpPr>
            <a:stCxn id="1360" idx="3"/>
            <a:endCxn id="1361" idx="1"/>
          </p:cNvCxnSpPr>
          <p:nvPr/>
        </p:nvCxnSpPr>
        <p:spPr>
          <a:xfrm flipH="1" rot="10800000">
            <a:off x="5265121" y="2007132"/>
            <a:ext cx="815400" cy="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365" name="Shape 1365"/>
          <p:cNvSpPr/>
          <p:nvPr/>
        </p:nvSpPr>
        <p:spPr>
          <a:xfrm>
            <a:off x="628650" y="345118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66" name="Shape 1366"/>
          <p:cNvSpPr/>
          <p:nvPr/>
        </p:nvSpPr>
        <p:spPr>
          <a:xfrm>
            <a:off x="4040472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67" name="Shape 1367"/>
          <p:cNvSpPr/>
          <p:nvPr/>
        </p:nvSpPr>
        <p:spPr>
          <a:xfrm>
            <a:off x="2916977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68" name="Shape 1368"/>
          <p:cNvSpPr/>
          <p:nvPr/>
        </p:nvSpPr>
        <p:spPr>
          <a:xfrm>
            <a:off x="1763503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69" name="Shape 1369"/>
          <p:cNvSpPr/>
          <p:nvPr/>
        </p:nvSpPr>
        <p:spPr>
          <a:xfrm>
            <a:off x="6323141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70" name="Shape 1370"/>
          <p:cNvSpPr/>
          <p:nvPr/>
        </p:nvSpPr>
        <p:spPr>
          <a:xfrm>
            <a:off x="5163967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371" name="Shape 1371"/>
          <p:cNvSpPr/>
          <p:nvPr/>
        </p:nvSpPr>
        <p:spPr>
          <a:xfrm>
            <a:off x="7444652" y="346339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cxnSp>
        <p:nvCxnSpPr>
          <p:cNvPr id="1372" name="Shape 1372"/>
          <p:cNvCxnSpPr>
            <a:stCxn id="1365" idx="0"/>
            <a:endCxn id="1362" idx="2"/>
          </p:cNvCxnSpPr>
          <p:nvPr/>
        </p:nvCxnSpPr>
        <p:spPr>
          <a:xfrm flipH="1" rot="10800000">
            <a:off x="1128900" y="2291080"/>
            <a:ext cx="1056900" cy="1160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3" name="Shape 1373"/>
          <p:cNvCxnSpPr>
            <a:stCxn id="1368" idx="0"/>
            <a:endCxn id="1362" idx="2"/>
          </p:cNvCxnSpPr>
          <p:nvPr/>
        </p:nvCxnSpPr>
        <p:spPr>
          <a:xfrm rot="10800000">
            <a:off x="2185753" y="2290997"/>
            <a:ext cx="78000" cy="11724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4" name="Shape 1374"/>
          <p:cNvCxnSpPr>
            <a:stCxn id="1371" idx="0"/>
            <a:endCxn id="1361" idx="2"/>
          </p:cNvCxnSpPr>
          <p:nvPr/>
        </p:nvCxnSpPr>
        <p:spPr>
          <a:xfrm rot="10800000">
            <a:off x="6835202" y="2293097"/>
            <a:ext cx="1109700" cy="11703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5" name="Shape 1375"/>
          <p:cNvCxnSpPr>
            <a:stCxn id="1366" idx="0"/>
            <a:endCxn id="1361" idx="2"/>
          </p:cNvCxnSpPr>
          <p:nvPr/>
        </p:nvCxnSpPr>
        <p:spPr>
          <a:xfrm flipH="1" rot="10800000">
            <a:off x="4540722" y="2293097"/>
            <a:ext cx="2294400" cy="11703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6" name="Shape 1376"/>
          <p:cNvCxnSpPr>
            <a:stCxn id="1367" idx="0"/>
            <a:endCxn id="1360" idx="2"/>
          </p:cNvCxnSpPr>
          <p:nvPr/>
        </p:nvCxnSpPr>
        <p:spPr>
          <a:xfrm flipH="1" rot="10800000">
            <a:off x="3417227" y="2300297"/>
            <a:ext cx="1093200" cy="1163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7" name="Shape 1377"/>
          <p:cNvCxnSpPr>
            <a:stCxn id="1370" idx="0"/>
            <a:endCxn id="1362" idx="2"/>
          </p:cNvCxnSpPr>
          <p:nvPr/>
        </p:nvCxnSpPr>
        <p:spPr>
          <a:xfrm rot="10800000">
            <a:off x="2185717" y="2290997"/>
            <a:ext cx="3478500" cy="11724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378" name="Shape 1378"/>
          <p:cNvCxnSpPr>
            <a:stCxn id="1369" idx="0"/>
            <a:endCxn id="1360" idx="2"/>
          </p:cNvCxnSpPr>
          <p:nvPr/>
        </p:nvCxnSpPr>
        <p:spPr>
          <a:xfrm rot="10800000">
            <a:off x="4510391" y="2300297"/>
            <a:ext cx="2313000" cy="1163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379" name="Shape 1379"/>
          <p:cNvSpPr/>
          <p:nvPr/>
        </p:nvSpPr>
        <p:spPr>
          <a:xfrm>
            <a:off x="1431158" y="1179875"/>
            <a:ext cx="61587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Distributed State Store</a:t>
            </a:r>
          </a:p>
        </p:txBody>
      </p:sp>
      <p:grpSp>
        <p:nvGrpSpPr>
          <p:cNvPr id="1380" name="Shape 1380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1381" name="Shape 1381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5" name="Shape 1385"/>
          <p:cNvCxnSpPr/>
          <p:nvPr/>
        </p:nvCxnSpPr>
        <p:spPr>
          <a:xfrm rot="10800000">
            <a:off x="2185808" y="1191929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86" name="Shape 1386"/>
          <p:cNvCxnSpPr/>
          <p:nvPr/>
        </p:nvCxnSpPr>
        <p:spPr>
          <a:xfrm rot="10800000">
            <a:off x="6835134" y="1267715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87" name="Shape 1387"/>
          <p:cNvSpPr/>
          <p:nvPr/>
        </p:nvSpPr>
        <p:spPr>
          <a:xfrm>
            <a:off x="1109072" y="919768"/>
            <a:ext cx="6835800" cy="152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Shape 1388"/>
          <p:cNvSpPr txBox="1"/>
          <p:nvPr/>
        </p:nvSpPr>
        <p:spPr>
          <a:xfrm>
            <a:off x="5928070" y="887025"/>
            <a:ext cx="177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Raft consensus group</a:t>
            </a:r>
          </a:p>
        </p:txBody>
      </p:sp>
      <p:sp>
        <p:nvSpPr>
          <p:cNvPr id="1389" name="Shape 1389"/>
          <p:cNvSpPr txBox="1"/>
          <p:nvPr>
            <p:ph type="title"/>
          </p:nvPr>
        </p:nvSpPr>
        <p:spPr>
          <a:xfrm>
            <a:off x="476250" y="1976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Docker Swarm Communication Internals</a:t>
            </a:r>
          </a:p>
        </p:txBody>
      </p:sp>
      <p:sp>
        <p:nvSpPr>
          <p:cNvPr id="1390" name="Shape 1390"/>
          <p:cNvSpPr/>
          <p:nvPr/>
        </p:nvSpPr>
        <p:spPr>
          <a:xfrm>
            <a:off x="423275" y="3097850"/>
            <a:ext cx="8196300" cy="117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6991900" y="3939125"/>
            <a:ext cx="135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network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4324900" y="2643725"/>
            <a:ext cx="57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gRPC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7" name="Shape 1397"/>
          <p:cNvCxnSpPr/>
          <p:nvPr/>
        </p:nvCxnSpPr>
        <p:spPr>
          <a:xfrm rot="10800000">
            <a:off x="4510471" y="1216853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98" name="Shape 1398"/>
          <p:cNvSpPr/>
          <p:nvPr/>
        </p:nvSpPr>
        <p:spPr>
          <a:xfrm>
            <a:off x="3755821" y="1728282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6080484" y="1721093"/>
            <a:ext cx="1509300" cy="572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1431158" y="1721094"/>
            <a:ext cx="1509300" cy="57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67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cxnSp>
        <p:nvCxnSpPr>
          <p:cNvPr id="1401" name="Shape 1401"/>
          <p:cNvCxnSpPr>
            <a:stCxn id="1400" idx="3"/>
            <a:endCxn id="1398" idx="1"/>
          </p:cNvCxnSpPr>
          <p:nvPr/>
        </p:nvCxnSpPr>
        <p:spPr>
          <a:xfrm>
            <a:off x="2940458" y="2006094"/>
            <a:ext cx="815399" cy="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402" name="Shape 1402"/>
          <p:cNvCxnSpPr>
            <a:stCxn id="1398" idx="3"/>
            <a:endCxn id="1399" idx="1"/>
          </p:cNvCxnSpPr>
          <p:nvPr/>
        </p:nvCxnSpPr>
        <p:spPr>
          <a:xfrm flipH="1" rot="10800000">
            <a:off x="5265121" y="2007132"/>
            <a:ext cx="815400" cy="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403" name="Shape 1403"/>
          <p:cNvSpPr/>
          <p:nvPr/>
        </p:nvSpPr>
        <p:spPr>
          <a:xfrm>
            <a:off x="1431158" y="1179875"/>
            <a:ext cx="61587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Distributed State Store</a:t>
            </a:r>
          </a:p>
        </p:txBody>
      </p:sp>
      <p:grpSp>
        <p:nvGrpSpPr>
          <p:cNvPr id="1404" name="Shape 1404"/>
          <p:cNvGrpSpPr/>
          <p:nvPr/>
        </p:nvGrpSpPr>
        <p:grpSpPr>
          <a:xfrm>
            <a:off x="6080484" y="1240955"/>
            <a:ext cx="186645" cy="221571"/>
            <a:chOff x="-1333929" y="5067694"/>
            <a:chExt cx="458700" cy="544535"/>
          </a:xfrm>
        </p:grpSpPr>
        <p:sp>
          <p:nvSpPr>
            <p:cNvPr id="1405" name="Shape 1405"/>
            <p:cNvSpPr/>
            <p:nvPr/>
          </p:nvSpPr>
          <p:spPr>
            <a:xfrm>
              <a:off x="-1333929" y="5067694"/>
              <a:ext cx="458700" cy="219000"/>
            </a:xfrm>
            <a:prstGeom prst="ellipse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-1333929" y="5286769"/>
              <a:ext cx="458700" cy="106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8000"/>
                    <a:pt x="93230" y="120000"/>
                    <a:pt x="60000" y="120000"/>
                  </a:cubicBezTo>
                  <a:cubicBezTo>
                    <a:pt x="26769" y="120000"/>
                    <a:pt x="0" y="68000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-1333929" y="5393130"/>
              <a:ext cx="458700" cy="109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65806"/>
                    <a:pt x="93230" y="120000"/>
                    <a:pt x="60000" y="120000"/>
                  </a:cubicBezTo>
                  <a:cubicBezTo>
                    <a:pt x="26769" y="120000"/>
                    <a:pt x="0" y="65806"/>
                    <a:pt x="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-1333929" y="5177230"/>
              <a:ext cx="458700" cy="435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9756"/>
                    <a:pt x="0" y="89756"/>
                    <a:pt x="0" y="89756"/>
                  </a:cubicBezTo>
                  <a:cubicBezTo>
                    <a:pt x="0" y="106341"/>
                    <a:pt x="26769" y="120000"/>
                    <a:pt x="60000" y="120000"/>
                  </a:cubicBezTo>
                  <a:cubicBezTo>
                    <a:pt x="93230" y="120000"/>
                    <a:pt x="120000" y="106341"/>
                    <a:pt x="120000" y="89756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9" name="Shape 1409"/>
          <p:cNvCxnSpPr/>
          <p:nvPr/>
        </p:nvCxnSpPr>
        <p:spPr>
          <a:xfrm rot="10800000">
            <a:off x="2185808" y="1191929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10" name="Shape 1410"/>
          <p:cNvCxnSpPr/>
          <p:nvPr/>
        </p:nvCxnSpPr>
        <p:spPr>
          <a:xfrm rot="10800000">
            <a:off x="6835134" y="1267715"/>
            <a:ext cx="0" cy="54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1" name="Shape 1411"/>
          <p:cNvSpPr/>
          <p:nvPr/>
        </p:nvSpPr>
        <p:spPr>
          <a:xfrm>
            <a:off x="1109072" y="919768"/>
            <a:ext cx="6835800" cy="152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Shape 1412"/>
          <p:cNvSpPr txBox="1"/>
          <p:nvPr/>
        </p:nvSpPr>
        <p:spPr>
          <a:xfrm>
            <a:off x="5928070" y="887025"/>
            <a:ext cx="177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Raft consensus group</a:t>
            </a:r>
          </a:p>
        </p:txBody>
      </p:sp>
      <p:sp>
        <p:nvSpPr>
          <p:cNvPr id="1413" name="Shape 1413"/>
          <p:cNvSpPr txBox="1"/>
          <p:nvPr>
            <p:ph type="title"/>
          </p:nvPr>
        </p:nvSpPr>
        <p:spPr>
          <a:xfrm>
            <a:off x="476250" y="1976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Quorum Layer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x="561025" y="2965900"/>
            <a:ext cx="70887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Strongly consistent: Holds desired state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Simple to operate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Blazing fast (in-memory reads, domain specific indexing, ...)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720425" y="300150"/>
            <a:ext cx="7772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6" name="Shape 306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pic>
        <p:nvPicPr>
          <p:cNvPr descr="jenkinsLogo1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8" y="3295175"/>
            <a:ext cx="1229849" cy="16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803025" y="1079925"/>
            <a:ext cx="79194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  #DockerMeetup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  #DockerDublin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    #JenkinsMeetup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6583400" y="629950"/>
            <a:ext cx="2298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628650" y="1466040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040472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1" name="Shape 1421"/>
          <p:cNvSpPr/>
          <p:nvPr/>
        </p:nvSpPr>
        <p:spPr>
          <a:xfrm>
            <a:off x="2916977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2" name="Shape 1422"/>
          <p:cNvSpPr/>
          <p:nvPr/>
        </p:nvSpPr>
        <p:spPr>
          <a:xfrm>
            <a:off x="1763503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3" name="Shape 1423"/>
          <p:cNvSpPr/>
          <p:nvPr/>
        </p:nvSpPr>
        <p:spPr>
          <a:xfrm>
            <a:off x="6323141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4" name="Shape 1424"/>
          <p:cNvSpPr/>
          <p:nvPr/>
        </p:nvSpPr>
        <p:spPr>
          <a:xfrm>
            <a:off x="5163967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5" name="Shape 1425"/>
          <p:cNvSpPr/>
          <p:nvPr/>
        </p:nvSpPr>
        <p:spPr>
          <a:xfrm>
            <a:off x="7444652" y="1478257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</a:p>
        </p:txBody>
      </p:sp>
      <p:sp>
        <p:nvSpPr>
          <p:cNvPr id="1426" name="Shape 1426"/>
          <p:cNvSpPr txBox="1"/>
          <p:nvPr>
            <p:ph type="title"/>
          </p:nvPr>
        </p:nvSpPr>
        <p:spPr>
          <a:xfrm>
            <a:off x="476250" y="1976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Worker-to-Worker Gossip</a:t>
            </a:r>
          </a:p>
        </p:txBody>
      </p:sp>
      <p:sp>
        <p:nvSpPr>
          <p:cNvPr id="1427" name="Shape 1427"/>
          <p:cNvSpPr/>
          <p:nvPr/>
        </p:nvSpPr>
        <p:spPr>
          <a:xfrm>
            <a:off x="423275" y="1112710"/>
            <a:ext cx="8196300" cy="11723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Shape 1428"/>
          <p:cNvSpPr txBox="1"/>
          <p:nvPr/>
        </p:nvSpPr>
        <p:spPr>
          <a:xfrm>
            <a:off x="6991900" y="1953985"/>
            <a:ext cx="135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network</a:t>
            </a:r>
          </a:p>
        </p:txBody>
      </p:sp>
      <p:sp>
        <p:nvSpPr>
          <p:cNvPr id="1429" name="Shape 1429"/>
          <p:cNvSpPr txBox="1"/>
          <p:nvPr/>
        </p:nvSpPr>
        <p:spPr>
          <a:xfrm>
            <a:off x="568300" y="2820200"/>
            <a:ext cx="80214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Eventually consistent: Routing mesh, load balancing rules,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 volume, p2p network between workers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Secure: Symmetric encryption with key rotation in Raft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Services</a:t>
            </a:r>
          </a:p>
        </p:txBody>
      </p:sp>
      <p:pic>
        <p:nvPicPr>
          <p:cNvPr id="1435" name="Shape 1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50" y="1260387"/>
            <a:ext cx="8520599" cy="308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Services are grouped into stacks</a:t>
            </a:r>
          </a:p>
        </p:txBody>
      </p:sp>
      <p:pic>
        <p:nvPicPr>
          <p:cNvPr id="1441" name="Shape 1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75" y="1234574"/>
            <a:ext cx="5159800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Shape 1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899" y="2583600"/>
            <a:ext cx="3844200" cy="24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 txBox="1"/>
          <p:nvPr/>
        </p:nvSpPr>
        <p:spPr>
          <a:xfrm>
            <a:off x="519825" y="3318850"/>
            <a:ext cx="84081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49" name="Shape 1449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#HackHarassment</a:t>
            </a:r>
          </a:p>
        </p:txBody>
      </p:sp>
      <p:sp>
        <p:nvSpPr>
          <p:cNvPr id="1450" name="Shape 1450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descr="demonware2.png" id="1451" name="Shape 1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" y="3373775"/>
            <a:ext cx="3613400" cy="15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 txBox="1"/>
          <p:nvPr/>
        </p:nvSpPr>
        <p:spPr>
          <a:xfrm>
            <a:off x="519825" y="796100"/>
            <a:ext cx="84081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58" name="Shape 1458"/>
          <p:cNvSpPr txBox="1"/>
          <p:nvPr>
            <p:ph type="ctrTitle"/>
          </p:nvPr>
        </p:nvSpPr>
        <p:spPr>
          <a:xfrm>
            <a:off x="685800" y="200750"/>
            <a:ext cx="7772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60" name="Shape 1460"/>
          <p:cNvSpPr txBox="1"/>
          <p:nvPr/>
        </p:nvSpPr>
        <p:spPr>
          <a:xfrm>
            <a:off x="463825" y="844550"/>
            <a:ext cx="6341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300">
                <a:solidFill>
                  <a:srgbClr val="FFFFFF"/>
                </a:solidFill>
              </a:rPr>
              <a:t>DockerCon Blog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 u="sng">
                <a:solidFill>
                  <a:srgbClr val="9FC5E8"/>
                </a:solidFill>
                <a:hlinkClick r:id="rId3"/>
              </a:rPr>
              <a:t>http://2016.dockercon.com/blog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300">
                <a:solidFill>
                  <a:srgbClr val="FFFFFF"/>
                </a:solidFill>
              </a:rPr>
              <a:t>Docker for Mac and Windows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rgbClr val="A4C2F4"/>
                </a:solidFill>
                <a:hlinkClick r:id="rId4"/>
              </a:rPr>
              <a:t>https://docs.docker.com/docker-for-mac/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rgbClr val="A4C2F4"/>
                </a:solidFill>
                <a:hlinkClick r:id="rId5"/>
              </a:rPr>
              <a:t>https://docs.docker.com/docker-for-windows/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300">
                <a:solidFill>
                  <a:srgbClr val="FFFFFF"/>
                </a:solidFill>
              </a:rPr>
              <a:t>Docker for AWS and Azure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rgbClr val="9FC5E8"/>
                </a:solidFill>
                <a:hlinkClick r:id="rId7"/>
              </a:rPr>
              <a:t>blog.docker.com/2016/06/docker-datacenter-aws-azure-cloud/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Docker Swarm 2000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rgbClr val="9FC5E8"/>
                </a:solidFill>
                <a:hlinkClick r:id="rId8"/>
              </a:rPr>
              <a:t>#</a:t>
            </a:r>
            <a:r>
              <a:rPr b="1" lang="en" sz="1100" u="sng">
                <a:solidFill>
                  <a:srgbClr val="9FC5E8"/>
                </a:solidFill>
                <a:hlinkClick r:id="rId9"/>
              </a:rPr>
              <a:t>DockerSwarm2000</a:t>
            </a:r>
            <a:r>
              <a:rPr lang="en" sz="1100">
                <a:solidFill>
                  <a:srgbClr val="9FC5E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/>
        </p:nvSpPr>
        <p:spPr>
          <a:xfrm>
            <a:off x="519825" y="3318850"/>
            <a:ext cx="84081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Thomas Shaw / @tomwillfixit / @demonware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Gianluca Arbezzano / @gianarb</a:t>
            </a:r>
          </a:p>
        </p:txBody>
      </p:sp>
      <p:sp>
        <p:nvSpPr>
          <p:cNvPr id="1467" name="Shape 1467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Questions ? </a:t>
            </a:r>
          </a:p>
        </p:txBody>
      </p:sp>
      <p:sp>
        <p:nvSpPr>
          <p:cNvPr id="1468" name="Shape 1468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685800" y="1123950"/>
            <a:ext cx="7772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DockerCon 2</a:t>
            </a:r>
            <a:r>
              <a:rPr lang="en" sz="3600"/>
              <a:t>016 Recap</a:t>
            </a:r>
          </a:p>
        </p:txBody>
      </p:sp>
      <p:sp>
        <p:nvSpPr>
          <p:cNvPr id="318" name="Shape 318"/>
          <p:cNvSpPr/>
          <p:nvPr/>
        </p:nvSpPr>
        <p:spPr>
          <a:xfrm>
            <a:off x="4479667" y="2417859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5800" y="42876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85800" y="2612425"/>
            <a:ext cx="5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What’s new in Docker 1.12 ?</a:t>
            </a:r>
          </a:p>
        </p:txBody>
      </p:sp>
      <p:sp>
        <p:nvSpPr>
          <p:cNvPr id="326" name="Shape 326"/>
          <p:cNvSpPr txBox="1"/>
          <p:nvPr>
            <p:ph idx="4294967295" type="body"/>
          </p:nvPr>
        </p:nvSpPr>
        <p:spPr>
          <a:xfrm>
            <a:off x="242875" y="971550"/>
            <a:ext cx="8643900" cy="3808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95238"/>
              <a:buFont typeface="Arial"/>
            </a:pPr>
            <a:r>
              <a:rPr lang="en">
                <a:solidFill>
                  <a:srgbClr val="000000"/>
                </a:solidFill>
              </a:rPr>
              <a:t>Orchestration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>
                <a:solidFill>
                  <a:srgbClr val="000000"/>
                </a:solidFill>
              </a:rPr>
              <a:t>Swarm Mode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>
                <a:solidFill>
                  <a:srgbClr val="000000"/>
                </a:solidFill>
              </a:rPr>
              <a:t>Docker Services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Security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Routing mesh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What’s new from Docker Inc. ?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242875" y="971550"/>
            <a:ext cx="8643900" cy="3808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Docker for X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Mac/Windows (public beta)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AWS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Azure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</a:pPr>
            <a:r>
              <a:rPr lang="en"/>
              <a:t>Container Healthcheck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"/>
              <a:t>Plugins improvements</a:t>
            </a:r>
          </a:p>
          <a:p>
            <a:pPr indent="-228600" lvl="0" marL="457200" rtl="0">
              <a:lnSpc>
                <a:spcPct val="100000"/>
              </a:lnSpc>
              <a:spcBef>
                <a:spcPts val="400"/>
              </a:spcBef>
            </a:pPr>
            <a:r>
              <a:rPr lang="en"/>
              <a:t>Docker Application Bundle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Mode</a:t>
            </a:r>
          </a:p>
        </p:txBody>
      </p:sp>
      <p:sp>
        <p:nvSpPr>
          <p:cNvPr id="339" name="Shape 339"/>
          <p:cNvSpPr/>
          <p:nvPr/>
        </p:nvSpPr>
        <p:spPr>
          <a:xfrm>
            <a:off x="743925" y="41348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warm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Font typeface="Courier New"/>
              <a:buNone/>
            </a:pPr>
            <a:r>
              <a:t/>
            </a:r>
            <a:endParaRPr sz="1600">
              <a:solidFill>
                <a:srgbClr val="1C2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03500" y="42371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2527077" y="2088222"/>
            <a:ext cx="1000500" cy="452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476250" y="121447"/>
            <a:ext cx="7886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Swarm Mode</a:t>
            </a:r>
          </a:p>
        </p:txBody>
      </p:sp>
      <p:sp>
        <p:nvSpPr>
          <p:cNvPr id="347" name="Shape 347"/>
          <p:cNvSpPr/>
          <p:nvPr/>
        </p:nvSpPr>
        <p:spPr>
          <a:xfrm>
            <a:off x="743925" y="4134826"/>
            <a:ext cx="7775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docker s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warm init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C2B30"/>
              </a:buClr>
              <a:buSzPct val="25000"/>
              <a:buFont typeface="Courier New"/>
              <a:buNone/>
            </a:pPr>
            <a:r>
              <a:rPr b="0" i="0" lang="en" sz="1600" u="none" cap="none" strike="noStrike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>
                <a:solidFill>
                  <a:srgbClr val="1C2B30"/>
                </a:solidFill>
                <a:latin typeface="Courier New"/>
                <a:ea typeface="Courier New"/>
                <a:cs typeface="Courier New"/>
                <a:sym typeface="Courier New"/>
              </a:rPr>
              <a:t>docker swarm join &lt;IP of manager&gt;:2377</a:t>
            </a:r>
          </a:p>
        </p:txBody>
      </p:sp>
      <p:sp>
        <p:nvSpPr>
          <p:cNvPr id="348" name="Shape 348"/>
          <p:cNvSpPr/>
          <p:nvPr/>
        </p:nvSpPr>
        <p:spPr>
          <a:xfrm>
            <a:off x="503500" y="4237125"/>
            <a:ext cx="186600" cy="22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03500" y="4628450"/>
            <a:ext cx="186600" cy="221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576247" y="1110222"/>
            <a:ext cx="1000500" cy="452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856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8915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</a:p>
        </p:txBody>
      </p:sp>
      <p:cxnSp>
        <p:nvCxnSpPr>
          <p:cNvPr id="351" name="Shape 351"/>
          <p:cNvCxnSpPr>
            <a:stCxn id="350" idx="1"/>
            <a:endCxn id="352" idx="3"/>
          </p:cNvCxnSpPr>
          <p:nvPr/>
        </p:nvCxnSpPr>
        <p:spPr>
          <a:xfrm flipH="1">
            <a:off x="3527447" y="1336422"/>
            <a:ext cx="10488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