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703" r:id="rId3"/>
    <p:sldMasterId id="2147483704" r:id="rId4"/>
    <p:sldMasterId id="2147483705" r:id="rId5"/>
    <p:sldMasterId id="214748370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Shape 26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5F5F5"/>
              </a:highlight>
            </a:endParaRPr>
          </a:p>
        </p:txBody>
      </p:sp>
      <p:sp>
        <p:nvSpPr>
          <p:cNvPr id="355" name="Shape 35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1" name="Shape 39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9" name="Shape 43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9" name="Shape 49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9" name="Shape 55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1" name="Shape 62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7" name="Shape 66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Shape 72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5" name="Shape 72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Shape 78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9" name="Shape 78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Shape 28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Shape 86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5" name="Shape 86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Shape 88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9" name="Shape 88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8" name="Shape 93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hape 10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Shape 10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Shape 103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5" name="Shape 10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Shape 10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Shape 10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Shape 109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0" name="Shape 110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101" name="Shape 1101"/>
          <p:cNvSpPr txBox="1"/>
          <p:nvPr>
            <p:ph idx="12" type="sldNum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Shape 115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3" name="Shape 115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154" name="Shape 1154"/>
          <p:cNvSpPr txBox="1"/>
          <p:nvPr>
            <p:ph idx="12" type="sldNum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Shape 120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9" name="Shape 120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Shape 121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5" name="Shape 121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Shape 29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Shape 122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1" name="Shape 122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Shape 122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7" name="Shape 122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Shape 123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3" name="Shape 123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Shape 125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4" name="Shape 125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Shape 12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Shape 1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Shape 126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6" name="Shape 1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7" name="Shape 126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Shape 127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5" name="Shape 127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Shape 130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4" name="Shape 130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Shape 133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6" name="Shape 133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Shape 136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9" name="Shape 136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Shape 30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5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Shape 140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7" name="Shape 140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7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Shape 142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9" name="Shape 142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Shape 14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44" name="Shape 14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Shape 14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0" name="Shape 14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7" name="Shape 14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8" name="Shape 145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Shape 146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6" name="Shape 14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7" name="Shape 146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3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Shape 147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5" name="Shape 14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6" name="Shape 147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Shape 31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Shape 32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5F5F5"/>
              </a:highlight>
            </a:endParaRPr>
          </a:p>
        </p:txBody>
      </p:sp>
      <p:sp>
        <p:nvSpPr>
          <p:cNvPr id="335" name="Shape 33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5F5F5"/>
              </a:highlight>
            </a:endParaRPr>
          </a:p>
        </p:txBody>
      </p:sp>
      <p:sp>
        <p:nvSpPr>
          <p:cNvPr id="341" name="Shape 34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5F5F5"/>
              </a:highlight>
            </a:endParaRPr>
          </a:p>
        </p:txBody>
      </p:sp>
      <p:sp>
        <p:nvSpPr>
          <p:cNvPr id="347" name="Shape 34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02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01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08.png"/><Relationship Id="rId3" Type="http://schemas.openxmlformats.org/officeDocument/2006/relationships/image" Target="../media/image02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03.png"/><Relationship Id="rId3" Type="http://schemas.openxmlformats.org/officeDocument/2006/relationships/image" Target="../media/image02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00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00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00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0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00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01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03" name="Shape 103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12" name="Shape 112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ctr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 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242886" y="207981"/>
            <a:ext cx="86439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Font typeface="Arial"/>
              <a:buNone/>
              <a:defRPr sz="1800"/>
            </a:lvl2pPr>
            <a:lvl3pPr indent="0" lvl="2" marL="0" marR="0" rtl="0" algn="l">
              <a:spcBef>
                <a:spcPts val="0"/>
              </a:spcBef>
              <a:buFont typeface="Arial"/>
              <a:buNone/>
              <a:defRPr sz="1800"/>
            </a:lvl3pPr>
            <a:lvl4pPr indent="0" lvl="3" marL="0" marR="0" rtl="0" algn="l">
              <a:spcBef>
                <a:spcPts val="0"/>
              </a:spcBef>
              <a:buFont typeface="Arial"/>
              <a:buNone/>
              <a:defRPr sz="1800"/>
            </a:lvl4pPr>
            <a:lvl5pPr indent="0" lvl="4" marL="0" marR="0" rtl="0" algn="l">
              <a:spcBef>
                <a:spcPts val="0"/>
              </a:spcBef>
              <a:buFont typeface="Arial"/>
              <a:buNone/>
              <a:defRPr sz="1800"/>
            </a:lvl5pPr>
            <a:lvl6pPr indent="0" lvl="5" marL="0" marR="0" rtl="0" algn="l">
              <a:spcBef>
                <a:spcPts val="0"/>
              </a:spcBef>
              <a:buFont typeface="Arial"/>
              <a:buNone/>
              <a:defRPr sz="1800"/>
            </a:lvl6pPr>
            <a:lvl7pPr indent="0" lvl="6" marL="0" marR="0" rtl="0" algn="l">
              <a:spcBef>
                <a:spcPts val="0"/>
              </a:spcBef>
              <a:buFont typeface="Arial"/>
              <a:buNone/>
              <a:defRPr sz="1800"/>
            </a:lvl7pPr>
            <a:lvl8pPr indent="0" lvl="7" marL="0" marR="0" rtl="0" algn="l">
              <a:spcBef>
                <a:spcPts val="0"/>
              </a:spcBef>
              <a:buFont typeface="Arial"/>
              <a:buNone/>
              <a:defRPr sz="1800"/>
            </a:lvl8pPr>
            <a:lvl9pPr indent="0" lvl="8" marL="0" marR="0" rtl="0" algn="l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242886" y="4769267"/>
            <a:ext cx="2133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4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8472457" y="466321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623887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23887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28650" y="1369218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2" type="body"/>
          </p:nvPr>
        </p:nvSpPr>
        <p:spPr>
          <a:xfrm>
            <a:off x="4629150" y="1369218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62984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29840" y="1260872"/>
            <a:ext cx="3868200" cy="6179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2" type="body"/>
          </p:nvPr>
        </p:nvSpPr>
        <p:spPr>
          <a:xfrm>
            <a:off x="629840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3" type="body"/>
          </p:nvPr>
        </p:nvSpPr>
        <p:spPr>
          <a:xfrm>
            <a:off x="4629150" y="1260872"/>
            <a:ext cx="3887400" cy="6179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Shape 147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629840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887390" y="740568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254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35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2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62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62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62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62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2" type="body"/>
          </p:nvPr>
        </p:nvSpPr>
        <p:spPr>
          <a:xfrm>
            <a:off x="629840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629840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60" name="Shape 160"/>
          <p:cNvSpPr/>
          <p:nvPr>
            <p:ph idx="2" type="pic"/>
          </p:nvPr>
        </p:nvSpPr>
        <p:spPr>
          <a:xfrm>
            <a:off x="3887390" y="740568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45833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5238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29840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2" name="Shape 162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3" name="Shape 163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8" name="Shape 168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9" name="Shape 169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 rot="5400000">
            <a:off x="5350050" y="1467543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4" name="Shape 174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5" name="Shape 175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Shape 184"/>
          <p:cNvSpPr txBox="1"/>
          <p:nvPr>
            <p:ph type="ctrTitle"/>
          </p:nvPr>
        </p:nvSpPr>
        <p:spPr>
          <a:xfrm>
            <a:off x="685800" y="1123950"/>
            <a:ext cx="7772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185" name="Shape 185"/>
          <p:cNvSpPr txBox="1"/>
          <p:nvPr>
            <p:ph idx="1" type="subTitle"/>
          </p:nvPr>
        </p:nvSpPr>
        <p:spPr>
          <a:xfrm>
            <a:off x="685800" y="2715816"/>
            <a:ext cx="7772400" cy="647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  <a:defRPr b="0" i="0" sz="1800" u="none" cap="none" strike="noStrike">
                <a:solidFill>
                  <a:srgbClr val="88B3D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  <a:defRPr b="0" i="0" sz="1600" u="none" cap="none" strike="noStrike">
                <a:solidFill>
                  <a:srgbClr val="88B3D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  <a:defRPr b="0" i="0" sz="1400" u="none" cap="none" strike="noStrike">
                <a:solidFill>
                  <a:srgbClr val="88B3D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  <a:defRPr b="0" i="0" sz="1400" u="none" cap="none" strike="noStrike">
                <a:solidFill>
                  <a:srgbClr val="88B3D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B3D2"/>
              </a:buClr>
              <a:buFont typeface="Arial"/>
              <a:buNone/>
              <a:defRPr b="0" i="0" sz="2000" u="none" cap="none" strike="noStrike">
                <a:solidFill>
                  <a:srgbClr val="88B3D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B3D2"/>
              </a:buClr>
              <a:buFont typeface="Arial"/>
              <a:buNone/>
              <a:defRPr b="0" i="0" sz="2000" u="none" cap="none" strike="noStrike">
                <a:solidFill>
                  <a:srgbClr val="88B3D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B3D2"/>
              </a:buClr>
              <a:buFont typeface="Arial"/>
              <a:buNone/>
              <a:defRPr b="0" i="0" sz="2000" u="none" cap="none" strike="noStrike">
                <a:solidFill>
                  <a:srgbClr val="88B3D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B3D2"/>
              </a:buClr>
              <a:buFont typeface="Arial"/>
              <a:buNone/>
              <a:defRPr b="0" i="0" sz="2000" u="none" cap="none" strike="noStrike">
                <a:solidFill>
                  <a:srgbClr val="88B3D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86" name="Shape 18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34200" y="3495878"/>
            <a:ext cx="1550400" cy="13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242887" y="207982"/>
            <a:ext cx="86439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242887" y="971550"/>
            <a:ext cx="8643900" cy="36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651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714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77800" lvl="2" marL="1143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7000" lvl="3" marL="1600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27000" lvl="4" marL="2057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»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79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79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79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79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0" name="Shape 190"/>
          <p:cNvSpPr txBox="1"/>
          <p:nvPr>
            <p:ph idx="12" type="sldNum"/>
          </p:nvPr>
        </p:nvSpPr>
        <p:spPr>
          <a:xfrm>
            <a:off x="242887" y="4769267"/>
            <a:ext cx="2133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 only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242887" y="207982"/>
            <a:ext cx="86439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193" name="Shape 193"/>
          <p:cNvSpPr txBox="1"/>
          <p:nvPr>
            <p:ph idx="12" type="sldNum"/>
          </p:nvPr>
        </p:nvSpPr>
        <p:spPr>
          <a:xfrm>
            <a:off x="242887" y="4769267"/>
            <a:ext cx="2133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lide break v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/>
        </p:nvSpPr>
        <p:spPr>
          <a:xfrm>
            <a:off x="0" y="0"/>
            <a:ext cx="9144000" cy="455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242887" y="2038350"/>
            <a:ext cx="86724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714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778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70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270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»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794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794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794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794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hart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242887" y="207982"/>
            <a:ext cx="86439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242887" y="971550"/>
            <a:ext cx="8643900" cy="36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651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714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77800" lvl="2" marL="1143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7000" lvl="3" marL="1600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27000" lvl="4" marL="2057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»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79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79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79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79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0" name="Shape 200"/>
          <p:cNvSpPr txBox="1"/>
          <p:nvPr>
            <p:ph idx="12" type="sldNum"/>
          </p:nvPr>
        </p:nvSpPr>
        <p:spPr>
          <a:xfrm>
            <a:off x="242887" y="4769267"/>
            <a:ext cx="2133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_blank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Shape 20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38400" y="971550"/>
            <a:ext cx="4153800" cy="235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Shape 204"/>
          <p:cNvSpPr txBox="1"/>
          <p:nvPr/>
        </p:nvSpPr>
        <p:spPr>
          <a:xfrm>
            <a:off x="2410025" y="3638550"/>
            <a:ext cx="4114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 Slide v2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Shape 206"/>
          <p:cNvPicPr preferRelativeResize="0"/>
          <p:nvPr/>
        </p:nvPicPr>
        <p:blipFill rotWithShape="1">
          <a:blip r:embed="rId2">
            <a:alphaModFix/>
          </a:blip>
          <a:srcRect b="8591" l="0" r="0" t="6849"/>
          <a:stretch/>
        </p:blipFill>
        <p:spPr>
          <a:xfrm>
            <a:off x="0" y="0"/>
            <a:ext cx="9144000" cy="51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C2B30">
              <a:alpha val="63530"/>
            </a:srgbClr>
          </a:solidFill>
          <a:ln>
            <a:noFill/>
          </a:ln>
        </p:spPr>
        <p:txBody>
          <a:bodyPr anchorCtr="0" anchor="ctr" bIns="71425" lIns="71425" rIns="71425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Shape 208"/>
          <p:cNvSpPr txBox="1"/>
          <p:nvPr>
            <p:ph type="ctrTitle"/>
          </p:nvPr>
        </p:nvSpPr>
        <p:spPr>
          <a:xfrm>
            <a:off x="685800" y="1123950"/>
            <a:ext cx="7772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209" name="Shape 209"/>
          <p:cNvSpPr txBox="1"/>
          <p:nvPr>
            <p:ph idx="1" type="subTitle"/>
          </p:nvPr>
        </p:nvSpPr>
        <p:spPr>
          <a:xfrm>
            <a:off x="685800" y="2715816"/>
            <a:ext cx="7772400" cy="647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  <a:defRPr b="0" i="0" sz="24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  <a:defRPr b="0" i="0" sz="1800" u="none" cap="none" strike="noStrike">
                <a:solidFill>
                  <a:srgbClr val="88B3D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  <a:defRPr b="0" i="0" sz="1600" u="none" cap="none" strike="noStrike">
                <a:solidFill>
                  <a:srgbClr val="88B3D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  <a:defRPr b="0" i="0" sz="1400" u="none" cap="none" strike="noStrike">
                <a:solidFill>
                  <a:srgbClr val="88B3D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  <a:defRPr b="0" i="0" sz="1400" u="none" cap="none" strike="noStrike">
                <a:solidFill>
                  <a:srgbClr val="88B3D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B3D2"/>
              </a:buClr>
              <a:buFont typeface="Arial"/>
              <a:buNone/>
              <a:defRPr b="0" i="0" sz="2000" u="none" cap="none" strike="noStrike">
                <a:solidFill>
                  <a:srgbClr val="88B3D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B3D2"/>
              </a:buClr>
              <a:buFont typeface="Arial"/>
              <a:buNone/>
              <a:defRPr b="0" i="0" sz="2000" u="none" cap="none" strike="noStrike">
                <a:solidFill>
                  <a:srgbClr val="88B3D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B3D2"/>
              </a:buClr>
              <a:buFont typeface="Arial"/>
              <a:buNone/>
              <a:defRPr b="0" i="0" sz="2000" u="none" cap="none" strike="noStrike">
                <a:solidFill>
                  <a:srgbClr val="88B3D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B3D2"/>
              </a:buClr>
              <a:buFont typeface="Arial"/>
              <a:buNone/>
              <a:defRPr b="0" i="0" sz="2000" u="none" cap="none" strike="noStrike">
                <a:solidFill>
                  <a:srgbClr val="88B3D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10" name="Shape 2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3495878"/>
            <a:ext cx="1550400" cy="13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 V3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Shape 212"/>
          <p:cNvPicPr preferRelativeResize="0"/>
          <p:nvPr/>
        </p:nvPicPr>
        <p:blipFill rotWithShape="1">
          <a:blip r:embed="rId2">
            <a:alphaModFix/>
          </a:blip>
          <a:srcRect b="19041" l="0" r="4003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C2B30">
              <a:alpha val="63530"/>
            </a:srgbClr>
          </a:solidFill>
          <a:ln>
            <a:noFill/>
          </a:ln>
        </p:spPr>
        <p:txBody>
          <a:bodyPr anchorCtr="0" anchor="ctr" bIns="71425" lIns="71425" rIns="71425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Shape 214"/>
          <p:cNvSpPr txBox="1"/>
          <p:nvPr>
            <p:ph type="ctrTitle"/>
          </p:nvPr>
        </p:nvSpPr>
        <p:spPr>
          <a:xfrm>
            <a:off x="685800" y="1123950"/>
            <a:ext cx="7772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215" name="Shape 215"/>
          <p:cNvSpPr txBox="1"/>
          <p:nvPr>
            <p:ph idx="1" type="subTitle"/>
          </p:nvPr>
        </p:nvSpPr>
        <p:spPr>
          <a:xfrm>
            <a:off x="685800" y="2715816"/>
            <a:ext cx="7772400" cy="647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  <a:defRPr b="0" i="0" sz="24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  <a:defRPr b="0" i="0" sz="1800" u="none" cap="none" strike="noStrike">
                <a:solidFill>
                  <a:srgbClr val="88B3D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  <a:defRPr b="0" i="0" sz="1600" u="none" cap="none" strike="noStrike">
                <a:solidFill>
                  <a:srgbClr val="88B3D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  <a:defRPr b="0" i="0" sz="1400" u="none" cap="none" strike="noStrike">
                <a:solidFill>
                  <a:srgbClr val="88B3D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  <a:defRPr b="0" i="0" sz="1400" u="none" cap="none" strike="noStrike">
                <a:solidFill>
                  <a:srgbClr val="88B3D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B3D2"/>
              </a:buClr>
              <a:buFont typeface="Arial"/>
              <a:buNone/>
              <a:defRPr b="0" i="0" sz="2000" u="none" cap="none" strike="noStrike">
                <a:solidFill>
                  <a:srgbClr val="88B3D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B3D2"/>
              </a:buClr>
              <a:buFont typeface="Arial"/>
              <a:buNone/>
              <a:defRPr b="0" i="0" sz="2000" u="none" cap="none" strike="noStrike">
                <a:solidFill>
                  <a:srgbClr val="88B3D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B3D2"/>
              </a:buClr>
              <a:buFont typeface="Arial"/>
              <a:buNone/>
              <a:defRPr b="0" i="0" sz="2000" u="none" cap="none" strike="noStrike">
                <a:solidFill>
                  <a:srgbClr val="88B3D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B3D2"/>
              </a:buClr>
              <a:buFont typeface="Arial"/>
              <a:buNone/>
              <a:defRPr b="0" i="0" sz="2000" u="none" cap="none" strike="noStrike">
                <a:solidFill>
                  <a:srgbClr val="88B3D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16" name="Shape 2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3495878"/>
            <a:ext cx="1550400" cy="13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 and content v2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Shape 219"/>
          <p:cNvSpPr txBox="1"/>
          <p:nvPr>
            <p:ph type="title"/>
          </p:nvPr>
        </p:nvSpPr>
        <p:spPr>
          <a:xfrm>
            <a:off x="242887" y="207982"/>
            <a:ext cx="86439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242887" y="971550"/>
            <a:ext cx="8643900" cy="36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65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714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778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70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270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»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794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794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794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794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21" name="Shape 221"/>
          <p:cNvPicPr preferRelativeResize="0"/>
          <p:nvPr/>
        </p:nvPicPr>
        <p:blipFill rotWithShape="1">
          <a:blip r:embed="rId2">
            <a:alphaModFix/>
          </a:blip>
          <a:srcRect b="29656" l="0" r="0" t="0"/>
          <a:stretch/>
        </p:blipFill>
        <p:spPr>
          <a:xfrm>
            <a:off x="8458200" y="4744666"/>
            <a:ext cx="435300" cy="25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Shape 222"/>
          <p:cNvSpPr txBox="1"/>
          <p:nvPr>
            <p:ph idx="12" type="sldNum"/>
          </p:nvPr>
        </p:nvSpPr>
        <p:spPr>
          <a:xfrm>
            <a:off x="242887" y="4769267"/>
            <a:ext cx="2133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subtitle and content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228600" y="207982"/>
            <a:ext cx="86439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228600" y="1352550"/>
            <a:ext cx="8643900" cy="3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651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714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77800" lvl="2" marL="1143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7000" lvl="3" marL="1600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27000" lvl="4" marL="2057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»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79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79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79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79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6" name="Shape 226"/>
          <p:cNvSpPr txBox="1"/>
          <p:nvPr>
            <p:ph idx="2" type="body"/>
          </p:nvPr>
        </p:nvSpPr>
        <p:spPr>
          <a:xfrm>
            <a:off x="228600" y="81915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794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794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794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794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7" name="Shape 227"/>
          <p:cNvSpPr txBox="1"/>
          <p:nvPr>
            <p:ph idx="12" type="sldNum"/>
          </p:nvPr>
        </p:nvSpPr>
        <p:spPr>
          <a:xfrm>
            <a:off x="242887" y="4769267"/>
            <a:ext cx="2133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, subtitle and conten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2">
            <a:alphaModFix/>
          </a:blip>
          <a:srcRect b="29656" l="0" r="0" t="0"/>
          <a:stretch/>
        </p:blipFill>
        <p:spPr>
          <a:xfrm>
            <a:off x="8458200" y="4744666"/>
            <a:ext cx="435300" cy="25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>
            <p:ph type="title"/>
          </p:nvPr>
        </p:nvSpPr>
        <p:spPr>
          <a:xfrm>
            <a:off x="228600" y="207982"/>
            <a:ext cx="86439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228600" y="1352550"/>
            <a:ext cx="8643900" cy="3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65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714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778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70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270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»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794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794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794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794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3" name="Shape 233"/>
          <p:cNvSpPr txBox="1"/>
          <p:nvPr>
            <p:ph idx="2" type="body"/>
          </p:nvPr>
        </p:nvSpPr>
        <p:spPr>
          <a:xfrm>
            <a:off x="228600" y="81915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794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794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794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794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242887" y="4769267"/>
            <a:ext cx="2133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, subtitle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242887" y="207982"/>
            <a:ext cx="86439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228600" y="81915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794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794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794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794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8" name="Shape 238"/>
          <p:cNvSpPr txBox="1"/>
          <p:nvPr>
            <p:ph idx="12" type="sldNum"/>
          </p:nvPr>
        </p:nvSpPr>
        <p:spPr>
          <a:xfrm>
            <a:off x="242887" y="4769267"/>
            <a:ext cx="2133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_title, subtitle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Shape 241"/>
          <p:cNvSpPr txBox="1"/>
          <p:nvPr>
            <p:ph type="title"/>
          </p:nvPr>
        </p:nvSpPr>
        <p:spPr>
          <a:xfrm>
            <a:off x="228600" y="207982"/>
            <a:ext cx="86439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228600" y="81915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794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794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794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794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43" name="Shape 243"/>
          <p:cNvPicPr preferRelativeResize="0"/>
          <p:nvPr/>
        </p:nvPicPr>
        <p:blipFill rotWithShape="1">
          <a:blip r:embed="rId2">
            <a:alphaModFix/>
          </a:blip>
          <a:srcRect b="29656" l="0" r="0" t="0"/>
          <a:stretch/>
        </p:blipFill>
        <p:spPr>
          <a:xfrm>
            <a:off x="8458200" y="4744666"/>
            <a:ext cx="435300" cy="25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Shape 244"/>
          <p:cNvSpPr txBox="1"/>
          <p:nvPr>
            <p:ph idx="12" type="sldNum"/>
          </p:nvPr>
        </p:nvSpPr>
        <p:spPr>
          <a:xfrm>
            <a:off x="242887" y="4769267"/>
            <a:ext cx="2133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onl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Shape 247"/>
          <p:cNvSpPr txBox="1"/>
          <p:nvPr>
            <p:ph type="title"/>
          </p:nvPr>
        </p:nvSpPr>
        <p:spPr>
          <a:xfrm>
            <a:off x="242887" y="207982"/>
            <a:ext cx="86439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9pPr>
          </a:lstStyle>
          <a:p/>
        </p:txBody>
      </p:sp>
      <p:pic>
        <p:nvPicPr>
          <p:cNvPr id="248" name="Shape 248"/>
          <p:cNvPicPr preferRelativeResize="0"/>
          <p:nvPr/>
        </p:nvPicPr>
        <p:blipFill rotWithShape="1">
          <a:blip r:embed="rId2">
            <a:alphaModFix/>
          </a:blip>
          <a:srcRect b="29656" l="0" r="0" t="0"/>
          <a:stretch/>
        </p:blipFill>
        <p:spPr>
          <a:xfrm>
            <a:off x="8458200" y="4744666"/>
            <a:ext cx="435300" cy="25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Shape 249"/>
          <p:cNvSpPr txBox="1"/>
          <p:nvPr>
            <p:ph idx="12" type="sldNum"/>
          </p:nvPr>
        </p:nvSpPr>
        <p:spPr>
          <a:xfrm>
            <a:off x="242887" y="4769267"/>
            <a:ext cx="2133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footer only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idx="12" type="sldNum"/>
          </p:nvPr>
        </p:nvSpPr>
        <p:spPr>
          <a:xfrm>
            <a:off x="242887" y="4769267"/>
            <a:ext cx="2133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footer only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4" name="Shape 254"/>
          <p:cNvPicPr preferRelativeResize="0"/>
          <p:nvPr/>
        </p:nvPicPr>
        <p:blipFill rotWithShape="1">
          <a:blip r:embed="rId2">
            <a:alphaModFix/>
          </a:blip>
          <a:srcRect b="29656" l="0" r="0" t="0"/>
          <a:stretch/>
        </p:blipFill>
        <p:spPr>
          <a:xfrm>
            <a:off x="8458200" y="4744666"/>
            <a:ext cx="435300" cy="25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Shape 255"/>
          <p:cNvSpPr txBox="1"/>
          <p:nvPr>
            <p:ph idx="12" type="sldNum"/>
          </p:nvPr>
        </p:nvSpPr>
        <p:spPr>
          <a:xfrm>
            <a:off x="242887" y="4769267"/>
            <a:ext cx="2133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lide break v2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/>
        </p:nvSpPr>
        <p:spPr>
          <a:xfrm>
            <a:off x="0" y="0"/>
            <a:ext cx="9144000" cy="455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242887" y="2038350"/>
            <a:ext cx="86724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714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778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70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270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»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794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794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794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794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blank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Shape 2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38400" y="971550"/>
            <a:ext cx="4153800" cy="235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Shape 262"/>
          <p:cNvSpPr txBox="1"/>
          <p:nvPr/>
        </p:nvSpPr>
        <p:spPr>
          <a:xfrm>
            <a:off x="2410025" y="3638550"/>
            <a:ext cx="4114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Docker Dk Gray">
    <p:bg>
      <p:bgPr>
        <a:solidFill>
          <a:srgbClr val="253238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idx="12" type="sldNum"/>
          </p:nvPr>
        </p:nvSpPr>
        <p:spPr>
          <a:xfrm>
            <a:off x="330618" y="4686105"/>
            <a:ext cx="852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45.xml"/><Relationship Id="rId22" Type="http://schemas.openxmlformats.org/officeDocument/2006/relationships/theme" Target="../theme/theme4.xml"/><Relationship Id="rId10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6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1.xml"/><Relationship Id="rId1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53.xml"/><Relationship Id="rId6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3333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ct val="78571"/>
              <a:buNone/>
              <a:defRPr sz="1400"/>
            </a:lvl2pPr>
            <a:lvl3pPr indent="0" lvl="2" rtl="0">
              <a:spcBef>
                <a:spcPts val="0"/>
              </a:spcBef>
              <a:buSzPct val="78571"/>
              <a:buNone/>
              <a:defRPr sz="1400"/>
            </a:lvl3pPr>
            <a:lvl4pPr indent="0" lvl="3" rtl="0">
              <a:spcBef>
                <a:spcPts val="0"/>
              </a:spcBef>
              <a:buSzPct val="78571"/>
              <a:buNone/>
              <a:defRPr sz="1400"/>
            </a:lvl4pPr>
            <a:lvl5pPr indent="0" lvl="4" rtl="0">
              <a:spcBef>
                <a:spcPts val="0"/>
              </a:spcBef>
              <a:buSzPct val="78571"/>
              <a:buNone/>
              <a:defRPr sz="1400"/>
            </a:lvl5pPr>
            <a:lvl6pPr indent="0" lvl="5" rtl="0">
              <a:spcBef>
                <a:spcPts val="0"/>
              </a:spcBef>
              <a:buSzPct val="78571"/>
              <a:buNone/>
              <a:defRPr sz="1400"/>
            </a:lvl6pPr>
            <a:lvl7pPr indent="0" lvl="6" rtl="0">
              <a:spcBef>
                <a:spcPts val="0"/>
              </a:spcBef>
              <a:buSzPct val="78571"/>
              <a:buNone/>
              <a:defRPr sz="1400"/>
            </a:lvl7pPr>
            <a:lvl8pPr indent="0" lvl="7" rtl="0">
              <a:spcBef>
                <a:spcPts val="0"/>
              </a:spcBef>
              <a:buSzPct val="78571"/>
              <a:buNone/>
              <a:defRPr sz="1400"/>
            </a:lvl8pPr>
            <a:lvl9pPr indent="0" lvl="8" rtl="0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SzPct val="122222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SzPct val="122222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242887" y="207982"/>
            <a:ext cx="86439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242887" y="971550"/>
            <a:ext cx="8643900" cy="36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651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714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77800" lvl="2" marL="1143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7000" lvl="3" marL="1600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27000" lvl="4" marL="2057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»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79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79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79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79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80" name="Shape 180"/>
          <p:cNvPicPr preferRelativeResize="0"/>
          <p:nvPr/>
        </p:nvPicPr>
        <p:blipFill rotWithShape="1">
          <a:blip r:embed="rId1">
            <a:alphaModFix/>
          </a:blip>
          <a:srcRect b="29656" l="0" r="0" t="0"/>
          <a:stretch/>
        </p:blipFill>
        <p:spPr>
          <a:xfrm>
            <a:off x="8458200" y="4744666"/>
            <a:ext cx="435300" cy="25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>
            <p:ph idx="12" type="sldNum"/>
          </p:nvPr>
        </p:nvSpPr>
        <p:spPr>
          <a:xfrm>
            <a:off x="242887" y="4769267"/>
            <a:ext cx="2133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  <p:sldLayoutId id="2147483702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docker.com/products/docker" TargetMode="External"/><Relationship Id="rId4" Type="http://schemas.openxmlformats.org/officeDocument/2006/relationships/hyperlink" Target="https://github.com/docker/docker/releases" TargetMode="External"/><Relationship Id="rId5" Type="http://schemas.openxmlformats.org/officeDocument/2006/relationships/hyperlink" Target="https://www.docker.com/products/docker" TargetMode="External"/><Relationship Id="rId6" Type="http://schemas.openxmlformats.org/officeDocument/2006/relationships/hyperlink" Target="https://master.dockerproject.org/" TargetMode="External"/><Relationship Id="rId7" Type="http://schemas.openxmlformats.org/officeDocument/2006/relationships/hyperlink" Target="https://www.youtube.com/watch?v=Q1jSDyZ4Org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7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0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localhost/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github.com/docker/docker/pull/23213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5.png"/><Relationship Id="rId4" Type="http://schemas.openxmlformats.org/officeDocument/2006/relationships/image" Target="../media/image0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github.com/docker/docker/blob/master/experimental/docker-stacks-and-bundles.md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www.docker.com/products/docker" TargetMode="External"/><Relationship Id="rId4" Type="http://schemas.openxmlformats.org/officeDocument/2006/relationships/hyperlink" Target="https://github.com/docker/docker/releases" TargetMode="External"/><Relationship Id="rId5" Type="http://schemas.openxmlformats.org/officeDocument/2006/relationships/hyperlink" Target="https://www.docker.com/products/docker" TargetMode="External"/><Relationship Id="rId6" Type="http://schemas.openxmlformats.org/officeDocument/2006/relationships/hyperlink" Target="https://master.dockerproject.org/" TargetMode="External"/><Relationship Id="rId7" Type="http://schemas.openxmlformats.org/officeDocument/2006/relationships/hyperlink" Target="https://www.youtube.com/watch?v=Q1jSDyZ4Org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0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://2016.dockercon.com/blog" TargetMode="External"/><Relationship Id="rId4" Type="http://schemas.openxmlformats.org/officeDocument/2006/relationships/hyperlink" Target="https://docs.docker.com/docker-for-mac/" TargetMode="External"/><Relationship Id="rId9" Type="http://schemas.openxmlformats.org/officeDocument/2006/relationships/hyperlink" Target="https://twitter.com/hashtag/DockerSwarm2000?src=hash" TargetMode="External"/><Relationship Id="rId5" Type="http://schemas.openxmlformats.org/officeDocument/2006/relationships/hyperlink" Target="https://docs.docker.com/docker-for-windows/" TargetMode="External"/><Relationship Id="rId6" Type="http://schemas.openxmlformats.org/officeDocument/2006/relationships/hyperlink" Target="https://docs.docker.com/docker-for-windows/" TargetMode="External"/><Relationship Id="rId7" Type="http://schemas.openxmlformats.org/officeDocument/2006/relationships/hyperlink" Target="https://blog.docker.com/2016/06/docker-datacenter-aws-azure-cloud/" TargetMode="External"/><Relationship Id="rId8" Type="http://schemas.openxmlformats.org/officeDocument/2006/relationships/hyperlink" Target="https://twitter.com/hashtag/DockerSwarm2000?src=hash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ctrTitle"/>
          </p:nvPr>
        </p:nvSpPr>
        <p:spPr>
          <a:xfrm>
            <a:off x="685800" y="1123950"/>
            <a:ext cx="7772400" cy="1507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3600"/>
              <a:t>Wifi: Workday-guest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3600"/>
              <a:t>Welcome2Workday</a:t>
            </a:r>
          </a:p>
        </p:txBody>
      </p:sp>
      <p:sp>
        <p:nvSpPr>
          <p:cNvPr id="271" name="Shape 271"/>
          <p:cNvSpPr/>
          <p:nvPr/>
        </p:nvSpPr>
        <p:spPr>
          <a:xfrm>
            <a:off x="4479667" y="2417859"/>
            <a:ext cx="184799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685800" y="4287625"/>
            <a:ext cx="5389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600">
              <a:solidFill>
                <a:schemeClr val="accent5"/>
              </a:solidFill>
            </a:endParaRPr>
          </a:p>
        </p:txBody>
      </p:sp>
      <p:sp>
        <p:nvSpPr>
          <p:cNvPr id="273" name="Shape 273"/>
          <p:cNvSpPr txBox="1"/>
          <p:nvPr/>
        </p:nvSpPr>
        <p:spPr>
          <a:xfrm>
            <a:off x="685800" y="2612425"/>
            <a:ext cx="5389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</a:pPr>
            <a:r>
              <a:t/>
            </a:r>
            <a:endParaRPr sz="1600">
              <a:solidFill>
                <a:schemeClr val="accent5"/>
              </a:solidFill>
            </a:endParaRPr>
          </a:p>
        </p:txBody>
      </p:sp>
      <p:pic>
        <p:nvPicPr>
          <p:cNvPr descr="jenkinsLogo1.png" id="274" name="Shape 2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98" y="3295175"/>
            <a:ext cx="1229849" cy="1697823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Shape 275"/>
          <p:cNvSpPr txBox="1"/>
          <p:nvPr/>
        </p:nvSpPr>
        <p:spPr>
          <a:xfrm>
            <a:off x="2232075" y="346600"/>
            <a:ext cx="4658400" cy="1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 txBox="1"/>
          <p:nvPr/>
        </p:nvSpPr>
        <p:spPr>
          <a:xfrm>
            <a:off x="1039800" y="318875"/>
            <a:ext cx="5642700" cy="11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/>
        </p:nvSpPr>
        <p:spPr>
          <a:xfrm>
            <a:off x="2527077" y="2088222"/>
            <a:ext cx="1000500" cy="452400"/>
          </a:xfrm>
          <a:prstGeom prst="rect">
            <a:avLst/>
          </a:prstGeom>
          <a:solidFill>
            <a:srgbClr val="3C78D8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358" name="Shape 358"/>
          <p:cNvSpPr txBox="1"/>
          <p:nvPr>
            <p:ph type="title"/>
          </p:nvPr>
        </p:nvSpPr>
        <p:spPr>
          <a:xfrm>
            <a:off x="476250" y="121447"/>
            <a:ext cx="78867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/>
              <a:t>Swarm Mode</a:t>
            </a:r>
          </a:p>
        </p:txBody>
      </p:sp>
      <p:sp>
        <p:nvSpPr>
          <p:cNvPr id="359" name="Shape 359"/>
          <p:cNvSpPr/>
          <p:nvPr/>
        </p:nvSpPr>
        <p:spPr>
          <a:xfrm>
            <a:off x="743925" y="4134826"/>
            <a:ext cx="77754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1C2B30"/>
              </a:buClr>
              <a:buSzPct val="25000"/>
              <a:buFont typeface="Courier New"/>
              <a:buNone/>
            </a:pPr>
            <a:r>
              <a:rPr b="0" i="0" lang="en" sz="16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$ docker s</a:t>
            </a:r>
            <a:r>
              <a:rPr lang="en" sz="1600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warm init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1C2B30"/>
              </a:buClr>
              <a:buSzPct val="25000"/>
              <a:buFont typeface="Courier New"/>
              <a:buNone/>
            </a:pPr>
            <a:r>
              <a:rPr b="0" i="0" lang="en" sz="16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" sz="1600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docker swarm join &lt;IP of manager&gt;:2377</a:t>
            </a:r>
          </a:p>
        </p:txBody>
      </p:sp>
      <p:sp>
        <p:nvSpPr>
          <p:cNvPr id="360" name="Shape 360"/>
          <p:cNvSpPr/>
          <p:nvPr/>
        </p:nvSpPr>
        <p:spPr>
          <a:xfrm>
            <a:off x="503500" y="4237125"/>
            <a:ext cx="186600" cy="2217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503500" y="4628450"/>
            <a:ext cx="186600" cy="221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4576247" y="1110222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cxnSp>
        <p:nvCxnSpPr>
          <p:cNvPr id="363" name="Shape 363"/>
          <p:cNvCxnSpPr>
            <a:stCxn id="362" idx="1"/>
            <a:endCxn id="364" idx="3"/>
          </p:cNvCxnSpPr>
          <p:nvPr/>
        </p:nvCxnSpPr>
        <p:spPr>
          <a:xfrm flipH="1">
            <a:off x="3527447" y="1336422"/>
            <a:ext cx="1048800" cy="97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/>
        </p:nvSpPr>
        <p:spPr>
          <a:xfrm>
            <a:off x="924900" y="1379480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370" name="Shape 370"/>
          <p:cNvSpPr/>
          <p:nvPr/>
        </p:nvSpPr>
        <p:spPr>
          <a:xfrm>
            <a:off x="4576247" y="1110222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371" name="Shape 371"/>
          <p:cNvSpPr/>
          <p:nvPr/>
        </p:nvSpPr>
        <p:spPr>
          <a:xfrm>
            <a:off x="2527077" y="2088222"/>
            <a:ext cx="1000500" cy="452400"/>
          </a:xfrm>
          <a:prstGeom prst="rect">
            <a:avLst/>
          </a:prstGeom>
          <a:solidFill>
            <a:srgbClr val="3C78D8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372" name="Shape 372"/>
          <p:cNvSpPr/>
          <p:nvPr/>
        </p:nvSpPr>
        <p:spPr>
          <a:xfrm>
            <a:off x="1230878" y="3103522"/>
            <a:ext cx="1000499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373" name="Shape 373"/>
          <p:cNvSpPr/>
          <p:nvPr/>
        </p:nvSpPr>
        <p:spPr>
          <a:xfrm>
            <a:off x="3698955" y="3292247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374" name="Shape 374"/>
          <p:cNvSpPr/>
          <p:nvPr/>
        </p:nvSpPr>
        <p:spPr>
          <a:xfrm>
            <a:off x="5673552" y="3292247"/>
            <a:ext cx="1000499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grpSp>
        <p:nvGrpSpPr>
          <p:cNvPr id="375" name="Shape 375"/>
          <p:cNvGrpSpPr/>
          <p:nvPr/>
        </p:nvGrpSpPr>
        <p:grpSpPr>
          <a:xfrm>
            <a:off x="6080484" y="1240955"/>
            <a:ext cx="186645" cy="221571"/>
            <a:chOff x="-1333929" y="5067694"/>
            <a:chExt cx="458700" cy="544535"/>
          </a:xfrm>
        </p:grpSpPr>
        <p:sp>
          <p:nvSpPr>
            <p:cNvPr id="376" name="Shape 376"/>
            <p:cNvSpPr/>
            <p:nvPr/>
          </p:nvSpPr>
          <p:spPr>
            <a:xfrm>
              <a:off x="-1333929" y="5067694"/>
              <a:ext cx="458700" cy="219000"/>
            </a:xfrm>
            <a:prstGeom prst="ellipse">
              <a:avLst/>
            </a:pr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Shape 377"/>
            <p:cNvSpPr/>
            <p:nvPr/>
          </p:nvSpPr>
          <p:spPr>
            <a:xfrm>
              <a:off x="-1333929" y="5286769"/>
              <a:ext cx="458700" cy="10650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120000" y="68000"/>
                    <a:pt x="93230" y="120000"/>
                    <a:pt x="60000" y="120000"/>
                  </a:cubicBezTo>
                  <a:cubicBezTo>
                    <a:pt x="26769" y="120000"/>
                    <a:pt x="0" y="68000"/>
                    <a:pt x="0" y="0"/>
                  </a:cubicBezTo>
                </a:path>
              </a:pathLst>
            </a:cu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Shape 378"/>
            <p:cNvSpPr/>
            <p:nvPr/>
          </p:nvSpPr>
          <p:spPr>
            <a:xfrm>
              <a:off x="-1333929" y="5393130"/>
              <a:ext cx="458700" cy="10950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120000" y="65806"/>
                    <a:pt x="93230" y="120000"/>
                    <a:pt x="60000" y="120000"/>
                  </a:cubicBezTo>
                  <a:cubicBezTo>
                    <a:pt x="26769" y="120000"/>
                    <a:pt x="0" y="65806"/>
                    <a:pt x="0" y="0"/>
                  </a:cubicBezTo>
                </a:path>
              </a:pathLst>
            </a:cu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Shape 379"/>
            <p:cNvSpPr/>
            <p:nvPr/>
          </p:nvSpPr>
          <p:spPr>
            <a:xfrm>
              <a:off x="-1333929" y="5177230"/>
              <a:ext cx="458700" cy="43500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89756"/>
                    <a:pt x="0" y="89756"/>
                    <a:pt x="0" y="89756"/>
                  </a:cubicBezTo>
                  <a:cubicBezTo>
                    <a:pt x="0" y="106341"/>
                    <a:pt x="26769" y="120000"/>
                    <a:pt x="60000" y="120000"/>
                  </a:cubicBezTo>
                  <a:cubicBezTo>
                    <a:pt x="93230" y="120000"/>
                    <a:pt x="120000" y="106341"/>
                    <a:pt x="120000" y="89756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0" name="Shape 380"/>
          <p:cNvSpPr txBox="1"/>
          <p:nvPr>
            <p:ph type="title"/>
          </p:nvPr>
        </p:nvSpPr>
        <p:spPr>
          <a:xfrm>
            <a:off x="476250" y="121447"/>
            <a:ext cx="78867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/>
              <a:t>Swarm Mode</a:t>
            </a:r>
          </a:p>
        </p:txBody>
      </p:sp>
      <p:sp>
        <p:nvSpPr>
          <p:cNvPr id="381" name="Shape 381"/>
          <p:cNvSpPr/>
          <p:nvPr/>
        </p:nvSpPr>
        <p:spPr>
          <a:xfrm>
            <a:off x="743925" y="4134826"/>
            <a:ext cx="77754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1C2B30"/>
              </a:buClr>
              <a:buSzPct val="25000"/>
              <a:buFont typeface="Courier New"/>
              <a:buNone/>
            </a:pPr>
            <a:r>
              <a:rPr b="0" i="0" lang="en" sz="16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$ docker s</a:t>
            </a:r>
            <a:r>
              <a:rPr lang="en" sz="1600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warm init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1C2B30"/>
              </a:buClr>
              <a:buSzPct val="25000"/>
              <a:buFont typeface="Courier New"/>
              <a:buNone/>
            </a:pPr>
            <a:r>
              <a:rPr b="0" i="0" lang="en" sz="16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" sz="1600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docker swarm join &lt;IP of manager&gt;:2377</a:t>
            </a:r>
          </a:p>
        </p:txBody>
      </p:sp>
      <p:sp>
        <p:nvSpPr>
          <p:cNvPr id="382" name="Shape 382"/>
          <p:cNvSpPr/>
          <p:nvPr/>
        </p:nvSpPr>
        <p:spPr>
          <a:xfrm>
            <a:off x="503500" y="4237125"/>
            <a:ext cx="186600" cy="2217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3" name="Shape 383"/>
          <p:cNvSpPr/>
          <p:nvPr/>
        </p:nvSpPr>
        <p:spPr>
          <a:xfrm>
            <a:off x="503500" y="4628450"/>
            <a:ext cx="186600" cy="221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4" name="Shape 384"/>
          <p:cNvCxnSpPr/>
          <p:nvPr/>
        </p:nvCxnSpPr>
        <p:spPr>
          <a:xfrm>
            <a:off x="1925400" y="1605680"/>
            <a:ext cx="640200" cy="4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85" name="Shape 385"/>
          <p:cNvCxnSpPr>
            <a:stCxn id="372" idx="3"/>
            <a:endCxn id="371" idx="2"/>
          </p:cNvCxnSpPr>
          <p:nvPr/>
        </p:nvCxnSpPr>
        <p:spPr>
          <a:xfrm flipH="1" rot="10800000">
            <a:off x="2231378" y="2540722"/>
            <a:ext cx="795900" cy="78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86" name="Shape 386"/>
          <p:cNvCxnSpPr>
            <a:stCxn id="370" idx="1"/>
            <a:endCxn id="371" idx="3"/>
          </p:cNvCxnSpPr>
          <p:nvPr/>
        </p:nvCxnSpPr>
        <p:spPr>
          <a:xfrm flipH="1">
            <a:off x="3527447" y="1336422"/>
            <a:ext cx="1048800" cy="97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87" name="Shape 387"/>
          <p:cNvCxnSpPr>
            <a:stCxn id="373" idx="1"/>
            <a:endCxn id="371" idx="2"/>
          </p:cNvCxnSpPr>
          <p:nvPr/>
        </p:nvCxnSpPr>
        <p:spPr>
          <a:xfrm rot="10800000">
            <a:off x="3027255" y="2540747"/>
            <a:ext cx="671700" cy="97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88" name="Shape 388"/>
          <p:cNvCxnSpPr>
            <a:stCxn id="371" idx="3"/>
            <a:endCxn id="374" idx="1"/>
          </p:cNvCxnSpPr>
          <p:nvPr/>
        </p:nvCxnSpPr>
        <p:spPr>
          <a:xfrm>
            <a:off x="3527577" y="2314422"/>
            <a:ext cx="2145900" cy="120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/>
        </p:nvSpPr>
        <p:spPr>
          <a:xfrm>
            <a:off x="1435075" y="2687925"/>
            <a:ext cx="4826700" cy="452400"/>
          </a:xfrm>
          <a:prstGeom prst="ellipse">
            <a:avLst/>
          </a:prstGeom>
          <a:noFill/>
          <a:ln cap="flat" cmpd="sng" w="19050">
            <a:solidFill>
              <a:srgbClr val="434343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Shape 394"/>
          <p:cNvSpPr/>
          <p:nvPr/>
        </p:nvSpPr>
        <p:spPr>
          <a:xfrm>
            <a:off x="924900" y="1379480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395" name="Shape 395"/>
          <p:cNvSpPr/>
          <p:nvPr/>
        </p:nvSpPr>
        <p:spPr>
          <a:xfrm>
            <a:off x="4576247" y="1110222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396" name="Shape 396"/>
          <p:cNvSpPr/>
          <p:nvPr/>
        </p:nvSpPr>
        <p:spPr>
          <a:xfrm>
            <a:off x="2527077" y="2088222"/>
            <a:ext cx="1000500" cy="452400"/>
          </a:xfrm>
          <a:prstGeom prst="rect">
            <a:avLst/>
          </a:prstGeom>
          <a:solidFill>
            <a:srgbClr val="3C78D8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397" name="Shape 397"/>
          <p:cNvSpPr/>
          <p:nvPr/>
        </p:nvSpPr>
        <p:spPr>
          <a:xfrm>
            <a:off x="1230878" y="3103522"/>
            <a:ext cx="1000499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398" name="Shape 398"/>
          <p:cNvSpPr/>
          <p:nvPr/>
        </p:nvSpPr>
        <p:spPr>
          <a:xfrm>
            <a:off x="3698955" y="3292247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399" name="Shape 399"/>
          <p:cNvSpPr/>
          <p:nvPr/>
        </p:nvSpPr>
        <p:spPr>
          <a:xfrm>
            <a:off x="5673552" y="3292247"/>
            <a:ext cx="1000499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grpSp>
        <p:nvGrpSpPr>
          <p:cNvPr id="400" name="Shape 400"/>
          <p:cNvGrpSpPr/>
          <p:nvPr/>
        </p:nvGrpSpPr>
        <p:grpSpPr>
          <a:xfrm>
            <a:off x="6080484" y="1240955"/>
            <a:ext cx="186645" cy="221571"/>
            <a:chOff x="-1333929" y="5067694"/>
            <a:chExt cx="458700" cy="544535"/>
          </a:xfrm>
        </p:grpSpPr>
        <p:sp>
          <p:nvSpPr>
            <p:cNvPr id="401" name="Shape 401"/>
            <p:cNvSpPr/>
            <p:nvPr/>
          </p:nvSpPr>
          <p:spPr>
            <a:xfrm>
              <a:off x="-1333929" y="5067694"/>
              <a:ext cx="458700" cy="219000"/>
            </a:xfrm>
            <a:prstGeom prst="ellipse">
              <a:avLst/>
            </a:pr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Shape 402"/>
            <p:cNvSpPr/>
            <p:nvPr/>
          </p:nvSpPr>
          <p:spPr>
            <a:xfrm>
              <a:off x="-1333929" y="5286769"/>
              <a:ext cx="458700" cy="10650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120000" y="68000"/>
                    <a:pt x="93230" y="120000"/>
                    <a:pt x="60000" y="120000"/>
                  </a:cubicBezTo>
                  <a:cubicBezTo>
                    <a:pt x="26769" y="120000"/>
                    <a:pt x="0" y="68000"/>
                    <a:pt x="0" y="0"/>
                  </a:cubicBezTo>
                </a:path>
              </a:pathLst>
            </a:cu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>
              <a:off x="-1333929" y="5393130"/>
              <a:ext cx="458700" cy="10950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120000" y="65806"/>
                    <a:pt x="93230" y="120000"/>
                    <a:pt x="60000" y="120000"/>
                  </a:cubicBezTo>
                  <a:cubicBezTo>
                    <a:pt x="26769" y="120000"/>
                    <a:pt x="0" y="65806"/>
                    <a:pt x="0" y="0"/>
                  </a:cubicBezTo>
                </a:path>
              </a:pathLst>
            </a:cu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Shape 404"/>
            <p:cNvSpPr/>
            <p:nvPr/>
          </p:nvSpPr>
          <p:spPr>
            <a:xfrm>
              <a:off x="-1333929" y="5177230"/>
              <a:ext cx="458700" cy="43500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89756"/>
                    <a:pt x="0" y="89756"/>
                    <a:pt x="0" y="89756"/>
                  </a:cubicBezTo>
                  <a:cubicBezTo>
                    <a:pt x="0" y="106341"/>
                    <a:pt x="26769" y="120000"/>
                    <a:pt x="60000" y="120000"/>
                  </a:cubicBezTo>
                  <a:cubicBezTo>
                    <a:pt x="93230" y="120000"/>
                    <a:pt x="120000" y="106341"/>
                    <a:pt x="120000" y="89756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5" name="Shape 405"/>
          <p:cNvSpPr txBox="1"/>
          <p:nvPr>
            <p:ph type="title"/>
          </p:nvPr>
        </p:nvSpPr>
        <p:spPr>
          <a:xfrm>
            <a:off x="452975" y="98972"/>
            <a:ext cx="78867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/>
              <a:t>Services</a:t>
            </a:r>
          </a:p>
        </p:txBody>
      </p:sp>
      <p:cxnSp>
        <p:nvCxnSpPr>
          <p:cNvPr id="406" name="Shape 406"/>
          <p:cNvCxnSpPr/>
          <p:nvPr/>
        </p:nvCxnSpPr>
        <p:spPr>
          <a:xfrm>
            <a:off x="1925400" y="1605680"/>
            <a:ext cx="640200" cy="4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07" name="Shape 407"/>
          <p:cNvCxnSpPr>
            <a:stCxn id="397" idx="3"/>
            <a:endCxn id="396" idx="2"/>
          </p:cNvCxnSpPr>
          <p:nvPr/>
        </p:nvCxnSpPr>
        <p:spPr>
          <a:xfrm flipH="1" rot="10800000">
            <a:off x="2231378" y="2540722"/>
            <a:ext cx="795900" cy="78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08" name="Shape 408"/>
          <p:cNvCxnSpPr>
            <a:stCxn id="395" idx="1"/>
            <a:endCxn id="396" idx="3"/>
          </p:cNvCxnSpPr>
          <p:nvPr/>
        </p:nvCxnSpPr>
        <p:spPr>
          <a:xfrm flipH="1">
            <a:off x="3527447" y="1336422"/>
            <a:ext cx="1048800" cy="97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09" name="Shape 409"/>
          <p:cNvCxnSpPr>
            <a:stCxn id="398" idx="1"/>
            <a:endCxn id="396" idx="2"/>
          </p:cNvCxnSpPr>
          <p:nvPr/>
        </p:nvCxnSpPr>
        <p:spPr>
          <a:xfrm rot="10800000">
            <a:off x="3027255" y="2540747"/>
            <a:ext cx="671700" cy="97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10" name="Shape 410"/>
          <p:cNvCxnSpPr>
            <a:stCxn id="396" idx="3"/>
            <a:endCxn id="399" idx="1"/>
          </p:cNvCxnSpPr>
          <p:nvPr/>
        </p:nvCxnSpPr>
        <p:spPr>
          <a:xfrm>
            <a:off x="3527577" y="2314422"/>
            <a:ext cx="2145900" cy="120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11" name="Shape 411"/>
          <p:cNvSpPr/>
          <p:nvPr/>
        </p:nvSpPr>
        <p:spPr>
          <a:xfrm>
            <a:off x="609954" y="3852055"/>
            <a:ext cx="7775400" cy="10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2B30"/>
              </a:buClr>
              <a:buSzPct val="25000"/>
              <a:buFont typeface="Courier New"/>
              <a:buNone/>
            </a:pP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$ docker service create </a:t>
            </a:r>
            <a:r>
              <a:rPr lang="en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--replicas</a:t>
            </a: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 --name frontend --network my</a:t>
            </a:r>
            <a:r>
              <a:rPr lang="en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net</a:t>
            </a: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2B30"/>
              </a:buClr>
              <a:buSzPct val="25000"/>
              <a:buFont typeface="Courier New"/>
              <a:buNone/>
            </a:pP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 --publish 80:80/tcp</a:t>
            </a:r>
            <a:r>
              <a:rPr lang="en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frontend_image:latest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Shape 412"/>
          <p:cNvSpPr/>
          <p:nvPr/>
        </p:nvSpPr>
        <p:spPr>
          <a:xfrm>
            <a:off x="301850" y="3904800"/>
            <a:ext cx="308100" cy="308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3" name="Shape 413"/>
          <p:cNvCxnSpPr/>
          <p:nvPr/>
        </p:nvCxnSpPr>
        <p:spPr>
          <a:xfrm>
            <a:off x="354825" y="39519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14" name="Shape 414"/>
          <p:cNvCxnSpPr/>
          <p:nvPr/>
        </p:nvCxnSpPr>
        <p:spPr>
          <a:xfrm>
            <a:off x="403525" y="39519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15" name="Shape 415"/>
          <p:cNvCxnSpPr/>
          <p:nvPr/>
        </p:nvCxnSpPr>
        <p:spPr>
          <a:xfrm>
            <a:off x="501325" y="39519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16" name="Shape 416"/>
          <p:cNvCxnSpPr/>
          <p:nvPr/>
        </p:nvCxnSpPr>
        <p:spPr>
          <a:xfrm>
            <a:off x="549675" y="39519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17" name="Shape 417"/>
          <p:cNvCxnSpPr/>
          <p:nvPr/>
        </p:nvCxnSpPr>
        <p:spPr>
          <a:xfrm>
            <a:off x="452975" y="39537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18" name="Shape 418"/>
          <p:cNvSpPr/>
          <p:nvPr/>
        </p:nvSpPr>
        <p:spPr>
          <a:xfrm>
            <a:off x="1271125" y="2752037"/>
            <a:ext cx="308100" cy="308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9" name="Shape 419"/>
          <p:cNvCxnSpPr/>
          <p:nvPr/>
        </p:nvCxnSpPr>
        <p:spPr>
          <a:xfrm>
            <a:off x="1324100" y="279913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20" name="Shape 420"/>
          <p:cNvCxnSpPr/>
          <p:nvPr/>
        </p:nvCxnSpPr>
        <p:spPr>
          <a:xfrm>
            <a:off x="1372800" y="279913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21" name="Shape 421"/>
          <p:cNvCxnSpPr/>
          <p:nvPr/>
        </p:nvCxnSpPr>
        <p:spPr>
          <a:xfrm>
            <a:off x="1470600" y="279913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22" name="Shape 422"/>
          <p:cNvCxnSpPr/>
          <p:nvPr/>
        </p:nvCxnSpPr>
        <p:spPr>
          <a:xfrm>
            <a:off x="1518950" y="279913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23" name="Shape 423"/>
          <p:cNvCxnSpPr/>
          <p:nvPr/>
        </p:nvCxnSpPr>
        <p:spPr>
          <a:xfrm>
            <a:off x="1422250" y="280098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24" name="Shape 424"/>
          <p:cNvSpPr/>
          <p:nvPr/>
        </p:nvSpPr>
        <p:spPr>
          <a:xfrm>
            <a:off x="5738075" y="2929250"/>
            <a:ext cx="308100" cy="308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25" name="Shape 425"/>
          <p:cNvCxnSpPr/>
          <p:nvPr/>
        </p:nvCxnSpPr>
        <p:spPr>
          <a:xfrm>
            <a:off x="5791050" y="29763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26" name="Shape 426"/>
          <p:cNvCxnSpPr/>
          <p:nvPr/>
        </p:nvCxnSpPr>
        <p:spPr>
          <a:xfrm>
            <a:off x="5839750" y="29763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27" name="Shape 427"/>
          <p:cNvCxnSpPr/>
          <p:nvPr/>
        </p:nvCxnSpPr>
        <p:spPr>
          <a:xfrm>
            <a:off x="5937550" y="29763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28" name="Shape 428"/>
          <p:cNvCxnSpPr/>
          <p:nvPr/>
        </p:nvCxnSpPr>
        <p:spPr>
          <a:xfrm>
            <a:off x="5985900" y="29763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29" name="Shape 429"/>
          <p:cNvCxnSpPr/>
          <p:nvPr/>
        </p:nvCxnSpPr>
        <p:spPr>
          <a:xfrm>
            <a:off x="5889200" y="29782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30" name="Shape 430"/>
          <p:cNvSpPr/>
          <p:nvPr/>
        </p:nvSpPr>
        <p:spPr>
          <a:xfrm>
            <a:off x="6110775" y="2929250"/>
            <a:ext cx="308100" cy="308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1" name="Shape 431"/>
          <p:cNvCxnSpPr/>
          <p:nvPr/>
        </p:nvCxnSpPr>
        <p:spPr>
          <a:xfrm>
            <a:off x="6163750" y="29763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32" name="Shape 432"/>
          <p:cNvCxnSpPr/>
          <p:nvPr/>
        </p:nvCxnSpPr>
        <p:spPr>
          <a:xfrm>
            <a:off x="6212450" y="29763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33" name="Shape 433"/>
          <p:cNvCxnSpPr/>
          <p:nvPr/>
        </p:nvCxnSpPr>
        <p:spPr>
          <a:xfrm>
            <a:off x="6310250" y="29763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34" name="Shape 434"/>
          <p:cNvCxnSpPr/>
          <p:nvPr/>
        </p:nvCxnSpPr>
        <p:spPr>
          <a:xfrm>
            <a:off x="6358600" y="29763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35" name="Shape 435"/>
          <p:cNvCxnSpPr/>
          <p:nvPr/>
        </p:nvCxnSpPr>
        <p:spPr>
          <a:xfrm>
            <a:off x="6261900" y="29782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36" name="Shape 436"/>
          <p:cNvSpPr txBox="1"/>
          <p:nvPr/>
        </p:nvSpPr>
        <p:spPr>
          <a:xfrm>
            <a:off x="4747725" y="2379825"/>
            <a:ext cx="7278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mynet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/>
          <p:nvPr/>
        </p:nvSpPr>
        <p:spPr>
          <a:xfrm>
            <a:off x="1435075" y="2687925"/>
            <a:ext cx="4826700" cy="452400"/>
          </a:xfrm>
          <a:prstGeom prst="ellipse">
            <a:avLst/>
          </a:prstGeom>
          <a:noFill/>
          <a:ln cap="flat" cmpd="sng" w="19050">
            <a:solidFill>
              <a:srgbClr val="434343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Shape 442"/>
          <p:cNvSpPr/>
          <p:nvPr/>
        </p:nvSpPr>
        <p:spPr>
          <a:xfrm>
            <a:off x="924900" y="1379480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443" name="Shape 443"/>
          <p:cNvSpPr/>
          <p:nvPr/>
        </p:nvSpPr>
        <p:spPr>
          <a:xfrm>
            <a:off x="4576247" y="1110222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444" name="Shape 444"/>
          <p:cNvSpPr/>
          <p:nvPr/>
        </p:nvSpPr>
        <p:spPr>
          <a:xfrm>
            <a:off x="2527077" y="2088222"/>
            <a:ext cx="1000500" cy="452400"/>
          </a:xfrm>
          <a:prstGeom prst="rect">
            <a:avLst/>
          </a:prstGeom>
          <a:solidFill>
            <a:srgbClr val="3C78D8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445" name="Shape 445"/>
          <p:cNvSpPr/>
          <p:nvPr/>
        </p:nvSpPr>
        <p:spPr>
          <a:xfrm>
            <a:off x="1230878" y="3103522"/>
            <a:ext cx="1000499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446" name="Shape 446"/>
          <p:cNvSpPr/>
          <p:nvPr/>
        </p:nvSpPr>
        <p:spPr>
          <a:xfrm>
            <a:off x="3698955" y="3292247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447" name="Shape 447"/>
          <p:cNvSpPr/>
          <p:nvPr/>
        </p:nvSpPr>
        <p:spPr>
          <a:xfrm>
            <a:off x="5673552" y="3292247"/>
            <a:ext cx="1000499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grpSp>
        <p:nvGrpSpPr>
          <p:cNvPr id="448" name="Shape 448"/>
          <p:cNvGrpSpPr/>
          <p:nvPr/>
        </p:nvGrpSpPr>
        <p:grpSpPr>
          <a:xfrm>
            <a:off x="6080484" y="1240955"/>
            <a:ext cx="186645" cy="221571"/>
            <a:chOff x="-1333929" y="5067694"/>
            <a:chExt cx="458700" cy="544535"/>
          </a:xfrm>
        </p:grpSpPr>
        <p:sp>
          <p:nvSpPr>
            <p:cNvPr id="449" name="Shape 449"/>
            <p:cNvSpPr/>
            <p:nvPr/>
          </p:nvSpPr>
          <p:spPr>
            <a:xfrm>
              <a:off x="-1333929" y="5067694"/>
              <a:ext cx="458700" cy="219000"/>
            </a:xfrm>
            <a:prstGeom prst="ellipse">
              <a:avLst/>
            </a:pr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Shape 450"/>
            <p:cNvSpPr/>
            <p:nvPr/>
          </p:nvSpPr>
          <p:spPr>
            <a:xfrm>
              <a:off x="-1333929" y="5286769"/>
              <a:ext cx="458700" cy="10650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120000" y="68000"/>
                    <a:pt x="93230" y="120000"/>
                    <a:pt x="60000" y="120000"/>
                  </a:cubicBezTo>
                  <a:cubicBezTo>
                    <a:pt x="26769" y="120000"/>
                    <a:pt x="0" y="68000"/>
                    <a:pt x="0" y="0"/>
                  </a:cubicBezTo>
                </a:path>
              </a:pathLst>
            </a:cu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Shape 451"/>
            <p:cNvSpPr/>
            <p:nvPr/>
          </p:nvSpPr>
          <p:spPr>
            <a:xfrm>
              <a:off x="-1333929" y="5393130"/>
              <a:ext cx="458700" cy="10950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120000" y="65806"/>
                    <a:pt x="93230" y="120000"/>
                    <a:pt x="60000" y="120000"/>
                  </a:cubicBezTo>
                  <a:cubicBezTo>
                    <a:pt x="26769" y="120000"/>
                    <a:pt x="0" y="65806"/>
                    <a:pt x="0" y="0"/>
                  </a:cubicBezTo>
                </a:path>
              </a:pathLst>
            </a:cu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Shape 452"/>
            <p:cNvSpPr/>
            <p:nvPr/>
          </p:nvSpPr>
          <p:spPr>
            <a:xfrm>
              <a:off x="-1333929" y="5177230"/>
              <a:ext cx="458700" cy="43500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89756"/>
                    <a:pt x="0" y="89756"/>
                    <a:pt x="0" y="89756"/>
                  </a:cubicBezTo>
                  <a:cubicBezTo>
                    <a:pt x="0" y="106341"/>
                    <a:pt x="26769" y="120000"/>
                    <a:pt x="60000" y="120000"/>
                  </a:cubicBezTo>
                  <a:cubicBezTo>
                    <a:pt x="93230" y="120000"/>
                    <a:pt x="120000" y="106341"/>
                    <a:pt x="120000" y="89756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3" name="Shape 453"/>
          <p:cNvSpPr txBox="1"/>
          <p:nvPr>
            <p:ph type="title"/>
          </p:nvPr>
        </p:nvSpPr>
        <p:spPr>
          <a:xfrm>
            <a:off x="452975" y="98972"/>
            <a:ext cx="78867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/>
              <a:t>Services</a:t>
            </a:r>
          </a:p>
        </p:txBody>
      </p:sp>
      <p:cxnSp>
        <p:nvCxnSpPr>
          <p:cNvPr id="454" name="Shape 454"/>
          <p:cNvCxnSpPr/>
          <p:nvPr/>
        </p:nvCxnSpPr>
        <p:spPr>
          <a:xfrm>
            <a:off x="1925400" y="1605680"/>
            <a:ext cx="640200" cy="4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55" name="Shape 455"/>
          <p:cNvCxnSpPr>
            <a:stCxn id="445" idx="3"/>
            <a:endCxn id="444" idx="2"/>
          </p:cNvCxnSpPr>
          <p:nvPr/>
        </p:nvCxnSpPr>
        <p:spPr>
          <a:xfrm flipH="1" rot="10800000">
            <a:off x="2231378" y="2540722"/>
            <a:ext cx="795900" cy="78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56" name="Shape 456"/>
          <p:cNvCxnSpPr>
            <a:stCxn id="443" idx="1"/>
            <a:endCxn id="444" idx="3"/>
          </p:cNvCxnSpPr>
          <p:nvPr/>
        </p:nvCxnSpPr>
        <p:spPr>
          <a:xfrm flipH="1">
            <a:off x="3527447" y="1336422"/>
            <a:ext cx="1048800" cy="97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57" name="Shape 457"/>
          <p:cNvCxnSpPr>
            <a:stCxn id="446" idx="1"/>
            <a:endCxn id="444" idx="2"/>
          </p:cNvCxnSpPr>
          <p:nvPr/>
        </p:nvCxnSpPr>
        <p:spPr>
          <a:xfrm rot="10800000">
            <a:off x="3027255" y="2540747"/>
            <a:ext cx="671700" cy="97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58" name="Shape 458"/>
          <p:cNvCxnSpPr>
            <a:stCxn id="444" idx="3"/>
            <a:endCxn id="447" idx="1"/>
          </p:cNvCxnSpPr>
          <p:nvPr/>
        </p:nvCxnSpPr>
        <p:spPr>
          <a:xfrm>
            <a:off x="3527577" y="2314422"/>
            <a:ext cx="2145900" cy="120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59" name="Shape 459"/>
          <p:cNvSpPr/>
          <p:nvPr/>
        </p:nvSpPr>
        <p:spPr>
          <a:xfrm>
            <a:off x="609954" y="3852055"/>
            <a:ext cx="7775400" cy="10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2B30"/>
              </a:buClr>
              <a:buSzPct val="25000"/>
              <a:buFont typeface="Courier New"/>
              <a:buNone/>
            </a:pP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$ docker service create </a:t>
            </a:r>
            <a:r>
              <a:rPr lang="en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--replicas</a:t>
            </a: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 --name frontend --network my</a:t>
            </a:r>
            <a:r>
              <a:rPr lang="en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net</a:t>
            </a: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2B30"/>
              </a:buClr>
              <a:buSzPct val="25000"/>
              <a:buFont typeface="Courier New"/>
              <a:buNone/>
            </a:pP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 --publish 80:80/tcp</a:t>
            </a:r>
            <a:r>
              <a:rPr lang="en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frontend_image:latest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$ docker service create --name redis --network my</a:t>
            </a:r>
            <a:r>
              <a:rPr lang="en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net</a:t>
            </a: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 redis:latest</a:t>
            </a:r>
          </a:p>
        </p:txBody>
      </p:sp>
      <p:sp>
        <p:nvSpPr>
          <p:cNvPr id="460" name="Shape 460"/>
          <p:cNvSpPr/>
          <p:nvPr/>
        </p:nvSpPr>
        <p:spPr>
          <a:xfrm>
            <a:off x="301850" y="3904800"/>
            <a:ext cx="308100" cy="308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61" name="Shape 461"/>
          <p:cNvCxnSpPr/>
          <p:nvPr/>
        </p:nvCxnSpPr>
        <p:spPr>
          <a:xfrm>
            <a:off x="354825" y="39519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62" name="Shape 462"/>
          <p:cNvCxnSpPr/>
          <p:nvPr/>
        </p:nvCxnSpPr>
        <p:spPr>
          <a:xfrm>
            <a:off x="403525" y="39519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63" name="Shape 463"/>
          <p:cNvCxnSpPr/>
          <p:nvPr/>
        </p:nvCxnSpPr>
        <p:spPr>
          <a:xfrm>
            <a:off x="501325" y="39519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64" name="Shape 464"/>
          <p:cNvCxnSpPr/>
          <p:nvPr/>
        </p:nvCxnSpPr>
        <p:spPr>
          <a:xfrm>
            <a:off x="549675" y="39519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65" name="Shape 465"/>
          <p:cNvCxnSpPr/>
          <p:nvPr/>
        </p:nvCxnSpPr>
        <p:spPr>
          <a:xfrm>
            <a:off x="452975" y="39537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66" name="Shape 466"/>
          <p:cNvSpPr/>
          <p:nvPr/>
        </p:nvSpPr>
        <p:spPr>
          <a:xfrm>
            <a:off x="298925" y="4500650"/>
            <a:ext cx="308100" cy="308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A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67" name="Shape 467"/>
          <p:cNvCxnSpPr/>
          <p:nvPr/>
        </p:nvCxnSpPr>
        <p:spPr>
          <a:xfrm>
            <a:off x="351900" y="45477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68" name="Shape 468"/>
          <p:cNvCxnSpPr/>
          <p:nvPr/>
        </p:nvCxnSpPr>
        <p:spPr>
          <a:xfrm>
            <a:off x="400600" y="45477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69" name="Shape 469"/>
          <p:cNvCxnSpPr/>
          <p:nvPr/>
        </p:nvCxnSpPr>
        <p:spPr>
          <a:xfrm>
            <a:off x="498400" y="45477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70" name="Shape 470"/>
          <p:cNvCxnSpPr/>
          <p:nvPr/>
        </p:nvCxnSpPr>
        <p:spPr>
          <a:xfrm>
            <a:off x="546750" y="45477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71" name="Shape 471"/>
          <p:cNvCxnSpPr/>
          <p:nvPr/>
        </p:nvCxnSpPr>
        <p:spPr>
          <a:xfrm>
            <a:off x="450050" y="45496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72" name="Shape 472"/>
          <p:cNvSpPr/>
          <p:nvPr/>
        </p:nvSpPr>
        <p:spPr>
          <a:xfrm>
            <a:off x="1271125" y="2752037"/>
            <a:ext cx="308100" cy="308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3" name="Shape 473"/>
          <p:cNvCxnSpPr/>
          <p:nvPr/>
        </p:nvCxnSpPr>
        <p:spPr>
          <a:xfrm>
            <a:off x="1324100" y="279913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74" name="Shape 474"/>
          <p:cNvCxnSpPr/>
          <p:nvPr/>
        </p:nvCxnSpPr>
        <p:spPr>
          <a:xfrm>
            <a:off x="1372800" y="279913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75" name="Shape 475"/>
          <p:cNvCxnSpPr/>
          <p:nvPr/>
        </p:nvCxnSpPr>
        <p:spPr>
          <a:xfrm>
            <a:off x="1470600" y="279913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76" name="Shape 476"/>
          <p:cNvCxnSpPr/>
          <p:nvPr/>
        </p:nvCxnSpPr>
        <p:spPr>
          <a:xfrm>
            <a:off x="1518950" y="279913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77" name="Shape 477"/>
          <p:cNvCxnSpPr/>
          <p:nvPr/>
        </p:nvCxnSpPr>
        <p:spPr>
          <a:xfrm>
            <a:off x="1422250" y="280098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78" name="Shape 478"/>
          <p:cNvSpPr/>
          <p:nvPr/>
        </p:nvSpPr>
        <p:spPr>
          <a:xfrm>
            <a:off x="5738075" y="2929250"/>
            <a:ext cx="308100" cy="308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9" name="Shape 479"/>
          <p:cNvCxnSpPr/>
          <p:nvPr/>
        </p:nvCxnSpPr>
        <p:spPr>
          <a:xfrm>
            <a:off x="5791050" y="29763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80" name="Shape 480"/>
          <p:cNvCxnSpPr/>
          <p:nvPr/>
        </p:nvCxnSpPr>
        <p:spPr>
          <a:xfrm>
            <a:off x="5839750" y="29763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81" name="Shape 481"/>
          <p:cNvCxnSpPr/>
          <p:nvPr/>
        </p:nvCxnSpPr>
        <p:spPr>
          <a:xfrm>
            <a:off x="5937550" y="29763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82" name="Shape 482"/>
          <p:cNvCxnSpPr/>
          <p:nvPr/>
        </p:nvCxnSpPr>
        <p:spPr>
          <a:xfrm>
            <a:off x="5985900" y="29763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83" name="Shape 483"/>
          <p:cNvCxnSpPr/>
          <p:nvPr/>
        </p:nvCxnSpPr>
        <p:spPr>
          <a:xfrm>
            <a:off x="5889200" y="29782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84" name="Shape 484"/>
          <p:cNvSpPr/>
          <p:nvPr/>
        </p:nvSpPr>
        <p:spPr>
          <a:xfrm>
            <a:off x="6110775" y="2929250"/>
            <a:ext cx="308100" cy="308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85" name="Shape 485"/>
          <p:cNvCxnSpPr/>
          <p:nvPr/>
        </p:nvCxnSpPr>
        <p:spPr>
          <a:xfrm>
            <a:off x="6163750" y="29763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86" name="Shape 486"/>
          <p:cNvCxnSpPr/>
          <p:nvPr/>
        </p:nvCxnSpPr>
        <p:spPr>
          <a:xfrm>
            <a:off x="6212450" y="29763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87" name="Shape 487"/>
          <p:cNvCxnSpPr/>
          <p:nvPr/>
        </p:nvCxnSpPr>
        <p:spPr>
          <a:xfrm>
            <a:off x="6310250" y="29763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88" name="Shape 488"/>
          <p:cNvCxnSpPr/>
          <p:nvPr/>
        </p:nvCxnSpPr>
        <p:spPr>
          <a:xfrm>
            <a:off x="6358600" y="29763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89" name="Shape 489"/>
          <p:cNvCxnSpPr/>
          <p:nvPr/>
        </p:nvCxnSpPr>
        <p:spPr>
          <a:xfrm>
            <a:off x="6261900" y="29782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90" name="Shape 490"/>
          <p:cNvSpPr/>
          <p:nvPr/>
        </p:nvSpPr>
        <p:spPr>
          <a:xfrm>
            <a:off x="3766500" y="2929187"/>
            <a:ext cx="308100" cy="308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EA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91" name="Shape 491"/>
          <p:cNvCxnSpPr/>
          <p:nvPr/>
        </p:nvCxnSpPr>
        <p:spPr>
          <a:xfrm>
            <a:off x="3819475" y="297628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92" name="Shape 492"/>
          <p:cNvCxnSpPr/>
          <p:nvPr/>
        </p:nvCxnSpPr>
        <p:spPr>
          <a:xfrm>
            <a:off x="3868175" y="297628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93" name="Shape 493"/>
          <p:cNvCxnSpPr/>
          <p:nvPr/>
        </p:nvCxnSpPr>
        <p:spPr>
          <a:xfrm>
            <a:off x="3965975" y="297628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94" name="Shape 494"/>
          <p:cNvCxnSpPr/>
          <p:nvPr/>
        </p:nvCxnSpPr>
        <p:spPr>
          <a:xfrm>
            <a:off x="4014325" y="297628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95" name="Shape 495"/>
          <p:cNvCxnSpPr/>
          <p:nvPr/>
        </p:nvCxnSpPr>
        <p:spPr>
          <a:xfrm>
            <a:off x="3917625" y="297813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96" name="Shape 496"/>
          <p:cNvSpPr txBox="1"/>
          <p:nvPr/>
        </p:nvSpPr>
        <p:spPr>
          <a:xfrm>
            <a:off x="4747725" y="2379825"/>
            <a:ext cx="7278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mynet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/>
          <p:nvPr/>
        </p:nvSpPr>
        <p:spPr>
          <a:xfrm>
            <a:off x="1435075" y="2687925"/>
            <a:ext cx="4826700" cy="452400"/>
          </a:xfrm>
          <a:prstGeom prst="ellipse">
            <a:avLst/>
          </a:prstGeom>
          <a:noFill/>
          <a:ln cap="flat" cmpd="sng" w="19050">
            <a:solidFill>
              <a:srgbClr val="434343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Shape 502"/>
          <p:cNvSpPr/>
          <p:nvPr/>
        </p:nvSpPr>
        <p:spPr>
          <a:xfrm>
            <a:off x="924900" y="1379480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503" name="Shape 503"/>
          <p:cNvSpPr/>
          <p:nvPr/>
        </p:nvSpPr>
        <p:spPr>
          <a:xfrm>
            <a:off x="4576247" y="1110222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504" name="Shape 504"/>
          <p:cNvSpPr/>
          <p:nvPr/>
        </p:nvSpPr>
        <p:spPr>
          <a:xfrm>
            <a:off x="2527077" y="2088222"/>
            <a:ext cx="1000500" cy="452400"/>
          </a:xfrm>
          <a:prstGeom prst="rect">
            <a:avLst/>
          </a:prstGeom>
          <a:solidFill>
            <a:srgbClr val="3C78D8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505" name="Shape 505"/>
          <p:cNvSpPr/>
          <p:nvPr/>
        </p:nvSpPr>
        <p:spPr>
          <a:xfrm>
            <a:off x="1230878" y="3103522"/>
            <a:ext cx="1000499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506" name="Shape 506"/>
          <p:cNvSpPr/>
          <p:nvPr/>
        </p:nvSpPr>
        <p:spPr>
          <a:xfrm>
            <a:off x="3698955" y="3292247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507" name="Shape 507"/>
          <p:cNvSpPr/>
          <p:nvPr/>
        </p:nvSpPr>
        <p:spPr>
          <a:xfrm>
            <a:off x="5673552" y="3292247"/>
            <a:ext cx="1000499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grpSp>
        <p:nvGrpSpPr>
          <p:cNvPr id="508" name="Shape 508"/>
          <p:cNvGrpSpPr/>
          <p:nvPr/>
        </p:nvGrpSpPr>
        <p:grpSpPr>
          <a:xfrm>
            <a:off x="6080484" y="1240955"/>
            <a:ext cx="186645" cy="221571"/>
            <a:chOff x="-1333929" y="5067694"/>
            <a:chExt cx="458700" cy="544535"/>
          </a:xfrm>
        </p:grpSpPr>
        <p:sp>
          <p:nvSpPr>
            <p:cNvPr id="509" name="Shape 509"/>
            <p:cNvSpPr/>
            <p:nvPr/>
          </p:nvSpPr>
          <p:spPr>
            <a:xfrm>
              <a:off x="-1333929" y="5067694"/>
              <a:ext cx="458700" cy="219000"/>
            </a:xfrm>
            <a:prstGeom prst="ellipse">
              <a:avLst/>
            </a:pr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Shape 510"/>
            <p:cNvSpPr/>
            <p:nvPr/>
          </p:nvSpPr>
          <p:spPr>
            <a:xfrm>
              <a:off x="-1333929" y="5286769"/>
              <a:ext cx="458700" cy="10650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120000" y="68000"/>
                    <a:pt x="93230" y="120000"/>
                    <a:pt x="60000" y="120000"/>
                  </a:cubicBezTo>
                  <a:cubicBezTo>
                    <a:pt x="26769" y="120000"/>
                    <a:pt x="0" y="68000"/>
                    <a:pt x="0" y="0"/>
                  </a:cubicBezTo>
                </a:path>
              </a:pathLst>
            </a:cu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Shape 511"/>
            <p:cNvSpPr/>
            <p:nvPr/>
          </p:nvSpPr>
          <p:spPr>
            <a:xfrm>
              <a:off x="-1333929" y="5393130"/>
              <a:ext cx="458700" cy="10950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120000" y="65806"/>
                    <a:pt x="93230" y="120000"/>
                    <a:pt x="60000" y="120000"/>
                  </a:cubicBezTo>
                  <a:cubicBezTo>
                    <a:pt x="26769" y="120000"/>
                    <a:pt x="0" y="65806"/>
                    <a:pt x="0" y="0"/>
                  </a:cubicBezTo>
                </a:path>
              </a:pathLst>
            </a:cu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Shape 512"/>
            <p:cNvSpPr/>
            <p:nvPr/>
          </p:nvSpPr>
          <p:spPr>
            <a:xfrm>
              <a:off x="-1333929" y="5177230"/>
              <a:ext cx="458700" cy="43500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89756"/>
                    <a:pt x="0" y="89756"/>
                    <a:pt x="0" y="89756"/>
                  </a:cubicBezTo>
                  <a:cubicBezTo>
                    <a:pt x="0" y="106341"/>
                    <a:pt x="26769" y="120000"/>
                    <a:pt x="60000" y="120000"/>
                  </a:cubicBezTo>
                  <a:cubicBezTo>
                    <a:pt x="93230" y="120000"/>
                    <a:pt x="120000" y="106341"/>
                    <a:pt x="120000" y="89756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3" name="Shape 513"/>
          <p:cNvSpPr txBox="1"/>
          <p:nvPr>
            <p:ph type="title"/>
          </p:nvPr>
        </p:nvSpPr>
        <p:spPr>
          <a:xfrm>
            <a:off x="452975" y="98972"/>
            <a:ext cx="78867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/>
              <a:t>Node Failure</a:t>
            </a:r>
          </a:p>
        </p:txBody>
      </p:sp>
      <p:cxnSp>
        <p:nvCxnSpPr>
          <p:cNvPr id="514" name="Shape 514"/>
          <p:cNvCxnSpPr/>
          <p:nvPr/>
        </p:nvCxnSpPr>
        <p:spPr>
          <a:xfrm>
            <a:off x="1925400" y="1605680"/>
            <a:ext cx="640200" cy="4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15" name="Shape 515"/>
          <p:cNvCxnSpPr>
            <a:stCxn id="505" idx="3"/>
            <a:endCxn id="504" idx="2"/>
          </p:cNvCxnSpPr>
          <p:nvPr/>
        </p:nvCxnSpPr>
        <p:spPr>
          <a:xfrm flipH="1" rot="10800000">
            <a:off x="2231378" y="2540722"/>
            <a:ext cx="795900" cy="78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16" name="Shape 516"/>
          <p:cNvCxnSpPr>
            <a:stCxn id="503" idx="1"/>
            <a:endCxn id="504" idx="3"/>
          </p:cNvCxnSpPr>
          <p:nvPr/>
        </p:nvCxnSpPr>
        <p:spPr>
          <a:xfrm flipH="1">
            <a:off x="3527447" y="1336422"/>
            <a:ext cx="1048800" cy="97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17" name="Shape 517"/>
          <p:cNvCxnSpPr>
            <a:stCxn id="506" idx="1"/>
            <a:endCxn id="504" idx="2"/>
          </p:cNvCxnSpPr>
          <p:nvPr/>
        </p:nvCxnSpPr>
        <p:spPr>
          <a:xfrm rot="10800000">
            <a:off x="3027255" y="2540747"/>
            <a:ext cx="671700" cy="97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18" name="Shape 518"/>
          <p:cNvCxnSpPr>
            <a:stCxn id="504" idx="3"/>
            <a:endCxn id="507" idx="1"/>
          </p:cNvCxnSpPr>
          <p:nvPr/>
        </p:nvCxnSpPr>
        <p:spPr>
          <a:xfrm>
            <a:off x="3527577" y="2314422"/>
            <a:ext cx="2145900" cy="120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19" name="Shape 519"/>
          <p:cNvSpPr/>
          <p:nvPr/>
        </p:nvSpPr>
        <p:spPr>
          <a:xfrm>
            <a:off x="609954" y="3852055"/>
            <a:ext cx="7775400" cy="10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2B30"/>
              </a:buClr>
              <a:buSzPct val="25000"/>
              <a:buFont typeface="Courier New"/>
              <a:buNone/>
            </a:pP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$ docker service create </a:t>
            </a:r>
            <a:r>
              <a:rPr lang="en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--replicas</a:t>
            </a: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 --name frontend --network my</a:t>
            </a:r>
            <a:r>
              <a:rPr lang="en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net</a:t>
            </a: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2B30"/>
              </a:buClr>
              <a:buSzPct val="25000"/>
              <a:buFont typeface="Courier New"/>
              <a:buNone/>
            </a:pP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 --publish 80:80/tcp</a:t>
            </a:r>
            <a:r>
              <a:rPr lang="en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frontend_image:latest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$ docker service create --name redis --network my</a:t>
            </a:r>
            <a:r>
              <a:rPr lang="en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net</a:t>
            </a: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 redis:latest</a:t>
            </a:r>
          </a:p>
        </p:txBody>
      </p:sp>
      <p:sp>
        <p:nvSpPr>
          <p:cNvPr id="520" name="Shape 520"/>
          <p:cNvSpPr/>
          <p:nvPr/>
        </p:nvSpPr>
        <p:spPr>
          <a:xfrm>
            <a:off x="301850" y="3904800"/>
            <a:ext cx="308100" cy="308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21" name="Shape 521"/>
          <p:cNvCxnSpPr/>
          <p:nvPr/>
        </p:nvCxnSpPr>
        <p:spPr>
          <a:xfrm>
            <a:off x="354825" y="39519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22" name="Shape 522"/>
          <p:cNvCxnSpPr/>
          <p:nvPr/>
        </p:nvCxnSpPr>
        <p:spPr>
          <a:xfrm>
            <a:off x="403525" y="39519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23" name="Shape 523"/>
          <p:cNvCxnSpPr/>
          <p:nvPr/>
        </p:nvCxnSpPr>
        <p:spPr>
          <a:xfrm>
            <a:off x="501325" y="39519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24" name="Shape 524"/>
          <p:cNvCxnSpPr/>
          <p:nvPr/>
        </p:nvCxnSpPr>
        <p:spPr>
          <a:xfrm>
            <a:off x="549675" y="39519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25" name="Shape 525"/>
          <p:cNvCxnSpPr/>
          <p:nvPr/>
        </p:nvCxnSpPr>
        <p:spPr>
          <a:xfrm>
            <a:off x="452975" y="39537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26" name="Shape 526"/>
          <p:cNvSpPr/>
          <p:nvPr/>
        </p:nvSpPr>
        <p:spPr>
          <a:xfrm>
            <a:off x="298925" y="4500650"/>
            <a:ext cx="308100" cy="308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A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27" name="Shape 527"/>
          <p:cNvCxnSpPr/>
          <p:nvPr/>
        </p:nvCxnSpPr>
        <p:spPr>
          <a:xfrm>
            <a:off x="351900" y="45477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28" name="Shape 528"/>
          <p:cNvCxnSpPr/>
          <p:nvPr/>
        </p:nvCxnSpPr>
        <p:spPr>
          <a:xfrm>
            <a:off x="400600" y="45477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29" name="Shape 529"/>
          <p:cNvCxnSpPr/>
          <p:nvPr/>
        </p:nvCxnSpPr>
        <p:spPr>
          <a:xfrm>
            <a:off x="498400" y="45477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30" name="Shape 530"/>
          <p:cNvCxnSpPr/>
          <p:nvPr/>
        </p:nvCxnSpPr>
        <p:spPr>
          <a:xfrm>
            <a:off x="546750" y="45477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31" name="Shape 531"/>
          <p:cNvCxnSpPr/>
          <p:nvPr/>
        </p:nvCxnSpPr>
        <p:spPr>
          <a:xfrm>
            <a:off x="450050" y="45496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32" name="Shape 532"/>
          <p:cNvSpPr/>
          <p:nvPr/>
        </p:nvSpPr>
        <p:spPr>
          <a:xfrm>
            <a:off x="1271125" y="2752037"/>
            <a:ext cx="308100" cy="308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33" name="Shape 533"/>
          <p:cNvCxnSpPr/>
          <p:nvPr/>
        </p:nvCxnSpPr>
        <p:spPr>
          <a:xfrm>
            <a:off x="1324100" y="279913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34" name="Shape 534"/>
          <p:cNvCxnSpPr/>
          <p:nvPr/>
        </p:nvCxnSpPr>
        <p:spPr>
          <a:xfrm>
            <a:off x="1372800" y="279913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35" name="Shape 535"/>
          <p:cNvCxnSpPr/>
          <p:nvPr/>
        </p:nvCxnSpPr>
        <p:spPr>
          <a:xfrm>
            <a:off x="1470600" y="279913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36" name="Shape 536"/>
          <p:cNvCxnSpPr/>
          <p:nvPr/>
        </p:nvCxnSpPr>
        <p:spPr>
          <a:xfrm>
            <a:off x="1518950" y="279913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37" name="Shape 537"/>
          <p:cNvCxnSpPr/>
          <p:nvPr/>
        </p:nvCxnSpPr>
        <p:spPr>
          <a:xfrm>
            <a:off x="1422250" y="280098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38" name="Shape 538"/>
          <p:cNvSpPr/>
          <p:nvPr/>
        </p:nvSpPr>
        <p:spPr>
          <a:xfrm>
            <a:off x="5738075" y="2929250"/>
            <a:ext cx="308100" cy="308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39" name="Shape 539"/>
          <p:cNvCxnSpPr/>
          <p:nvPr/>
        </p:nvCxnSpPr>
        <p:spPr>
          <a:xfrm>
            <a:off x="5791050" y="29763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40" name="Shape 540"/>
          <p:cNvCxnSpPr/>
          <p:nvPr/>
        </p:nvCxnSpPr>
        <p:spPr>
          <a:xfrm>
            <a:off x="5839750" y="29763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41" name="Shape 541"/>
          <p:cNvCxnSpPr/>
          <p:nvPr/>
        </p:nvCxnSpPr>
        <p:spPr>
          <a:xfrm>
            <a:off x="5937550" y="29763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42" name="Shape 542"/>
          <p:cNvCxnSpPr/>
          <p:nvPr/>
        </p:nvCxnSpPr>
        <p:spPr>
          <a:xfrm>
            <a:off x="5985900" y="29763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43" name="Shape 543"/>
          <p:cNvCxnSpPr/>
          <p:nvPr/>
        </p:nvCxnSpPr>
        <p:spPr>
          <a:xfrm>
            <a:off x="5889200" y="29782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44" name="Shape 544"/>
          <p:cNvSpPr/>
          <p:nvPr/>
        </p:nvSpPr>
        <p:spPr>
          <a:xfrm>
            <a:off x="6110775" y="2929250"/>
            <a:ext cx="308100" cy="308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45" name="Shape 545"/>
          <p:cNvCxnSpPr/>
          <p:nvPr/>
        </p:nvCxnSpPr>
        <p:spPr>
          <a:xfrm>
            <a:off x="6163750" y="29763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46" name="Shape 546"/>
          <p:cNvCxnSpPr/>
          <p:nvPr/>
        </p:nvCxnSpPr>
        <p:spPr>
          <a:xfrm>
            <a:off x="6212450" y="29763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47" name="Shape 547"/>
          <p:cNvCxnSpPr/>
          <p:nvPr/>
        </p:nvCxnSpPr>
        <p:spPr>
          <a:xfrm>
            <a:off x="6310250" y="29763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48" name="Shape 548"/>
          <p:cNvCxnSpPr/>
          <p:nvPr/>
        </p:nvCxnSpPr>
        <p:spPr>
          <a:xfrm>
            <a:off x="6358600" y="29763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49" name="Shape 549"/>
          <p:cNvCxnSpPr/>
          <p:nvPr/>
        </p:nvCxnSpPr>
        <p:spPr>
          <a:xfrm>
            <a:off x="6261900" y="29782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50" name="Shape 550"/>
          <p:cNvSpPr/>
          <p:nvPr/>
        </p:nvSpPr>
        <p:spPr>
          <a:xfrm>
            <a:off x="3766500" y="2929187"/>
            <a:ext cx="308100" cy="308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EA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51" name="Shape 551"/>
          <p:cNvCxnSpPr/>
          <p:nvPr/>
        </p:nvCxnSpPr>
        <p:spPr>
          <a:xfrm>
            <a:off x="3819475" y="297628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52" name="Shape 552"/>
          <p:cNvCxnSpPr/>
          <p:nvPr/>
        </p:nvCxnSpPr>
        <p:spPr>
          <a:xfrm>
            <a:off x="3868175" y="297628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53" name="Shape 553"/>
          <p:cNvCxnSpPr/>
          <p:nvPr/>
        </p:nvCxnSpPr>
        <p:spPr>
          <a:xfrm>
            <a:off x="3965975" y="297628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54" name="Shape 554"/>
          <p:cNvCxnSpPr/>
          <p:nvPr/>
        </p:nvCxnSpPr>
        <p:spPr>
          <a:xfrm>
            <a:off x="4014325" y="297628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55" name="Shape 555"/>
          <p:cNvCxnSpPr/>
          <p:nvPr/>
        </p:nvCxnSpPr>
        <p:spPr>
          <a:xfrm>
            <a:off x="3917625" y="297813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56" name="Shape 556"/>
          <p:cNvSpPr txBox="1"/>
          <p:nvPr/>
        </p:nvSpPr>
        <p:spPr>
          <a:xfrm>
            <a:off x="4747725" y="2379825"/>
            <a:ext cx="7278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mynet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/>
          <p:nvPr/>
        </p:nvSpPr>
        <p:spPr>
          <a:xfrm>
            <a:off x="1435075" y="2687925"/>
            <a:ext cx="4826700" cy="452400"/>
          </a:xfrm>
          <a:prstGeom prst="ellipse">
            <a:avLst/>
          </a:prstGeom>
          <a:noFill/>
          <a:ln cap="flat" cmpd="sng" w="19050">
            <a:solidFill>
              <a:srgbClr val="434343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Shape 562"/>
          <p:cNvSpPr/>
          <p:nvPr/>
        </p:nvSpPr>
        <p:spPr>
          <a:xfrm>
            <a:off x="924900" y="1379480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563" name="Shape 563"/>
          <p:cNvSpPr/>
          <p:nvPr/>
        </p:nvSpPr>
        <p:spPr>
          <a:xfrm>
            <a:off x="4576247" y="1110222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564" name="Shape 564"/>
          <p:cNvSpPr/>
          <p:nvPr/>
        </p:nvSpPr>
        <p:spPr>
          <a:xfrm>
            <a:off x="2527077" y="2088222"/>
            <a:ext cx="1000500" cy="452400"/>
          </a:xfrm>
          <a:prstGeom prst="rect">
            <a:avLst/>
          </a:prstGeom>
          <a:solidFill>
            <a:srgbClr val="3C78D8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565" name="Shape 565"/>
          <p:cNvSpPr/>
          <p:nvPr/>
        </p:nvSpPr>
        <p:spPr>
          <a:xfrm>
            <a:off x="1230878" y="3103522"/>
            <a:ext cx="1000499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566" name="Shape 566"/>
          <p:cNvSpPr/>
          <p:nvPr/>
        </p:nvSpPr>
        <p:spPr>
          <a:xfrm>
            <a:off x="3698955" y="3292247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567" name="Shape 567"/>
          <p:cNvSpPr/>
          <p:nvPr/>
        </p:nvSpPr>
        <p:spPr>
          <a:xfrm>
            <a:off x="5673552" y="3292247"/>
            <a:ext cx="1000499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grpSp>
        <p:nvGrpSpPr>
          <p:cNvPr id="568" name="Shape 568"/>
          <p:cNvGrpSpPr/>
          <p:nvPr/>
        </p:nvGrpSpPr>
        <p:grpSpPr>
          <a:xfrm>
            <a:off x="6080484" y="1240955"/>
            <a:ext cx="186645" cy="221571"/>
            <a:chOff x="-1333929" y="5067694"/>
            <a:chExt cx="458700" cy="544535"/>
          </a:xfrm>
        </p:grpSpPr>
        <p:sp>
          <p:nvSpPr>
            <p:cNvPr id="569" name="Shape 569"/>
            <p:cNvSpPr/>
            <p:nvPr/>
          </p:nvSpPr>
          <p:spPr>
            <a:xfrm>
              <a:off x="-1333929" y="5067694"/>
              <a:ext cx="458700" cy="219000"/>
            </a:xfrm>
            <a:prstGeom prst="ellipse">
              <a:avLst/>
            </a:pr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Shape 570"/>
            <p:cNvSpPr/>
            <p:nvPr/>
          </p:nvSpPr>
          <p:spPr>
            <a:xfrm>
              <a:off x="-1333929" y="5286769"/>
              <a:ext cx="458700" cy="10650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120000" y="68000"/>
                    <a:pt x="93230" y="120000"/>
                    <a:pt x="60000" y="120000"/>
                  </a:cubicBezTo>
                  <a:cubicBezTo>
                    <a:pt x="26769" y="120000"/>
                    <a:pt x="0" y="68000"/>
                    <a:pt x="0" y="0"/>
                  </a:cubicBezTo>
                </a:path>
              </a:pathLst>
            </a:cu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Shape 571"/>
            <p:cNvSpPr/>
            <p:nvPr/>
          </p:nvSpPr>
          <p:spPr>
            <a:xfrm>
              <a:off x="-1333929" y="5393130"/>
              <a:ext cx="458700" cy="10950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120000" y="65806"/>
                    <a:pt x="93230" y="120000"/>
                    <a:pt x="60000" y="120000"/>
                  </a:cubicBezTo>
                  <a:cubicBezTo>
                    <a:pt x="26769" y="120000"/>
                    <a:pt x="0" y="65806"/>
                    <a:pt x="0" y="0"/>
                  </a:cubicBezTo>
                </a:path>
              </a:pathLst>
            </a:cu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Shape 572"/>
            <p:cNvSpPr/>
            <p:nvPr/>
          </p:nvSpPr>
          <p:spPr>
            <a:xfrm>
              <a:off x="-1333929" y="5177230"/>
              <a:ext cx="458700" cy="43500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89756"/>
                    <a:pt x="0" y="89756"/>
                    <a:pt x="0" y="89756"/>
                  </a:cubicBezTo>
                  <a:cubicBezTo>
                    <a:pt x="0" y="106341"/>
                    <a:pt x="26769" y="120000"/>
                    <a:pt x="60000" y="120000"/>
                  </a:cubicBezTo>
                  <a:cubicBezTo>
                    <a:pt x="93230" y="120000"/>
                    <a:pt x="120000" y="106341"/>
                    <a:pt x="120000" y="89756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3" name="Shape 573"/>
          <p:cNvSpPr txBox="1"/>
          <p:nvPr>
            <p:ph type="title"/>
          </p:nvPr>
        </p:nvSpPr>
        <p:spPr>
          <a:xfrm>
            <a:off x="452975" y="98972"/>
            <a:ext cx="78867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/>
              <a:t>Node Failure</a:t>
            </a:r>
          </a:p>
        </p:txBody>
      </p:sp>
      <p:cxnSp>
        <p:nvCxnSpPr>
          <p:cNvPr id="574" name="Shape 574"/>
          <p:cNvCxnSpPr/>
          <p:nvPr/>
        </p:nvCxnSpPr>
        <p:spPr>
          <a:xfrm>
            <a:off x="1925400" y="1605680"/>
            <a:ext cx="640200" cy="4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75" name="Shape 575"/>
          <p:cNvCxnSpPr>
            <a:stCxn id="565" idx="3"/>
            <a:endCxn id="564" idx="2"/>
          </p:cNvCxnSpPr>
          <p:nvPr/>
        </p:nvCxnSpPr>
        <p:spPr>
          <a:xfrm flipH="1" rot="10800000">
            <a:off x="2231378" y="2540722"/>
            <a:ext cx="795900" cy="78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76" name="Shape 576"/>
          <p:cNvCxnSpPr>
            <a:stCxn id="563" idx="1"/>
            <a:endCxn id="564" idx="3"/>
          </p:cNvCxnSpPr>
          <p:nvPr/>
        </p:nvCxnSpPr>
        <p:spPr>
          <a:xfrm flipH="1">
            <a:off x="3527447" y="1336422"/>
            <a:ext cx="1048800" cy="97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77" name="Shape 577"/>
          <p:cNvCxnSpPr>
            <a:stCxn id="566" idx="1"/>
            <a:endCxn id="564" idx="2"/>
          </p:cNvCxnSpPr>
          <p:nvPr/>
        </p:nvCxnSpPr>
        <p:spPr>
          <a:xfrm rot="10800000">
            <a:off x="3027255" y="2540747"/>
            <a:ext cx="671700" cy="97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78" name="Shape 578"/>
          <p:cNvCxnSpPr>
            <a:stCxn id="564" idx="3"/>
            <a:endCxn id="567" idx="1"/>
          </p:cNvCxnSpPr>
          <p:nvPr/>
        </p:nvCxnSpPr>
        <p:spPr>
          <a:xfrm>
            <a:off x="3527577" y="2314422"/>
            <a:ext cx="2145900" cy="120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79" name="Shape 579"/>
          <p:cNvSpPr/>
          <p:nvPr/>
        </p:nvSpPr>
        <p:spPr>
          <a:xfrm>
            <a:off x="609954" y="3852055"/>
            <a:ext cx="7775400" cy="10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2B30"/>
              </a:buClr>
              <a:buSzPct val="25000"/>
              <a:buFont typeface="Courier New"/>
              <a:buNone/>
            </a:pP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$ docker service create </a:t>
            </a:r>
            <a:r>
              <a:rPr lang="en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--replicas</a:t>
            </a: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 --name frontend --network my</a:t>
            </a:r>
            <a:r>
              <a:rPr lang="en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net</a:t>
            </a: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2B30"/>
              </a:buClr>
              <a:buSzPct val="25000"/>
              <a:buFont typeface="Courier New"/>
              <a:buNone/>
            </a:pP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 --publish 80:80/tcp</a:t>
            </a:r>
            <a:r>
              <a:rPr lang="en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frontend_image:latest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$ docker service create --name redis --network my</a:t>
            </a:r>
            <a:r>
              <a:rPr lang="en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net</a:t>
            </a: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 redis:latest</a:t>
            </a:r>
          </a:p>
        </p:txBody>
      </p:sp>
      <p:sp>
        <p:nvSpPr>
          <p:cNvPr id="580" name="Shape 580"/>
          <p:cNvSpPr/>
          <p:nvPr/>
        </p:nvSpPr>
        <p:spPr>
          <a:xfrm>
            <a:off x="301850" y="3904800"/>
            <a:ext cx="308100" cy="308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81" name="Shape 581"/>
          <p:cNvCxnSpPr/>
          <p:nvPr/>
        </p:nvCxnSpPr>
        <p:spPr>
          <a:xfrm>
            <a:off x="354825" y="39519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82" name="Shape 582"/>
          <p:cNvCxnSpPr/>
          <p:nvPr/>
        </p:nvCxnSpPr>
        <p:spPr>
          <a:xfrm>
            <a:off x="403525" y="39519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83" name="Shape 583"/>
          <p:cNvCxnSpPr/>
          <p:nvPr/>
        </p:nvCxnSpPr>
        <p:spPr>
          <a:xfrm>
            <a:off x="501325" y="39519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84" name="Shape 584"/>
          <p:cNvCxnSpPr/>
          <p:nvPr/>
        </p:nvCxnSpPr>
        <p:spPr>
          <a:xfrm>
            <a:off x="549675" y="39519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85" name="Shape 585"/>
          <p:cNvCxnSpPr/>
          <p:nvPr/>
        </p:nvCxnSpPr>
        <p:spPr>
          <a:xfrm>
            <a:off x="452975" y="39537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86" name="Shape 586"/>
          <p:cNvSpPr/>
          <p:nvPr/>
        </p:nvSpPr>
        <p:spPr>
          <a:xfrm>
            <a:off x="298925" y="4500650"/>
            <a:ext cx="308100" cy="308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A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87" name="Shape 587"/>
          <p:cNvCxnSpPr/>
          <p:nvPr/>
        </p:nvCxnSpPr>
        <p:spPr>
          <a:xfrm>
            <a:off x="351900" y="45477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88" name="Shape 588"/>
          <p:cNvCxnSpPr/>
          <p:nvPr/>
        </p:nvCxnSpPr>
        <p:spPr>
          <a:xfrm>
            <a:off x="400600" y="45477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89" name="Shape 589"/>
          <p:cNvCxnSpPr/>
          <p:nvPr/>
        </p:nvCxnSpPr>
        <p:spPr>
          <a:xfrm>
            <a:off x="498400" y="45477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90" name="Shape 590"/>
          <p:cNvCxnSpPr/>
          <p:nvPr/>
        </p:nvCxnSpPr>
        <p:spPr>
          <a:xfrm>
            <a:off x="546750" y="45477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91" name="Shape 591"/>
          <p:cNvCxnSpPr/>
          <p:nvPr/>
        </p:nvCxnSpPr>
        <p:spPr>
          <a:xfrm>
            <a:off x="450050" y="45496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92" name="Shape 592"/>
          <p:cNvSpPr/>
          <p:nvPr/>
        </p:nvSpPr>
        <p:spPr>
          <a:xfrm>
            <a:off x="1271125" y="2752037"/>
            <a:ext cx="308100" cy="308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93" name="Shape 593"/>
          <p:cNvCxnSpPr/>
          <p:nvPr/>
        </p:nvCxnSpPr>
        <p:spPr>
          <a:xfrm>
            <a:off x="1324100" y="279913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94" name="Shape 594"/>
          <p:cNvCxnSpPr/>
          <p:nvPr/>
        </p:nvCxnSpPr>
        <p:spPr>
          <a:xfrm>
            <a:off x="1372800" y="279913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95" name="Shape 595"/>
          <p:cNvCxnSpPr/>
          <p:nvPr/>
        </p:nvCxnSpPr>
        <p:spPr>
          <a:xfrm>
            <a:off x="1470600" y="279913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96" name="Shape 596"/>
          <p:cNvCxnSpPr/>
          <p:nvPr/>
        </p:nvCxnSpPr>
        <p:spPr>
          <a:xfrm>
            <a:off x="1518950" y="279913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97" name="Shape 597"/>
          <p:cNvCxnSpPr/>
          <p:nvPr/>
        </p:nvCxnSpPr>
        <p:spPr>
          <a:xfrm>
            <a:off x="1422250" y="280098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98" name="Shape 598"/>
          <p:cNvSpPr/>
          <p:nvPr/>
        </p:nvSpPr>
        <p:spPr>
          <a:xfrm>
            <a:off x="5738075" y="2929250"/>
            <a:ext cx="308100" cy="308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99" name="Shape 599"/>
          <p:cNvCxnSpPr/>
          <p:nvPr/>
        </p:nvCxnSpPr>
        <p:spPr>
          <a:xfrm>
            <a:off x="5791050" y="29763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00" name="Shape 600"/>
          <p:cNvCxnSpPr/>
          <p:nvPr/>
        </p:nvCxnSpPr>
        <p:spPr>
          <a:xfrm>
            <a:off x="5839750" y="29763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01" name="Shape 601"/>
          <p:cNvCxnSpPr/>
          <p:nvPr/>
        </p:nvCxnSpPr>
        <p:spPr>
          <a:xfrm>
            <a:off x="5937550" y="29763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02" name="Shape 602"/>
          <p:cNvCxnSpPr/>
          <p:nvPr/>
        </p:nvCxnSpPr>
        <p:spPr>
          <a:xfrm>
            <a:off x="5985900" y="29763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03" name="Shape 603"/>
          <p:cNvCxnSpPr/>
          <p:nvPr/>
        </p:nvCxnSpPr>
        <p:spPr>
          <a:xfrm>
            <a:off x="5889200" y="29782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04" name="Shape 604"/>
          <p:cNvSpPr/>
          <p:nvPr/>
        </p:nvSpPr>
        <p:spPr>
          <a:xfrm>
            <a:off x="6110775" y="2929250"/>
            <a:ext cx="308100" cy="308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05" name="Shape 605"/>
          <p:cNvCxnSpPr/>
          <p:nvPr/>
        </p:nvCxnSpPr>
        <p:spPr>
          <a:xfrm>
            <a:off x="6163750" y="29763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06" name="Shape 606"/>
          <p:cNvCxnSpPr/>
          <p:nvPr/>
        </p:nvCxnSpPr>
        <p:spPr>
          <a:xfrm>
            <a:off x="6212450" y="29763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07" name="Shape 607"/>
          <p:cNvCxnSpPr/>
          <p:nvPr/>
        </p:nvCxnSpPr>
        <p:spPr>
          <a:xfrm>
            <a:off x="6310250" y="29763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08" name="Shape 608"/>
          <p:cNvCxnSpPr/>
          <p:nvPr/>
        </p:nvCxnSpPr>
        <p:spPr>
          <a:xfrm>
            <a:off x="6358600" y="29763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09" name="Shape 609"/>
          <p:cNvCxnSpPr/>
          <p:nvPr/>
        </p:nvCxnSpPr>
        <p:spPr>
          <a:xfrm>
            <a:off x="6261900" y="29782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10" name="Shape 610"/>
          <p:cNvSpPr/>
          <p:nvPr/>
        </p:nvSpPr>
        <p:spPr>
          <a:xfrm>
            <a:off x="3766500" y="2929187"/>
            <a:ext cx="308100" cy="308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EA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1" name="Shape 611"/>
          <p:cNvCxnSpPr/>
          <p:nvPr/>
        </p:nvCxnSpPr>
        <p:spPr>
          <a:xfrm>
            <a:off x="3819475" y="297628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12" name="Shape 612"/>
          <p:cNvCxnSpPr/>
          <p:nvPr/>
        </p:nvCxnSpPr>
        <p:spPr>
          <a:xfrm>
            <a:off x="3868175" y="297628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13" name="Shape 613"/>
          <p:cNvCxnSpPr/>
          <p:nvPr/>
        </p:nvCxnSpPr>
        <p:spPr>
          <a:xfrm>
            <a:off x="3965975" y="297628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14" name="Shape 614"/>
          <p:cNvCxnSpPr/>
          <p:nvPr/>
        </p:nvCxnSpPr>
        <p:spPr>
          <a:xfrm>
            <a:off x="4014325" y="297628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15" name="Shape 615"/>
          <p:cNvCxnSpPr/>
          <p:nvPr/>
        </p:nvCxnSpPr>
        <p:spPr>
          <a:xfrm>
            <a:off x="3917625" y="297813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16" name="Shape 616"/>
          <p:cNvSpPr txBox="1"/>
          <p:nvPr/>
        </p:nvSpPr>
        <p:spPr>
          <a:xfrm>
            <a:off x="4747725" y="2379825"/>
            <a:ext cx="7278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mynet</a:t>
            </a:r>
          </a:p>
        </p:txBody>
      </p:sp>
      <p:cxnSp>
        <p:nvCxnSpPr>
          <p:cNvPr id="617" name="Shape 617"/>
          <p:cNvCxnSpPr/>
          <p:nvPr/>
        </p:nvCxnSpPr>
        <p:spPr>
          <a:xfrm flipH="1">
            <a:off x="5632550" y="2481200"/>
            <a:ext cx="1134900" cy="15093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18" name="Shape 618"/>
          <p:cNvCxnSpPr/>
          <p:nvPr/>
        </p:nvCxnSpPr>
        <p:spPr>
          <a:xfrm>
            <a:off x="5537275" y="2481200"/>
            <a:ext cx="1290600" cy="14850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/>
          <p:nvPr/>
        </p:nvSpPr>
        <p:spPr>
          <a:xfrm>
            <a:off x="1435075" y="2687925"/>
            <a:ext cx="2869200" cy="452400"/>
          </a:xfrm>
          <a:prstGeom prst="ellipse">
            <a:avLst/>
          </a:prstGeom>
          <a:noFill/>
          <a:ln cap="flat" cmpd="sng" w="19050">
            <a:solidFill>
              <a:srgbClr val="434343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Shape 624"/>
          <p:cNvSpPr/>
          <p:nvPr/>
        </p:nvSpPr>
        <p:spPr>
          <a:xfrm>
            <a:off x="924900" y="1379480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625" name="Shape 625"/>
          <p:cNvSpPr/>
          <p:nvPr/>
        </p:nvSpPr>
        <p:spPr>
          <a:xfrm>
            <a:off x="4576247" y="1110222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626" name="Shape 626"/>
          <p:cNvSpPr/>
          <p:nvPr/>
        </p:nvSpPr>
        <p:spPr>
          <a:xfrm>
            <a:off x="2527077" y="2088222"/>
            <a:ext cx="1000500" cy="452400"/>
          </a:xfrm>
          <a:prstGeom prst="rect">
            <a:avLst/>
          </a:prstGeom>
          <a:solidFill>
            <a:srgbClr val="3C78D8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627" name="Shape 627"/>
          <p:cNvSpPr/>
          <p:nvPr/>
        </p:nvSpPr>
        <p:spPr>
          <a:xfrm>
            <a:off x="1230878" y="3103522"/>
            <a:ext cx="1000499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628" name="Shape 628"/>
          <p:cNvSpPr/>
          <p:nvPr/>
        </p:nvSpPr>
        <p:spPr>
          <a:xfrm>
            <a:off x="3698955" y="3292247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grpSp>
        <p:nvGrpSpPr>
          <p:cNvPr id="629" name="Shape 629"/>
          <p:cNvGrpSpPr/>
          <p:nvPr/>
        </p:nvGrpSpPr>
        <p:grpSpPr>
          <a:xfrm>
            <a:off x="6080484" y="1240955"/>
            <a:ext cx="186645" cy="221571"/>
            <a:chOff x="-1333929" y="5067694"/>
            <a:chExt cx="458700" cy="544535"/>
          </a:xfrm>
        </p:grpSpPr>
        <p:sp>
          <p:nvSpPr>
            <p:cNvPr id="630" name="Shape 630"/>
            <p:cNvSpPr/>
            <p:nvPr/>
          </p:nvSpPr>
          <p:spPr>
            <a:xfrm>
              <a:off x="-1333929" y="5067694"/>
              <a:ext cx="458700" cy="219000"/>
            </a:xfrm>
            <a:prstGeom prst="ellipse">
              <a:avLst/>
            </a:pr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Shape 631"/>
            <p:cNvSpPr/>
            <p:nvPr/>
          </p:nvSpPr>
          <p:spPr>
            <a:xfrm>
              <a:off x="-1333929" y="5286769"/>
              <a:ext cx="458700" cy="10650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120000" y="68000"/>
                    <a:pt x="93230" y="120000"/>
                    <a:pt x="60000" y="120000"/>
                  </a:cubicBezTo>
                  <a:cubicBezTo>
                    <a:pt x="26769" y="120000"/>
                    <a:pt x="0" y="68000"/>
                    <a:pt x="0" y="0"/>
                  </a:cubicBezTo>
                </a:path>
              </a:pathLst>
            </a:cu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Shape 632"/>
            <p:cNvSpPr/>
            <p:nvPr/>
          </p:nvSpPr>
          <p:spPr>
            <a:xfrm>
              <a:off x="-1333929" y="5393130"/>
              <a:ext cx="458700" cy="10950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120000" y="65806"/>
                    <a:pt x="93230" y="120000"/>
                    <a:pt x="60000" y="120000"/>
                  </a:cubicBezTo>
                  <a:cubicBezTo>
                    <a:pt x="26769" y="120000"/>
                    <a:pt x="0" y="65806"/>
                    <a:pt x="0" y="0"/>
                  </a:cubicBezTo>
                </a:path>
              </a:pathLst>
            </a:cu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Shape 633"/>
            <p:cNvSpPr/>
            <p:nvPr/>
          </p:nvSpPr>
          <p:spPr>
            <a:xfrm>
              <a:off x="-1333929" y="5177230"/>
              <a:ext cx="458700" cy="43500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89756"/>
                    <a:pt x="0" y="89756"/>
                    <a:pt x="0" y="89756"/>
                  </a:cubicBezTo>
                  <a:cubicBezTo>
                    <a:pt x="0" y="106341"/>
                    <a:pt x="26769" y="120000"/>
                    <a:pt x="60000" y="120000"/>
                  </a:cubicBezTo>
                  <a:cubicBezTo>
                    <a:pt x="93230" y="120000"/>
                    <a:pt x="120000" y="106341"/>
                    <a:pt x="120000" y="89756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4" name="Shape 634"/>
          <p:cNvSpPr txBox="1"/>
          <p:nvPr>
            <p:ph type="title"/>
          </p:nvPr>
        </p:nvSpPr>
        <p:spPr>
          <a:xfrm>
            <a:off x="452975" y="98972"/>
            <a:ext cx="78867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/>
              <a:t>Desired State ≠ Actual State</a:t>
            </a:r>
          </a:p>
        </p:txBody>
      </p:sp>
      <p:cxnSp>
        <p:nvCxnSpPr>
          <p:cNvPr id="635" name="Shape 635"/>
          <p:cNvCxnSpPr/>
          <p:nvPr/>
        </p:nvCxnSpPr>
        <p:spPr>
          <a:xfrm>
            <a:off x="1925400" y="1605680"/>
            <a:ext cx="640200" cy="4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36" name="Shape 636"/>
          <p:cNvCxnSpPr>
            <a:stCxn id="627" idx="3"/>
            <a:endCxn id="626" idx="2"/>
          </p:cNvCxnSpPr>
          <p:nvPr/>
        </p:nvCxnSpPr>
        <p:spPr>
          <a:xfrm flipH="1" rot="10800000">
            <a:off x="2231378" y="2540722"/>
            <a:ext cx="795900" cy="78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37" name="Shape 637"/>
          <p:cNvCxnSpPr>
            <a:stCxn id="625" idx="1"/>
            <a:endCxn id="626" idx="3"/>
          </p:cNvCxnSpPr>
          <p:nvPr/>
        </p:nvCxnSpPr>
        <p:spPr>
          <a:xfrm flipH="1">
            <a:off x="3527447" y="1336422"/>
            <a:ext cx="1048800" cy="97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38" name="Shape 638"/>
          <p:cNvCxnSpPr>
            <a:stCxn id="628" idx="1"/>
            <a:endCxn id="626" idx="2"/>
          </p:cNvCxnSpPr>
          <p:nvPr/>
        </p:nvCxnSpPr>
        <p:spPr>
          <a:xfrm rot="10800000">
            <a:off x="3027255" y="2540747"/>
            <a:ext cx="671700" cy="97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39" name="Shape 639"/>
          <p:cNvSpPr/>
          <p:nvPr/>
        </p:nvSpPr>
        <p:spPr>
          <a:xfrm>
            <a:off x="609954" y="3852055"/>
            <a:ext cx="7775400" cy="10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2B30"/>
              </a:buClr>
              <a:buSzPct val="25000"/>
              <a:buFont typeface="Courier New"/>
              <a:buNone/>
            </a:pP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$ docker service create </a:t>
            </a:r>
            <a:r>
              <a:rPr lang="en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--replicas</a:t>
            </a: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 --name frontend --network my</a:t>
            </a:r>
            <a:r>
              <a:rPr lang="en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net</a:t>
            </a: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2B30"/>
              </a:buClr>
              <a:buSzPct val="25000"/>
              <a:buFont typeface="Courier New"/>
              <a:buNone/>
            </a:pP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 --publish 80:80/tcp</a:t>
            </a:r>
            <a:r>
              <a:rPr lang="en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frontend_image:latest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$ docker service create --name redis --network my</a:t>
            </a:r>
            <a:r>
              <a:rPr lang="en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net</a:t>
            </a: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 redis:latest</a:t>
            </a:r>
          </a:p>
        </p:txBody>
      </p:sp>
      <p:sp>
        <p:nvSpPr>
          <p:cNvPr id="640" name="Shape 640"/>
          <p:cNvSpPr/>
          <p:nvPr/>
        </p:nvSpPr>
        <p:spPr>
          <a:xfrm>
            <a:off x="301850" y="3904800"/>
            <a:ext cx="308100" cy="308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41" name="Shape 641"/>
          <p:cNvCxnSpPr/>
          <p:nvPr/>
        </p:nvCxnSpPr>
        <p:spPr>
          <a:xfrm>
            <a:off x="354825" y="39519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42" name="Shape 642"/>
          <p:cNvCxnSpPr/>
          <p:nvPr/>
        </p:nvCxnSpPr>
        <p:spPr>
          <a:xfrm>
            <a:off x="403525" y="39519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43" name="Shape 643"/>
          <p:cNvCxnSpPr/>
          <p:nvPr/>
        </p:nvCxnSpPr>
        <p:spPr>
          <a:xfrm>
            <a:off x="501325" y="39519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44" name="Shape 644"/>
          <p:cNvCxnSpPr/>
          <p:nvPr/>
        </p:nvCxnSpPr>
        <p:spPr>
          <a:xfrm>
            <a:off x="549675" y="39519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45" name="Shape 645"/>
          <p:cNvCxnSpPr/>
          <p:nvPr/>
        </p:nvCxnSpPr>
        <p:spPr>
          <a:xfrm>
            <a:off x="452975" y="39537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46" name="Shape 646"/>
          <p:cNvSpPr/>
          <p:nvPr/>
        </p:nvSpPr>
        <p:spPr>
          <a:xfrm>
            <a:off x="298925" y="4500650"/>
            <a:ext cx="308100" cy="308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A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47" name="Shape 647"/>
          <p:cNvCxnSpPr/>
          <p:nvPr/>
        </p:nvCxnSpPr>
        <p:spPr>
          <a:xfrm>
            <a:off x="351900" y="45477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48" name="Shape 648"/>
          <p:cNvCxnSpPr/>
          <p:nvPr/>
        </p:nvCxnSpPr>
        <p:spPr>
          <a:xfrm>
            <a:off x="400600" y="45477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49" name="Shape 649"/>
          <p:cNvCxnSpPr/>
          <p:nvPr/>
        </p:nvCxnSpPr>
        <p:spPr>
          <a:xfrm>
            <a:off x="498400" y="45477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50" name="Shape 650"/>
          <p:cNvCxnSpPr/>
          <p:nvPr/>
        </p:nvCxnSpPr>
        <p:spPr>
          <a:xfrm>
            <a:off x="546750" y="45477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51" name="Shape 651"/>
          <p:cNvCxnSpPr/>
          <p:nvPr/>
        </p:nvCxnSpPr>
        <p:spPr>
          <a:xfrm>
            <a:off x="450050" y="45496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52" name="Shape 652"/>
          <p:cNvSpPr/>
          <p:nvPr/>
        </p:nvSpPr>
        <p:spPr>
          <a:xfrm>
            <a:off x="1271125" y="2752037"/>
            <a:ext cx="308100" cy="308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53" name="Shape 653"/>
          <p:cNvCxnSpPr/>
          <p:nvPr/>
        </p:nvCxnSpPr>
        <p:spPr>
          <a:xfrm>
            <a:off x="1324100" y="279913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54" name="Shape 654"/>
          <p:cNvCxnSpPr/>
          <p:nvPr/>
        </p:nvCxnSpPr>
        <p:spPr>
          <a:xfrm>
            <a:off x="1372800" y="279913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55" name="Shape 655"/>
          <p:cNvCxnSpPr/>
          <p:nvPr/>
        </p:nvCxnSpPr>
        <p:spPr>
          <a:xfrm>
            <a:off x="1470600" y="279913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56" name="Shape 656"/>
          <p:cNvCxnSpPr/>
          <p:nvPr/>
        </p:nvCxnSpPr>
        <p:spPr>
          <a:xfrm>
            <a:off x="1518950" y="279913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57" name="Shape 657"/>
          <p:cNvCxnSpPr/>
          <p:nvPr/>
        </p:nvCxnSpPr>
        <p:spPr>
          <a:xfrm>
            <a:off x="1422250" y="280098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58" name="Shape 658"/>
          <p:cNvSpPr/>
          <p:nvPr/>
        </p:nvSpPr>
        <p:spPr>
          <a:xfrm>
            <a:off x="3766500" y="2929187"/>
            <a:ext cx="308100" cy="308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EA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59" name="Shape 659"/>
          <p:cNvCxnSpPr/>
          <p:nvPr/>
        </p:nvCxnSpPr>
        <p:spPr>
          <a:xfrm>
            <a:off x="3819475" y="297628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60" name="Shape 660"/>
          <p:cNvCxnSpPr/>
          <p:nvPr/>
        </p:nvCxnSpPr>
        <p:spPr>
          <a:xfrm>
            <a:off x="3868175" y="297628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61" name="Shape 661"/>
          <p:cNvCxnSpPr/>
          <p:nvPr/>
        </p:nvCxnSpPr>
        <p:spPr>
          <a:xfrm>
            <a:off x="3965975" y="297628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62" name="Shape 662"/>
          <p:cNvCxnSpPr/>
          <p:nvPr/>
        </p:nvCxnSpPr>
        <p:spPr>
          <a:xfrm>
            <a:off x="4014325" y="297628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63" name="Shape 663"/>
          <p:cNvCxnSpPr/>
          <p:nvPr/>
        </p:nvCxnSpPr>
        <p:spPr>
          <a:xfrm>
            <a:off x="3917625" y="297813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64" name="Shape 664"/>
          <p:cNvSpPr txBox="1"/>
          <p:nvPr/>
        </p:nvSpPr>
        <p:spPr>
          <a:xfrm>
            <a:off x="3614100" y="2417700"/>
            <a:ext cx="7278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mynet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/>
          <p:nvPr/>
        </p:nvSpPr>
        <p:spPr>
          <a:xfrm>
            <a:off x="706325" y="706325"/>
            <a:ext cx="4986300" cy="2531100"/>
          </a:xfrm>
          <a:prstGeom prst="ellipse">
            <a:avLst/>
          </a:prstGeom>
          <a:noFill/>
          <a:ln cap="flat" cmpd="sng" w="19050">
            <a:solidFill>
              <a:srgbClr val="434343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Shape 670"/>
          <p:cNvSpPr/>
          <p:nvPr/>
        </p:nvSpPr>
        <p:spPr>
          <a:xfrm>
            <a:off x="924900" y="1379480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671" name="Shape 671"/>
          <p:cNvSpPr/>
          <p:nvPr/>
        </p:nvSpPr>
        <p:spPr>
          <a:xfrm>
            <a:off x="4576247" y="1110222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672" name="Shape 672"/>
          <p:cNvSpPr/>
          <p:nvPr/>
        </p:nvSpPr>
        <p:spPr>
          <a:xfrm>
            <a:off x="2527077" y="2088222"/>
            <a:ext cx="1000500" cy="452400"/>
          </a:xfrm>
          <a:prstGeom prst="rect">
            <a:avLst/>
          </a:prstGeom>
          <a:solidFill>
            <a:srgbClr val="3C78D8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673" name="Shape 673"/>
          <p:cNvSpPr/>
          <p:nvPr/>
        </p:nvSpPr>
        <p:spPr>
          <a:xfrm>
            <a:off x="1230878" y="3103522"/>
            <a:ext cx="1000499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674" name="Shape 674"/>
          <p:cNvSpPr/>
          <p:nvPr/>
        </p:nvSpPr>
        <p:spPr>
          <a:xfrm>
            <a:off x="3698955" y="3292247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grpSp>
        <p:nvGrpSpPr>
          <p:cNvPr id="675" name="Shape 675"/>
          <p:cNvGrpSpPr/>
          <p:nvPr/>
        </p:nvGrpSpPr>
        <p:grpSpPr>
          <a:xfrm>
            <a:off x="6080484" y="1240955"/>
            <a:ext cx="186645" cy="221571"/>
            <a:chOff x="-1333929" y="5067694"/>
            <a:chExt cx="458700" cy="544535"/>
          </a:xfrm>
        </p:grpSpPr>
        <p:sp>
          <p:nvSpPr>
            <p:cNvPr id="676" name="Shape 676"/>
            <p:cNvSpPr/>
            <p:nvPr/>
          </p:nvSpPr>
          <p:spPr>
            <a:xfrm>
              <a:off x="-1333929" y="5067694"/>
              <a:ext cx="458700" cy="219000"/>
            </a:xfrm>
            <a:prstGeom prst="ellipse">
              <a:avLst/>
            </a:pr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Shape 677"/>
            <p:cNvSpPr/>
            <p:nvPr/>
          </p:nvSpPr>
          <p:spPr>
            <a:xfrm>
              <a:off x="-1333929" y="5286769"/>
              <a:ext cx="458700" cy="10650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120000" y="68000"/>
                    <a:pt x="93230" y="120000"/>
                    <a:pt x="60000" y="120000"/>
                  </a:cubicBezTo>
                  <a:cubicBezTo>
                    <a:pt x="26769" y="120000"/>
                    <a:pt x="0" y="68000"/>
                    <a:pt x="0" y="0"/>
                  </a:cubicBezTo>
                </a:path>
              </a:pathLst>
            </a:cu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Shape 678"/>
            <p:cNvSpPr/>
            <p:nvPr/>
          </p:nvSpPr>
          <p:spPr>
            <a:xfrm>
              <a:off x="-1333929" y="5393130"/>
              <a:ext cx="458700" cy="10950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120000" y="65806"/>
                    <a:pt x="93230" y="120000"/>
                    <a:pt x="60000" y="120000"/>
                  </a:cubicBezTo>
                  <a:cubicBezTo>
                    <a:pt x="26769" y="120000"/>
                    <a:pt x="0" y="65806"/>
                    <a:pt x="0" y="0"/>
                  </a:cubicBezTo>
                </a:path>
              </a:pathLst>
            </a:cu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Shape 679"/>
            <p:cNvSpPr/>
            <p:nvPr/>
          </p:nvSpPr>
          <p:spPr>
            <a:xfrm>
              <a:off x="-1333929" y="5177230"/>
              <a:ext cx="458700" cy="43500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89756"/>
                    <a:pt x="0" y="89756"/>
                    <a:pt x="0" y="89756"/>
                  </a:cubicBezTo>
                  <a:cubicBezTo>
                    <a:pt x="0" y="106341"/>
                    <a:pt x="26769" y="120000"/>
                    <a:pt x="60000" y="120000"/>
                  </a:cubicBezTo>
                  <a:cubicBezTo>
                    <a:pt x="93230" y="120000"/>
                    <a:pt x="120000" y="106341"/>
                    <a:pt x="120000" y="89756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0" name="Shape 680"/>
          <p:cNvSpPr txBox="1"/>
          <p:nvPr>
            <p:ph type="title"/>
          </p:nvPr>
        </p:nvSpPr>
        <p:spPr>
          <a:xfrm>
            <a:off x="452975" y="98972"/>
            <a:ext cx="78867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/>
              <a:t>Converge Back to Desired State</a:t>
            </a:r>
          </a:p>
        </p:txBody>
      </p:sp>
      <p:cxnSp>
        <p:nvCxnSpPr>
          <p:cNvPr id="681" name="Shape 681"/>
          <p:cNvCxnSpPr/>
          <p:nvPr/>
        </p:nvCxnSpPr>
        <p:spPr>
          <a:xfrm>
            <a:off x="1925400" y="1605680"/>
            <a:ext cx="640200" cy="4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82" name="Shape 682"/>
          <p:cNvCxnSpPr>
            <a:stCxn id="673" idx="3"/>
            <a:endCxn id="672" idx="2"/>
          </p:cNvCxnSpPr>
          <p:nvPr/>
        </p:nvCxnSpPr>
        <p:spPr>
          <a:xfrm flipH="1" rot="10800000">
            <a:off x="2231378" y="2540722"/>
            <a:ext cx="795900" cy="78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83" name="Shape 683"/>
          <p:cNvCxnSpPr>
            <a:stCxn id="671" idx="1"/>
            <a:endCxn id="672" idx="3"/>
          </p:cNvCxnSpPr>
          <p:nvPr/>
        </p:nvCxnSpPr>
        <p:spPr>
          <a:xfrm flipH="1">
            <a:off x="3527447" y="1336422"/>
            <a:ext cx="1048800" cy="97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84" name="Shape 684"/>
          <p:cNvCxnSpPr>
            <a:stCxn id="674" idx="1"/>
            <a:endCxn id="672" idx="2"/>
          </p:cNvCxnSpPr>
          <p:nvPr/>
        </p:nvCxnSpPr>
        <p:spPr>
          <a:xfrm rot="10800000">
            <a:off x="3027255" y="2540747"/>
            <a:ext cx="671700" cy="97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85" name="Shape 685"/>
          <p:cNvSpPr/>
          <p:nvPr/>
        </p:nvSpPr>
        <p:spPr>
          <a:xfrm>
            <a:off x="609954" y="3852055"/>
            <a:ext cx="7775400" cy="10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2B30"/>
              </a:buClr>
              <a:buSzPct val="25000"/>
              <a:buFont typeface="Courier New"/>
              <a:buNone/>
            </a:pP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$ docker service create </a:t>
            </a:r>
            <a:r>
              <a:rPr lang="en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--replicas</a:t>
            </a: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 --name frontend --network my</a:t>
            </a:r>
            <a:r>
              <a:rPr lang="en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net</a:t>
            </a: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2B30"/>
              </a:buClr>
              <a:buSzPct val="25000"/>
              <a:buFont typeface="Courier New"/>
              <a:buNone/>
            </a:pP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 --publish 80:80/tcp</a:t>
            </a:r>
            <a:r>
              <a:rPr lang="en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frontend_image:latest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$ docker service create --name redis --network my</a:t>
            </a:r>
            <a:r>
              <a:rPr lang="en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net</a:t>
            </a: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 redis:latest</a:t>
            </a:r>
          </a:p>
        </p:txBody>
      </p:sp>
      <p:sp>
        <p:nvSpPr>
          <p:cNvPr id="686" name="Shape 686"/>
          <p:cNvSpPr/>
          <p:nvPr/>
        </p:nvSpPr>
        <p:spPr>
          <a:xfrm>
            <a:off x="301850" y="3904800"/>
            <a:ext cx="308100" cy="308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87" name="Shape 687"/>
          <p:cNvCxnSpPr/>
          <p:nvPr/>
        </p:nvCxnSpPr>
        <p:spPr>
          <a:xfrm>
            <a:off x="354825" y="39519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88" name="Shape 688"/>
          <p:cNvCxnSpPr/>
          <p:nvPr/>
        </p:nvCxnSpPr>
        <p:spPr>
          <a:xfrm>
            <a:off x="403525" y="39519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89" name="Shape 689"/>
          <p:cNvCxnSpPr/>
          <p:nvPr/>
        </p:nvCxnSpPr>
        <p:spPr>
          <a:xfrm>
            <a:off x="501325" y="39519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90" name="Shape 690"/>
          <p:cNvCxnSpPr/>
          <p:nvPr/>
        </p:nvCxnSpPr>
        <p:spPr>
          <a:xfrm>
            <a:off x="549675" y="39519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91" name="Shape 691"/>
          <p:cNvCxnSpPr/>
          <p:nvPr/>
        </p:nvCxnSpPr>
        <p:spPr>
          <a:xfrm>
            <a:off x="452975" y="39537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92" name="Shape 692"/>
          <p:cNvSpPr/>
          <p:nvPr/>
        </p:nvSpPr>
        <p:spPr>
          <a:xfrm>
            <a:off x="298925" y="4500650"/>
            <a:ext cx="308100" cy="308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A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93" name="Shape 693"/>
          <p:cNvCxnSpPr/>
          <p:nvPr/>
        </p:nvCxnSpPr>
        <p:spPr>
          <a:xfrm>
            <a:off x="351900" y="45477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94" name="Shape 694"/>
          <p:cNvCxnSpPr/>
          <p:nvPr/>
        </p:nvCxnSpPr>
        <p:spPr>
          <a:xfrm>
            <a:off x="400600" y="45477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95" name="Shape 695"/>
          <p:cNvCxnSpPr/>
          <p:nvPr/>
        </p:nvCxnSpPr>
        <p:spPr>
          <a:xfrm>
            <a:off x="498400" y="45477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96" name="Shape 696"/>
          <p:cNvCxnSpPr/>
          <p:nvPr/>
        </p:nvCxnSpPr>
        <p:spPr>
          <a:xfrm>
            <a:off x="546750" y="45477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97" name="Shape 697"/>
          <p:cNvCxnSpPr/>
          <p:nvPr/>
        </p:nvCxnSpPr>
        <p:spPr>
          <a:xfrm>
            <a:off x="450050" y="45496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98" name="Shape 698"/>
          <p:cNvSpPr/>
          <p:nvPr/>
        </p:nvSpPr>
        <p:spPr>
          <a:xfrm>
            <a:off x="1271125" y="2752037"/>
            <a:ext cx="308100" cy="308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99" name="Shape 699"/>
          <p:cNvCxnSpPr/>
          <p:nvPr/>
        </p:nvCxnSpPr>
        <p:spPr>
          <a:xfrm>
            <a:off x="1324100" y="279913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00" name="Shape 700"/>
          <p:cNvCxnSpPr/>
          <p:nvPr/>
        </p:nvCxnSpPr>
        <p:spPr>
          <a:xfrm>
            <a:off x="1372800" y="279913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01" name="Shape 701"/>
          <p:cNvCxnSpPr/>
          <p:nvPr/>
        </p:nvCxnSpPr>
        <p:spPr>
          <a:xfrm>
            <a:off x="1470600" y="279913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02" name="Shape 702"/>
          <p:cNvCxnSpPr/>
          <p:nvPr/>
        </p:nvCxnSpPr>
        <p:spPr>
          <a:xfrm>
            <a:off x="1518950" y="279913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03" name="Shape 703"/>
          <p:cNvCxnSpPr/>
          <p:nvPr/>
        </p:nvCxnSpPr>
        <p:spPr>
          <a:xfrm>
            <a:off x="1422250" y="280098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04" name="Shape 704"/>
          <p:cNvSpPr/>
          <p:nvPr/>
        </p:nvSpPr>
        <p:spPr>
          <a:xfrm>
            <a:off x="3766500" y="2929187"/>
            <a:ext cx="308100" cy="308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EA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05" name="Shape 705"/>
          <p:cNvCxnSpPr/>
          <p:nvPr/>
        </p:nvCxnSpPr>
        <p:spPr>
          <a:xfrm>
            <a:off x="3819475" y="297628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06" name="Shape 706"/>
          <p:cNvCxnSpPr/>
          <p:nvPr/>
        </p:nvCxnSpPr>
        <p:spPr>
          <a:xfrm>
            <a:off x="3868175" y="297628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07" name="Shape 707"/>
          <p:cNvCxnSpPr/>
          <p:nvPr/>
        </p:nvCxnSpPr>
        <p:spPr>
          <a:xfrm>
            <a:off x="3965975" y="297628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08" name="Shape 708"/>
          <p:cNvCxnSpPr/>
          <p:nvPr/>
        </p:nvCxnSpPr>
        <p:spPr>
          <a:xfrm>
            <a:off x="4014325" y="297628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09" name="Shape 709"/>
          <p:cNvCxnSpPr/>
          <p:nvPr/>
        </p:nvCxnSpPr>
        <p:spPr>
          <a:xfrm>
            <a:off x="3917625" y="297813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10" name="Shape 710"/>
          <p:cNvSpPr txBox="1"/>
          <p:nvPr/>
        </p:nvSpPr>
        <p:spPr>
          <a:xfrm>
            <a:off x="2902650" y="621600"/>
            <a:ext cx="7278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mynet</a:t>
            </a:r>
          </a:p>
        </p:txBody>
      </p:sp>
      <p:sp>
        <p:nvSpPr>
          <p:cNvPr id="711" name="Shape 711"/>
          <p:cNvSpPr/>
          <p:nvPr/>
        </p:nvSpPr>
        <p:spPr>
          <a:xfrm>
            <a:off x="963025" y="1028312"/>
            <a:ext cx="308100" cy="308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12" name="Shape 712"/>
          <p:cNvCxnSpPr/>
          <p:nvPr/>
        </p:nvCxnSpPr>
        <p:spPr>
          <a:xfrm>
            <a:off x="1016000" y="1075412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13" name="Shape 713"/>
          <p:cNvCxnSpPr/>
          <p:nvPr/>
        </p:nvCxnSpPr>
        <p:spPr>
          <a:xfrm>
            <a:off x="1064700" y="1075412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14" name="Shape 714"/>
          <p:cNvCxnSpPr/>
          <p:nvPr/>
        </p:nvCxnSpPr>
        <p:spPr>
          <a:xfrm>
            <a:off x="1162500" y="1075412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15" name="Shape 715"/>
          <p:cNvCxnSpPr/>
          <p:nvPr/>
        </p:nvCxnSpPr>
        <p:spPr>
          <a:xfrm>
            <a:off x="1210850" y="1075412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16" name="Shape 716"/>
          <p:cNvCxnSpPr/>
          <p:nvPr/>
        </p:nvCxnSpPr>
        <p:spPr>
          <a:xfrm>
            <a:off x="1114150" y="1077262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17" name="Shape 717"/>
          <p:cNvSpPr/>
          <p:nvPr/>
        </p:nvSpPr>
        <p:spPr>
          <a:xfrm>
            <a:off x="4630650" y="747262"/>
            <a:ext cx="308100" cy="308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18" name="Shape 718"/>
          <p:cNvCxnSpPr/>
          <p:nvPr/>
        </p:nvCxnSpPr>
        <p:spPr>
          <a:xfrm>
            <a:off x="4683625" y="794362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19" name="Shape 719"/>
          <p:cNvCxnSpPr/>
          <p:nvPr/>
        </p:nvCxnSpPr>
        <p:spPr>
          <a:xfrm>
            <a:off x="4732325" y="794362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20" name="Shape 720"/>
          <p:cNvCxnSpPr/>
          <p:nvPr/>
        </p:nvCxnSpPr>
        <p:spPr>
          <a:xfrm>
            <a:off x="4830125" y="794362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21" name="Shape 721"/>
          <p:cNvCxnSpPr/>
          <p:nvPr/>
        </p:nvCxnSpPr>
        <p:spPr>
          <a:xfrm>
            <a:off x="4878475" y="794362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22" name="Shape 722"/>
          <p:cNvCxnSpPr/>
          <p:nvPr/>
        </p:nvCxnSpPr>
        <p:spPr>
          <a:xfrm>
            <a:off x="4781775" y="796212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Shape 727"/>
          <p:cNvSpPr/>
          <p:nvPr/>
        </p:nvSpPr>
        <p:spPr>
          <a:xfrm>
            <a:off x="706325" y="706325"/>
            <a:ext cx="4986300" cy="2531100"/>
          </a:xfrm>
          <a:prstGeom prst="ellipse">
            <a:avLst/>
          </a:prstGeom>
          <a:noFill/>
          <a:ln cap="flat" cmpd="sng" w="19050">
            <a:solidFill>
              <a:srgbClr val="434343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Shape 728"/>
          <p:cNvSpPr/>
          <p:nvPr/>
        </p:nvSpPr>
        <p:spPr>
          <a:xfrm>
            <a:off x="924900" y="1379480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729" name="Shape 729"/>
          <p:cNvSpPr/>
          <p:nvPr/>
        </p:nvSpPr>
        <p:spPr>
          <a:xfrm>
            <a:off x="4576247" y="1110222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730" name="Shape 730"/>
          <p:cNvSpPr/>
          <p:nvPr/>
        </p:nvSpPr>
        <p:spPr>
          <a:xfrm>
            <a:off x="2527077" y="2088222"/>
            <a:ext cx="1000500" cy="452400"/>
          </a:xfrm>
          <a:prstGeom prst="rect">
            <a:avLst/>
          </a:prstGeom>
          <a:solidFill>
            <a:srgbClr val="3C78D8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731" name="Shape 731"/>
          <p:cNvSpPr/>
          <p:nvPr/>
        </p:nvSpPr>
        <p:spPr>
          <a:xfrm>
            <a:off x="1230878" y="3103522"/>
            <a:ext cx="1000499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732" name="Shape 732"/>
          <p:cNvSpPr/>
          <p:nvPr/>
        </p:nvSpPr>
        <p:spPr>
          <a:xfrm>
            <a:off x="3698955" y="3292247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grpSp>
        <p:nvGrpSpPr>
          <p:cNvPr id="733" name="Shape 733"/>
          <p:cNvGrpSpPr/>
          <p:nvPr/>
        </p:nvGrpSpPr>
        <p:grpSpPr>
          <a:xfrm>
            <a:off x="6080484" y="1240955"/>
            <a:ext cx="186645" cy="221571"/>
            <a:chOff x="-1333929" y="5067694"/>
            <a:chExt cx="458700" cy="544535"/>
          </a:xfrm>
        </p:grpSpPr>
        <p:sp>
          <p:nvSpPr>
            <p:cNvPr id="734" name="Shape 734"/>
            <p:cNvSpPr/>
            <p:nvPr/>
          </p:nvSpPr>
          <p:spPr>
            <a:xfrm>
              <a:off x="-1333929" y="5067694"/>
              <a:ext cx="458700" cy="219000"/>
            </a:xfrm>
            <a:prstGeom prst="ellipse">
              <a:avLst/>
            </a:pr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Shape 735"/>
            <p:cNvSpPr/>
            <p:nvPr/>
          </p:nvSpPr>
          <p:spPr>
            <a:xfrm>
              <a:off x="-1333929" y="5286769"/>
              <a:ext cx="458700" cy="10650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120000" y="68000"/>
                    <a:pt x="93230" y="120000"/>
                    <a:pt x="60000" y="120000"/>
                  </a:cubicBezTo>
                  <a:cubicBezTo>
                    <a:pt x="26769" y="120000"/>
                    <a:pt x="0" y="68000"/>
                    <a:pt x="0" y="0"/>
                  </a:cubicBezTo>
                </a:path>
              </a:pathLst>
            </a:cu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Shape 736"/>
            <p:cNvSpPr/>
            <p:nvPr/>
          </p:nvSpPr>
          <p:spPr>
            <a:xfrm>
              <a:off x="-1333929" y="5393130"/>
              <a:ext cx="458700" cy="10950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120000" y="65806"/>
                    <a:pt x="93230" y="120000"/>
                    <a:pt x="60000" y="120000"/>
                  </a:cubicBezTo>
                  <a:cubicBezTo>
                    <a:pt x="26769" y="120000"/>
                    <a:pt x="0" y="65806"/>
                    <a:pt x="0" y="0"/>
                  </a:cubicBezTo>
                </a:path>
              </a:pathLst>
            </a:cu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Shape 737"/>
            <p:cNvSpPr/>
            <p:nvPr/>
          </p:nvSpPr>
          <p:spPr>
            <a:xfrm>
              <a:off x="-1333929" y="5177230"/>
              <a:ext cx="458700" cy="43500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89756"/>
                    <a:pt x="0" y="89756"/>
                    <a:pt x="0" y="89756"/>
                  </a:cubicBezTo>
                  <a:cubicBezTo>
                    <a:pt x="0" y="106341"/>
                    <a:pt x="26769" y="120000"/>
                    <a:pt x="60000" y="120000"/>
                  </a:cubicBezTo>
                  <a:cubicBezTo>
                    <a:pt x="93230" y="120000"/>
                    <a:pt x="120000" y="106341"/>
                    <a:pt x="120000" y="89756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8" name="Shape 738"/>
          <p:cNvSpPr txBox="1"/>
          <p:nvPr>
            <p:ph type="title"/>
          </p:nvPr>
        </p:nvSpPr>
        <p:spPr>
          <a:xfrm>
            <a:off x="452975" y="98972"/>
            <a:ext cx="78867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/>
              <a:t>Scaling</a:t>
            </a:r>
          </a:p>
        </p:txBody>
      </p:sp>
      <p:cxnSp>
        <p:nvCxnSpPr>
          <p:cNvPr id="739" name="Shape 739"/>
          <p:cNvCxnSpPr/>
          <p:nvPr/>
        </p:nvCxnSpPr>
        <p:spPr>
          <a:xfrm>
            <a:off x="1925400" y="1605680"/>
            <a:ext cx="640200" cy="4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40" name="Shape 740"/>
          <p:cNvCxnSpPr>
            <a:stCxn id="731" idx="3"/>
            <a:endCxn id="730" idx="2"/>
          </p:cNvCxnSpPr>
          <p:nvPr/>
        </p:nvCxnSpPr>
        <p:spPr>
          <a:xfrm flipH="1" rot="10800000">
            <a:off x="2231378" y="2540722"/>
            <a:ext cx="795900" cy="78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41" name="Shape 741"/>
          <p:cNvCxnSpPr>
            <a:stCxn id="729" idx="1"/>
            <a:endCxn id="730" idx="3"/>
          </p:cNvCxnSpPr>
          <p:nvPr/>
        </p:nvCxnSpPr>
        <p:spPr>
          <a:xfrm flipH="1">
            <a:off x="3527447" y="1336422"/>
            <a:ext cx="1048800" cy="97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42" name="Shape 742"/>
          <p:cNvCxnSpPr>
            <a:stCxn id="732" idx="1"/>
            <a:endCxn id="730" idx="2"/>
          </p:cNvCxnSpPr>
          <p:nvPr/>
        </p:nvCxnSpPr>
        <p:spPr>
          <a:xfrm rot="10800000">
            <a:off x="3027255" y="2540747"/>
            <a:ext cx="671700" cy="97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43" name="Shape 743"/>
          <p:cNvSpPr/>
          <p:nvPr/>
        </p:nvSpPr>
        <p:spPr>
          <a:xfrm>
            <a:off x="609950" y="4418077"/>
            <a:ext cx="77754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$ docker service scale frontend=6</a:t>
            </a:r>
          </a:p>
        </p:txBody>
      </p:sp>
      <p:sp>
        <p:nvSpPr>
          <p:cNvPr id="744" name="Shape 744"/>
          <p:cNvSpPr/>
          <p:nvPr/>
        </p:nvSpPr>
        <p:spPr>
          <a:xfrm>
            <a:off x="1271125" y="2752037"/>
            <a:ext cx="308100" cy="308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45" name="Shape 745"/>
          <p:cNvCxnSpPr/>
          <p:nvPr/>
        </p:nvCxnSpPr>
        <p:spPr>
          <a:xfrm>
            <a:off x="1324100" y="279913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46" name="Shape 746"/>
          <p:cNvCxnSpPr/>
          <p:nvPr/>
        </p:nvCxnSpPr>
        <p:spPr>
          <a:xfrm>
            <a:off x="1372800" y="279913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47" name="Shape 747"/>
          <p:cNvCxnSpPr/>
          <p:nvPr/>
        </p:nvCxnSpPr>
        <p:spPr>
          <a:xfrm>
            <a:off x="1470600" y="279913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48" name="Shape 748"/>
          <p:cNvCxnSpPr/>
          <p:nvPr/>
        </p:nvCxnSpPr>
        <p:spPr>
          <a:xfrm>
            <a:off x="1518950" y="279913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49" name="Shape 749"/>
          <p:cNvCxnSpPr/>
          <p:nvPr/>
        </p:nvCxnSpPr>
        <p:spPr>
          <a:xfrm>
            <a:off x="1422250" y="280098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50" name="Shape 750"/>
          <p:cNvSpPr/>
          <p:nvPr/>
        </p:nvSpPr>
        <p:spPr>
          <a:xfrm>
            <a:off x="3766500" y="2929187"/>
            <a:ext cx="308100" cy="308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EA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51" name="Shape 751"/>
          <p:cNvCxnSpPr/>
          <p:nvPr/>
        </p:nvCxnSpPr>
        <p:spPr>
          <a:xfrm>
            <a:off x="3819475" y="297628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52" name="Shape 752"/>
          <p:cNvCxnSpPr/>
          <p:nvPr/>
        </p:nvCxnSpPr>
        <p:spPr>
          <a:xfrm>
            <a:off x="3868175" y="297628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53" name="Shape 753"/>
          <p:cNvCxnSpPr/>
          <p:nvPr/>
        </p:nvCxnSpPr>
        <p:spPr>
          <a:xfrm>
            <a:off x="3965975" y="297628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54" name="Shape 754"/>
          <p:cNvCxnSpPr/>
          <p:nvPr/>
        </p:nvCxnSpPr>
        <p:spPr>
          <a:xfrm>
            <a:off x="4014325" y="297628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55" name="Shape 755"/>
          <p:cNvCxnSpPr/>
          <p:nvPr/>
        </p:nvCxnSpPr>
        <p:spPr>
          <a:xfrm>
            <a:off x="3917625" y="297813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56" name="Shape 756"/>
          <p:cNvSpPr txBox="1"/>
          <p:nvPr/>
        </p:nvSpPr>
        <p:spPr>
          <a:xfrm>
            <a:off x="2902650" y="621600"/>
            <a:ext cx="7278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mynet</a:t>
            </a:r>
          </a:p>
        </p:txBody>
      </p:sp>
      <p:sp>
        <p:nvSpPr>
          <p:cNvPr id="757" name="Shape 757"/>
          <p:cNvSpPr/>
          <p:nvPr/>
        </p:nvSpPr>
        <p:spPr>
          <a:xfrm>
            <a:off x="963025" y="1028312"/>
            <a:ext cx="308100" cy="308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58" name="Shape 758"/>
          <p:cNvCxnSpPr/>
          <p:nvPr/>
        </p:nvCxnSpPr>
        <p:spPr>
          <a:xfrm>
            <a:off x="1016000" y="1075412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59" name="Shape 759"/>
          <p:cNvCxnSpPr/>
          <p:nvPr/>
        </p:nvCxnSpPr>
        <p:spPr>
          <a:xfrm>
            <a:off x="1064700" y="1075412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60" name="Shape 760"/>
          <p:cNvCxnSpPr/>
          <p:nvPr/>
        </p:nvCxnSpPr>
        <p:spPr>
          <a:xfrm>
            <a:off x="1162500" y="1075412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61" name="Shape 761"/>
          <p:cNvCxnSpPr/>
          <p:nvPr/>
        </p:nvCxnSpPr>
        <p:spPr>
          <a:xfrm>
            <a:off x="1210850" y="1075412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62" name="Shape 762"/>
          <p:cNvCxnSpPr/>
          <p:nvPr/>
        </p:nvCxnSpPr>
        <p:spPr>
          <a:xfrm>
            <a:off x="1114150" y="1077262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63" name="Shape 763"/>
          <p:cNvSpPr/>
          <p:nvPr/>
        </p:nvSpPr>
        <p:spPr>
          <a:xfrm>
            <a:off x="4630650" y="747262"/>
            <a:ext cx="308100" cy="308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64" name="Shape 764"/>
          <p:cNvCxnSpPr/>
          <p:nvPr/>
        </p:nvCxnSpPr>
        <p:spPr>
          <a:xfrm>
            <a:off x="4683625" y="794362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65" name="Shape 765"/>
          <p:cNvCxnSpPr/>
          <p:nvPr/>
        </p:nvCxnSpPr>
        <p:spPr>
          <a:xfrm>
            <a:off x="4732325" y="794362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66" name="Shape 766"/>
          <p:cNvCxnSpPr/>
          <p:nvPr/>
        </p:nvCxnSpPr>
        <p:spPr>
          <a:xfrm>
            <a:off x="4830125" y="794362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67" name="Shape 767"/>
          <p:cNvCxnSpPr/>
          <p:nvPr/>
        </p:nvCxnSpPr>
        <p:spPr>
          <a:xfrm>
            <a:off x="4878475" y="794362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68" name="Shape 768"/>
          <p:cNvCxnSpPr/>
          <p:nvPr/>
        </p:nvCxnSpPr>
        <p:spPr>
          <a:xfrm>
            <a:off x="4781775" y="796212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69" name="Shape 769"/>
          <p:cNvSpPr/>
          <p:nvPr/>
        </p:nvSpPr>
        <p:spPr>
          <a:xfrm>
            <a:off x="1648025" y="2752037"/>
            <a:ext cx="308100" cy="308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70" name="Shape 770"/>
          <p:cNvCxnSpPr/>
          <p:nvPr/>
        </p:nvCxnSpPr>
        <p:spPr>
          <a:xfrm>
            <a:off x="1701000" y="279913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71" name="Shape 771"/>
          <p:cNvCxnSpPr/>
          <p:nvPr/>
        </p:nvCxnSpPr>
        <p:spPr>
          <a:xfrm>
            <a:off x="1749700" y="279913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72" name="Shape 772"/>
          <p:cNvCxnSpPr/>
          <p:nvPr/>
        </p:nvCxnSpPr>
        <p:spPr>
          <a:xfrm>
            <a:off x="1847500" y="279913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73" name="Shape 773"/>
          <p:cNvCxnSpPr/>
          <p:nvPr/>
        </p:nvCxnSpPr>
        <p:spPr>
          <a:xfrm>
            <a:off x="1895850" y="279913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74" name="Shape 774"/>
          <p:cNvCxnSpPr/>
          <p:nvPr/>
        </p:nvCxnSpPr>
        <p:spPr>
          <a:xfrm>
            <a:off x="1799150" y="280098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75" name="Shape 775"/>
          <p:cNvSpPr/>
          <p:nvPr/>
        </p:nvSpPr>
        <p:spPr>
          <a:xfrm>
            <a:off x="1322375" y="1032162"/>
            <a:ext cx="308100" cy="308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76" name="Shape 776"/>
          <p:cNvCxnSpPr/>
          <p:nvPr/>
        </p:nvCxnSpPr>
        <p:spPr>
          <a:xfrm>
            <a:off x="1375350" y="1079262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77" name="Shape 777"/>
          <p:cNvCxnSpPr/>
          <p:nvPr/>
        </p:nvCxnSpPr>
        <p:spPr>
          <a:xfrm>
            <a:off x="1424050" y="1079262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78" name="Shape 778"/>
          <p:cNvCxnSpPr/>
          <p:nvPr/>
        </p:nvCxnSpPr>
        <p:spPr>
          <a:xfrm>
            <a:off x="1521850" y="1079262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79" name="Shape 779"/>
          <p:cNvCxnSpPr/>
          <p:nvPr/>
        </p:nvCxnSpPr>
        <p:spPr>
          <a:xfrm>
            <a:off x="1570200" y="1079262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80" name="Shape 780"/>
          <p:cNvCxnSpPr/>
          <p:nvPr/>
        </p:nvCxnSpPr>
        <p:spPr>
          <a:xfrm>
            <a:off x="1473500" y="1081112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81" name="Shape 781"/>
          <p:cNvSpPr/>
          <p:nvPr/>
        </p:nvSpPr>
        <p:spPr>
          <a:xfrm>
            <a:off x="5024625" y="749112"/>
            <a:ext cx="308100" cy="308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82" name="Shape 782"/>
          <p:cNvCxnSpPr/>
          <p:nvPr/>
        </p:nvCxnSpPr>
        <p:spPr>
          <a:xfrm>
            <a:off x="5077600" y="796212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83" name="Shape 783"/>
          <p:cNvCxnSpPr/>
          <p:nvPr/>
        </p:nvCxnSpPr>
        <p:spPr>
          <a:xfrm>
            <a:off x="5126300" y="796212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84" name="Shape 784"/>
          <p:cNvCxnSpPr/>
          <p:nvPr/>
        </p:nvCxnSpPr>
        <p:spPr>
          <a:xfrm>
            <a:off x="5224100" y="796212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85" name="Shape 785"/>
          <p:cNvCxnSpPr/>
          <p:nvPr/>
        </p:nvCxnSpPr>
        <p:spPr>
          <a:xfrm>
            <a:off x="5272450" y="796212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86" name="Shape 786"/>
          <p:cNvCxnSpPr/>
          <p:nvPr/>
        </p:nvCxnSpPr>
        <p:spPr>
          <a:xfrm>
            <a:off x="5175750" y="798062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/>
          <p:nvPr/>
        </p:nvSpPr>
        <p:spPr>
          <a:xfrm>
            <a:off x="706325" y="706325"/>
            <a:ext cx="4986300" cy="2531100"/>
          </a:xfrm>
          <a:prstGeom prst="ellipse">
            <a:avLst/>
          </a:prstGeom>
          <a:noFill/>
          <a:ln cap="flat" cmpd="sng" w="19050">
            <a:solidFill>
              <a:srgbClr val="434343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Shape 792"/>
          <p:cNvSpPr/>
          <p:nvPr/>
        </p:nvSpPr>
        <p:spPr>
          <a:xfrm>
            <a:off x="924900" y="1379480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793" name="Shape 793"/>
          <p:cNvSpPr/>
          <p:nvPr/>
        </p:nvSpPr>
        <p:spPr>
          <a:xfrm>
            <a:off x="4576247" y="1110222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794" name="Shape 794"/>
          <p:cNvSpPr/>
          <p:nvPr/>
        </p:nvSpPr>
        <p:spPr>
          <a:xfrm>
            <a:off x="2527077" y="2088222"/>
            <a:ext cx="1000500" cy="452400"/>
          </a:xfrm>
          <a:prstGeom prst="rect">
            <a:avLst/>
          </a:prstGeom>
          <a:solidFill>
            <a:srgbClr val="3C78D8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795" name="Shape 795"/>
          <p:cNvSpPr/>
          <p:nvPr/>
        </p:nvSpPr>
        <p:spPr>
          <a:xfrm>
            <a:off x="1230878" y="3103522"/>
            <a:ext cx="1000499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796" name="Shape 796"/>
          <p:cNvSpPr/>
          <p:nvPr/>
        </p:nvSpPr>
        <p:spPr>
          <a:xfrm>
            <a:off x="3698955" y="3292247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grpSp>
        <p:nvGrpSpPr>
          <p:cNvPr id="797" name="Shape 797"/>
          <p:cNvGrpSpPr/>
          <p:nvPr/>
        </p:nvGrpSpPr>
        <p:grpSpPr>
          <a:xfrm>
            <a:off x="6080484" y="1240955"/>
            <a:ext cx="186645" cy="221571"/>
            <a:chOff x="-1333929" y="5067694"/>
            <a:chExt cx="458700" cy="544535"/>
          </a:xfrm>
        </p:grpSpPr>
        <p:sp>
          <p:nvSpPr>
            <p:cNvPr id="798" name="Shape 798"/>
            <p:cNvSpPr/>
            <p:nvPr/>
          </p:nvSpPr>
          <p:spPr>
            <a:xfrm>
              <a:off x="-1333929" y="5067694"/>
              <a:ext cx="458700" cy="219000"/>
            </a:xfrm>
            <a:prstGeom prst="ellipse">
              <a:avLst/>
            </a:pr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Shape 799"/>
            <p:cNvSpPr/>
            <p:nvPr/>
          </p:nvSpPr>
          <p:spPr>
            <a:xfrm>
              <a:off x="-1333929" y="5286769"/>
              <a:ext cx="458700" cy="10650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120000" y="68000"/>
                    <a:pt x="93230" y="120000"/>
                    <a:pt x="60000" y="120000"/>
                  </a:cubicBezTo>
                  <a:cubicBezTo>
                    <a:pt x="26769" y="120000"/>
                    <a:pt x="0" y="68000"/>
                    <a:pt x="0" y="0"/>
                  </a:cubicBezTo>
                </a:path>
              </a:pathLst>
            </a:cu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Shape 800"/>
            <p:cNvSpPr/>
            <p:nvPr/>
          </p:nvSpPr>
          <p:spPr>
            <a:xfrm>
              <a:off x="-1333929" y="5393130"/>
              <a:ext cx="458700" cy="10950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120000" y="65806"/>
                    <a:pt x="93230" y="120000"/>
                    <a:pt x="60000" y="120000"/>
                  </a:cubicBezTo>
                  <a:cubicBezTo>
                    <a:pt x="26769" y="120000"/>
                    <a:pt x="0" y="65806"/>
                    <a:pt x="0" y="0"/>
                  </a:cubicBezTo>
                </a:path>
              </a:pathLst>
            </a:cu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Shape 801"/>
            <p:cNvSpPr/>
            <p:nvPr/>
          </p:nvSpPr>
          <p:spPr>
            <a:xfrm>
              <a:off x="-1333929" y="5177230"/>
              <a:ext cx="458700" cy="43500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89756"/>
                    <a:pt x="0" y="89756"/>
                    <a:pt x="0" y="89756"/>
                  </a:cubicBezTo>
                  <a:cubicBezTo>
                    <a:pt x="0" y="106341"/>
                    <a:pt x="26769" y="120000"/>
                    <a:pt x="60000" y="120000"/>
                  </a:cubicBezTo>
                  <a:cubicBezTo>
                    <a:pt x="93230" y="120000"/>
                    <a:pt x="120000" y="106341"/>
                    <a:pt x="120000" y="89756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2" name="Shape 802"/>
          <p:cNvSpPr txBox="1"/>
          <p:nvPr>
            <p:ph type="title"/>
          </p:nvPr>
        </p:nvSpPr>
        <p:spPr>
          <a:xfrm>
            <a:off x="452975" y="98972"/>
            <a:ext cx="78867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/>
              <a:t>Global Services</a:t>
            </a:r>
          </a:p>
        </p:txBody>
      </p:sp>
      <p:cxnSp>
        <p:nvCxnSpPr>
          <p:cNvPr id="803" name="Shape 803"/>
          <p:cNvCxnSpPr/>
          <p:nvPr/>
        </p:nvCxnSpPr>
        <p:spPr>
          <a:xfrm>
            <a:off x="1925400" y="1605680"/>
            <a:ext cx="640200" cy="4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04" name="Shape 804"/>
          <p:cNvCxnSpPr>
            <a:stCxn id="795" idx="3"/>
            <a:endCxn id="794" idx="2"/>
          </p:cNvCxnSpPr>
          <p:nvPr/>
        </p:nvCxnSpPr>
        <p:spPr>
          <a:xfrm flipH="1" rot="10800000">
            <a:off x="2231378" y="2540722"/>
            <a:ext cx="795900" cy="78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05" name="Shape 805"/>
          <p:cNvCxnSpPr>
            <a:stCxn id="793" idx="1"/>
            <a:endCxn id="794" idx="3"/>
          </p:cNvCxnSpPr>
          <p:nvPr/>
        </p:nvCxnSpPr>
        <p:spPr>
          <a:xfrm flipH="1">
            <a:off x="3527447" y="1336422"/>
            <a:ext cx="1048800" cy="97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06" name="Shape 806"/>
          <p:cNvCxnSpPr>
            <a:stCxn id="796" idx="1"/>
            <a:endCxn id="794" idx="2"/>
          </p:cNvCxnSpPr>
          <p:nvPr/>
        </p:nvCxnSpPr>
        <p:spPr>
          <a:xfrm rot="10800000">
            <a:off x="3027255" y="2540747"/>
            <a:ext cx="671700" cy="97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07" name="Shape 807"/>
          <p:cNvSpPr/>
          <p:nvPr/>
        </p:nvSpPr>
        <p:spPr>
          <a:xfrm>
            <a:off x="609954" y="4385455"/>
            <a:ext cx="7775400" cy="10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2B30"/>
              </a:buClr>
              <a:buSzPct val="25000"/>
              <a:buFont typeface="Courier New"/>
              <a:buNone/>
            </a:pP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docker service create --mode=global --name prometheus prom/prometheus </a:t>
            </a: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</p:txBody>
      </p:sp>
      <p:sp>
        <p:nvSpPr>
          <p:cNvPr id="808" name="Shape 808"/>
          <p:cNvSpPr/>
          <p:nvPr/>
        </p:nvSpPr>
        <p:spPr>
          <a:xfrm>
            <a:off x="301850" y="4410300"/>
            <a:ext cx="308100" cy="308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09" name="Shape 809"/>
          <p:cNvCxnSpPr/>
          <p:nvPr/>
        </p:nvCxnSpPr>
        <p:spPr>
          <a:xfrm>
            <a:off x="354825" y="44574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10" name="Shape 810"/>
          <p:cNvCxnSpPr/>
          <p:nvPr/>
        </p:nvCxnSpPr>
        <p:spPr>
          <a:xfrm>
            <a:off x="403525" y="44574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11" name="Shape 811"/>
          <p:cNvCxnSpPr/>
          <p:nvPr/>
        </p:nvCxnSpPr>
        <p:spPr>
          <a:xfrm>
            <a:off x="501325" y="44574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12" name="Shape 812"/>
          <p:cNvCxnSpPr/>
          <p:nvPr/>
        </p:nvCxnSpPr>
        <p:spPr>
          <a:xfrm>
            <a:off x="549675" y="44574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13" name="Shape 813"/>
          <p:cNvCxnSpPr/>
          <p:nvPr/>
        </p:nvCxnSpPr>
        <p:spPr>
          <a:xfrm>
            <a:off x="452975" y="44592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14" name="Shape 814"/>
          <p:cNvSpPr/>
          <p:nvPr/>
        </p:nvSpPr>
        <p:spPr>
          <a:xfrm>
            <a:off x="1271125" y="2752037"/>
            <a:ext cx="308100" cy="308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15" name="Shape 815"/>
          <p:cNvCxnSpPr/>
          <p:nvPr/>
        </p:nvCxnSpPr>
        <p:spPr>
          <a:xfrm>
            <a:off x="1324100" y="279913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16" name="Shape 816"/>
          <p:cNvCxnSpPr/>
          <p:nvPr/>
        </p:nvCxnSpPr>
        <p:spPr>
          <a:xfrm>
            <a:off x="1372800" y="279913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17" name="Shape 817"/>
          <p:cNvCxnSpPr/>
          <p:nvPr/>
        </p:nvCxnSpPr>
        <p:spPr>
          <a:xfrm>
            <a:off x="1470600" y="279913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18" name="Shape 818"/>
          <p:cNvCxnSpPr/>
          <p:nvPr/>
        </p:nvCxnSpPr>
        <p:spPr>
          <a:xfrm>
            <a:off x="1518950" y="279913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19" name="Shape 819"/>
          <p:cNvCxnSpPr/>
          <p:nvPr/>
        </p:nvCxnSpPr>
        <p:spPr>
          <a:xfrm>
            <a:off x="1422250" y="280098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20" name="Shape 820"/>
          <p:cNvSpPr/>
          <p:nvPr/>
        </p:nvSpPr>
        <p:spPr>
          <a:xfrm>
            <a:off x="3766500" y="2929187"/>
            <a:ext cx="308100" cy="308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EA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21" name="Shape 821"/>
          <p:cNvCxnSpPr/>
          <p:nvPr/>
        </p:nvCxnSpPr>
        <p:spPr>
          <a:xfrm>
            <a:off x="3819475" y="297628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22" name="Shape 822"/>
          <p:cNvCxnSpPr/>
          <p:nvPr/>
        </p:nvCxnSpPr>
        <p:spPr>
          <a:xfrm>
            <a:off x="3868175" y="297628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23" name="Shape 823"/>
          <p:cNvCxnSpPr/>
          <p:nvPr/>
        </p:nvCxnSpPr>
        <p:spPr>
          <a:xfrm>
            <a:off x="3965975" y="297628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24" name="Shape 824"/>
          <p:cNvCxnSpPr/>
          <p:nvPr/>
        </p:nvCxnSpPr>
        <p:spPr>
          <a:xfrm>
            <a:off x="4014325" y="297628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25" name="Shape 825"/>
          <p:cNvCxnSpPr/>
          <p:nvPr/>
        </p:nvCxnSpPr>
        <p:spPr>
          <a:xfrm>
            <a:off x="3917625" y="297813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26" name="Shape 826"/>
          <p:cNvSpPr txBox="1"/>
          <p:nvPr/>
        </p:nvSpPr>
        <p:spPr>
          <a:xfrm>
            <a:off x="2902650" y="621600"/>
            <a:ext cx="7278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mynet</a:t>
            </a:r>
          </a:p>
        </p:txBody>
      </p:sp>
      <p:sp>
        <p:nvSpPr>
          <p:cNvPr id="827" name="Shape 827"/>
          <p:cNvSpPr/>
          <p:nvPr/>
        </p:nvSpPr>
        <p:spPr>
          <a:xfrm>
            <a:off x="963025" y="1028312"/>
            <a:ext cx="308100" cy="308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28" name="Shape 828"/>
          <p:cNvCxnSpPr/>
          <p:nvPr/>
        </p:nvCxnSpPr>
        <p:spPr>
          <a:xfrm>
            <a:off x="1016000" y="1075412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29" name="Shape 829"/>
          <p:cNvCxnSpPr/>
          <p:nvPr/>
        </p:nvCxnSpPr>
        <p:spPr>
          <a:xfrm>
            <a:off x="1064700" y="1075412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30" name="Shape 830"/>
          <p:cNvCxnSpPr/>
          <p:nvPr/>
        </p:nvCxnSpPr>
        <p:spPr>
          <a:xfrm>
            <a:off x="1162500" y="1075412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31" name="Shape 831"/>
          <p:cNvCxnSpPr/>
          <p:nvPr/>
        </p:nvCxnSpPr>
        <p:spPr>
          <a:xfrm>
            <a:off x="1210850" y="1075412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32" name="Shape 832"/>
          <p:cNvCxnSpPr/>
          <p:nvPr/>
        </p:nvCxnSpPr>
        <p:spPr>
          <a:xfrm>
            <a:off x="1114150" y="1077262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33" name="Shape 833"/>
          <p:cNvSpPr/>
          <p:nvPr/>
        </p:nvSpPr>
        <p:spPr>
          <a:xfrm>
            <a:off x="4630650" y="747262"/>
            <a:ext cx="308100" cy="308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34" name="Shape 834"/>
          <p:cNvCxnSpPr/>
          <p:nvPr/>
        </p:nvCxnSpPr>
        <p:spPr>
          <a:xfrm>
            <a:off x="4683625" y="794362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35" name="Shape 835"/>
          <p:cNvCxnSpPr/>
          <p:nvPr/>
        </p:nvCxnSpPr>
        <p:spPr>
          <a:xfrm>
            <a:off x="4732325" y="794362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36" name="Shape 836"/>
          <p:cNvCxnSpPr/>
          <p:nvPr/>
        </p:nvCxnSpPr>
        <p:spPr>
          <a:xfrm>
            <a:off x="4830125" y="794362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37" name="Shape 837"/>
          <p:cNvCxnSpPr/>
          <p:nvPr/>
        </p:nvCxnSpPr>
        <p:spPr>
          <a:xfrm>
            <a:off x="4878475" y="794362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38" name="Shape 838"/>
          <p:cNvCxnSpPr/>
          <p:nvPr/>
        </p:nvCxnSpPr>
        <p:spPr>
          <a:xfrm>
            <a:off x="4781775" y="796212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39" name="Shape 839"/>
          <p:cNvSpPr/>
          <p:nvPr/>
        </p:nvSpPr>
        <p:spPr>
          <a:xfrm>
            <a:off x="1888212" y="2752050"/>
            <a:ext cx="308100" cy="308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40" name="Shape 840"/>
          <p:cNvCxnSpPr/>
          <p:nvPr/>
        </p:nvCxnSpPr>
        <p:spPr>
          <a:xfrm>
            <a:off x="1941187" y="27991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41" name="Shape 841"/>
          <p:cNvCxnSpPr/>
          <p:nvPr/>
        </p:nvCxnSpPr>
        <p:spPr>
          <a:xfrm>
            <a:off x="1989887" y="27991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42" name="Shape 842"/>
          <p:cNvCxnSpPr/>
          <p:nvPr/>
        </p:nvCxnSpPr>
        <p:spPr>
          <a:xfrm>
            <a:off x="2087687" y="27991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43" name="Shape 843"/>
          <p:cNvCxnSpPr/>
          <p:nvPr/>
        </p:nvCxnSpPr>
        <p:spPr>
          <a:xfrm>
            <a:off x="2136037" y="27991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44" name="Shape 844"/>
          <p:cNvCxnSpPr/>
          <p:nvPr/>
        </p:nvCxnSpPr>
        <p:spPr>
          <a:xfrm>
            <a:off x="2039337" y="28010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45" name="Shape 845"/>
          <p:cNvSpPr/>
          <p:nvPr/>
        </p:nvSpPr>
        <p:spPr>
          <a:xfrm>
            <a:off x="4375512" y="2929200"/>
            <a:ext cx="308100" cy="308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46" name="Shape 846"/>
          <p:cNvCxnSpPr/>
          <p:nvPr/>
        </p:nvCxnSpPr>
        <p:spPr>
          <a:xfrm>
            <a:off x="4428487" y="29763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47" name="Shape 847"/>
          <p:cNvCxnSpPr/>
          <p:nvPr/>
        </p:nvCxnSpPr>
        <p:spPr>
          <a:xfrm>
            <a:off x="4477187" y="29763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48" name="Shape 848"/>
          <p:cNvCxnSpPr/>
          <p:nvPr/>
        </p:nvCxnSpPr>
        <p:spPr>
          <a:xfrm>
            <a:off x="4574987" y="29763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49" name="Shape 849"/>
          <p:cNvCxnSpPr/>
          <p:nvPr/>
        </p:nvCxnSpPr>
        <p:spPr>
          <a:xfrm>
            <a:off x="4623337" y="29763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50" name="Shape 850"/>
          <p:cNvCxnSpPr/>
          <p:nvPr/>
        </p:nvCxnSpPr>
        <p:spPr>
          <a:xfrm>
            <a:off x="4526637" y="29781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51" name="Shape 851"/>
          <p:cNvSpPr/>
          <p:nvPr/>
        </p:nvSpPr>
        <p:spPr>
          <a:xfrm>
            <a:off x="5211512" y="749125"/>
            <a:ext cx="308100" cy="308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52" name="Shape 852"/>
          <p:cNvCxnSpPr/>
          <p:nvPr/>
        </p:nvCxnSpPr>
        <p:spPr>
          <a:xfrm>
            <a:off x="5264487" y="79622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53" name="Shape 853"/>
          <p:cNvCxnSpPr/>
          <p:nvPr/>
        </p:nvCxnSpPr>
        <p:spPr>
          <a:xfrm>
            <a:off x="5313187" y="79622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54" name="Shape 854"/>
          <p:cNvCxnSpPr/>
          <p:nvPr/>
        </p:nvCxnSpPr>
        <p:spPr>
          <a:xfrm>
            <a:off x="5410987" y="79622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55" name="Shape 855"/>
          <p:cNvCxnSpPr/>
          <p:nvPr/>
        </p:nvCxnSpPr>
        <p:spPr>
          <a:xfrm>
            <a:off x="5459337" y="79622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56" name="Shape 856"/>
          <p:cNvCxnSpPr/>
          <p:nvPr/>
        </p:nvCxnSpPr>
        <p:spPr>
          <a:xfrm>
            <a:off x="5362637" y="79807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57" name="Shape 857"/>
          <p:cNvSpPr/>
          <p:nvPr/>
        </p:nvSpPr>
        <p:spPr>
          <a:xfrm>
            <a:off x="1577062" y="1028325"/>
            <a:ext cx="308100" cy="308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58" name="Shape 858"/>
          <p:cNvCxnSpPr/>
          <p:nvPr/>
        </p:nvCxnSpPr>
        <p:spPr>
          <a:xfrm>
            <a:off x="1630037" y="107542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59" name="Shape 859"/>
          <p:cNvCxnSpPr/>
          <p:nvPr/>
        </p:nvCxnSpPr>
        <p:spPr>
          <a:xfrm>
            <a:off x="1678737" y="107542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60" name="Shape 860"/>
          <p:cNvCxnSpPr/>
          <p:nvPr/>
        </p:nvCxnSpPr>
        <p:spPr>
          <a:xfrm>
            <a:off x="1776537" y="107542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61" name="Shape 861"/>
          <p:cNvCxnSpPr/>
          <p:nvPr/>
        </p:nvCxnSpPr>
        <p:spPr>
          <a:xfrm>
            <a:off x="1824887" y="107542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62" name="Shape 862"/>
          <p:cNvCxnSpPr/>
          <p:nvPr/>
        </p:nvCxnSpPr>
        <p:spPr>
          <a:xfrm>
            <a:off x="1728187" y="107727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ctrTitle"/>
          </p:nvPr>
        </p:nvSpPr>
        <p:spPr>
          <a:xfrm>
            <a:off x="685800" y="1123950"/>
            <a:ext cx="7772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Docker</a:t>
            </a:r>
            <a:r>
              <a:rPr lang="en" sz="3600"/>
              <a:t> and Jenkins</a:t>
            </a:r>
            <a:r>
              <a:rPr b="0" i="0" lang="en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3600"/>
              <a:t>Meetup</a:t>
            </a:r>
          </a:p>
        </p:txBody>
      </p:sp>
      <p:sp>
        <p:nvSpPr>
          <p:cNvPr id="283" name="Shape 283"/>
          <p:cNvSpPr/>
          <p:nvPr/>
        </p:nvSpPr>
        <p:spPr>
          <a:xfrm>
            <a:off x="4479667" y="2417859"/>
            <a:ext cx="18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685800" y="4287625"/>
            <a:ext cx="5389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600">
              <a:solidFill>
                <a:schemeClr val="accent5"/>
              </a:solidFill>
            </a:endParaRPr>
          </a:p>
        </p:txBody>
      </p:sp>
      <p:sp>
        <p:nvSpPr>
          <p:cNvPr id="285" name="Shape 285"/>
          <p:cNvSpPr txBox="1"/>
          <p:nvPr/>
        </p:nvSpPr>
        <p:spPr>
          <a:xfrm>
            <a:off x="685800" y="2612425"/>
            <a:ext cx="5389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</a:pPr>
            <a:r>
              <a:t/>
            </a:r>
            <a:endParaRPr sz="1600">
              <a:solidFill>
                <a:schemeClr val="accent5"/>
              </a:solidFill>
            </a:endParaRPr>
          </a:p>
        </p:txBody>
      </p:sp>
      <p:pic>
        <p:nvPicPr>
          <p:cNvPr descr="jenkinsLogo1.png" id="286" name="Shape 2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98" y="3295175"/>
            <a:ext cx="1229849" cy="1697823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Shape 287"/>
          <p:cNvSpPr txBox="1"/>
          <p:nvPr/>
        </p:nvSpPr>
        <p:spPr>
          <a:xfrm>
            <a:off x="2232075" y="346600"/>
            <a:ext cx="4658400" cy="1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 txBox="1"/>
          <p:nvPr/>
        </p:nvSpPr>
        <p:spPr>
          <a:xfrm>
            <a:off x="1039800" y="318875"/>
            <a:ext cx="5642700" cy="11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Shape 867"/>
          <p:cNvSpPr/>
          <p:nvPr/>
        </p:nvSpPr>
        <p:spPr>
          <a:xfrm>
            <a:off x="924900" y="1379480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868" name="Shape 868"/>
          <p:cNvSpPr/>
          <p:nvPr/>
        </p:nvSpPr>
        <p:spPr>
          <a:xfrm>
            <a:off x="4576247" y="1110222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869" name="Shape 869"/>
          <p:cNvSpPr/>
          <p:nvPr/>
        </p:nvSpPr>
        <p:spPr>
          <a:xfrm>
            <a:off x="2527077" y="2088222"/>
            <a:ext cx="1000500" cy="452400"/>
          </a:xfrm>
          <a:prstGeom prst="rect">
            <a:avLst/>
          </a:prstGeom>
          <a:solidFill>
            <a:srgbClr val="3C78D8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870" name="Shape 870"/>
          <p:cNvSpPr/>
          <p:nvPr/>
        </p:nvSpPr>
        <p:spPr>
          <a:xfrm>
            <a:off x="1230878" y="3103522"/>
            <a:ext cx="1000499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871" name="Shape 871"/>
          <p:cNvSpPr/>
          <p:nvPr/>
        </p:nvSpPr>
        <p:spPr>
          <a:xfrm>
            <a:off x="3698955" y="3292247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grpSp>
        <p:nvGrpSpPr>
          <p:cNvPr id="872" name="Shape 872"/>
          <p:cNvGrpSpPr/>
          <p:nvPr/>
        </p:nvGrpSpPr>
        <p:grpSpPr>
          <a:xfrm>
            <a:off x="6080484" y="1240955"/>
            <a:ext cx="186645" cy="221571"/>
            <a:chOff x="-1333929" y="5067694"/>
            <a:chExt cx="458700" cy="544535"/>
          </a:xfrm>
        </p:grpSpPr>
        <p:sp>
          <p:nvSpPr>
            <p:cNvPr id="873" name="Shape 873"/>
            <p:cNvSpPr/>
            <p:nvPr/>
          </p:nvSpPr>
          <p:spPr>
            <a:xfrm>
              <a:off x="-1333929" y="5067694"/>
              <a:ext cx="458700" cy="219000"/>
            </a:xfrm>
            <a:prstGeom prst="ellipse">
              <a:avLst/>
            </a:pr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Shape 874"/>
            <p:cNvSpPr/>
            <p:nvPr/>
          </p:nvSpPr>
          <p:spPr>
            <a:xfrm>
              <a:off x="-1333929" y="5286769"/>
              <a:ext cx="458700" cy="10650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120000" y="68000"/>
                    <a:pt x="93230" y="120000"/>
                    <a:pt x="60000" y="120000"/>
                  </a:cubicBezTo>
                  <a:cubicBezTo>
                    <a:pt x="26769" y="120000"/>
                    <a:pt x="0" y="68000"/>
                    <a:pt x="0" y="0"/>
                  </a:cubicBezTo>
                </a:path>
              </a:pathLst>
            </a:cu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Shape 875"/>
            <p:cNvSpPr/>
            <p:nvPr/>
          </p:nvSpPr>
          <p:spPr>
            <a:xfrm>
              <a:off x="-1333929" y="5393130"/>
              <a:ext cx="458700" cy="10950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120000" y="65806"/>
                    <a:pt x="93230" y="120000"/>
                    <a:pt x="60000" y="120000"/>
                  </a:cubicBezTo>
                  <a:cubicBezTo>
                    <a:pt x="26769" y="120000"/>
                    <a:pt x="0" y="65806"/>
                    <a:pt x="0" y="0"/>
                  </a:cubicBezTo>
                </a:path>
              </a:pathLst>
            </a:cu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Shape 876"/>
            <p:cNvSpPr/>
            <p:nvPr/>
          </p:nvSpPr>
          <p:spPr>
            <a:xfrm>
              <a:off x="-1333929" y="5177230"/>
              <a:ext cx="458700" cy="43500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89756"/>
                    <a:pt x="0" y="89756"/>
                    <a:pt x="0" y="89756"/>
                  </a:cubicBezTo>
                  <a:cubicBezTo>
                    <a:pt x="0" y="106341"/>
                    <a:pt x="26769" y="120000"/>
                    <a:pt x="60000" y="120000"/>
                  </a:cubicBezTo>
                  <a:cubicBezTo>
                    <a:pt x="93230" y="120000"/>
                    <a:pt x="120000" y="106341"/>
                    <a:pt x="120000" y="89756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7" name="Shape 877"/>
          <p:cNvSpPr txBox="1"/>
          <p:nvPr>
            <p:ph type="title"/>
          </p:nvPr>
        </p:nvSpPr>
        <p:spPr>
          <a:xfrm>
            <a:off x="452975" y="98972"/>
            <a:ext cx="78867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/>
              <a:t>Constraints</a:t>
            </a:r>
          </a:p>
        </p:txBody>
      </p:sp>
      <p:cxnSp>
        <p:nvCxnSpPr>
          <p:cNvPr id="878" name="Shape 878"/>
          <p:cNvCxnSpPr/>
          <p:nvPr/>
        </p:nvCxnSpPr>
        <p:spPr>
          <a:xfrm>
            <a:off x="1925400" y="1605680"/>
            <a:ext cx="640200" cy="4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79" name="Shape 879"/>
          <p:cNvCxnSpPr>
            <a:stCxn id="870" idx="3"/>
            <a:endCxn id="869" idx="2"/>
          </p:cNvCxnSpPr>
          <p:nvPr/>
        </p:nvCxnSpPr>
        <p:spPr>
          <a:xfrm flipH="1" rot="10800000">
            <a:off x="2231378" y="2540722"/>
            <a:ext cx="795900" cy="78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80" name="Shape 880"/>
          <p:cNvCxnSpPr>
            <a:stCxn id="868" idx="1"/>
            <a:endCxn id="869" idx="3"/>
          </p:cNvCxnSpPr>
          <p:nvPr/>
        </p:nvCxnSpPr>
        <p:spPr>
          <a:xfrm flipH="1">
            <a:off x="3527447" y="1336422"/>
            <a:ext cx="1048800" cy="97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81" name="Shape 881"/>
          <p:cNvCxnSpPr>
            <a:stCxn id="871" idx="1"/>
            <a:endCxn id="869" idx="2"/>
          </p:cNvCxnSpPr>
          <p:nvPr/>
        </p:nvCxnSpPr>
        <p:spPr>
          <a:xfrm rot="10800000">
            <a:off x="3027255" y="2540747"/>
            <a:ext cx="671700" cy="97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82" name="Shape 882"/>
          <p:cNvSpPr/>
          <p:nvPr/>
        </p:nvSpPr>
        <p:spPr>
          <a:xfrm>
            <a:off x="5673552" y="3292247"/>
            <a:ext cx="1000499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cxnSp>
        <p:nvCxnSpPr>
          <p:cNvPr id="883" name="Shape 883"/>
          <p:cNvCxnSpPr>
            <a:stCxn id="884" idx="3"/>
            <a:endCxn id="882" idx="1"/>
          </p:cNvCxnSpPr>
          <p:nvPr/>
        </p:nvCxnSpPr>
        <p:spPr>
          <a:xfrm>
            <a:off x="3527652" y="2314547"/>
            <a:ext cx="2145900" cy="120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85" name="Shape 885"/>
          <p:cNvSpPr txBox="1"/>
          <p:nvPr/>
        </p:nvSpPr>
        <p:spPr>
          <a:xfrm>
            <a:off x="5576750" y="1129650"/>
            <a:ext cx="29838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50">
                <a:solidFill>
                  <a:srgbClr val="CC2255"/>
                </a:solidFill>
                <a:highlight>
                  <a:srgbClr val="F7F7F9"/>
                </a:highlight>
                <a:latin typeface="Consolas"/>
                <a:ea typeface="Consolas"/>
                <a:cs typeface="Consolas"/>
                <a:sym typeface="Consolas"/>
              </a:rPr>
              <a:t>docker daemon --label </a:t>
            </a:r>
          </a:p>
          <a:p>
            <a:pPr lvl="0">
              <a:spcBef>
                <a:spcPts val="0"/>
              </a:spcBef>
              <a:buNone/>
            </a:pPr>
            <a:r>
              <a:rPr lang="en" sz="850">
                <a:solidFill>
                  <a:srgbClr val="CC2255"/>
                </a:solidFill>
                <a:highlight>
                  <a:srgbClr val="F7F7F9"/>
                </a:highlight>
                <a:latin typeface="Consolas"/>
                <a:ea typeface="Consolas"/>
                <a:cs typeface="Consolas"/>
                <a:sym typeface="Consolas"/>
              </a:rPr>
              <a:t>com.example.storage="ssd"</a:t>
            </a:r>
          </a:p>
        </p:txBody>
      </p:sp>
      <p:sp>
        <p:nvSpPr>
          <p:cNvPr id="886" name="Shape 886"/>
          <p:cNvSpPr txBox="1"/>
          <p:nvPr/>
        </p:nvSpPr>
        <p:spPr>
          <a:xfrm>
            <a:off x="6678425" y="3329725"/>
            <a:ext cx="17139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50">
                <a:solidFill>
                  <a:srgbClr val="CC2255"/>
                </a:solidFill>
                <a:highlight>
                  <a:srgbClr val="F7F7F9"/>
                </a:highlight>
                <a:latin typeface="Consolas"/>
                <a:ea typeface="Consolas"/>
                <a:cs typeface="Consolas"/>
                <a:sym typeface="Consolas"/>
              </a:rPr>
              <a:t>docker daemon --label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50">
                <a:solidFill>
                  <a:srgbClr val="CC2255"/>
                </a:solidFill>
                <a:highlight>
                  <a:srgbClr val="F7F7F9"/>
                </a:highlight>
                <a:latin typeface="Consolas"/>
                <a:ea typeface="Consolas"/>
                <a:cs typeface="Consolas"/>
                <a:sym typeface="Consolas"/>
              </a:rPr>
              <a:t>com.example.storage="ssd"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Shape 891"/>
          <p:cNvSpPr/>
          <p:nvPr/>
        </p:nvSpPr>
        <p:spPr>
          <a:xfrm>
            <a:off x="924900" y="1379480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892" name="Shape 892"/>
          <p:cNvSpPr/>
          <p:nvPr/>
        </p:nvSpPr>
        <p:spPr>
          <a:xfrm>
            <a:off x="4576247" y="1110222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893" name="Shape 893"/>
          <p:cNvSpPr/>
          <p:nvPr/>
        </p:nvSpPr>
        <p:spPr>
          <a:xfrm>
            <a:off x="2527077" y="2088222"/>
            <a:ext cx="1000500" cy="452400"/>
          </a:xfrm>
          <a:prstGeom prst="rect">
            <a:avLst/>
          </a:prstGeom>
          <a:solidFill>
            <a:srgbClr val="3C78D8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894" name="Shape 894"/>
          <p:cNvSpPr/>
          <p:nvPr/>
        </p:nvSpPr>
        <p:spPr>
          <a:xfrm>
            <a:off x="1230878" y="3103522"/>
            <a:ext cx="1000499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895" name="Shape 895"/>
          <p:cNvSpPr/>
          <p:nvPr/>
        </p:nvSpPr>
        <p:spPr>
          <a:xfrm>
            <a:off x="3698955" y="3292247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grpSp>
        <p:nvGrpSpPr>
          <p:cNvPr id="896" name="Shape 896"/>
          <p:cNvGrpSpPr/>
          <p:nvPr/>
        </p:nvGrpSpPr>
        <p:grpSpPr>
          <a:xfrm>
            <a:off x="6080484" y="1240955"/>
            <a:ext cx="186645" cy="221571"/>
            <a:chOff x="-1333929" y="5067694"/>
            <a:chExt cx="458700" cy="544535"/>
          </a:xfrm>
        </p:grpSpPr>
        <p:sp>
          <p:nvSpPr>
            <p:cNvPr id="897" name="Shape 897"/>
            <p:cNvSpPr/>
            <p:nvPr/>
          </p:nvSpPr>
          <p:spPr>
            <a:xfrm>
              <a:off x="-1333929" y="5067694"/>
              <a:ext cx="458700" cy="219000"/>
            </a:xfrm>
            <a:prstGeom prst="ellipse">
              <a:avLst/>
            </a:pr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Shape 898"/>
            <p:cNvSpPr/>
            <p:nvPr/>
          </p:nvSpPr>
          <p:spPr>
            <a:xfrm>
              <a:off x="-1333929" y="5286769"/>
              <a:ext cx="458700" cy="10650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120000" y="68000"/>
                    <a:pt x="93230" y="120000"/>
                    <a:pt x="60000" y="120000"/>
                  </a:cubicBezTo>
                  <a:cubicBezTo>
                    <a:pt x="26769" y="120000"/>
                    <a:pt x="0" y="68000"/>
                    <a:pt x="0" y="0"/>
                  </a:cubicBezTo>
                </a:path>
              </a:pathLst>
            </a:cu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Shape 899"/>
            <p:cNvSpPr/>
            <p:nvPr/>
          </p:nvSpPr>
          <p:spPr>
            <a:xfrm>
              <a:off x="-1333929" y="5393130"/>
              <a:ext cx="458700" cy="10950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120000" y="65806"/>
                    <a:pt x="93230" y="120000"/>
                    <a:pt x="60000" y="120000"/>
                  </a:cubicBezTo>
                  <a:cubicBezTo>
                    <a:pt x="26769" y="120000"/>
                    <a:pt x="0" y="65806"/>
                    <a:pt x="0" y="0"/>
                  </a:cubicBezTo>
                </a:path>
              </a:pathLst>
            </a:cu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Shape 900"/>
            <p:cNvSpPr/>
            <p:nvPr/>
          </p:nvSpPr>
          <p:spPr>
            <a:xfrm>
              <a:off x="-1333929" y="5177230"/>
              <a:ext cx="458700" cy="43500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89756"/>
                    <a:pt x="0" y="89756"/>
                    <a:pt x="0" y="89756"/>
                  </a:cubicBezTo>
                  <a:cubicBezTo>
                    <a:pt x="0" y="106341"/>
                    <a:pt x="26769" y="120000"/>
                    <a:pt x="60000" y="120000"/>
                  </a:cubicBezTo>
                  <a:cubicBezTo>
                    <a:pt x="93230" y="120000"/>
                    <a:pt x="120000" y="106341"/>
                    <a:pt x="120000" y="89756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1" name="Shape 901"/>
          <p:cNvSpPr txBox="1"/>
          <p:nvPr>
            <p:ph type="title"/>
          </p:nvPr>
        </p:nvSpPr>
        <p:spPr>
          <a:xfrm>
            <a:off x="452975" y="98972"/>
            <a:ext cx="78867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/>
              <a:t>Constraints</a:t>
            </a:r>
          </a:p>
        </p:txBody>
      </p:sp>
      <p:cxnSp>
        <p:nvCxnSpPr>
          <p:cNvPr id="902" name="Shape 902"/>
          <p:cNvCxnSpPr/>
          <p:nvPr/>
        </p:nvCxnSpPr>
        <p:spPr>
          <a:xfrm>
            <a:off x="1925400" y="1605680"/>
            <a:ext cx="640200" cy="4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03" name="Shape 903"/>
          <p:cNvCxnSpPr>
            <a:stCxn id="894" idx="3"/>
            <a:endCxn id="893" idx="2"/>
          </p:cNvCxnSpPr>
          <p:nvPr/>
        </p:nvCxnSpPr>
        <p:spPr>
          <a:xfrm flipH="1" rot="10800000">
            <a:off x="2231378" y="2540722"/>
            <a:ext cx="795900" cy="78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04" name="Shape 904"/>
          <p:cNvCxnSpPr>
            <a:stCxn id="892" idx="1"/>
            <a:endCxn id="893" idx="3"/>
          </p:cNvCxnSpPr>
          <p:nvPr/>
        </p:nvCxnSpPr>
        <p:spPr>
          <a:xfrm flipH="1">
            <a:off x="3527447" y="1336422"/>
            <a:ext cx="1048800" cy="97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05" name="Shape 905"/>
          <p:cNvCxnSpPr>
            <a:stCxn id="895" idx="1"/>
            <a:endCxn id="893" idx="2"/>
          </p:cNvCxnSpPr>
          <p:nvPr/>
        </p:nvCxnSpPr>
        <p:spPr>
          <a:xfrm rot="10800000">
            <a:off x="3027255" y="2540747"/>
            <a:ext cx="671700" cy="97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06" name="Shape 906"/>
          <p:cNvSpPr/>
          <p:nvPr/>
        </p:nvSpPr>
        <p:spPr>
          <a:xfrm>
            <a:off x="609954" y="3852055"/>
            <a:ext cx="7775400" cy="10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2B30"/>
              </a:buClr>
              <a:buSzPct val="25000"/>
              <a:buFont typeface="Courier New"/>
              <a:buNone/>
            </a:pP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$ docker service create </a:t>
            </a:r>
            <a:r>
              <a:rPr lang="en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--replicas</a:t>
            </a: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 --name frontend --network my</a:t>
            </a:r>
            <a:r>
              <a:rPr lang="en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net</a:t>
            </a: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2B30"/>
              </a:buClr>
              <a:buSzPct val="25000"/>
              <a:buFont typeface="Courier New"/>
              <a:buNone/>
            </a:pP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 --publish 80:80/tcp</a:t>
            </a:r>
            <a:r>
              <a:rPr lang="en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--constraint engine.labels.com.example.storage</a:t>
            </a:r>
            <a:r>
              <a:rPr b="1" lang="en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==ssd</a:t>
            </a:r>
            <a:r>
              <a:rPr lang="en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frontend_image:latest</a:t>
            </a:r>
          </a:p>
        </p:txBody>
      </p:sp>
      <p:sp>
        <p:nvSpPr>
          <p:cNvPr id="907" name="Shape 907"/>
          <p:cNvSpPr/>
          <p:nvPr/>
        </p:nvSpPr>
        <p:spPr>
          <a:xfrm>
            <a:off x="301850" y="3904800"/>
            <a:ext cx="308100" cy="308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08" name="Shape 908"/>
          <p:cNvCxnSpPr/>
          <p:nvPr/>
        </p:nvCxnSpPr>
        <p:spPr>
          <a:xfrm>
            <a:off x="354825" y="39519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09" name="Shape 909"/>
          <p:cNvCxnSpPr/>
          <p:nvPr/>
        </p:nvCxnSpPr>
        <p:spPr>
          <a:xfrm>
            <a:off x="403525" y="39519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10" name="Shape 910"/>
          <p:cNvCxnSpPr/>
          <p:nvPr/>
        </p:nvCxnSpPr>
        <p:spPr>
          <a:xfrm>
            <a:off x="501325" y="39519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11" name="Shape 911"/>
          <p:cNvCxnSpPr/>
          <p:nvPr/>
        </p:nvCxnSpPr>
        <p:spPr>
          <a:xfrm>
            <a:off x="549675" y="39519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12" name="Shape 912"/>
          <p:cNvCxnSpPr/>
          <p:nvPr/>
        </p:nvCxnSpPr>
        <p:spPr>
          <a:xfrm>
            <a:off x="452975" y="39537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13" name="Shape 913"/>
          <p:cNvSpPr/>
          <p:nvPr/>
        </p:nvSpPr>
        <p:spPr>
          <a:xfrm>
            <a:off x="5673552" y="3292247"/>
            <a:ext cx="1000499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cxnSp>
        <p:nvCxnSpPr>
          <p:cNvPr id="914" name="Shape 914"/>
          <p:cNvCxnSpPr>
            <a:stCxn id="915" idx="3"/>
            <a:endCxn id="913" idx="1"/>
          </p:cNvCxnSpPr>
          <p:nvPr/>
        </p:nvCxnSpPr>
        <p:spPr>
          <a:xfrm>
            <a:off x="3527652" y="2314547"/>
            <a:ext cx="2145900" cy="120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16" name="Shape 916"/>
          <p:cNvSpPr txBox="1"/>
          <p:nvPr/>
        </p:nvSpPr>
        <p:spPr>
          <a:xfrm>
            <a:off x="5576750" y="1154425"/>
            <a:ext cx="29838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50">
                <a:solidFill>
                  <a:srgbClr val="CC2255"/>
                </a:solidFill>
                <a:highlight>
                  <a:srgbClr val="F7F7F9"/>
                </a:highlight>
                <a:latin typeface="Consolas"/>
                <a:ea typeface="Consolas"/>
                <a:cs typeface="Consolas"/>
                <a:sym typeface="Consolas"/>
              </a:rPr>
              <a:t>docker daemon --label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50">
                <a:solidFill>
                  <a:srgbClr val="CC2255"/>
                </a:solidFill>
                <a:highlight>
                  <a:srgbClr val="F7F7F9"/>
                </a:highlight>
                <a:latin typeface="Consolas"/>
                <a:ea typeface="Consolas"/>
                <a:cs typeface="Consolas"/>
                <a:sym typeface="Consolas"/>
              </a:rPr>
              <a:t>com.example.storage="ssd"</a:t>
            </a:r>
          </a:p>
        </p:txBody>
      </p:sp>
      <p:sp>
        <p:nvSpPr>
          <p:cNvPr id="917" name="Shape 917"/>
          <p:cNvSpPr txBox="1"/>
          <p:nvPr/>
        </p:nvSpPr>
        <p:spPr>
          <a:xfrm>
            <a:off x="6678425" y="3329725"/>
            <a:ext cx="17139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50">
                <a:solidFill>
                  <a:srgbClr val="CC2255"/>
                </a:solidFill>
                <a:highlight>
                  <a:srgbClr val="F7F7F9"/>
                </a:highlight>
                <a:latin typeface="Consolas"/>
                <a:ea typeface="Consolas"/>
                <a:cs typeface="Consolas"/>
                <a:sym typeface="Consolas"/>
              </a:rPr>
              <a:t>docker daemon --label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50">
                <a:solidFill>
                  <a:srgbClr val="CC2255"/>
                </a:solidFill>
                <a:highlight>
                  <a:srgbClr val="F7F7F9"/>
                </a:highlight>
                <a:latin typeface="Consolas"/>
                <a:ea typeface="Consolas"/>
                <a:cs typeface="Consolas"/>
                <a:sym typeface="Consolas"/>
              </a:rPr>
              <a:t>com.example.storage="ssd"</a:t>
            </a:r>
          </a:p>
        </p:txBody>
      </p:sp>
      <p:sp>
        <p:nvSpPr>
          <p:cNvPr id="918" name="Shape 918"/>
          <p:cNvSpPr/>
          <p:nvPr/>
        </p:nvSpPr>
        <p:spPr>
          <a:xfrm>
            <a:off x="4922887" y="724200"/>
            <a:ext cx="308100" cy="308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19" name="Shape 919"/>
          <p:cNvCxnSpPr/>
          <p:nvPr/>
        </p:nvCxnSpPr>
        <p:spPr>
          <a:xfrm>
            <a:off x="4975862" y="7713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20" name="Shape 920"/>
          <p:cNvCxnSpPr/>
          <p:nvPr/>
        </p:nvCxnSpPr>
        <p:spPr>
          <a:xfrm>
            <a:off x="5024562" y="7713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21" name="Shape 921"/>
          <p:cNvCxnSpPr/>
          <p:nvPr/>
        </p:nvCxnSpPr>
        <p:spPr>
          <a:xfrm>
            <a:off x="5122362" y="7713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22" name="Shape 922"/>
          <p:cNvCxnSpPr/>
          <p:nvPr/>
        </p:nvCxnSpPr>
        <p:spPr>
          <a:xfrm>
            <a:off x="5170712" y="7713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23" name="Shape 923"/>
          <p:cNvCxnSpPr/>
          <p:nvPr/>
        </p:nvCxnSpPr>
        <p:spPr>
          <a:xfrm>
            <a:off x="5074012" y="7731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24" name="Shape 924"/>
          <p:cNvSpPr/>
          <p:nvPr/>
        </p:nvSpPr>
        <p:spPr>
          <a:xfrm>
            <a:off x="5823187" y="2933650"/>
            <a:ext cx="308100" cy="308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25" name="Shape 925"/>
          <p:cNvCxnSpPr/>
          <p:nvPr/>
        </p:nvCxnSpPr>
        <p:spPr>
          <a:xfrm>
            <a:off x="5876162" y="29807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26" name="Shape 926"/>
          <p:cNvCxnSpPr/>
          <p:nvPr/>
        </p:nvCxnSpPr>
        <p:spPr>
          <a:xfrm>
            <a:off x="5924862" y="29807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27" name="Shape 927"/>
          <p:cNvCxnSpPr/>
          <p:nvPr/>
        </p:nvCxnSpPr>
        <p:spPr>
          <a:xfrm>
            <a:off x="6022662" y="29807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28" name="Shape 928"/>
          <p:cNvCxnSpPr/>
          <p:nvPr/>
        </p:nvCxnSpPr>
        <p:spPr>
          <a:xfrm>
            <a:off x="6071012" y="29807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29" name="Shape 929"/>
          <p:cNvCxnSpPr/>
          <p:nvPr/>
        </p:nvCxnSpPr>
        <p:spPr>
          <a:xfrm>
            <a:off x="5974312" y="29826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30" name="Shape 930"/>
          <p:cNvSpPr/>
          <p:nvPr/>
        </p:nvSpPr>
        <p:spPr>
          <a:xfrm>
            <a:off x="6216287" y="2933650"/>
            <a:ext cx="308100" cy="308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31" name="Shape 931"/>
          <p:cNvCxnSpPr/>
          <p:nvPr/>
        </p:nvCxnSpPr>
        <p:spPr>
          <a:xfrm>
            <a:off x="6269262" y="29807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32" name="Shape 932"/>
          <p:cNvCxnSpPr/>
          <p:nvPr/>
        </p:nvCxnSpPr>
        <p:spPr>
          <a:xfrm>
            <a:off x="6317962" y="29807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33" name="Shape 933"/>
          <p:cNvCxnSpPr/>
          <p:nvPr/>
        </p:nvCxnSpPr>
        <p:spPr>
          <a:xfrm>
            <a:off x="6415762" y="29807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34" name="Shape 934"/>
          <p:cNvCxnSpPr/>
          <p:nvPr/>
        </p:nvCxnSpPr>
        <p:spPr>
          <a:xfrm>
            <a:off x="6464112" y="29807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35" name="Shape 935"/>
          <p:cNvCxnSpPr/>
          <p:nvPr/>
        </p:nvCxnSpPr>
        <p:spPr>
          <a:xfrm>
            <a:off x="6367412" y="29826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Shape 940"/>
          <p:cNvSpPr/>
          <p:nvPr/>
        </p:nvSpPr>
        <p:spPr>
          <a:xfrm>
            <a:off x="924900" y="1379480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941" name="Shape 941"/>
          <p:cNvSpPr/>
          <p:nvPr/>
        </p:nvSpPr>
        <p:spPr>
          <a:xfrm>
            <a:off x="4576247" y="1110222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942" name="Shape 942"/>
          <p:cNvSpPr/>
          <p:nvPr/>
        </p:nvSpPr>
        <p:spPr>
          <a:xfrm>
            <a:off x="2527077" y="2088222"/>
            <a:ext cx="1000500" cy="452400"/>
          </a:xfrm>
          <a:prstGeom prst="rect">
            <a:avLst/>
          </a:prstGeom>
          <a:solidFill>
            <a:srgbClr val="3C78D8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943" name="Shape 943"/>
          <p:cNvSpPr/>
          <p:nvPr/>
        </p:nvSpPr>
        <p:spPr>
          <a:xfrm>
            <a:off x="1230878" y="3103522"/>
            <a:ext cx="1000499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944" name="Shape 944"/>
          <p:cNvSpPr/>
          <p:nvPr/>
        </p:nvSpPr>
        <p:spPr>
          <a:xfrm>
            <a:off x="3698955" y="3292247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grpSp>
        <p:nvGrpSpPr>
          <p:cNvPr id="945" name="Shape 945"/>
          <p:cNvGrpSpPr/>
          <p:nvPr/>
        </p:nvGrpSpPr>
        <p:grpSpPr>
          <a:xfrm>
            <a:off x="6080484" y="1240955"/>
            <a:ext cx="186645" cy="221571"/>
            <a:chOff x="-1333929" y="5067694"/>
            <a:chExt cx="458700" cy="544535"/>
          </a:xfrm>
        </p:grpSpPr>
        <p:sp>
          <p:nvSpPr>
            <p:cNvPr id="946" name="Shape 946"/>
            <p:cNvSpPr/>
            <p:nvPr/>
          </p:nvSpPr>
          <p:spPr>
            <a:xfrm>
              <a:off x="-1333929" y="5067694"/>
              <a:ext cx="458700" cy="219000"/>
            </a:xfrm>
            <a:prstGeom prst="ellipse">
              <a:avLst/>
            </a:pr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Shape 947"/>
            <p:cNvSpPr/>
            <p:nvPr/>
          </p:nvSpPr>
          <p:spPr>
            <a:xfrm>
              <a:off x="-1333929" y="5286769"/>
              <a:ext cx="458700" cy="10650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120000" y="68000"/>
                    <a:pt x="93230" y="120000"/>
                    <a:pt x="60000" y="120000"/>
                  </a:cubicBezTo>
                  <a:cubicBezTo>
                    <a:pt x="26769" y="120000"/>
                    <a:pt x="0" y="68000"/>
                    <a:pt x="0" y="0"/>
                  </a:cubicBezTo>
                </a:path>
              </a:pathLst>
            </a:cu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Shape 948"/>
            <p:cNvSpPr/>
            <p:nvPr/>
          </p:nvSpPr>
          <p:spPr>
            <a:xfrm>
              <a:off x="-1333929" y="5393130"/>
              <a:ext cx="458700" cy="10950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120000" y="65806"/>
                    <a:pt x="93230" y="120000"/>
                    <a:pt x="60000" y="120000"/>
                  </a:cubicBezTo>
                  <a:cubicBezTo>
                    <a:pt x="26769" y="120000"/>
                    <a:pt x="0" y="65806"/>
                    <a:pt x="0" y="0"/>
                  </a:cubicBezTo>
                </a:path>
              </a:pathLst>
            </a:cu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Shape 949"/>
            <p:cNvSpPr/>
            <p:nvPr/>
          </p:nvSpPr>
          <p:spPr>
            <a:xfrm>
              <a:off x="-1333929" y="5177230"/>
              <a:ext cx="458700" cy="43500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89756"/>
                    <a:pt x="0" y="89756"/>
                    <a:pt x="0" y="89756"/>
                  </a:cubicBezTo>
                  <a:cubicBezTo>
                    <a:pt x="0" y="106341"/>
                    <a:pt x="26769" y="120000"/>
                    <a:pt x="60000" y="120000"/>
                  </a:cubicBezTo>
                  <a:cubicBezTo>
                    <a:pt x="93230" y="120000"/>
                    <a:pt x="120000" y="106341"/>
                    <a:pt x="120000" y="89756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0" name="Shape 950"/>
          <p:cNvSpPr txBox="1"/>
          <p:nvPr>
            <p:ph type="title"/>
          </p:nvPr>
        </p:nvSpPr>
        <p:spPr>
          <a:xfrm>
            <a:off x="452975" y="98972"/>
            <a:ext cx="78867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/>
              <a:t>Constraints</a:t>
            </a:r>
          </a:p>
        </p:txBody>
      </p:sp>
      <p:cxnSp>
        <p:nvCxnSpPr>
          <p:cNvPr id="951" name="Shape 951"/>
          <p:cNvCxnSpPr/>
          <p:nvPr/>
        </p:nvCxnSpPr>
        <p:spPr>
          <a:xfrm>
            <a:off x="1925400" y="1605680"/>
            <a:ext cx="640200" cy="4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52" name="Shape 952"/>
          <p:cNvCxnSpPr>
            <a:stCxn id="943" idx="3"/>
            <a:endCxn id="942" idx="2"/>
          </p:cNvCxnSpPr>
          <p:nvPr/>
        </p:nvCxnSpPr>
        <p:spPr>
          <a:xfrm flipH="1" rot="10800000">
            <a:off x="2231378" y="2540722"/>
            <a:ext cx="795900" cy="78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53" name="Shape 953"/>
          <p:cNvCxnSpPr>
            <a:stCxn id="941" idx="1"/>
            <a:endCxn id="942" idx="3"/>
          </p:cNvCxnSpPr>
          <p:nvPr/>
        </p:nvCxnSpPr>
        <p:spPr>
          <a:xfrm flipH="1">
            <a:off x="3527447" y="1336422"/>
            <a:ext cx="1048800" cy="97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54" name="Shape 954"/>
          <p:cNvCxnSpPr>
            <a:stCxn id="944" idx="1"/>
            <a:endCxn id="942" idx="2"/>
          </p:cNvCxnSpPr>
          <p:nvPr/>
        </p:nvCxnSpPr>
        <p:spPr>
          <a:xfrm rot="10800000">
            <a:off x="3027255" y="2540747"/>
            <a:ext cx="671700" cy="97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55" name="Shape 955"/>
          <p:cNvSpPr/>
          <p:nvPr/>
        </p:nvSpPr>
        <p:spPr>
          <a:xfrm>
            <a:off x="609954" y="3852055"/>
            <a:ext cx="7775400" cy="10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2B30"/>
              </a:buClr>
              <a:buSzPct val="25000"/>
              <a:buFont typeface="Courier New"/>
              <a:buNone/>
            </a:pP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$ docker service create </a:t>
            </a:r>
            <a:r>
              <a:rPr lang="en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--replicas</a:t>
            </a: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 --name frontend --network my</a:t>
            </a:r>
            <a:r>
              <a:rPr lang="en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net</a:t>
            </a: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2B30"/>
              </a:buClr>
              <a:buSzPct val="25000"/>
              <a:buFont typeface="Courier New"/>
              <a:buNone/>
            </a:pP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 --publish 80:80/tcp</a:t>
            </a:r>
            <a:r>
              <a:rPr lang="en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--constraint engine.labels.com.example.storage==ssd</a:t>
            </a:r>
            <a:r>
              <a:rPr lang="en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frontend_image:latest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2B30"/>
              </a:buClr>
              <a:buFont typeface="Courier New"/>
              <a:buNone/>
            </a:pPr>
            <a:r>
              <a:rPr lang="en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$ docker service scale frontend=10</a:t>
            </a:r>
          </a:p>
        </p:txBody>
      </p:sp>
      <p:sp>
        <p:nvSpPr>
          <p:cNvPr id="956" name="Shape 956"/>
          <p:cNvSpPr/>
          <p:nvPr/>
        </p:nvSpPr>
        <p:spPr>
          <a:xfrm>
            <a:off x="301850" y="3904800"/>
            <a:ext cx="308100" cy="308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57" name="Shape 957"/>
          <p:cNvCxnSpPr/>
          <p:nvPr/>
        </p:nvCxnSpPr>
        <p:spPr>
          <a:xfrm>
            <a:off x="354825" y="39519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58" name="Shape 958"/>
          <p:cNvCxnSpPr/>
          <p:nvPr/>
        </p:nvCxnSpPr>
        <p:spPr>
          <a:xfrm>
            <a:off x="403525" y="39519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59" name="Shape 959"/>
          <p:cNvCxnSpPr/>
          <p:nvPr/>
        </p:nvCxnSpPr>
        <p:spPr>
          <a:xfrm>
            <a:off x="501325" y="39519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60" name="Shape 960"/>
          <p:cNvCxnSpPr/>
          <p:nvPr/>
        </p:nvCxnSpPr>
        <p:spPr>
          <a:xfrm>
            <a:off x="549675" y="39519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61" name="Shape 961"/>
          <p:cNvCxnSpPr/>
          <p:nvPr/>
        </p:nvCxnSpPr>
        <p:spPr>
          <a:xfrm>
            <a:off x="452975" y="39537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62" name="Shape 962"/>
          <p:cNvSpPr/>
          <p:nvPr/>
        </p:nvSpPr>
        <p:spPr>
          <a:xfrm>
            <a:off x="5673552" y="3292247"/>
            <a:ext cx="1000499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cxnSp>
        <p:nvCxnSpPr>
          <p:cNvPr id="963" name="Shape 963"/>
          <p:cNvCxnSpPr>
            <a:stCxn id="964" idx="3"/>
            <a:endCxn id="962" idx="1"/>
          </p:cNvCxnSpPr>
          <p:nvPr/>
        </p:nvCxnSpPr>
        <p:spPr>
          <a:xfrm>
            <a:off x="3527652" y="2314547"/>
            <a:ext cx="2145900" cy="120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65" name="Shape 965"/>
          <p:cNvSpPr txBox="1"/>
          <p:nvPr/>
        </p:nvSpPr>
        <p:spPr>
          <a:xfrm>
            <a:off x="5576750" y="1154425"/>
            <a:ext cx="29838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50">
                <a:solidFill>
                  <a:srgbClr val="CC2255"/>
                </a:solidFill>
                <a:highlight>
                  <a:srgbClr val="F7F7F9"/>
                </a:highlight>
                <a:latin typeface="Consolas"/>
                <a:ea typeface="Consolas"/>
                <a:cs typeface="Consolas"/>
                <a:sym typeface="Consolas"/>
              </a:rPr>
              <a:t>docker daemon --label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50">
                <a:solidFill>
                  <a:srgbClr val="CC2255"/>
                </a:solidFill>
                <a:highlight>
                  <a:srgbClr val="F7F7F9"/>
                </a:highlight>
                <a:latin typeface="Consolas"/>
                <a:ea typeface="Consolas"/>
                <a:cs typeface="Consolas"/>
                <a:sym typeface="Consolas"/>
              </a:rPr>
              <a:t>com.example.storage="ssd"</a:t>
            </a:r>
          </a:p>
        </p:txBody>
      </p:sp>
      <p:sp>
        <p:nvSpPr>
          <p:cNvPr id="966" name="Shape 966"/>
          <p:cNvSpPr txBox="1"/>
          <p:nvPr/>
        </p:nvSpPr>
        <p:spPr>
          <a:xfrm>
            <a:off x="6678425" y="3329725"/>
            <a:ext cx="17139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50">
                <a:solidFill>
                  <a:srgbClr val="CC2255"/>
                </a:solidFill>
                <a:highlight>
                  <a:srgbClr val="F7F7F9"/>
                </a:highlight>
                <a:latin typeface="Consolas"/>
                <a:ea typeface="Consolas"/>
                <a:cs typeface="Consolas"/>
                <a:sym typeface="Consolas"/>
              </a:rPr>
              <a:t>docker daemon --label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50">
                <a:solidFill>
                  <a:srgbClr val="CC2255"/>
                </a:solidFill>
                <a:highlight>
                  <a:srgbClr val="F7F7F9"/>
                </a:highlight>
                <a:latin typeface="Consolas"/>
                <a:ea typeface="Consolas"/>
                <a:cs typeface="Consolas"/>
                <a:sym typeface="Consolas"/>
              </a:rPr>
              <a:t>com.example.storage="ssd"</a:t>
            </a:r>
          </a:p>
        </p:txBody>
      </p:sp>
      <p:sp>
        <p:nvSpPr>
          <p:cNvPr id="967" name="Shape 967"/>
          <p:cNvSpPr/>
          <p:nvPr/>
        </p:nvSpPr>
        <p:spPr>
          <a:xfrm>
            <a:off x="4528912" y="724200"/>
            <a:ext cx="308100" cy="308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68" name="Shape 968"/>
          <p:cNvCxnSpPr/>
          <p:nvPr/>
        </p:nvCxnSpPr>
        <p:spPr>
          <a:xfrm>
            <a:off x="4581887" y="7713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69" name="Shape 969"/>
          <p:cNvCxnSpPr/>
          <p:nvPr/>
        </p:nvCxnSpPr>
        <p:spPr>
          <a:xfrm>
            <a:off x="4630587" y="7713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70" name="Shape 970"/>
          <p:cNvCxnSpPr/>
          <p:nvPr/>
        </p:nvCxnSpPr>
        <p:spPr>
          <a:xfrm>
            <a:off x="4728387" y="7713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71" name="Shape 971"/>
          <p:cNvCxnSpPr/>
          <p:nvPr/>
        </p:nvCxnSpPr>
        <p:spPr>
          <a:xfrm>
            <a:off x="4776737" y="7713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72" name="Shape 972"/>
          <p:cNvCxnSpPr/>
          <p:nvPr/>
        </p:nvCxnSpPr>
        <p:spPr>
          <a:xfrm>
            <a:off x="4680037" y="7731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73" name="Shape 973"/>
          <p:cNvSpPr/>
          <p:nvPr/>
        </p:nvSpPr>
        <p:spPr>
          <a:xfrm>
            <a:off x="4922887" y="724200"/>
            <a:ext cx="308100" cy="308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74" name="Shape 974"/>
          <p:cNvCxnSpPr/>
          <p:nvPr/>
        </p:nvCxnSpPr>
        <p:spPr>
          <a:xfrm>
            <a:off x="4975862" y="7713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75" name="Shape 975"/>
          <p:cNvCxnSpPr/>
          <p:nvPr/>
        </p:nvCxnSpPr>
        <p:spPr>
          <a:xfrm>
            <a:off x="5024562" y="7713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76" name="Shape 976"/>
          <p:cNvCxnSpPr/>
          <p:nvPr/>
        </p:nvCxnSpPr>
        <p:spPr>
          <a:xfrm>
            <a:off x="5122362" y="7713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77" name="Shape 977"/>
          <p:cNvCxnSpPr/>
          <p:nvPr/>
        </p:nvCxnSpPr>
        <p:spPr>
          <a:xfrm>
            <a:off x="5170712" y="7713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78" name="Shape 978"/>
          <p:cNvCxnSpPr/>
          <p:nvPr/>
        </p:nvCxnSpPr>
        <p:spPr>
          <a:xfrm>
            <a:off x="5074012" y="7731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79" name="Shape 979"/>
          <p:cNvSpPr/>
          <p:nvPr/>
        </p:nvSpPr>
        <p:spPr>
          <a:xfrm>
            <a:off x="4528912" y="331275"/>
            <a:ext cx="308100" cy="308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80" name="Shape 980"/>
          <p:cNvCxnSpPr/>
          <p:nvPr/>
        </p:nvCxnSpPr>
        <p:spPr>
          <a:xfrm>
            <a:off x="4581887" y="37837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81" name="Shape 981"/>
          <p:cNvCxnSpPr/>
          <p:nvPr/>
        </p:nvCxnSpPr>
        <p:spPr>
          <a:xfrm>
            <a:off x="4630587" y="37837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82" name="Shape 982"/>
          <p:cNvCxnSpPr/>
          <p:nvPr/>
        </p:nvCxnSpPr>
        <p:spPr>
          <a:xfrm>
            <a:off x="4728387" y="37837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83" name="Shape 983"/>
          <p:cNvCxnSpPr/>
          <p:nvPr/>
        </p:nvCxnSpPr>
        <p:spPr>
          <a:xfrm>
            <a:off x="4776737" y="37837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84" name="Shape 984"/>
          <p:cNvCxnSpPr/>
          <p:nvPr/>
        </p:nvCxnSpPr>
        <p:spPr>
          <a:xfrm>
            <a:off x="4680037" y="38022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85" name="Shape 985"/>
          <p:cNvSpPr/>
          <p:nvPr/>
        </p:nvSpPr>
        <p:spPr>
          <a:xfrm>
            <a:off x="4922887" y="331275"/>
            <a:ext cx="308100" cy="308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86" name="Shape 986"/>
          <p:cNvCxnSpPr/>
          <p:nvPr/>
        </p:nvCxnSpPr>
        <p:spPr>
          <a:xfrm>
            <a:off x="4975862" y="37837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87" name="Shape 987"/>
          <p:cNvCxnSpPr/>
          <p:nvPr/>
        </p:nvCxnSpPr>
        <p:spPr>
          <a:xfrm>
            <a:off x="5024562" y="37837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88" name="Shape 988"/>
          <p:cNvCxnSpPr/>
          <p:nvPr/>
        </p:nvCxnSpPr>
        <p:spPr>
          <a:xfrm>
            <a:off x="5122362" y="37837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89" name="Shape 989"/>
          <p:cNvCxnSpPr/>
          <p:nvPr/>
        </p:nvCxnSpPr>
        <p:spPr>
          <a:xfrm>
            <a:off x="5170712" y="37837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90" name="Shape 990"/>
          <p:cNvCxnSpPr/>
          <p:nvPr/>
        </p:nvCxnSpPr>
        <p:spPr>
          <a:xfrm>
            <a:off x="5074012" y="38022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91" name="Shape 991"/>
          <p:cNvSpPr/>
          <p:nvPr/>
        </p:nvSpPr>
        <p:spPr>
          <a:xfrm>
            <a:off x="5315987" y="724200"/>
            <a:ext cx="308100" cy="308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92" name="Shape 992"/>
          <p:cNvCxnSpPr/>
          <p:nvPr/>
        </p:nvCxnSpPr>
        <p:spPr>
          <a:xfrm>
            <a:off x="5368962" y="7713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93" name="Shape 993"/>
          <p:cNvCxnSpPr/>
          <p:nvPr/>
        </p:nvCxnSpPr>
        <p:spPr>
          <a:xfrm>
            <a:off x="5417662" y="7713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94" name="Shape 994"/>
          <p:cNvCxnSpPr/>
          <p:nvPr/>
        </p:nvCxnSpPr>
        <p:spPr>
          <a:xfrm>
            <a:off x="5515462" y="7713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95" name="Shape 995"/>
          <p:cNvCxnSpPr/>
          <p:nvPr/>
        </p:nvCxnSpPr>
        <p:spPr>
          <a:xfrm>
            <a:off x="5563812" y="7713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96" name="Shape 996"/>
          <p:cNvCxnSpPr/>
          <p:nvPr/>
        </p:nvCxnSpPr>
        <p:spPr>
          <a:xfrm>
            <a:off x="5467112" y="7731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97" name="Shape 997"/>
          <p:cNvSpPr/>
          <p:nvPr/>
        </p:nvSpPr>
        <p:spPr>
          <a:xfrm>
            <a:off x="5315987" y="331275"/>
            <a:ext cx="308100" cy="308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98" name="Shape 998"/>
          <p:cNvCxnSpPr/>
          <p:nvPr/>
        </p:nvCxnSpPr>
        <p:spPr>
          <a:xfrm>
            <a:off x="5368962" y="37837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99" name="Shape 999"/>
          <p:cNvCxnSpPr/>
          <p:nvPr/>
        </p:nvCxnSpPr>
        <p:spPr>
          <a:xfrm>
            <a:off x="5417662" y="37837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00" name="Shape 1000"/>
          <p:cNvCxnSpPr/>
          <p:nvPr/>
        </p:nvCxnSpPr>
        <p:spPr>
          <a:xfrm>
            <a:off x="5515462" y="37837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01" name="Shape 1001"/>
          <p:cNvCxnSpPr/>
          <p:nvPr/>
        </p:nvCxnSpPr>
        <p:spPr>
          <a:xfrm>
            <a:off x="5563812" y="37837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02" name="Shape 1002"/>
          <p:cNvCxnSpPr/>
          <p:nvPr/>
        </p:nvCxnSpPr>
        <p:spPr>
          <a:xfrm>
            <a:off x="5467112" y="38022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03" name="Shape 1003"/>
          <p:cNvSpPr/>
          <p:nvPr/>
        </p:nvSpPr>
        <p:spPr>
          <a:xfrm>
            <a:off x="5823187" y="2933650"/>
            <a:ext cx="308100" cy="308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04" name="Shape 1004"/>
          <p:cNvCxnSpPr/>
          <p:nvPr/>
        </p:nvCxnSpPr>
        <p:spPr>
          <a:xfrm>
            <a:off x="5876162" y="29807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05" name="Shape 1005"/>
          <p:cNvCxnSpPr/>
          <p:nvPr/>
        </p:nvCxnSpPr>
        <p:spPr>
          <a:xfrm>
            <a:off x="5924862" y="29807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06" name="Shape 1006"/>
          <p:cNvCxnSpPr/>
          <p:nvPr/>
        </p:nvCxnSpPr>
        <p:spPr>
          <a:xfrm>
            <a:off x="6022662" y="29807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07" name="Shape 1007"/>
          <p:cNvCxnSpPr/>
          <p:nvPr/>
        </p:nvCxnSpPr>
        <p:spPr>
          <a:xfrm>
            <a:off x="6071012" y="29807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08" name="Shape 1008"/>
          <p:cNvCxnSpPr/>
          <p:nvPr/>
        </p:nvCxnSpPr>
        <p:spPr>
          <a:xfrm>
            <a:off x="5974312" y="29826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09" name="Shape 1009"/>
          <p:cNvSpPr/>
          <p:nvPr/>
        </p:nvSpPr>
        <p:spPr>
          <a:xfrm>
            <a:off x="5823187" y="2540725"/>
            <a:ext cx="308100" cy="308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10" name="Shape 1010"/>
          <p:cNvCxnSpPr/>
          <p:nvPr/>
        </p:nvCxnSpPr>
        <p:spPr>
          <a:xfrm>
            <a:off x="5876162" y="258782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11" name="Shape 1011"/>
          <p:cNvCxnSpPr/>
          <p:nvPr/>
        </p:nvCxnSpPr>
        <p:spPr>
          <a:xfrm>
            <a:off x="5924862" y="258782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12" name="Shape 1012"/>
          <p:cNvCxnSpPr/>
          <p:nvPr/>
        </p:nvCxnSpPr>
        <p:spPr>
          <a:xfrm>
            <a:off x="6022662" y="258782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13" name="Shape 1013"/>
          <p:cNvCxnSpPr/>
          <p:nvPr/>
        </p:nvCxnSpPr>
        <p:spPr>
          <a:xfrm>
            <a:off x="6071012" y="258782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14" name="Shape 1014"/>
          <p:cNvCxnSpPr/>
          <p:nvPr/>
        </p:nvCxnSpPr>
        <p:spPr>
          <a:xfrm>
            <a:off x="5974312" y="258967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15" name="Shape 1015"/>
          <p:cNvSpPr/>
          <p:nvPr/>
        </p:nvSpPr>
        <p:spPr>
          <a:xfrm>
            <a:off x="6216287" y="2933650"/>
            <a:ext cx="308100" cy="308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16" name="Shape 1016"/>
          <p:cNvCxnSpPr/>
          <p:nvPr/>
        </p:nvCxnSpPr>
        <p:spPr>
          <a:xfrm>
            <a:off x="6269262" y="29807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17" name="Shape 1017"/>
          <p:cNvCxnSpPr/>
          <p:nvPr/>
        </p:nvCxnSpPr>
        <p:spPr>
          <a:xfrm>
            <a:off x="6317962" y="29807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18" name="Shape 1018"/>
          <p:cNvCxnSpPr/>
          <p:nvPr/>
        </p:nvCxnSpPr>
        <p:spPr>
          <a:xfrm>
            <a:off x="6415762" y="29807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19" name="Shape 1019"/>
          <p:cNvCxnSpPr/>
          <p:nvPr/>
        </p:nvCxnSpPr>
        <p:spPr>
          <a:xfrm>
            <a:off x="6464112" y="29807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20" name="Shape 1020"/>
          <p:cNvCxnSpPr/>
          <p:nvPr/>
        </p:nvCxnSpPr>
        <p:spPr>
          <a:xfrm>
            <a:off x="6367412" y="29826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21" name="Shape 1021"/>
          <p:cNvSpPr/>
          <p:nvPr/>
        </p:nvSpPr>
        <p:spPr>
          <a:xfrm>
            <a:off x="6216287" y="2540725"/>
            <a:ext cx="308100" cy="308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22" name="Shape 1022"/>
          <p:cNvCxnSpPr/>
          <p:nvPr/>
        </p:nvCxnSpPr>
        <p:spPr>
          <a:xfrm>
            <a:off x="6269262" y="258782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23" name="Shape 1023"/>
          <p:cNvCxnSpPr/>
          <p:nvPr/>
        </p:nvCxnSpPr>
        <p:spPr>
          <a:xfrm>
            <a:off x="6317962" y="258782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24" name="Shape 1024"/>
          <p:cNvCxnSpPr/>
          <p:nvPr/>
        </p:nvCxnSpPr>
        <p:spPr>
          <a:xfrm>
            <a:off x="6415762" y="258782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25" name="Shape 1025"/>
          <p:cNvCxnSpPr/>
          <p:nvPr/>
        </p:nvCxnSpPr>
        <p:spPr>
          <a:xfrm>
            <a:off x="6464112" y="258782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26" name="Shape 1026"/>
          <p:cNvCxnSpPr/>
          <p:nvPr/>
        </p:nvCxnSpPr>
        <p:spPr>
          <a:xfrm>
            <a:off x="6367412" y="258967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Shape 1031"/>
          <p:cNvSpPr txBox="1"/>
          <p:nvPr>
            <p:ph type="title"/>
          </p:nvPr>
        </p:nvSpPr>
        <p:spPr>
          <a:xfrm>
            <a:off x="242887" y="207982"/>
            <a:ext cx="8643900" cy="613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to Try Docker 1.12</a:t>
            </a:r>
          </a:p>
        </p:txBody>
      </p:sp>
      <p:sp>
        <p:nvSpPr>
          <p:cNvPr id="1032" name="Shape 1032"/>
          <p:cNvSpPr txBox="1"/>
          <p:nvPr>
            <p:ph idx="1" type="body"/>
          </p:nvPr>
        </p:nvSpPr>
        <p:spPr>
          <a:xfrm>
            <a:off x="242887" y="971550"/>
            <a:ext cx="8643900" cy="362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Mac/Windows: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https://www.docker.com/products/docker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Linux: 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https://github.com/docker/docker/releases</a:t>
            </a:r>
            <a:r>
              <a:rPr lang="en"/>
              <a:t>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AWS/Azure Editions Beta:  </a:t>
            </a:r>
            <a:r>
              <a:rPr lang="en" u="sng">
                <a:solidFill>
                  <a:schemeClr val="accent5"/>
                </a:solidFill>
                <a:hlinkClick r:id="rId5"/>
              </a:rPr>
              <a:t>https://www.docker.com/products/docker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Bleeding edge (</a:t>
            </a:r>
            <a:r>
              <a:rPr lang="en" sz="1800"/>
              <a:t>docker:master binaries from CI)</a:t>
            </a:r>
            <a:r>
              <a:rPr lang="en"/>
              <a:t>:  </a:t>
            </a:r>
            <a:r>
              <a:rPr lang="en" u="sng">
                <a:solidFill>
                  <a:schemeClr val="accent5"/>
                </a:solidFill>
                <a:hlinkClick r:id="rId6"/>
              </a:rPr>
              <a:t>https://master.dockerproject.org/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Keynote demo: 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https://www.youtube.com/watch?v=Q1jSDyZ4Org</a:t>
            </a: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 txBox="1"/>
          <p:nvPr>
            <p:ph type="title"/>
          </p:nvPr>
        </p:nvSpPr>
        <p:spPr>
          <a:xfrm>
            <a:off x="242887" y="207982"/>
            <a:ext cx="86439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Secure by default with end to end encrypt</a:t>
            </a:r>
            <a:r>
              <a:rPr lang="en"/>
              <a:t>ion</a:t>
            </a:r>
          </a:p>
        </p:txBody>
      </p:sp>
      <p:sp>
        <p:nvSpPr>
          <p:cNvPr id="1038" name="Shape 1038"/>
          <p:cNvSpPr txBox="1"/>
          <p:nvPr>
            <p:ph idx="1" type="body"/>
          </p:nvPr>
        </p:nvSpPr>
        <p:spPr>
          <a:xfrm>
            <a:off x="5686350" y="1047750"/>
            <a:ext cx="3369000" cy="36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0837" lvl="0" marL="3508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</a:pPr>
            <a:r>
              <a:rPr lang="en"/>
              <a:t>Cryptographic node identity</a:t>
            </a:r>
          </a:p>
          <a:p>
            <a:pPr indent="-350837" lvl="0" marL="3508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</a:pPr>
            <a:r>
              <a:rPr lang="en"/>
              <a:t>Automatic encryption and mutual auth (TLS)</a:t>
            </a:r>
          </a:p>
          <a:p>
            <a:pPr indent="-350837" lvl="0" marL="35083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</a:pPr>
            <a:r>
              <a:rPr lang="en"/>
              <a:t>Automatic c</a:t>
            </a:r>
            <a:r>
              <a:rPr b="0" i="0" lang="en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ert rotation</a:t>
            </a:r>
          </a:p>
          <a:p>
            <a:pPr indent="-350837" lvl="0" marL="35083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</a:pPr>
            <a:r>
              <a:rPr lang="en"/>
              <a:t>External CA integration</a:t>
            </a:r>
          </a:p>
        </p:txBody>
      </p:sp>
      <p:grpSp>
        <p:nvGrpSpPr>
          <p:cNvPr id="1039" name="Shape 1039"/>
          <p:cNvGrpSpPr/>
          <p:nvPr/>
        </p:nvGrpSpPr>
        <p:grpSpPr>
          <a:xfrm>
            <a:off x="242875" y="1226636"/>
            <a:ext cx="1481023" cy="1503963"/>
            <a:chOff x="865119" y="980558"/>
            <a:chExt cx="1638300" cy="1651800"/>
          </a:xfrm>
        </p:grpSpPr>
        <p:sp>
          <p:nvSpPr>
            <p:cNvPr id="1040" name="Shape 1040"/>
            <p:cNvSpPr/>
            <p:nvPr/>
          </p:nvSpPr>
          <p:spPr>
            <a:xfrm>
              <a:off x="865119" y="980558"/>
              <a:ext cx="1638300" cy="16518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A5A5A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b="0" i="0" lang="en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Manager Node</a:t>
              </a:r>
            </a:p>
          </p:txBody>
        </p:sp>
        <p:sp>
          <p:nvSpPr>
            <p:cNvPr id="1041" name="Shape 1041"/>
            <p:cNvSpPr/>
            <p:nvPr/>
          </p:nvSpPr>
          <p:spPr>
            <a:xfrm>
              <a:off x="1078820" y="1976478"/>
              <a:ext cx="1253400" cy="4833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502900" rIns="0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Certificate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Authority</a:t>
              </a:r>
            </a:p>
          </p:txBody>
        </p:sp>
        <p:grpSp>
          <p:nvGrpSpPr>
            <p:cNvPr id="1042" name="Shape 1042"/>
            <p:cNvGrpSpPr/>
            <p:nvPr/>
          </p:nvGrpSpPr>
          <p:grpSpPr>
            <a:xfrm>
              <a:off x="1195416" y="2078557"/>
              <a:ext cx="334356" cy="237943"/>
              <a:chOff x="5933" y="2437"/>
              <a:chExt cx="1200" cy="900"/>
            </a:xfrm>
          </p:grpSpPr>
          <p:sp>
            <p:nvSpPr>
              <p:cNvPr id="1043" name="Shape 1043"/>
              <p:cNvSpPr/>
              <p:nvPr/>
            </p:nvSpPr>
            <p:spPr>
              <a:xfrm>
                <a:off x="5933" y="2436"/>
                <a:ext cx="1200" cy="900"/>
              </a:xfrm>
              <a:custGeom>
                <a:pathLst>
                  <a:path extrusionOk="0" h="120000" w="120000">
                    <a:moveTo>
                      <a:pt x="118100" y="0"/>
                    </a:moveTo>
                    <a:cubicBezTo>
                      <a:pt x="1899" y="0"/>
                      <a:pt x="1899" y="0"/>
                      <a:pt x="1899" y="0"/>
                    </a:cubicBezTo>
                    <a:cubicBezTo>
                      <a:pt x="949" y="0"/>
                      <a:pt x="0" y="836"/>
                      <a:pt x="0" y="2508"/>
                    </a:cubicBezTo>
                    <a:cubicBezTo>
                      <a:pt x="0" y="117491"/>
                      <a:pt x="0" y="117491"/>
                      <a:pt x="0" y="117491"/>
                    </a:cubicBezTo>
                    <a:cubicBezTo>
                      <a:pt x="0" y="118745"/>
                      <a:pt x="949" y="120000"/>
                      <a:pt x="1899" y="120000"/>
                    </a:cubicBezTo>
                    <a:cubicBezTo>
                      <a:pt x="118100" y="120000"/>
                      <a:pt x="118100" y="120000"/>
                      <a:pt x="118100" y="120000"/>
                    </a:cubicBezTo>
                    <a:cubicBezTo>
                      <a:pt x="119050" y="120000"/>
                      <a:pt x="120000" y="118745"/>
                      <a:pt x="120000" y="117491"/>
                    </a:cubicBezTo>
                    <a:cubicBezTo>
                      <a:pt x="120000" y="2508"/>
                      <a:pt x="120000" y="2508"/>
                      <a:pt x="120000" y="2508"/>
                    </a:cubicBezTo>
                    <a:cubicBezTo>
                      <a:pt x="120000" y="836"/>
                      <a:pt x="119050" y="0"/>
                      <a:pt x="118100" y="0"/>
                    </a:cubicBezTo>
                    <a:close/>
                    <a:moveTo>
                      <a:pt x="115883" y="114982"/>
                    </a:moveTo>
                    <a:cubicBezTo>
                      <a:pt x="3799" y="114982"/>
                      <a:pt x="3799" y="114982"/>
                      <a:pt x="3799" y="114982"/>
                    </a:cubicBezTo>
                    <a:cubicBezTo>
                      <a:pt x="3799" y="5017"/>
                      <a:pt x="3799" y="5017"/>
                      <a:pt x="3799" y="5017"/>
                    </a:cubicBezTo>
                    <a:cubicBezTo>
                      <a:pt x="115883" y="5017"/>
                      <a:pt x="115883" y="5017"/>
                      <a:pt x="115883" y="5017"/>
                    </a:cubicBezTo>
                    <a:cubicBezTo>
                      <a:pt x="115883" y="114982"/>
                      <a:pt x="115883" y="114982"/>
                      <a:pt x="115883" y="114982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4" name="Shape 1044"/>
              <p:cNvSpPr/>
              <p:nvPr/>
            </p:nvSpPr>
            <p:spPr>
              <a:xfrm>
                <a:off x="6081" y="2569"/>
                <a:ext cx="600" cy="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5" name="Shape 1045"/>
              <p:cNvSpPr/>
              <p:nvPr/>
            </p:nvSpPr>
            <p:spPr>
              <a:xfrm>
                <a:off x="6081" y="2697"/>
                <a:ext cx="600" cy="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6" name="Shape 1046"/>
              <p:cNvSpPr/>
              <p:nvPr/>
            </p:nvSpPr>
            <p:spPr>
              <a:xfrm>
                <a:off x="6081" y="2829"/>
                <a:ext cx="300" cy="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7" name="Shape 1047"/>
              <p:cNvSpPr/>
              <p:nvPr/>
            </p:nvSpPr>
            <p:spPr>
              <a:xfrm>
                <a:off x="6551" y="2788"/>
                <a:ext cx="300" cy="300"/>
              </a:xfrm>
              <a:custGeom>
                <a:pathLst>
                  <a:path extrusionOk="0" h="120000" w="120000">
                    <a:moveTo>
                      <a:pt x="863" y="95319"/>
                    </a:moveTo>
                    <a:cubicBezTo>
                      <a:pt x="0" y="97021"/>
                      <a:pt x="0" y="99574"/>
                      <a:pt x="1726" y="101276"/>
                    </a:cubicBezTo>
                    <a:cubicBezTo>
                      <a:pt x="2589" y="102978"/>
                      <a:pt x="5179" y="103829"/>
                      <a:pt x="6906" y="102978"/>
                    </a:cubicBezTo>
                    <a:cubicBezTo>
                      <a:pt x="25035" y="97872"/>
                      <a:pt x="25035" y="97872"/>
                      <a:pt x="25035" y="97872"/>
                    </a:cubicBezTo>
                    <a:cubicBezTo>
                      <a:pt x="30215" y="115744"/>
                      <a:pt x="30215" y="115744"/>
                      <a:pt x="30215" y="115744"/>
                    </a:cubicBezTo>
                    <a:cubicBezTo>
                      <a:pt x="31079" y="118297"/>
                      <a:pt x="32805" y="120000"/>
                      <a:pt x="34532" y="120000"/>
                    </a:cubicBezTo>
                    <a:cubicBezTo>
                      <a:pt x="34532" y="120000"/>
                      <a:pt x="35395" y="120000"/>
                      <a:pt x="35395" y="120000"/>
                    </a:cubicBezTo>
                    <a:cubicBezTo>
                      <a:pt x="37122" y="120000"/>
                      <a:pt x="38848" y="119148"/>
                      <a:pt x="39712" y="117446"/>
                    </a:cubicBezTo>
                    <a:cubicBezTo>
                      <a:pt x="60431" y="82553"/>
                      <a:pt x="60431" y="82553"/>
                      <a:pt x="60431" y="82553"/>
                    </a:cubicBezTo>
                    <a:cubicBezTo>
                      <a:pt x="80287" y="117446"/>
                      <a:pt x="80287" y="117446"/>
                      <a:pt x="80287" y="117446"/>
                    </a:cubicBezTo>
                    <a:cubicBezTo>
                      <a:pt x="81151" y="119148"/>
                      <a:pt x="83741" y="120000"/>
                      <a:pt x="85467" y="120000"/>
                    </a:cubicBezTo>
                    <a:cubicBezTo>
                      <a:pt x="88057" y="120000"/>
                      <a:pt x="89784" y="118297"/>
                      <a:pt x="89784" y="115744"/>
                    </a:cubicBezTo>
                    <a:cubicBezTo>
                      <a:pt x="94964" y="97872"/>
                      <a:pt x="94964" y="97872"/>
                      <a:pt x="94964" y="97872"/>
                    </a:cubicBezTo>
                    <a:cubicBezTo>
                      <a:pt x="113093" y="102978"/>
                      <a:pt x="113093" y="102978"/>
                      <a:pt x="113093" y="102978"/>
                    </a:cubicBezTo>
                    <a:cubicBezTo>
                      <a:pt x="114820" y="103829"/>
                      <a:pt x="117410" y="102978"/>
                      <a:pt x="118273" y="101276"/>
                    </a:cubicBezTo>
                    <a:cubicBezTo>
                      <a:pt x="120000" y="99574"/>
                      <a:pt x="120000" y="97021"/>
                      <a:pt x="119136" y="95319"/>
                    </a:cubicBezTo>
                    <a:cubicBezTo>
                      <a:pt x="94964" y="54468"/>
                      <a:pt x="94964" y="54468"/>
                      <a:pt x="94964" y="54468"/>
                    </a:cubicBezTo>
                    <a:cubicBezTo>
                      <a:pt x="97553" y="50212"/>
                      <a:pt x="98417" y="45106"/>
                      <a:pt x="98417" y="39148"/>
                    </a:cubicBezTo>
                    <a:cubicBezTo>
                      <a:pt x="98417" y="17872"/>
                      <a:pt x="81151" y="0"/>
                      <a:pt x="58705" y="0"/>
                    </a:cubicBezTo>
                    <a:cubicBezTo>
                      <a:pt x="37122" y="0"/>
                      <a:pt x="19856" y="17872"/>
                      <a:pt x="19856" y="39148"/>
                    </a:cubicBezTo>
                    <a:cubicBezTo>
                      <a:pt x="19856" y="45957"/>
                      <a:pt x="20719" y="51063"/>
                      <a:pt x="24172" y="57021"/>
                    </a:cubicBezTo>
                    <a:lnTo>
                      <a:pt x="863" y="95319"/>
                    </a:lnTo>
                    <a:close/>
                    <a:moveTo>
                      <a:pt x="37122" y="101276"/>
                    </a:moveTo>
                    <a:cubicBezTo>
                      <a:pt x="34532" y="90212"/>
                      <a:pt x="34532" y="90212"/>
                      <a:pt x="34532" y="90212"/>
                    </a:cubicBezTo>
                    <a:cubicBezTo>
                      <a:pt x="33669" y="89361"/>
                      <a:pt x="32805" y="87659"/>
                      <a:pt x="31942" y="86808"/>
                    </a:cubicBezTo>
                    <a:cubicBezTo>
                      <a:pt x="30215" y="86808"/>
                      <a:pt x="29352" y="85957"/>
                      <a:pt x="27625" y="86808"/>
                    </a:cubicBezTo>
                    <a:cubicBezTo>
                      <a:pt x="16402" y="89361"/>
                      <a:pt x="16402" y="89361"/>
                      <a:pt x="16402" y="89361"/>
                    </a:cubicBezTo>
                    <a:cubicBezTo>
                      <a:pt x="30215" y="66382"/>
                      <a:pt x="30215" y="66382"/>
                      <a:pt x="30215" y="66382"/>
                    </a:cubicBezTo>
                    <a:cubicBezTo>
                      <a:pt x="36258" y="71489"/>
                      <a:pt x="43165" y="75744"/>
                      <a:pt x="50935" y="77446"/>
                    </a:cubicBezTo>
                    <a:lnTo>
                      <a:pt x="37122" y="101276"/>
                    </a:lnTo>
                    <a:close/>
                    <a:moveTo>
                      <a:pt x="103597" y="89361"/>
                    </a:moveTo>
                    <a:cubicBezTo>
                      <a:pt x="92374" y="86808"/>
                      <a:pt x="92374" y="86808"/>
                      <a:pt x="92374" y="86808"/>
                    </a:cubicBezTo>
                    <a:cubicBezTo>
                      <a:pt x="91510" y="85957"/>
                      <a:pt x="89784" y="86808"/>
                      <a:pt x="88920" y="86808"/>
                    </a:cubicBezTo>
                    <a:cubicBezTo>
                      <a:pt x="87194" y="87659"/>
                      <a:pt x="86330" y="89361"/>
                      <a:pt x="86330" y="90212"/>
                    </a:cubicBezTo>
                    <a:cubicBezTo>
                      <a:pt x="82877" y="101276"/>
                      <a:pt x="82877" y="101276"/>
                      <a:pt x="82877" y="101276"/>
                    </a:cubicBezTo>
                    <a:cubicBezTo>
                      <a:pt x="69064" y="76595"/>
                      <a:pt x="69064" y="76595"/>
                      <a:pt x="69064" y="76595"/>
                    </a:cubicBezTo>
                    <a:cubicBezTo>
                      <a:pt x="76834" y="74893"/>
                      <a:pt x="83741" y="70638"/>
                      <a:pt x="88920" y="64680"/>
                    </a:cubicBezTo>
                    <a:lnTo>
                      <a:pt x="103597" y="89361"/>
                    </a:lnTo>
                    <a:close/>
                    <a:moveTo>
                      <a:pt x="58705" y="11063"/>
                    </a:moveTo>
                    <a:cubicBezTo>
                      <a:pt x="75107" y="11063"/>
                      <a:pt x="88057" y="23829"/>
                      <a:pt x="88057" y="39148"/>
                    </a:cubicBezTo>
                    <a:cubicBezTo>
                      <a:pt x="88057" y="55319"/>
                      <a:pt x="75107" y="68085"/>
                      <a:pt x="58705" y="68085"/>
                    </a:cubicBezTo>
                    <a:cubicBezTo>
                      <a:pt x="43165" y="68085"/>
                      <a:pt x="30215" y="55319"/>
                      <a:pt x="30215" y="39148"/>
                    </a:cubicBezTo>
                    <a:cubicBezTo>
                      <a:pt x="30215" y="23829"/>
                      <a:pt x="43165" y="11063"/>
                      <a:pt x="58705" y="11063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48" name="Shape 1048"/>
            <p:cNvSpPr/>
            <p:nvPr/>
          </p:nvSpPr>
          <p:spPr>
            <a:xfrm>
              <a:off x="1078820" y="1421449"/>
              <a:ext cx="1253400" cy="4833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502900" rIns="0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TLS</a:t>
              </a:r>
            </a:p>
          </p:txBody>
        </p:sp>
        <p:pic>
          <p:nvPicPr>
            <p:cNvPr id="1049" name="Shape 104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11754" y="1535436"/>
              <a:ext cx="209400" cy="246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50" name="Shape 1050"/>
          <p:cNvGrpSpPr/>
          <p:nvPr/>
        </p:nvGrpSpPr>
        <p:grpSpPr>
          <a:xfrm>
            <a:off x="2141314" y="1226636"/>
            <a:ext cx="1481023" cy="1503963"/>
            <a:chOff x="3270981" y="980558"/>
            <a:chExt cx="1638299" cy="1651800"/>
          </a:xfrm>
        </p:grpSpPr>
        <p:sp>
          <p:nvSpPr>
            <p:cNvPr id="1051" name="Shape 1051"/>
            <p:cNvSpPr/>
            <p:nvPr/>
          </p:nvSpPr>
          <p:spPr>
            <a:xfrm>
              <a:off x="3270981" y="980558"/>
              <a:ext cx="1638299" cy="16518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A5A5A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b="0" i="0" lang="en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Manager Node</a:t>
              </a:r>
            </a:p>
          </p:txBody>
        </p:sp>
        <p:sp>
          <p:nvSpPr>
            <p:cNvPr id="1052" name="Shape 1052"/>
            <p:cNvSpPr/>
            <p:nvPr/>
          </p:nvSpPr>
          <p:spPr>
            <a:xfrm>
              <a:off x="3484682" y="1976478"/>
              <a:ext cx="1253400" cy="4833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502900" rIns="0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Certificate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Authority</a:t>
              </a:r>
            </a:p>
          </p:txBody>
        </p:sp>
        <p:grpSp>
          <p:nvGrpSpPr>
            <p:cNvPr id="1053" name="Shape 1053"/>
            <p:cNvGrpSpPr/>
            <p:nvPr/>
          </p:nvGrpSpPr>
          <p:grpSpPr>
            <a:xfrm>
              <a:off x="3601278" y="2078557"/>
              <a:ext cx="334356" cy="237943"/>
              <a:chOff x="5933" y="2437"/>
              <a:chExt cx="1200" cy="900"/>
            </a:xfrm>
          </p:grpSpPr>
          <p:sp>
            <p:nvSpPr>
              <p:cNvPr id="1054" name="Shape 1054"/>
              <p:cNvSpPr/>
              <p:nvPr/>
            </p:nvSpPr>
            <p:spPr>
              <a:xfrm>
                <a:off x="5933" y="2436"/>
                <a:ext cx="1200" cy="900"/>
              </a:xfrm>
              <a:custGeom>
                <a:pathLst>
                  <a:path extrusionOk="0" h="120000" w="120000">
                    <a:moveTo>
                      <a:pt x="118100" y="0"/>
                    </a:moveTo>
                    <a:cubicBezTo>
                      <a:pt x="1899" y="0"/>
                      <a:pt x="1899" y="0"/>
                      <a:pt x="1899" y="0"/>
                    </a:cubicBezTo>
                    <a:cubicBezTo>
                      <a:pt x="949" y="0"/>
                      <a:pt x="0" y="836"/>
                      <a:pt x="0" y="2508"/>
                    </a:cubicBezTo>
                    <a:cubicBezTo>
                      <a:pt x="0" y="117491"/>
                      <a:pt x="0" y="117491"/>
                      <a:pt x="0" y="117491"/>
                    </a:cubicBezTo>
                    <a:cubicBezTo>
                      <a:pt x="0" y="118745"/>
                      <a:pt x="949" y="120000"/>
                      <a:pt x="1899" y="120000"/>
                    </a:cubicBezTo>
                    <a:cubicBezTo>
                      <a:pt x="118100" y="120000"/>
                      <a:pt x="118100" y="120000"/>
                      <a:pt x="118100" y="120000"/>
                    </a:cubicBezTo>
                    <a:cubicBezTo>
                      <a:pt x="119050" y="120000"/>
                      <a:pt x="120000" y="118745"/>
                      <a:pt x="120000" y="117491"/>
                    </a:cubicBezTo>
                    <a:cubicBezTo>
                      <a:pt x="120000" y="2508"/>
                      <a:pt x="120000" y="2508"/>
                      <a:pt x="120000" y="2508"/>
                    </a:cubicBezTo>
                    <a:cubicBezTo>
                      <a:pt x="120000" y="836"/>
                      <a:pt x="119050" y="0"/>
                      <a:pt x="118100" y="0"/>
                    </a:cubicBezTo>
                    <a:close/>
                    <a:moveTo>
                      <a:pt x="115883" y="114982"/>
                    </a:moveTo>
                    <a:cubicBezTo>
                      <a:pt x="3799" y="114982"/>
                      <a:pt x="3799" y="114982"/>
                      <a:pt x="3799" y="114982"/>
                    </a:cubicBezTo>
                    <a:cubicBezTo>
                      <a:pt x="3799" y="5017"/>
                      <a:pt x="3799" y="5017"/>
                      <a:pt x="3799" y="5017"/>
                    </a:cubicBezTo>
                    <a:cubicBezTo>
                      <a:pt x="115883" y="5017"/>
                      <a:pt x="115883" y="5017"/>
                      <a:pt x="115883" y="5017"/>
                    </a:cubicBezTo>
                    <a:cubicBezTo>
                      <a:pt x="115883" y="114982"/>
                      <a:pt x="115883" y="114982"/>
                      <a:pt x="115883" y="114982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5" name="Shape 1055"/>
              <p:cNvSpPr/>
              <p:nvPr/>
            </p:nvSpPr>
            <p:spPr>
              <a:xfrm>
                <a:off x="6081" y="2569"/>
                <a:ext cx="600" cy="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6" name="Shape 1056"/>
              <p:cNvSpPr/>
              <p:nvPr/>
            </p:nvSpPr>
            <p:spPr>
              <a:xfrm>
                <a:off x="6081" y="2697"/>
                <a:ext cx="600" cy="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7" name="Shape 1057"/>
              <p:cNvSpPr/>
              <p:nvPr/>
            </p:nvSpPr>
            <p:spPr>
              <a:xfrm>
                <a:off x="6081" y="2829"/>
                <a:ext cx="300" cy="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8" name="Shape 1058"/>
              <p:cNvSpPr/>
              <p:nvPr/>
            </p:nvSpPr>
            <p:spPr>
              <a:xfrm>
                <a:off x="6551" y="2788"/>
                <a:ext cx="300" cy="300"/>
              </a:xfrm>
              <a:custGeom>
                <a:pathLst>
                  <a:path extrusionOk="0" h="120000" w="120000">
                    <a:moveTo>
                      <a:pt x="863" y="95319"/>
                    </a:moveTo>
                    <a:cubicBezTo>
                      <a:pt x="0" y="97021"/>
                      <a:pt x="0" y="99574"/>
                      <a:pt x="1726" y="101276"/>
                    </a:cubicBezTo>
                    <a:cubicBezTo>
                      <a:pt x="2589" y="102978"/>
                      <a:pt x="5179" y="103829"/>
                      <a:pt x="6906" y="102978"/>
                    </a:cubicBezTo>
                    <a:cubicBezTo>
                      <a:pt x="25035" y="97872"/>
                      <a:pt x="25035" y="97872"/>
                      <a:pt x="25035" y="97872"/>
                    </a:cubicBezTo>
                    <a:cubicBezTo>
                      <a:pt x="30215" y="115744"/>
                      <a:pt x="30215" y="115744"/>
                      <a:pt x="30215" y="115744"/>
                    </a:cubicBezTo>
                    <a:cubicBezTo>
                      <a:pt x="31079" y="118297"/>
                      <a:pt x="32805" y="120000"/>
                      <a:pt x="34532" y="120000"/>
                    </a:cubicBezTo>
                    <a:cubicBezTo>
                      <a:pt x="34532" y="120000"/>
                      <a:pt x="35395" y="120000"/>
                      <a:pt x="35395" y="120000"/>
                    </a:cubicBezTo>
                    <a:cubicBezTo>
                      <a:pt x="37122" y="120000"/>
                      <a:pt x="38848" y="119148"/>
                      <a:pt x="39712" y="117446"/>
                    </a:cubicBezTo>
                    <a:cubicBezTo>
                      <a:pt x="60431" y="82553"/>
                      <a:pt x="60431" y="82553"/>
                      <a:pt x="60431" y="82553"/>
                    </a:cubicBezTo>
                    <a:cubicBezTo>
                      <a:pt x="80287" y="117446"/>
                      <a:pt x="80287" y="117446"/>
                      <a:pt x="80287" y="117446"/>
                    </a:cubicBezTo>
                    <a:cubicBezTo>
                      <a:pt x="81151" y="119148"/>
                      <a:pt x="83741" y="120000"/>
                      <a:pt x="85467" y="120000"/>
                    </a:cubicBezTo>
                    <a:cubicBezTo>
                      <a:pt x="88057" y="120000"/>
                      <a:pt x="89784" y="118297"/>
                      <a:pt x="89784" y="115744"/>
                    </a:cubicBezTo>
                    <a:cubicBezTo>
                      <a:pt x="94964" y="97872"/>
                      <a:pt x="94964" y="97872"/>
                      <a:pt x="94964" y="97872"/>
                    </a:cubicBezTo>
                    <a:cubicBezTo>
                      <a:pt x="113093" y="102978"/>
                      <a:pt x="113093" y="102978"/>
                      <a:pt x="113093" y="102978"/>
                    </a:cubicBezTo>
                    <a:cubicBezTo>
                      <a:pt x="114820" y="103829"/>
                      <a:pt x="117410" y="102978"/>
                      <a:pt x="118273" y="101276"/>
                    </a:cubicBezTo>
                    <a:cubicBezTo>
                      <a:pt x="120000" y="99574"/>
                      <a:pt x="120000" y="97021"/>
                      <a:pt x="119136" y="95319"/>
                    </a:cubicBezTo>
                    <a:cubicBezTo>
                      <a:pt x="94964" y="54468"/>
                      <a:pt x="94964" y="54468"/>
                      <a:pt x="94964" y="54468"/>
                    </a:cubicBezTo>
                    <a:cubicBezTo>
                      <a:pt x="97553" y="50212"/>
                      <a:pt x="98417" y="45106"/>
                      <a:pt x="98417" y="39148"/>
                    </a:cubicBezTo>
                    <a:cubicBezTo>
                      <a:pt x="98417" y="17872"/>
                      <a:pt x="81151" y="0"/>
                      <a:pt x="58705" y="0"/>
                    </a:cubicBezTo>
                    <a:cubicBezTo>
                      <a:pt x="37122" y="0"/>
                      <a:pt x="19856" y="17872"/>
                      <a:pt x="19856" y="39148"/>
                    </a:cubicBezTo>
                    <a:cubicBezTo>
                      <a:pt x="19856" y="45957"/>
                      <a:pt x="20719" y="51063"/>
                      <a:pt x="24172" y="57021"/>
                    </a:cubicBezTo>
                    <a:lnTo>
                      <a:pt x="863" y="95319"/>
                    </a:lnTo>
                    <a:close/>
                    <a:moveTo>
                      <a:pt x="37122" y="101276"/>
                    </a:moveTo>
                    <a:cubicBezTo>
                      <a:pt x="34532" y="90212"/>
                      <a:pt x="34532" y="90212"/>
                      <a:pt x="34532" y="90212"/>
                    </a:cubicBezTo>
                    <a:cubicBezTo>
                      <a:pt x="33669" y="89361"/>
                      <a:pt x="32805" y="87659"/>
                      <a:pt x="31942" y="86808"/>
                    </a:cubicBezTo>
                    <a:cubicBezTo>
                      <a:pt x="30215" y="86808"/>
                      <a:pt x="29352" y="85957"/>
                      <a:pt x="27625" y="86808"/>
                    </a:cubicBezTo>
                    <a:cubicBezTo>
                      <a:pt x="16402" y="89361"/>
                      <a:pt x="16402" y="89361"/>
                      <a:pt x="16402" y="89361"/>
                    </a:cubicBezTo>
                    <a:cubicBezTo>
                      <a:pt x="30215" y="66382"/>
                      <a:pt x="30215" y="66382"/>
                      <a:pt x="30215" y="66382"/>
                    </a:cubicBezTo>
                    <a:cubicBezTo>
                      <a:pt x="36258" y="71489"/>
                      <a:pt x="43165" y="75744"/>
                      <a:pt x="50935" y="77446"/>
                    </a:cubicBezTo>
                    <a:lnTo>
                      <a:pt x="37122" y="101276"/>
                    </a:lnTo>
                    <a:close/>
                    <a:moveTo>
                      <a:pt x="103597" y="89361"/>
                    </a:moveTo>
                    <a:cubicBezTo>
                      <a:pt x="92374" y="86808"/>
                      <a:pt x="92374" y="86808"/>
                      <a:pt x="92374" y="86808"/>
                    </a:cubicBezTo>
                    <a:cubicBezTo>
                      <a:pt x="91510" y="85957"/>
                      <a:pt x="89784" y="86808"/>
                      <a:pt x="88920" y="86808"/>
                    </a:cubicBezTo>
                    <a:cubicBezTo>
                      <a:pt x="87194" y="87659"/>
                      <a:pt x="86330" y="89361"/>
                      <a:pt x="86330" y="90212"/>
                    </a:cubicBezTo>
                    <a:cubicBezTo>
                      <a:pt x="82877" y="101276"/>
                      <a:pt x="82877" y="101276"/>
                      <a:pt x="82877" y="101276"/>
                    </a:cubicBezTo>
                    <a:cubicBezTo>
                      <a:pt x="69064" y="76595"/>
                      <a:pt x="69064" y="76595"/>
                      <a:pt x="69064" y="76595"/>
                    </a:cubicBezTo>
                    <a:cubicBezTo>
                      <a:pt x="76834" y="74893"/>
                      <a:pt x="83741" y="70638"/>
                      <a:pt x="88920" y="64680"/>
                    </a:cubicBezTo>
                    <a:lnTo>
                      <a:pt x="103597" y="89361"/>
                    </a:lnTo>
                    <a:close/>
                    <a:moveTo>
                      <a:pt x="58705" y="11063"/>
                    </a:moveTo>
                    <a:cubicBezTo>
                      <a:pt x="75107" y="11063"/>
                      <a:pt x="88057" y="23829"/>
                      <a:pt x="88057" y="39148"/>
                    </a:cubicBezTo>
                    <a:cubicBezTo>
                      <a:pt x="88057" y="55319"/>
                      <a:pt x="75107" y="68085"/>
                      <a:pt x="58705" y="68085"/>
                    </a:cubicBezTo>
                    <a:cubicBezTo>
                      <a:pt x="43165" y="68085"/>
                      <a:pt x="30215" y="55319"/>
                      <a:pt x="30215" y="39148"/>
                    </a:cubicBezTo>
                    <a:cubicBezTo>
                      <a:pt x="30215" y="23829"/>
                      <a:pt x="43165" y="11063"/>
                      <a:pt x="58705" y="11063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59" name="Shape 1059"/>
            <p:cNvSpPr/>
            <p:nvPr/>
          </p:nvSpPr>
          <p:spPr>
            <a:xfrm>
              <a:off x="3484682" y="1421449"/>
              <a:ext cx="1253400" cy="4833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502900" rIns="0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TLS</a:t>
              </a:r>
            </a:p>
          </p:txBody>
        </p:sp>
        <p:pic>
          <p:nvPicPr>
            <p:cNvPr id="1060" name="Shape 106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617616" y="1535436"/>
              <a:ext cx="209400" cy="246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61" name="Shape 1061"/>
          <p:cNvGrpSpPr/>
          <p:nvPr/>
        </p:nvGrpSpPr>
        <p:grpSpPr>
          <a:xfrm>
            <a:off x="4057643" y="1219196"/>
            <a:ext cx="1481023" cy="1503963"/>
            <a:chOff x="5676842" y="980558"/>
            <a:chExt cx="1638300" cy="1651800"/>
          </a:xfrm>
        </p:grpSpPr>
        <p:sp>
          <p:nvSpPr>
            <p:cNvPr id="1062" name="Shape 1062"/>
            <p:cNvSpPr/>
            <p:nvPr/>
          </p:nvSpPr>
          <p:spPr>
            <a:xfrm>
              <a:off x="5676842" y="980558"/>
              <a:ext cx="1638300" cy="16518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A5A5A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b="0" i="0" lang="en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Manager Node</a:t>
              </a:r>
            </a:p>
          </p:txBody>
        </p:sp>
        <p:sp>
          <p:nvSpPr>
            <p:cNvPr id="1063" name="Shape 1063"/>
            <p:cNvSpPr/>
            <p:nvPr/>
          </p:nvSpPr>
          <p:spPr>
            <a:xfrm>
              <a:off x="5890544" y="1976478"/>
              <a:ext cx="1253400" cy="4833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502900" rIns="0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Certificate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Authority</a:t>
              </a:r>
            </a:p>
          </p:txBody>
        </p:sp>
        <p:grpSp>
          <p:nvGrpSpPr>
            <p:cNvPr id="1064" name="Shape 1064"/>
            <p:cNvGrpSpPr/>
            <p:nvPr/>
          </p:nvGrpSpPr>
          <p:grpSpPr>
            <a:xfrm>
              <a:off x="6007140" y="2078557"/>
              <a:ext cx="334356" cy="237943"/>
              <a:chOff x="5933" y="2437"/>
              <a:chExt cx="1200" cy="900"/>
            </a:xfrm>
          </p:grpSpPr>
          <p:sp>
            <p:nvSpPr>
              <p:cNvPr id="1065" name="Shape 1065"/>
              <p:cNvSpPr/>
              <p:nvPr/>
            </p:nvSpPr>
            <p:spPr>
              <a:xfrm>
                <a:off x="5933" y="2436"/>
                <a:ext cx="1200" cy="900"/>
              </a:xfrm>
              <a:custGeom>
                <a:pathLst>
                  <a:path extrusionOk="0" h="120000" w="120000">
                    <a:moveTo>
                      <a:pt x="118100" y="0"/>
                    </a:moveTo>
                    <a:cubicBezTo>
                      <a:pt x="1899" y="0"/>
                      <a:pt x="1899" y="0"/>
                      <a:pt x="1899" y="0"/>
                    </a:cubicBezTo>
                    <a:cubicBezTo>
                      <a:pt x="949" y="0"/>
                      <a:pt x="0" y="836"/>
                      <a:pt x="0" y="2508"/>
                    </a:cubicBezTo>
                    <a:cubicBezTo>
                      <a:pt x="0" y="117491"/>
                      <a:pt x="0" y="117491"/>
                      <a:pt x="0" y="117491"/>
                    </a:cubicBezTo>
                    <a:cubicBezTo>
                      <a:pt x="0" y="118745"/>
                      <a:pt x="949" y="120000"/>
                      <a:pt x="1899" y="120000"/>
                    </a:cubicBezTo>
                    <a:cubicBezTo>
                      <a:pt x="118100" y="120000"/>
                      <a:pt x="118100" y="120000"/>
                      <a:pt x="118100" y="120000"/>
                    </a:cubicBezTo>
                    <a:cubicBezTo>
                      <a:pt x="119050" y="120000"/>
                      <a:pt x="120000" y="118745"/>
                      <a:pt x="120000" y="117491"/>
                    </a:cubicBezTo>
                    <a:cubicBezTo>
                      <a:pt x="120000" y="2508"/>
                      <a:pt x="120000" y="2508"/>
                      <a:pt x="120000" y="2508"/>
                    </a:cubicBezTo>
                    <a:cubicBezTo>
                      <a:pt x="120000" y="836"/>
                      <a:pt x="119050" y="0"/>
                      <a:pt x="118100" y="0"/>
                    </a:cubicBezTo>
                    <a:close/>
                    <a:moveTo>
                      <a:pt x="115883" y="114982"/>
                    </a:moveTo>
                    <a:cubicBezTo>
                      <a:pt x="3799" y="114982"/>
                      <a:pt x="3799" y="114982"/>
                      <a:pt x="3799" y="114982"/>
                    </a:cubicBezTo>
                    <a:cubicBezTo>
                      <a:pt x="3799" y="5017"/>
                      <a:pt x="3799" y="5017"/>
                      <a:pt x="3799" y="5017"/>
                    </a:cubicBezTo>
                    <a:cubicBezTo>
                      <a:pt x="115883" y="5017"/>
                      <a:pt x="115883" y="5017"/>
                      <a:pt x="115883" y="5017"/>
                    </a:cubicBezTo>
                    <a:cubicBezTo>
                      <a:pt x="115883" y="114982"/>
                      <a:pt x="115883" y="114982"/>
                      <a:pt x="115883" y="114982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6" name="Shape 1066"/>
              <p:cNvSpPr/>
              <p:nvPr/>
            </p:nvSpPr>
            <p:spPr>
              <a:xfrm>
                <a:off x="6081" y="2569"/>
                <a:ext cx="600" cy="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7" name="Shape 1067"/>
              <p:cNvSpPr/>
              <p:nvPr/>
            </p:nvSpPr>
            <p:spPr>
              <a:xfrm>
                <a:off x="6081" y="2697"/>
                <a:ext cx="600" cy="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8" name="Shape 1068"/>
              <p:cNvSpPr/>
              <p:nvPr/>
            </p:nvSpPr>
            <p:spPr>
              <a:xfrm>
                <a:off x="6081" y="2829"/>
                <a:ext cx="300" cy="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9" name="Shape 1069"/>
              <p:cNvSpPr/>
              <p:nvPr/>
            </p:nvSpPr>
            <p:spPr>
              <a:xfrm>
                <a:off x="6551" y="2788"/>
                <a:ext cx="300" cy="300"/>
              </a:xfrm>
              <a:custGeom>
                <a:pathLst>
                  <a:path extrusionOk="0" h="120000" w="120000">
                    <a:moveTo>
                      <a:pt x="863" y="95319"/>
                    </a:moveTo>
                    <a:cubicBezTo>
                      <a:pt x="0" y="97021"/>
                      <a:pt x="0" y="99574"/>
                      <a:pt x="1726" y="101276"/>
                    </a:cubicBezTo>
                    <a:cubicBezTo>
                      <a:pt x="2589" y="102978"/>
                      <a:pt x="5179" y="103829"/>
                      <a:pt x="6906" y="102978"/>
                    </a:cubicBezTo>
                    <a:cubicBezTo>
                      <a:pt x="25035" y="97872"/>
                      <a:pt x="25035" y="97872"/>
                      <a:pt x="25035" y="97872"/>
                    </a:cubicBezTo>
                    <a:cubicBezTo>
                      <a:pt x="30215" y="115744"/>
                      <a:pt x="30215" y="115744"/>
                      <a:pt x="30215" y="115744"/>
                    </a:cubicBezTo>
                    <a:cubicBezTo>
                      <a:pt x="31079" y="118297"/>
                      <a:pt x="32805" y="120000"/>
                      <a:pt x="34532" y="120000"/>
                    </a:cubicBezTo>
                    <a:cubicBezTo>
                      <a:pt x="34532" y="120000"/>
                      <a:pt x="35395" y="120000"/>
                      <a:pt x="35395" y="120000"/>
                    </a:cubicBezTo>
                    <a:cubicBezTo>
                      <a:pt x="37122" y="120000"/>
                      <a:pt x="38848" y="119148"/>
                      <a:pt x="39712" y="117446"/>
                    </a:cubicBezTo>
                    <a:cubicBezTo>
                      <a:pt x="60431" y="82553"/>
                      <a:pt x="60431" y="82553"/>
                      <a:pt x="60431" y="82553"/>
                    </a:cubicBezTo>
                    <a:cubicBezTo>
                      <a:pt x="80287" y="117446"/>
                      <a:pt x="80287" y="117446"/>
                      <a:pt x="80287" y="117446"/>
                    </a:cubicBezTo>
                    <a:cubicBezTo>
                      <a:pt x="81151" y="119148"/>
                      <a:pt x="83741" y="120000"/>
                      <a:pt x="85467" y="120000"/>
                    </a:cubicBezTo>
                    <a:cubicBezTo>
                      <a:pt x="88057" y="120000"/>
                      <a:pt x="89784" y="118297"/>
                      <a:pt x="89784" y="115744"/>
                    </a:cubicBezTo>
                    <a:cubicBezTo>
                      <a:pt x="94964" y="97872"/>
                      <a:pt x="94964" y="97872"/>
                      <a:pt x="94964" y="97872"/>
                    </a:cubicBezTo>
                    <a:cubicBezTo>
                      <a:pt x="113093" y="102978"/>
                      <a:pt x="113093" y="102978"/>
                      <a:pt x="113093" y="102978"/>
                    </a:cubicBezTo>
                    <a:cubicBezTo>
                      <a:pt x="114820" y="103829"/>
                      <a:pt x="117410" y="102978"/>
                      <a:pt x="118273" y="101276"/>
                    </a:cubicBezTo>
                    <a:cubicBezTo>
                      <a:pt x="120000" y="99574"/>
                      <a:pt x="120000" y="97021"/>
                      <a:pt x="119136" y="95319"/>
                    </a:cubicBezTo>
                    <a:cubicBezTo>
                      <a:pt x="94964" y="54468"/>
                      <a:pt x="94964" y="54468"/>
                      <a:pt x="94964" y="54468"/>
                    </a:cubicBezTo>
                    <a:cubicBezTo>
                      <a:pt x="97553" y="50212"/>
                      <a:pt x="98417" y="45106"/>
                      <a:pt x="98417" y="39148"/>
                    </a:cubicBezTo>
                    <a:cubicBezTo>
                      <a:pt x="98417" y="17872"/>
                      <a:pt x="81151" y="0"/>
                      <a:pt x="58705" y="0"/>
                    </a:cubicBezTo>
                    <a:cubicBezTo>
                      <a:pt x="37122" y="0"/>
                      <a:pt x="19856" y="17872"/>
                      <a:pt x="19856" y="39148"/>
                    </a:cubicBezTo>
                    <a:cubicBezTo>
                      <a:pt x="19856" y="45957"/>
                      <a:pt x="20719" y="51063"/>
                      <a:pt x="24172" y="57021"/>
                    </a:cubicBezTo>
                    <a:lnTo>
                      <a:pt x="863" y="95319"/>
                    </a:lnTo>
                    <a:close/>
                    <a:moveTo>
                      <a:pt x="37122" y="101276"/>
                    </a:moveTo>
                    <a:cubicBezTo>
                      <a:pt x="34532" y="90212"/>
                      <a:pt x="34532" y="90212"/>
                      <a:pt x="34532" y="90212"/>
                    </a:cubicBezTo>
                    <a:cubicBezTo>
                      <a:pt x="33669" y="89361"/>
                      <a:pt x="32805" y="87659"/>
                      <a:pt x="31942" y="86808"/>
                    </a:cubicBezTo>
                    <a:cubicBezTo>
                      <a:pt x="30215" y="86808"/>
                      <a:pt x="29352" y="85957"/>
                      <a:pt x="27625" y="86808"/>
                    </a:cubicBezTo>
                    <a:cubicBezTo>
                      <a:pt x="16402" y="89361"/>
                      <a:pt x="16402" y="89361"/>
                      <a:pt x="16402" y="89361"/>
                    </a:cubicBezTo>
                    <a:cubicBezTo>
                      <a:pt x="30215" y="66382"/>
                      <a:pt x="30215" y="66382"/>
                      <a:pt x="30215" y="66382"/>
                    </a:cubicBezTo>
                    <a:cubicBezTo>
                      <a:pt x="36258" y="71489"/>
                      <a:pt x="43165" y="75744"/>
                      <a:pt x="50935" y="77446"/>
                    </a:cubicBezTo>
                    <a:lnTo>
                      <a:pt x="37122" y="101276"/>
                    </a:lnTo>
                    <a:close/>
                    <a:moveTo>
                      <a:pt x="103597" y="89361"/>
                    </a:moveTo>
                    <a:cubicBezTo>
                      <a:pt x="92374" y="86808"/>
                      <a:pt x="92374" y="86808"/>
                      <a:pt x="92374" y="86808"/>
                    </a:cubicBezTo>
                    <a:cubicBezTo>
                      <a:pt x="91510" y="85957"/>
                      <a:pt x="89784" y="86808"/>
                      <a:pt x="88920" y="86808"/>
                    </a:cubicBezTo>
                    <a:cubicBezTo>
                      <a:pt x="87194" y="87659"/>
                      <a:pt x="86330" y="89361"/>
                      <a:pt x="86330" y="90212"/>
                    </a:cubicBezTo>
                    <a:cubicBezTo>
                      <a:pt x="82877" y="101276"/>
                      <a:pt x="82877" y="101276"/>
                      <a:pt x="82877" y="101276"/>
                    </a:cubicBezTo>
                    <a:cubicBezTo>
                      <a:pt x="69064" y="76595"/>
                      <a:pt x="69064" y="76595"/>
                      <a:pt x="69064" y="76595"/>
                    </a:cubicBezTo>
                    <a:cubicBezTo>
                      <a:pt x="76834" y="74893"/>
                      <a:pt x="83741" y="70638"/>
                      <a:pt x="88920" y="64680"/>
                    </a:cubicBezTo>
                    <a:lnTo>
                      <a:pt x="103597" y="89361"/>
                    </a:lnTo>
                    <a:close/>
                    <a:moveTo>
                      <a:pt x="58705" y="11063"/>
                    </a:moveTo>
                    <a:cubicBezTo>
                      <a:pt x="75107" y="11063"/>
                      <a:pt x="88057" y="23829"/>
                      <a:pt x="88057" y="39148"/>
                    </a:cubicBezTo>
                    <a:cubicBezTo>
                      <a:pt x="88057" y="55319"/>
                      <a:pt x="75107" y="68085"/>
                      <a:pt x="58705" y="68085"/>
                    </a:cubicBezTo>
                    <a:cubicBezTo>
                      <a:pt x="43165" y="68085"/>
                      <a:pt x="30215" y="55319"/>
                      <a:pt x="30215" y="39148"/>
                    </a:cubicBezTo>
                    <a:cubicBezTo>
                      <a:pt x="30215" y="23829"/>
                      <a:pt x="43165" y="11063"/>
                      <a:pt x="58705" y="11063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70" name="Shape 1070"/>
            <p:cNvSpPr/>
            <p:nvPr/>
          </p:nvSpPr>
          <p:spPr>
            <a:xfrm>
              <a:off x="5890544" y="1421449"/>
              <a:ext cx="1253400" cy="4833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502900" rIns="0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TLS</a:t>
              </a:r>
            </a:p>
          </p:txBody>
        </p:sp>
        <p:pic>
          <p:nvPicPr>
            <p:cNvPr id="1071" name="Shape 107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023478" y="1535436"/>
              <a:ext cx="209400" cy="246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2" name="Shape 1072"/>
          <p:cNvGrpSpPr/>
          <p:nvPr/>
        </p:nvGrpSpPr>
        <p:grpSpPr>
          <a:xfrm>
            <a:off x="304316" y="3323948"/>
            <a:ext cx="1369831" cy="856325"/>
            <a:chOff x="478968" y="3152502"/>
            <a:chExt cx="1515300" cy="940499"/>
          </a:xfrm>
        </p:grpSpPr>
        <p:sp>
          <p:nvSpPr>
            <p:cNvPr id="1073" name="Shape 1073"/>
            <p:cNvSpPr/>
            <p:nvPr/>
          </p:nvSpPr>
          <p:spPr>
            <a:xfrm>
              <a:off x="478968" y="3152502"/>
              <a:ext cx="1515300" cy="940499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A5A5A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b="0" i="0" lang="en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Worker</a:t>
              </a:r>
            </a:p>
          </p:txBody>
        </p:sp>
        <p:sp>
          <p:nvSpPr>
            <p:cNvPr id="1074" name="Shape 1074"/>
            <p:cNvSpPr/>
            <p:nvPr/>
          </p:nvSpPr>
          <p:spPr>
            <a:xfrm>
              <a:off x="627512" y="3515364"/>
              <a:ext cx="1253400" cy="4833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502900" rIns="0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TLS</a:t>
              </a:r>
            </a:p>
          </p:txBody>
        </p:sp>
        <p:pic>
          <p:nvPicPr>
            <p:cNvPr id="1075" name="Shape 107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60445" y="3629351"/>
              <a:ext cx="209400" cy="246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6" name="Shape 1076"/>
          <p:cNvGrpSpPr/>
          <p:nvPr/>
        </p:nvGrpSpPr>
        <p:grpSpPr>
          <a:xfrm>
            <a:off x="4119151" y="3330534"/>
            <a:ext cx="1369831" cy="856325"/>
            <a:chOff x="478968" y="3152502"/>
            <a:chExt cx="1515300" cy="940499"/>
          </a:xfrm>
        </p:grpSpPr>
        <p:sp>
          <p:nvSpPr>
            <p:cNvPr id="1077" name="Shape 1077"/>
            <p:cNvSpPr/>
            <p:nvPr/>
          </p:nvSpPr>
          <p:spPr>
            <a:xfrm>
              <a:off x="478968" y="3152502"/>
              <a:ext cx="1515300" cy="940499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A5A5A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b="0" i="0" lang="en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Worker</a:t>
              </a:r>
            </a:p>
          </p:txBody>
        </p:sp>
        <p:sp>
          <p:nvSpPr>
            <p:cNvPr id="1078" name="Shape 1078"/>
            <p:cNvSpPr/>
            <p:nvPr/>
          </p:nvSpPr>
          <p:spPr>
            <a:xfrm>
              <a:off x="627512" y="3515364"/>
              <a:ext cx="1253400" cy="4833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502900" rIns="0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TLS</a:t>
              </a:r>
            </a:p>
          </p:txBody>
        </p:sp>
        <p:pic>
          <p:nvPicPr>
            <p:cNvPr id="1079" name="Shape 107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60445" y="3629351"/>
              <a:ext cx="209400" cy="246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0" name="Shape 1080"/>
          <p:cNvGrpSpPr/>
          <p:nvPr/>
        </p:nvGrpSpPr>
        <p:grpSpPr>
          <a:xfrm>
            <a:off x="2198051" y="3323948"/>
            <a:ext cx="1369831" cy="856325"/>
            <a:chOff x="478968" y="3152502"/>
            <a:chExt cx="1515300" cy="940499"/>
          </a:xfrm>
        </p:grpSpPr>
        <p:sp>
          <p:nvSpPr>
            <p:cNvPr id="1081" name="Shape 1081"/>
            <p:cNvSpPr/>
            <p:nvPr/>
          </p:nvSpPr>
          <p:spPr>
            <a:xfrm>
              <a:off x="478968" y="3152502"/>
              <a:ext cx="1515300" cy="940499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A5A5A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b="0" i="0" lang="en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Worker</a:t>
              </a:r>
            </a:p>
          </p:txBody>
        </p:sp>
        <p:sp>
          <p:nvSpPr>
            <p:cNvPr id="1082" name="Shape 1082"/>
            <p:cNvSpPr/>
            <p:nvPr/>
          </p:nvSpPr>
          <p:spPr>
            <a:xfrm>
              <a:off x="627512" y="3515364"/>
              <a:ext cx="1253400" cy="4833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502900" rIns="0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TLS</a:t>
              </a:r>
            </a:p>
          </p:txBody>
        </p:sp>
        <p:pic>
          <p:nvPicPr>
            <p:cNvPr id="1083" name="Shape 108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60445" y="3629351"/>
              <a:ext cx="209400" cy="2463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084" name="Shape 1084"/>
          <p:cNvCxnSpPr>
            <a:stCxn id="1040" idx="3"/>
            <a:endCxn id="1051" idx="1"/>
          </p:cNvCxnSpPr>
          <p:nvPr/>
        </p:nvCxnSpPr>
        <p:spPr>
          <a:xfrm>
            <a:off x="1723898" y="1978618"/>
            <a:ext cx="417300" cy="0"/>
          </a:xfrm>
          <a:prstGeom prst="straightConnector1">
            <a:avLst/>
          </a:prstGeom>
          <a:noFill/>
          <a:ln cap="flat" cmpd="sng" w="28575">
            <a:solidFill>
              <a:srgbClr val="008CBF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1085" name="Shape 1085"/>
          <p:cNvCxnSpPr>
            <a:stCxn id="1051" idx="3"/>
            <a:endCxn id="1062" idx="1"/>
          </p:cNvCxnSpPr>
          <p:nvPr/>
        </p:nvCxnSpPr>
        <p:spPr>
          <a:xfrm flipH="1" rot="10800000">
            <a:off x="3622337" y="1971118"/>
            <a:ext cx="435300" cy="7500"/>
          </a:xfrm>
          <a:prstGeom prst="straightConnector1">
            <a:avLst/>
          </a:prstGeom>
          <a:noFill/>
          <a:ln cap="flat" cmpd="sng" w="28575">
            <a:solidFill>
              <a:srgbClr val="008CBF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1086" name="Shape 1086"/>
          <p:cNvCxnSpPr>
            <a:stCxn id="1073" idx="0"/>
            <a:endCxn id="1040" idx="2"/>
          </p:cNvCxnSpPr>
          <p:nvPr/>
        </p:nvCxnSpPr>
        <p:spPr>
          <a:xfrm rot="10800000">
            <a:off x="983531" y="2730548"/>
            <a:ext cx="5700" cy="593400"/>
          </a:xfrm>
          <a:prstGeom prst="straightConnector1">
            <a:avLst/>
          </a:prstGeom>
          <a:noFill/>
          <a:ln cap="flat" cmpd="sng" w="28575">
            <a:solidFill>
              <a:srgbClr val="008CBF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1087" name="Shape 1087"/>
          <p:cNvCxnSpPr>
            <a:stCxn id="1081" idx="0"/>
            <a:endCxn id="1051" idx="2"/>
          </p:cNvCxnSpPr>
          <p:nvPr/>
        </p:nvCxnSpPr>
        <p:spPr>
          <a:xfrm rot="10800000">
            <a:off x="2881766" y="2730548"/>
            <a:ext cx="1200" cy="593400"/>
          </a:xfrm>
          <a:prstGeom prst="straightConnector1">
            <a:avLst/>
          </a:prstGeom>
          <a:noFill/>
          <a:ln cap="flat" cmpd="sng" w="28575">
            <a:solidFill>
              <a:srgbClr val="008CBF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1088" name="Shape 1088"/>
          <p:cNvCxnSpPr>
            <a:stCxn id="1077" idx="0"/>
            <a:endCxn id="1062" idx="2"/>
          </p:cNvCxnSpPr>
          <p:nvPr/>
        </p:nvCxnSpPr>
        <p:spPr>
          <a:xfrm rot="10800000">
            <a:off x="4798066" y="2723034"/>
            <a:ext cx="6000" cy="607500"/>
          </a:xfrm>
          <a:prstGeom prst="straightConnector1">
            <a:avLst/>
          </a:prstGeom>
          <a:noFill/>
          <a:ln cap="flat" cmpd="sng" w="28575">
            <a:solidFill>
              <a:srgbClr val="008CBF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1089" name="Shape 1089"/>
          <p:cNvCxnSpPr>
            <a:stCxn id="1073" idx="3"/>
            <a:endCxn id="1081" idx="1"/>
          </p:cNvCxnSpPr>
          <p:nvPr/>
        </p:nvCxnSpPr>
        <p:spPr>
          <a:xfrm>
            <a:off x="1674147" y="3752111"/>
            <a:ext cx="523800" cy="0"/>
          </a:xfrm>
          <a:prstGeom prst="straightConnector1">
            <a:avLst/>
          </a:prstGeom>
          <a:noFill/>
          <a:ln cap="flat" cmpd="sng" w="28575">
            <a:solidFill>
              <a:srgbClr val="008CBF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1090" name="Shape 1090"/>
          <p:cNvCxnSpPr>
            <a:stCxn id="1081" idx="3"/>
            <a:endCxn id="1077" idx="1"/>
          </p:cNvCxnSpPr>
          <p:nvPr/>
        </p:nvCxnSpPr>
        <p:spPr>
          <a:xfrm>
            <a:off x="3567882" y="3752111"/>
            <a:ext cx="551400" cy="6600"/>
          </a:xfrm>
          <a:prstGeom prst="straightConnector1">
            <a:avLst/>
          </a:prstGeom>
          <a:noFill/>
          <a:ln cap="flat" cmpd="sng" w="28575">
            <a:solidFill>
              <a:srgbClr val="008CBF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1091" name="Shape 1091"/>
          <p:cNvSpPr txBox="1"/>
          <p:nvPr/>
        </p:nvSpPr>
        <p:spPr>
          <a:xfrm>
            <a:off x="6393796" y="3612433"/>
            <a:ext cx="18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Shape 1096"/>
          <p:cNvSpPr txBox="1"/>
          <p:nvPr>
            <p:ph type="title"/>
          </p:nvPr>
        </p:nvSpPr>
        <p:spPr>
          <a:xfrm>
            <a:off x="242887" y="207982"/>
            <a:ext cx="8643900" cy="613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Swarm mode orchestration is </a:t>
            </a:r>
            <a:r>
              <a:rPr lang="en" u="sng"/>
              <a:t>optional</a:t>
            </a:r>
          </a:p>
        </p:txBody>
      </p:sp>
      <p:sp>
        <p:nvSpPr>
          <p:cNvPr id="1097" name="Shape 1097"/>
          <p:cNvSpPr txBox="1"/>
          <p:nvPr>
            <p:ph idx="1" type="body"/>
          </p:nvPr>
        </p:nvSpPr>
        <p:spPr>
          <a:xfrm>
            <a:off x="242887" y="971550"/>
            <a:ext cx="8643900" cy="362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You don’t have to use 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1.12 is fully backwards compatible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</a:pPr>
            <a:r>
              <a:rPr lang="en"/>
              <a:t>Will not break existing deployments and scripts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Shape 1103"/>
          <p:cNvSpPr txBox="1"/>
          <p:nvPr>
            <p:ph type="title"/>
          </p:nvPr>
        </p:nvSpPr>
        <p:spPr>
          <a:xfrm>
            <a:off x="242887" y="220810"/>
            <a:ext cx="86439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/>
              <a:t>Routing Mesh</a:t>
            </a:r>
          </a:p>
        </p:txBody>
      </p:sp>
      <p:sp>
        <p:nvSpPr>
          <p:cNvPr id="1104" name="Shape 1104"/>
          <p:cNvSpPr txBox="1"/>
          <p:nvPr>
            <p:ph idx="1" type="body"/>
          </p:nvPr>
        </p:nvSpPr>
        <p:spPr>
          <a:xfrm>
            <a:off x="5264325" y="651350"/>
            <a:ext cx="3774900" cy="3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02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</a:pPr>
            <a:r>
              <a:rPr lang="en" sz="1800"/>
              <a:t>Operator reserves a swarm-wide ingress port (8080) for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myapp</a:t>
            </a:r>
          </a:p>
          <a:p>
            <a:pPr indent="-3302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</a:pPr>
            <a:r>
              <a:rPr lang="en" sz="1800"/>
              <a:t>Every node listens on 8080</a:t>
            </a:r>
          </a:p>
          <a:p>
            <a:pPr indent="-3302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</a:pPr>
            <a:r>
              <a:rPr lang="en" sz="1800"/>
              <a:t>Container-aware routing mesh can transparently reroute traffic from Worker3 to a node that is running container</a:t>
            </a:r>
          </a:p>
          <a:p>
            <a:pPr indent="-3302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Built in load balancing into the Engine</a:t>
            </a:r>
          </a:p>
          <a:p>
            <a:pPr indent="-3302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</a:pPr>
            <a:r>
              <a:rPr lang="en" sz="1800"/>
              <a:t>DNS-based</a:t>
            </a: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service discovery</a:t>
            </a:r>
          </a:p>
        </p:txBody>
      </p:sp>
      <p:cxnSp>
        <p:nvCxnSpPr>
          <p:cNvPr id="1105" name="Shape 1105"/>
          <p:cNvCxnSpPr>
            <a:endCxn id="1106" idx="2"/>
          </p:cNvCxnSpPr>
          <p:nvPr/>
        </p:nvCxnSpPr>
        <p:spPr>
          <a:xfrm flipH="1" rot="10800000">
            <a:off x="2829432" y="1632620"/>
            <a:ext cx="1605600" cy="896100"/>
          </a:xfrm>
          <a:prstGeom prst="straightConnector1">
            <a:avLst/>
          </a:prstGeom>
          <a:noFill/>
          <a:ln cap="flat" cmpd="sng" w="28575">
            <a:solidFill>
              <a:srgbClr val="008CBF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107" name="Shape 1107"/>
          <p:cNvSpPr/>
          <p:nvPr/>
        </p:nvSpPr>
        <p:spPr>
          <a:xfrm>
            <a:off x="293550" y="2667352"/>
            <a:ext cx="1290600" cy="1200900"/>
          </a:xfrm>
          <a:prstGeom prst="rect">
            <a:avLst/>
          </a:prstGeom>
          <a:solidFill>
            <a:srgbClr val="B6D7A8"/>
          </a:solidFill>
          <a:ln cap="flat" cmpd="sng" w="12700">
            <a:solidFill>
              <a:srgbClr val="A5A5A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Worker</a:t>
            </a: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</a:p>
        </p:txBody>
      </p:sp>
      <p:sp>
        <p:nvSpPr>
          <p:cNvPr id="1108" name="Shape 1108"/>
          <p:cNvSpPr txBox="1"/>
          <p:nvPr/>
        </p:nvSpPr>
        <p:spPr>
          <a:xfrm>
            <a:off x="677298" y="2508500"/>
            <a:ext cx="518400" cy="12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800"/>
              <a:t>:8080</a:t>
            </a:r>
          </a:p>
        </p:txBody>
      </p:sp>
      <p:cxnSp>
        <p:nvCxnSpPr>
          <p:cNvPr id="1109" name="Shape 1109"/>
          <p:cNvCxnSpPr/>
          <p:nvPr/>
        </p:nvCxnSpPr>
        <p:spPr>
          <a:xfrm>
            <a:off x="2451925" y="1676450"/>
            <a:ext cx="0" cy="603000"/>
          </a:xfrm>
          <a:prstGeom prst="straightConnector1">
            <a:avLst/>
          </a:prstGeom>
          <a:noFill/>
          <a:ln cap="flat" cmpd="sng" w="9525">
            <a:solidFill>
              <a:srgbClr val="008CBF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110" name="Shape 1110"/>
          <p:cNvSpPr/>
          <p:nvPr/>
        </p:nvSpPr>
        <p:spPr>
          <a:xfrm>
            <a:off x="1896975" y="1202498"/>
            <a:ext cx="1055700" cy="384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678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Manager</a:t>
            </a:r>
          </a:p>
        </p:txBody>
      </p:sp>
      <p:pic>
        <p:nvPicPr>
          <p:cNvPr id="1106" name="Shape 1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5832" y="1193420"/>
            <a:ext cx="518400" cy="4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1" name="Shape 1111"/>
          <p:cNvSpPr txBox="1"/>
          <p:nvPr/>
        </p:nvSpPr>
        <p:spPr>
          <a:xfrm>
            <a:off x="3547314" y="693091"/>
            <a:ext cx="17754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access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</a:t>
            </a: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myapp</a:t>
            </a: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.com: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8080</a:t>
            </a:r>
          </a:p>
        </p:txBody>
      </p:sp>
      <p:cxnSp>
        <p:nvCxnSpPr>
          <p:cNvPr id="1112" name="Shape 1112"/>
          <p:cNvCxnSpPr/>
          <p:nvPr/>
        </p:nvCxnSpPr>
        <p:spPr>
          <a:xfrm flipH="1">
            <a:off x="1524375" y="1687800"/>
            <a:ext cx="627600" cy="575700"/>
          </a:xfrm>
          <a:prstGeom prst="straightConnector1">
            <a:avLst/>
          </a:prstGeom>
          <a:noFill/>
          <a:ln cap="flat" cmpd="sng" w="9525">
            <a:solidFill>
              <a:srgbClr val="008CBF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113" name="Shape 1113"/>
          <p:cNvCxnSpPr/>
          <p:nvPr/>
        </p:nvCxnSpPr>
        <p:spPr>
          <a:xfrm rot="10800000">
            <a:off x="1167450" y="2472652"/>
            <a:ext cx="0" cy="19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oval"/>
          </a:ln>
        </p:spPr>
      </p:cxnSp>
      <p:sp>
        <p:nvSpPr>
          <p:cNvPr id="1114" name="Shape 1114"/>
          <p:cNvSpPr txBox="1"/>
          <p:nvPr/>
        </p:nvSpPr>
        <p:spPr>
          <a:xfrm>
            <a:off x="1991198" y="1043650"/>
            <a:ext cx="518400" cy="12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800"/>
              <a:t>:8080</a:t>
            </a:r>
          </a:p>
        </p:txBody>
      </p:sp>
      <p:cxnSp>
        <p:nvCxnSpPr>
          <p:cNvPr id="1115" name="Shape 1115"/>
          <p:cNvCxnSpPr/>
          <p:nvPr/>
        </p:nvCxnSpPr>
        <p:spPr>
          <a:xfrm rot="10800000">
            <a:off x="2481350" y="1007802"/>
            <a:ext cx="0" cy="19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oval"/>
          </a:ln>
        </p:spPr>
      </p:cxnSp>
      <p:sp>
        <p:nvSpPr>
          <p:cNvPr id="1116" name="Shape 1116"/>
          <p:cNvSpPr/>
          <p:nvPr/>
        </p:nvSpPr>
        <p:spPr>
          <a:xfrm>
            <a:off x="1806625" y="2667352"/>
            <a:ext cx="1290600" cy="1200900"/>
          </a:xfrm>
          <a:prstGeom prst="rect">
            <a:avLst/>
          </a:prstGeom>
          <a:solidFill>
            <a:srgbClr val="B6D7A8"/>
          </a:solidFill>
          <a:ln cap="flat" cmpd="sng" w="12700">
            <a:solidFill>
              <a:srgbClr val="A5A5A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Worker 2</a:t>
            </a:r>
          </a:p>
        </p:txBody>
      </p:sp>
      <p:sp>
        <p:nvSpPr>
          <p:cNvPr id="1117" name="Shape 1117"/>
          <p:cNvSpPr txBox="1"/>
          <p:nvPr/>
        </p:nvSpPr>
        <p:spPr>
          <a:xfrm>
            <a:off x="2190373" y="2508500"/>
            <a:ext cx="518400" cy="12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800"/>
              <a:t>:8080</a:t>
            </a:r>
          </a:p>
        </p:txBody>
      </p:sp>
      <p:cxnSp>
        <p:nvCxnSpPr>
          <p:cNvPr id="1118" name="Shape 1118"/>
          <p:cNvCxnSpPr/>
          <p:nvPr/>
        </p:nvCxnSpPr>
        <p:spPr>
          <a:xfrm rot="10800000">
            <a:off x="2680525" y="2472652"/>
            <a:ext cx="0" cy="19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oval"/>
          </a:ln>
        </p:spPr>
      </p:cxnSp>
      <p:sp>
        <p:nvSpPr>
          <p:cNvPr id="1119" name="Shape 1119"/>
          <p:cNvSpPr/>
          <p:nvPr/>
        </p:nvSpPr>
        <p:spPr>
          <a:xfrm>
            <a:off x="3319700" y="2667352"/>
            <a:ext cx="1290600" cy="1200900"/>
          </a:xfrm>
          <a:prstGeom prst="rect">
            <a:avLst/>
          </a:prstGeom>
          <a:solidFill>
            <a:srgbClr val="B6D7A8"/>
          </a:solidFill>
          <a:ln cap="flat" cmpd="sng" w="12700">
            <a:solidFill>
              <a:srgbClr val="A5A5A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Worker 3</a:t>
            </a:r>
          </a:p>
        </p:txBody>
      </p:sp>
      <p:sp>
        <p:nvSpPr>
          <p:cNvPr id="1120" name="Shape 1120"/>
          <p:cNvSpPr txBox="1"/>
          <p:nvPr/>
        </p:nvSpPr>
        <p:spPr>
          <a:xfrm>
            <a:off x="3703448" y="2508500"/>
            <a:ext cx="518400" cy="12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800"/>
              <a:t>:8080</a:t>
            </a:r>
          </a:p>
        </p:txBody>
      </p:sp>
      <p:cxnSp>
        <p:nvCxnSpPr>
          <p:cNvPr id="1121" name="Shape 1121"/>
          <p:cNvCxnSpPr/>
          <p:nvPr/>
        </p:nvCxnSpPr>
        <p:spPr>
          <a:xfrm rot="10800000">
            <a:off x="4193600" y="2472652"/>
            <a:ext cx="0" cy="19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oval"/>
          </a:ln>
        </p:spPr>
      </p:cxnSp>
      <p:cxnSp>
        <p:nvCxnSpPr>
          <p:cNvPr id="1122" name="Shape 1122"/>
          <p:cNvCxnSpPr/>
          <p:nvPr/>
        </p:nvCxnSpPr>
        <p:spPr>
          <a:xfrm>
            <a:off x="2779525" y="1697600"/>
            <a:ext cx="603000" cy="603000"/>
          </a:xfrm>
          <a:prstGeom prst="straightConnector1">
            <a:avLst/>
          </a:prstGeom>
          <a:noFill/>
          <a:ln cap="flat" cmpd="sng" w="9525">
            <a:solidFill>
              <a:srgbClr val="008CBF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123" name="Shape 1123"/>
          <p:cNvSpPr/>
          <p:nvPr/>
        </p:nvSpPr>
        <p:spPr>
          <a:xfrm>
            <a:off x="401775" y="3335450"/>
            <a:ext cx="308100" cy="3081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24" name="Shape 1124"/>
          <p:cNvCxnSpPr/>
          <p:nvPr/>
        </p:nvCxnSpPr>
        <p:spPr>
          <a:xfrm>
            <a:off x="454750" y="33825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25" name="Shape 1125"/>
          <p:cNvCxnSpPr/>
          <p:nvPr/>
        </p:nvCxnSpPr>
        <p:spPr>
          <a:xfrm>
            <a:off x="503450" y="33825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26" name="Shape 1126"/>
          <p:cNvCxnSpPr/>
          <p:nvPr/>
        </p:nvCxnSpPr>
        <p:spPr>
          <a:xfrm>
            <a:off x="601250" y="33825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27" name="Shape 1127"/>
          <p:cNvCxnSpPr/>
          <p:nvPr/>
        </p:nvCxnSpPr>
        <p:spPr>
          <a:xfrm>
            <a:off x="649600" y="33825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28" name="Shape 1128"/>
          <p:cNvCxnSpPr/>
          <p:nvPr/>
        </p:nvCxnSpPr>
        <p:spPr>
          <a:xfrm>
            <a:off x="552900" y="33844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29" name="Shape 1129"/>
          <p:cNvSpPr txBox="1"/>
          <p:nvPr/>
        </p:nvSpPr>
        <p:spPr>
          <a:xfrm>
            <a:off x="254325" y="3561725"/>
            <a:ext cx="7332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/>
              <a:t>frontend</a:t>
            </a:r>
          </a:p>
        </p:txBody>
      </p:sp>
      <p:sp>
        <p:nvSpPr>
          <p:cNvPr id="1130" name="Shape 1130"/>
          <p:cNvSpPr/>
          <p:nvPr/>
        </p:nvSpPr>
        <p:spPr>
          <a:xfrm>
            <a:off x="1954075" y="3335450"/>
            <a:ext cx="308100" cy="3081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31" name="Shape 1131"/>
          <p:cNvCxnSpPr/>
          <p:nvPr/>
        </p:nvCxnSpPr>
        <p:spPr>
          <a:xfrm>
            <a:off x="2007050" y="33825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32" name="Shape 1132"/>
          <p:cNvCxnSpPr/>
          <p:nvPr/>
        </p:nvCxnSpPr>
        <p:spPr>
          <a:xfrm>
            <a:off x="2055750" y="33825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33" name="Shape 1133"/>
          <p:cNvCxnSpPr/>
          <p:nvPr/>
        </p:nvCxnSpPr>
        <p:spPr>
          <a:xfrm>
            <a:off x="2153550" y="33825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34" name="Shape 1134"/>
          <p:cNvCxnSpPr/>
          <p:nvPr/>
        </p:nvCxnSpPr>
        <p:spPr>
          <a:xfrm>
            <a:off x="2201900" y="33825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35" name="Shape 1135"/>
          <p:cNvCxnSpPr/>
          <p:nvPr/>
        </p:nvCxnSpPr>
        <p:spPr>
          <a:xfrm>
            <a:off x="2105200" y="33844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36" name="Shape 1136"/>
          <p:cNvSpPr txBox="1"/>
          <p:nvPr/>
        </p:nvSpPr>
        <p:spPr>
          <a:xfrm>
            <a:off x="1762975" y="3561725"/>
            <a:ext cx="7332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frontend</a:t>
            </a:r>
          </a:p>
        </p:txBody>
      </p:sp>
      <p:sp>
        <p:nvSpPr>
          <p:cNvPr id="1137" name="Shape 1137"/>
          <p:cNvSpPr/>
          <p:nvPr/>
        </p:nvSpPr>
        <p:spPr>
          <a:xfrm>
            <a:off x="458300" y="4417174"/>
            <a:ext cx="77754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2B30"/>
              </a:buClr>
              <a:buSzPct val="25000"/>
              <a:buFont typeface="Courier New"/>
              <a:buNone/>
            </a:pP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docker service create --replicas 3 --name frontend --network mynet </a:t>
            </a:r>
          </a:p>
          <a:p>
            <a:pPr lvl="0" rtl="0">
              <a:spcBef>
                <a:spcPts val="400"/>
              </a:spcBef>
              <a:buClr>
                <a:schemeClr val="dk2"/>
              </a:buClr>
              <a:buFont typeface="Courier New"/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 --publish 8080:80/tcp frontend_image:latest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2B30"/>
              </a:buClr>
              <a:buFont typeface="Courier New"/>
              <a:buNone/>
            </a:pPr>
            <a:r>
              <a:t/>
            </a:r>
            <a:endParaRPr>
              <a:solidFill>
                <a:srgbClr val="1C2B3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8" name="Shape 1138"/>
          <p:cNvSpPr/>
          <p:nvPr/>
        </p:nvSpPr>
        <p:spPr>
          <a:xfrm>
            <a:off x="169875" y="4493375"/>
            <a:ext cx="308100" cy="308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39" name="Shape 1139"/>
          <p:cNvCxnSpPr/>
          <p:nvPr/>
        </p:nvCxnSpPr>
        <p:spPr>
          <a:xfrm>
            <a:off x="222850" y="454047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40" name="Shape 1140"/>
          <p:cNvCxnSpPr/>
          <p:nvPr/>
        </p:nvCxnSpPr>
        <p:spPr>
          <a:xfrm>
            <a:off x="271550" y="454047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41" name="Shape 1141"/>
          <p:cNvCxnSpPr/>
          <p:nvPr/>
        </p:nvCxnSpPr>
        <p:spPr>
          <a:xfrm>
            <a:off x="369350" y="454047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42" name="Shape 1142"/>
          <p:cNvCxnSpPr/>
          <p:nvPr/>
        </p:nvCxnSpPr>
        <p:spPr>
          <a:xfrm>
            <a:off x="417700" y="454047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43" name="Shape 1143"/>
          <p:cNvCxnSpPr/>
          <p:nvPr/>
        </p:nvCxnSpPr>
        <p:spPr>
          <a:xfrm>
            <a:off x="321000" y="454232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44" name="Shape 1144"/>
          <p:cNvSpPr/>
          <p:nvPr/>
        </p:nvSpPr>
        <p:spPr>
          <a:xfrm>
            <a:off x="2548500" y="3332275"/>
            <a:ext cx="308100" cy="3081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45" name="Shape 1145"/>
          <p:cNvCxnSpPr/>
          <p:nvPr/>
        </p:nvCxnSpPr>
        <p:spPr>
          <a:xfrm>
            <a:off x="2601475" y="337937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46" name="Shape 1146"/>
          <p:cNvCxnSpPr/>
          <p:nvPr/>
        </p:nvCxnSpPr>
        <p:spPr>
          <a:xfrm>
            <a:off x="2650175" y="337937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47" name="Shape 1147"/>
          <p:cNvCxnSpPr/>
          <p:nvPr/>
        </p:nvCxnSpPr>
        <p:spPr>
          <a:xfrm>
            <a:off x="2747975" y="337937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48" name="Shape 1148"/>
          <p:cNvCxnSpPr/>
          <p:nvPr/>
        </p:nvCxnSpPr>
        <p:spPr>
          <a:xfrm>
            <a:off x="2796325" y="337937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49" name="Shape 1149"/>
          <p:cNvCxnSpPr/>
          <p:nvPr/>
        </p:nvCxnSpPr>
        <p:spPr>
          <a:xfrm>
            <a:off x="2699625" y="338122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50" name="Shape 1150"/>
          <p:cNvSpPr txBox="1"/>
          <p:nvPr/>
        </p:nvSpPr>
        <p:spPr>
          <a:xfrm>
            <a:off x="2357400" y="3558550"/>
            <a:ext cx="7332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frontend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Shape 1156"/>
          <p:cNvSpPr txBox="1"/>
          <p:nvPr>
            <p:ph type="title"/>
          </p:nvPr>
        </p:nvSpPr>
        <p:spPr>
          <a:xfrm>
            <a:off x="242887" y="220810"/>
            <a:ext cx="86439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/>
              <a:t>Routing Mesh:  Published Ports</a:t>
            </a:r>
          </a:p>
        </p:txBody>
      </p:sp>
      <p:sp>
        <p:nvSpPr>
          <p:cNvPr id="1157" name="Shape 1157"/>
          <p:cNvSpPr txBox="1"/>
          <p:nvPr>
            <p:ph idx="1" type="body"/>
          </p:nvPr>
        </p:nvSpPr>
        <p:spPr>
          <a:xfrm>
            <a:off x="5264325" y="651350"/>
            <a:ext cx="3774900" cy="3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02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</a:pPr>
            <a:r>
              <a:rPr lang="en" sz="1800"/>
              <a:t>Operator reserves a swarm-wide ingress port (8080) for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myapp</a:t>
            </a:r>
          </a:p>
          <a:p>
            <a:pPr indent="-3302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</a:pPr>
            <a:r>
              <a:rPr lang="en" sz="1800"/>
              <a:t>Every node listens on 8080</a:t>
            </a:r>
          </a:p>
          <a:p>
            <a:pPr indent="-3302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</a:pPr>
            <a:r>
              <a:rPr lang="en" sz="1800"/>
              <a:t>Container-aware routing mesh can transparently reroute traffic from Worker3 to a node that is running container</a:t>
            </a:r>
          </a:p>
          <a:p>
            <a:pPr indent="-3302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Built in load balancing into the Engine</a:t>
            </a:r>
          </a:p>
          <a:p>
            <a:pPr indent="-3302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</a:pPr>
            <a:r>
              <a:rPr lang="en" sz="1800"/>
              <a:t>DNS-based</a:t>
            </a: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service discovery</a:t>
            </a:r>
          </a:p>
        </p:txBody>
      </p:sp>
      <p:cxnSp>
        <p:nvCxnSpPr>
          <p:cNvPr id="1158" name="Shape 1158"/>
          <p:cNvCxnSpPr>
            <a:endCxn id="1159" idx="2"/>
          </p:cNvCxnSpPr>
          <p:nvPr/>
        </p:nvCxnSpPr>
        <p:spPr>
          <a:xfrm rot="10800000">
            <a:off x="2129575" y="3946325"/>
            <a:ext cx="191400" cy="283200"/>
          </a:xfrm>
          <a:prstGeom prst="straightConnector1">
            <a:avLst/>
          </a:prstGeom>
          <a:noFill/>
          <a:ln cap="flat" cmpd="sng" w="28575">
            <a:solidFill>
              <a:srgbClr val="008CBF"/>
            </a:solidFill>
            <a:prstDash val="dot"/>
            <a:round/>
            <a:headEnd len="med" w="med" type="none"/>
            <a:tailEnd len="lg" w="lg" type="triangle"/>
          </a:ln>
        </p:spPr>
      </p:cxnSp>
      <p:cxnSp>
        <p:nvCxnSpPr>
          <p:cNvPr id="1160" name="Shape 1160"/>
          <p:cNvCxnSpPr>
            <a:endCxn id="1161" idx="2"/>
          </p:cNvCxnSpPr>
          <p:nvPr/>
        </p:nvCxnSpPr>
        <p:spPr>
          <a:xfrm flipH="1" rot="10800000">
            <a:off x="4252032" y="1632620"/>
            <a:ext cx="183000" cy="884100"/>
          </a:xfrm>
          <a:prstGeom prst="straightConnector1">
            <a:avLst/>
          </a:prstGeom>
          <a:noFill/>
          <a:ln cap="flat" cmpd="sng" w="28575">
            <a:solidFill>
              <a:srgbClr val="008CBF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62" name="Shape 1162"/>
          <p:cNvCxnSpPr/>
          <p:nvPr/>
        </p:nvCxnSpPr>
        <p:spPr>
          <a:xfrm>
            <a:off x="2360475" y="4229375"/>
            <a:ext cx="1718700" cy="0"/>
          </a:xfrm>
          <a:prstGeom prst="straightConnector1">
            <a:avLst/>
          </a:prstGeom>
          <a:noFill/>
          <a:ln cap="flat" cmpd="sng" w="28575">
            <a:solidFill>
              <a:srgbClr val="008CBF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163" name="Shape 1163"/>
          <p:cNvSpPr/>
          <p:nvPr/>
        </p:nvSpPr>
        <p:spPr>
          <a:xfrm>
            <a:off x="293550" y="2667352"/>
            <a:ext cx="1290600" cy="1200900"/>
          </a:xfrm>
          <a:prstGeom prst="rect">
            <a:avLst/>
          </a:prstGeom>
          <a:solidFill>
            <a:srgbClr val="B6D7A8"/>
          </a:solidFill>
          <a:ln cap="flat" cmpd="sng" w="12700">
            <a:solidFill>
              <a:srgbClr val="A5A5A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Worker</a:t>
            </a: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</a:p>
        </p:txBody>
      </p:sp>
      <p:sp>
        <p:nvSpPr>
          <p:cNvPr id="1164" name="Shape 1164"/>
          <p:cNvSpPr txBox="1"/>
          <p:nvPr/>
        </p:nvSpPr>
        <p:spPr>
          <a:xfrm>
            <a:off x="677298" y="2508500"/>
            <a:ext cx="518400" cy="12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800"/>
              <a:t>:8080</a:t>
            </a:r>
          </a:p>
        </p:txBody>
      </p:sp>
      <p:cxnSp>
        <p:nvCxnSpPr>
          <p:cNvPr id="1165" name="Shape 1165"/>
          <p:cNvCxnSpPr/>
          <p:nvPr/>
        </p:nvCxnSpPr>
        <p:spPr>
          <a:xfrm>
            <a:off x="2451925" y="1676450"/>
            <a:ext cx="0" cy="603000"/>
          </a:xfrm>
          <a:prstGeom prst="straightConnector1">
            <a:avLst/>
          </a:prstGeom>
          <a:noFill/>
          <a:ln cap="flat" cmpd="sng" w="9525">
            <a:solidFill>
              <a:srgbClr val="008CBF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166" name="Shape 1166"/>
          <p:cNvSpPr/>
          <p:nvPr/>
        </p:nvSpPr>
        <p:spPr>
          <a:xfrm>
            <a:off x="1896975" y="1202498"/>
            <a:ext cx="1055700" cy="384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678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Manager</a:t>
            </a:r>
          </a:p>
        </p:txBody>
      </p:sp>
      <p:pic>
        <p:nvPicPr>
          <p:cNvPr id="1161" name="Shape 11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5832" y="1193420"/>
            <a:ext cx="518400" cy="4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7" name="Shape 1167"/>
          <p:cNvSpPr txBox="1"/>
          <p:nvPr/>
        </p:nvSpPr>
        <p:spPr>
          <a:xfrm>
            <a:off x="3547314" y="693091"/>
            <a:ext cx="17754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access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</a:t>
            </a: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myapp</a:t>
            </a: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.com: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8080</a:t>
            </a:r>
          </a:p>
        </p:txBody>
      </p:sp>
      <p:cxnSp>
        <p:nvCxnSpPr>
          <p:cNvPr id="1168" name="Shape 1168"/>
          <p:cNvCxnSpPr/>
          <p:nvPr/>
        </p:nvCxnSpPr>
        <p:spPr>
          <a:xfrm flipH="1">
            <a:off x="1524375" y="1687800"/>
            <a:ext cx="627600" cy="575700"/>
          </a:xfrm>
          <a:prstGeom prst="straightConnector1">
            <a:avLst/>
          </a:prstGeom>
          <a:noFill/>
          <a:ln cap="flat" cmpd="sng" w="9525">
            <a:solidFill>
              <a:srgbClr val="008CBF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169" name="Shape 1169"/>
          <p:cNvCxnSpPr/>
          <p:nvPr/>
        </p:nvCxnSpPr>
        <p:spPr>
          <a:xfrm rot="10800000">
            <a:off x="1167450" y="2472652"/>
            <a:ext cx="0" cy="19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oval"/>
          </a:ln>
        </p:spPr>
      </p:cxnSp>
      <p:sp>
        <p:nvSpPr>
          <p:cNvPr id="1170" name="Shape 1170"/>
          <p:cNvSpPr txBox="1"/>
          <p:nvPr/>
        </p:nvSpPr>
        <p:spPr>
          <a:xfrm>
            <a:off x="1991198" y="1043650"/>
            <a:ext cx="518400" cy="12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800"/>
              <a:t>:8080</a:t>
            </a:r>
          </a:p>
        </p:txBody>
      </p:sp>
      <p:cxnSp>
        <p:nvCxnSpPr>
          <p:cNvPr id="1171" name="Shape 1171"/>
          <p:cNvCxnSpPr/>
          <p:nvPr/>
        </p:nvCxnSpPr>
        <p:spPr>
          <a:xfrm rot="10800000">
            <a:off x="2481350" y="1007802"/>
            <a:ext cx="0" cy="19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oval"/>
          </a:ln>
        </p:spPr>
      </p:cxnSp>
      <p:sp>
        <p:nvSpPr>
          <p:cNvPr id="1172" name="Shape 1172"/>
          <p:cNvSpPr/>
          <p:nvPr/>
        </p:nvSpPr>
        <p:spPr>
          <a:xfrm>
            <a:off x="1806625" y="2667352"/>
            <a:ext cx="1290600" cy="1200900"/>
          </a:xfrm>
          <a:prstGeom prst="rect">
            <a:avLst/>
          </a:prstGeom>
          <a:solidFill>
            <a:srgbClr val="B6D7A8"/>
          </a:solidFill>
          <a:ln cap="flat" cmpd="sng" w="12700">
            <a:solidFill>
              <a:srgbClr val="A5A5A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Worker 2</a:t>
            </a:r>
          </a:p>
        </p:txBody>
      </p:sp>
      <p:sp>
        <p:nvSpPr>
          <p:cNvPr id="1173" name="Shape 1173"/>
          <p:cNvSpPr txBox="1"/>
          <p:nvPr/>
        </p:nvSpPr>
        <p:spPr>
          <a:xfrm>
            <a:off x="2190373" y="2508500"/>
            <a:ext cx="518400" cy="12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800"/>
              <a:t>:8080</a:t>
            </a:r>
          </a:p>
        </p:txBody>
      </p:sp>
      <p:cxnSp>
        <p:nvCxnSpPr>
          <p:cNvPr id="1174" name="Shape 1174"/>
          <p:cNvCxnSpPr/>
          <p:nvPr/>
        </p:nvCxnSpPr>
        <p:spPr>
          <a:xfrm rot="10800000">
            <a:off x="2680525" y="2472652"/>
            <a:ext cx="0" cy="19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oval"/>
          </a:ln>
        </p:spPr>
      </p:cxnSp>
      <p:sp>
        <p:nvSpPr>
          <p:cNvPr id="1175" name="Shape 1175"/>
          <p:cNvSpPr/>
          <p:nvPr/>
        </p:nvSpPr>
        <p:spPr>
          <a:xfrm>
            <a:off x="3319700" y="2667352"/>
            <a:ext cx="1290600" cy="1200900"/>
          </a:xfrm>
          <a:prstGeom prst="rect">
            <a:avLst/>
          </a:prstGeom>
          <a:solidFill>
            <a:srgbClr val="B6D7A8"/>
          </a:solidFill>
          <a:ln cap="flat" cmpd="sng" w="12700">
            <a:solidFill>
              <a:srgbClr val="A5A5A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Worker 3</a:t>
            </a:r>
          </a:p>
        </p:txBody>
      </p:sp>
      <p:sp>
        <p:nvSpPr>
          <p:cNvPr id="1176" name="Shape 1176"/>
          <p:cNvSpPr txBox="1"/>
          <p:nvPr/>
        </p:nvSpPr>
        <p:spPr>
          <a:xfrm>
            <a:off x="3703448" y="2508500"/>
            <a:ext cx="518400" cy="12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800"/>
              <a:t>:8080</a:t>
            </a:r>
          </a:p>
        </p:txBody>
      </p:sp>
      <p:cxnSp>
        <p:nvCxnSpPr>
          <p:cNvPr id="1177" name="Shape 1177"/>
          <p:cNvCxnSpPr/>
          <p:nvPr/>
        </p:nvCxnSpPr>
        <p:spPr>
          <a:xfrm rot="10800000">
            <a:off x="4193600" y="2472652"/>
            <a:ext cx="0" cy="19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oval"/>
          </a:ln>
        </p:spPr>
      </p:cxnSp>
      <p:cxnSp>
        <p:nvCxnSpPr>
          <p:cNvPr id="1178" name="Shape 1178"/>
          <p:cNvCxnSpPr/>
          <p:nvPr/>
        </p:nvCxnSpPr>
        <p:spPr>
          <a:xfrm>
            <a:off x="2779525" y="1697600"/>
            <a:ext cx="603000" cy="603000"/>
          </a:xfrm>
          <a:prstGeom prst="straightConnector1">
            <a:avLst/>
          </a:prstGeom>
          <a:noFill/>
          <a:ln cap="flat" cmpd="sng" w="9525">
            <a:solidFill>
              <a:srgbClr val="008CBF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179" name="Shape 1179"/>
          <p:cNvSpPr/>
          <p:nvPr/>
        </p:nvSpPr>
        <p:spPr>
          <a:xfrm>
            <a:off x="401775" y="3335450"/>
            <a:ext cx="308100" cy="3081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80" name="Shape 1180"/>
          <p:cNvCxnSpPr/>
          <p:nvPr/>
        </p:nvCxnSpPr>
        <p:spPr>
          <a:xfrm>
            <a:off x="454750" y="33825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81" name="Shape 1181"/>
          <p:cNvCxnSpPr/>
          <p:nvPr/>
        </p:nvCxnSpPr>
        <p:spPr>
          <a:xfrm>
            <a:off x="503450" y="33825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82" name="Shape 1182"/>
          <p:cNvCxnSpPr/>
          <p:nvPr/>
        </p:nvCxnSpPr>
        <p:spPr>
          <a:xfrm>
            <a:off x="601250" y="33825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83" name="Shape 1183"/>
          <p:cNvCxnSpPr/>
          <p:nvPr/>
        </p:nvCxnSpPr>
        <p:spPr>
          <a:xfrm>
            <a:off x="649600" y="33825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84" name="Shape 1184"/>
          <p:cNvCxnSpPr/>
          <p:nvPr/>
        </p:nvCxnSpPr>
        <p:spPr>
          <a:xfrm>
            <a:off x="552900" y="33844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85" name="Shape 1185"/>
          <p:cNvSpPr txBox="1"/>
          <p:nvPr/>
        </p:nvSpPr>
        <p:spPr>
          <a:xfrm>
            <a:off x="254325" y="3561725"/>
            <a:ext cx="7332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frontend</a:t>
            </a:r>
          </a:p>
        </p:txBody>
      </p:sp>
      <p:sp>
        <p:nvSpPr>
          <p:cNvPr id="1186" name="Shape 1186"/>
          <p:cNvSpPr/>
          <p:nvPr/>
        </p:nvSpPr>
        <p:spPr>
          <a:xfrm>
            <a:off x="1954075" y="3335450"/>
            <a:ext cx="308100" cy="3081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87" name="Shape 1187"/>
          <p:cNvCxnSpPr/>
          <p:nvPr/>
        </p:nvCxnSpPr>
        <p:spPr>
          <a:xfrm>
            <a:off x="2007050" y="33825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88" name="Shape 1188"/>
          <p:cNvCxnSpPr/>
          <p:nvPr/>
        </p:nvCxnSpPr>
        <p:spPr>
          <a:xfrm>
            <a:off x="2055750" y="33825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89" name="Shape 1189"/>
          <p:cNvCxnSpPr/>
          <p:nvPr/>
        </p:nvCxnSpPr>
        <p:spPr>
          <a:xfrm>
            <a:off x="2153550" y="33825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90" name="Shape 1190"/>
          <p:cNvCxnSpPr/>
          <p:nvPr/>
        </p:nvCxnSpPr>
        <p:spPr>
          <a:xfrm>
            <a:off x="2201900" y="33825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91" name="Shape 1191"/>
          <p:cNvCxnSpPr/>
          <p:nvPr/>
        </p:nvCxnSpPr>
        <p:spPr>
          <a:xfrm>
            <a:off x="2105200" y="33844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59" name="Shape 1159"/>
          <p:cNvSpPr txBox="1"/>
          <p:nvPr/>
        </p:nvSpPr>
        <p:spPr>
          <a:xfrm>
            <a:off x="1762975" y="3561725"/>
            <a:ext cx="7332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frontend</a:t>
            </a:r>
          </a:p>
        </p:txBody>
      </p:sp>
      <p:cxnSp>
        <p:nvCxnSpPr>
          <p:cNvPr id="1192" name="Shape 1192"/>
          <p:cNvCxnSpPr/>
          <p:nvPr/>
        </p:nvCxnSpPr>
        <p:spPr>
          <a:xfrm>
            <a:off x="4096050" y="3163525"/>
            <a:ext cx="7500" cy="1053600"/>
          </a:xfrm>
          <a:prstGeom prst="straightConnector1">
            <a:avLst/>
          </a:prstGeom>
          <a:noFill/>
          <a:ln cap="flat" cmpd="sng" w="28575">
            <a:solidFill>
              <a:srgbClr val="008CBF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193" name="Shape 1193"/>
          <p:cNvSpPr/>
          <p:nvPr/>
        </p:nvSpPr>
        <p:spPr>
          <a:xfrm>
            <a:off x="458300" y="4417174"/>
            <a:ext cx="77754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2B30"/>
              </a:buClr>
              <a:buSzPct val="25000"/>
              <a:buFont typeface="Courier New"/>
              <a:buNone/>
            </a:pP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docker service create --replicas 3 --name frontend --network mynet </a:t>
            </a:r>
          </a:p>
          <a:p>
            <a:pPr lvl="0" rtl="0">
              <a:spcBef>
                <a:spcPts val="400"/>
              </a:spcBef>
              <a:buClr>
                <a:schemeClr val="dk2"/>
              </a:buClr>
              <a:buFont typeface="Courier New"/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 --publish 8080:80/tcp frontend_image:latest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2B30"/>
              </a:buClr>
              <a:buFont typeface="Courier New"/>
              <a:buNone/>
            </a:pPr>
            <a:r>
              <a:t/>
            </a:r>
            <a:endParaRPr>
              <a:solidFill>
                <a:srgbClr val="1C2B3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4" name="Shape 1194"/>
          <p:cNvSpPr/>
          <p:nvPr/>
        </p:nvSpPr>
        <p:spPr>
          <a:xfrm>
            <a:off x="169875" y="4493375"/>
            <a:ext cx="308100" cy="308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95" name="Shape 1195"/>
          <p:cNvCxnSpPr/>
          <p:nvPr/>
        </p:nvCxnSpPr>
        <p:spPr>
          <a:xfrm>
            <a:off x="222850" y="454047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96" name="Shape 1196"/>
          <p:cNvCxnSpPr/>
          <p:nvPr/>
        </p:nvCxnSpPr>
        <p:spPr>
          <a:xfrm>
            <a:off x="271550" y="454047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97" name="Shape 1197"/>
          <p:cNvCxnSpPr/>
          <p:nvPr/>
        </p:nvCxnSpPr>
        <p:spPr>
          <a:xfrm>
            <a:off x="369350" y="454047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98" name="Shape 1198"/>
          <p:cNvCxnSpPr/>
          <p:nvPr/>
        </p:nvCxnSpPr>
        <p:spPr>
          <a:xfrm>
            <a:off x="417700" y="454047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99" name="Shape 1199"/>
          <p:cNvCxnSpPr/>
          <p:nvPr/>
        </p:nvCxnSpPr>
        <p:spPr>
          <a:xfrm>
            <a:off x="321000" y="454232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00" name="Shape 1200"/>
          <p:cNvSpPr/>
          <p:nvPr/>
        </p:nvSpPr>
        <p:spPr>
          <a:xfrm>
            <a:off x="2548500" y="3332275"/>
            <a:ext cx="308100" cy="3081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01" name="Shape 1201"/>
          <p:cNvCxnSpPr/>
          <p:nvPr/>
        </p:nvCxnSpPr>
        <p:spPr>
          <a:xfrm>
            <a:off x="2601475" y="337937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02" name="Shape 1202"/>
          <p:cNvCxnSpPr/>
          <p:nvPr/>
        </p:nvCxnSpPr>
        <p:spPr>
          <a:xfrm>
            <a:off x="2650175" y="337937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03" name="Shape 1203"/>
          <p:cNvCxnSpPr/>
          <p:nvPr/>
        </p:nvCxnSpPr>
        <p:spPr>
          <a:xfrm>
            <a:off x="2747975" y="337937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04" name="Shape 1204"/>
          <p:cNvCxnSpPr/>
          <p:nvPr/>
        </p:nvCxnSpPr>
        <p:spPr>
          <a:xfrm>
            <a:off x="2796325" y="337937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05" name="Shape 1205"/>
          <p:cNvCxnSpPr/>
          <p:nvPr/>
        </p:nvCxnSpPr>
        <p:spPr>
          <a:xfrm>
            <a:off x="2699625" y="338122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06" name="Shape 1206"/>
          <p:cNvSpPr txBox="1"/>
          <p:nvPr/>
        </p:nvSpPr>
        <p:spPr>
          <a:xfrm>
            <a:off x="2357400" y="3558550"/>
            <a:ext cx="7332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frontend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Shape 1211"/>
          <p:cNvSpPr txBox="1"/>
          <p:nvPr>
            <p:ph idx="4294967295" type="body"/>
          </p:nvPr>
        </p:nvSpPr>
        <p:spPr>
          <a:xfrm>
            <a:off x="235500" y="1152475"/>
            <a:ext cx="8520600" cy="362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HEALTHCHECK --interval=5m --timeout=3s 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--retries 3 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CMD curl -f </a:t>
            </a:r>
            <a:r>
              <a:rPr lang="en" sz="18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http://localhost/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|| exit 1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Checks every 5 minutes that web server can return index page within 3 seconds.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Three consecutive failures puts container in an unhealthy state.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212" name="Shape 1212"/>
          <p:cNvSpPr txBox="1"/>
          <p:nvPr>
            <p:ph type="title"/>
          </p:nvPr>
        </p:nvSpPr>
        <p:spPr>
          <a:xfrm>
            <a:off x="235500" y="250000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400"/>
              <a:t>Container Health Check in </a:t>
            </a:r>
            <a:r>
              <a:rPr lang="en" sz="3400">
                <a:latin typeface="Courier New"/>
                <a:ea typeface="Courier New"/>
                <a:cs typeface="Courier New"/>
                <a:sym typeface="Courier New"/>
              </a:rPr>
              <a:t>Dockerfile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Shape 1217"/>
          <p:cNvSpPr txBox="1"/>
          <p:nvPr>
            <p:ph idx="4294967295" type="body"/>
          </p:nvPr>
        </p:nvSpPr>
        <p:spPr>
          <a:xfrm>
            <a:off x="235500" y="1152475"/>
            <a:ext cx="8520600" cy="362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Upgrade Docker, keep containers alive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docker daemon --live-restore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4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https://github.com/docker/docker/pull/23213</a:t>
            </a:r>
            <a:r>
              <a:rPr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8" name="Shape 1218"/>
          <p:cNvSpPr txBox="1"/>
          <p:nvPr>
            <p:ph type="title"/>
          </p:nvPr>
        </p:nvSpPr>
        <p:spPr>
          <a:xfrm>
            <a:off x="235500" y="250000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" sz="3400">
                <a:solidFill>
                  <a:srgbClr val="000000"/>
                </a:solidFill>
              </a:rPr>
              <a:t>Daemonless containers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ctrTitle"/>
          </p:nvPr>
        </p:nvSpPr>
        <p:spPr>
          <a:xfrm>
            <a:off x="685800" y="193825"/>
            <a:ext cx="77724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/>
              <a:t>Sponsors </a:t>
            </a:r>
          </a:p>
        </p:txBody>
      </p:sp>
      <p:sp>
        <p:nvSpPr>
          <p:cNvPr id="295" name="Shape 295"/>
          <p:cNvSpPr/>
          <p:nvPr/>
        </p:nvSpPr>
        <p:spPr>
          <a:xfrm>
            <a:off x="4479667" y="2417859"/>
            <a:ext cx="18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685800" y="4287625"/>
            <a:ext cx="5389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600">
              <a:solidFill>
                <a:schemeClr val="accent5"/>
              </a:solidFill>
            </a:endParaRPr>
          </a:p>
        </p:txBody>
      </p:sp>
      <p:sp>
        <p:nvSpPr>
          <p:cNvPr id="297" name="Shape 297"/>
          <p:cNvSpPr txBox="1"/>
          <p:nvPr/>
        </p:nvSpPr>
        <p:spPr>
          <a:xfrm>
            <a:off x="685800" y="957925"/>
            <a:ext cx="5389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</a:pPr>
            <a:r>
              <a:t/>
            </a:r>
            <a:endParaRPr sz="1600">
              <a:solidFill>
                <a:schemeClr val="accent5"/>
              </a:solidFill>
            </a:endParaRPr>
          </a:p>
        </p:txBody>
      </p:sp>
      <p:pic>
        <p:nvPicPr>
          <p:cNvPr descr="workday-logo.png" id="298" name="Shape 2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775" y="1795433"/>
            <a:ext cx="3613399" cy="15526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monware2.png" id="299" name="Shape 2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9675" y="1795425"/>
            <a:ext cx="3613400" cy="155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Shape 1223"/>
          <p:cNvSpPr txBox="1"/>
          <p:nvPr>
            <p:ph idx="4294967295" type="body"/>
          </p:nvPr>
        </p:nvSpPr>
        <p:spPr>
          <a:xfrm>
            <a:off x="235500" y="1152475"/>
            <a:ext cx="8520600" cy="362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docker plugin install tiborvass/no-remove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Plugin "tiborvass/no-remove:latest" requested the following privileges: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- Networking: host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- Mounting host path: /data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Do you grant the above permissions? [y/N]  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4" name="Shape 1224"/>
          <p:cNvSpPr txBox="1"/>
          <p:nvPr>
            <p:ph type="title"/>
          </p:nvPr>
        </p:nvSpPr>
        <p:spPr>
          <a:xfrm>
            <a:off x="242887" y="207982"/>
            <a:ext cx="8643900" cy="613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400">
                <a:solidFill>
                  <a:srgbClr val="1C2B30"/>
                </a:solidFill>
              </a:rPr>
              <a:t>Plugin Permissions Model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Shape 1229"/>
          <p:cNvSpPr txBox="1"/>
          <p:nvPr>
            <p:ph type="title"/>
          </p:nvPr>
        </p:nvSpPr>
        <p:spPr>
          <a:xfrm>
            <a:off x="242875" y="284169"/>
            <a:ext cx="8643900" cy="10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/>
              <a:t>Distributed Application</a:t>
            </a:r>
            <a:r>
              <a:rPr b="0" i="0" lang="en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B</a:t>
            </a:r>
            <a:r>
              <a:rPr b="0" i="0" lang="en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undle (.dab)</a:t>
            </a:r>
            <a:r>
              <a:rPr lang="en"/>
              <a:t> declares</a:t>
            </a:r>
            <a:r>
              <a:rPr b="0" i="0" lang="en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"/>
              <a:t>stack</a:t>
            </a:r>
          </a:p>
        </p:txBody>
      </p:sp>
      <p:sp>
        <p:nvSpPr>
          <p:cNvPr id="1230" name="Shape 1230"/>
          <p:cNvSpPr txBox="1"/>
          <p:nvPr/>
        </p:nvSpPr>
        <p:spPr>
          <a:xfrm>
            <a:off x="533050" y="1647575"/>
            <a:ext cx="7808700" cy="29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400"/>
              <a:t>Experimental!</a:t>
            </a:r>
            <a:r>
              <a:rPr lang="en" sz="2400"/>
              <a:t> The bundle is a multi-services distributable image format</a:t>
            </a:r>
          </a:p>
          <a:p>
            <a:pPr lvl="0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https://github.com/docker/docker/blob/master/experimental/docker-stacks-and-bundles.md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Shape 1235"/>
          <p:cNvSpPr txBox="1"/>
          <p:nvPr>
            <p:ph type="title"/>
          </p:nvPr>
        </p:nvSpPr>
        <p:spPr>
          <a:xfrm>
            <a:off x="242875" y="284169"/>
            <a:ext cx="8643900" cy="10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/>
              <a:t>Distributed Application</a:t>
            </a:r>
            <a:r>
              <a:rPr b="0" i="0" lang="en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B</a:t>
            </a:r>
            <a:r>
              <a:rPr b="0" i="0" lang="en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undle (.dab)</a:t>
            </a:r>
            <a:r>
              <a:rPr lang="en"/>
              <a:t> declares</a:t>
            </a:r>
            <a:r>
              <a:rPr b="0" i="0" lang="en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"/>
              <a:t>stack</a:t>
            </a:r>
          </a:p>
        </p:txBody>
      </p:sp>
      <p:sp>
        <p:nvSpPr>
          <p:cNvPr id="1236" name="Shape 1236"/>
          <p:cNvSpPr/>
          <p:nvPr/>
        </p:nvSpPr>
        <p:spPr>
          <a:xfrm flipH="1" rot="10800000">
            <a:off x="1172495" y="1526476"/>
            <a:ext cx="2179200" cy="2566200"/>
          </a:xfrm>
          <a:prstGeom prst="foldedCorner">
            <a:avLst>
              <a:gd fmla="val 16271" name="adj"/>
            </a:avLst>
          </a:prstGeom>
          <a:solidFill>
            <a:schemeClr val="lt1"/>
          </a:solidFill>
          <a:ln cap="flat" cmpd="sng" w="28575">
            <a:solidFill>
              <a:srgbClr val="7F7F7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7" name="Shape 1237"/>
          <p:cNvSpPr txBox="1"/>
          <p:nvPr/>
        </p:nvSpPr>
        <p:spPr>
          <a:xfrm>
            <a:off x="1460090" y="2112706"/>
            <a:ext cx="815703" cy="110799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C </a:t>
            </a:r>
          </a:p>
        </p:txBody>
      </p:sp>
      <p:sp>
        <p:nvSpPr>
          <p:cNvPr id="1238" name="Shape 1238"/>
          <p:cNvSpPr/>
          <p:nvPr/>
        </p:nvSpPr>
        <p:spPr>
          <a:xfrm>
            <a:off x="3672067" y="2145819"/>
            <a:ext cx="859420" cy="66374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Service A</a:t>
            </a:r>
          </a:p>
        </p:txBody>
      </p:sp>
      <p:sp>
        <p:nvSpPr>
          <p:cNvPr id="1239" name="Shape 1239"/>
          <p:cNvSpPr/>
          <p:nvPr/>
        </p:nvSpPr>
        <p:spPr>
          <a:xfrm>
            <a:off x="4873687" y="1760634"/>
            <a:ext cx="1081485" cy="38518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Redis 1</a:t>
            </a:r>
          </a:p>
        </p:txBody>
      </p:sp>
      <p:sp>
        <p:nvSpPr>
          <p:cNvPr id="1240" name="Shape 1240"/>
          <p:cNvSpPr txBox="1"/>
          <p:nvPr/>
        </p:nvSpPr>
        <p:spPr>
          <a:xfrm>
            <a:off x="3672067" y="1415004"/>
            <a:ext cx="3662974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Services		Tasks		Containers</a:t>
            </a:r>
          </a:p>
        </p:txBody>
      </p:sp>
      <p:sp>
        <p:nvSpPr>
          <p:cNvPr id="1241" name="Shape 1241"/>
          <p:cNvSpPr/>
          <p:nvPr/>
        </p:nvSpPr>
        <p:spPr>
          <a:xfrm>
            <a:off x="4873687" y="2281518"/>
            <a:ext cx="1081485" cy="38518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Redis 2</a:t>
            </a:r>
          </a:p>
        </p:txBody>
      </p:sp>
      <p:sp>
        <p:nvSpPr>
          <p:cNvPr id="1242" name="Shape 1242"/>
          <p:cNvSpPr/>
          <p:nvPr/>
        </p:nvSpPr>
        <p:spPr>
          <a:xfrm>
            <a:off x="4873687" y="2809566"/>
            <a:ext cx="1081485" cy="38518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Redis 3</a:t>
            </a:r>
          </a:p>
        </p:txBody>
      </p:sp>
      <p:sp>
        <p:nvSpPr>
          <p:cNvPr id="1243" name="Shape 1243"/>
          <p:cNvSpPr/>
          <p:nvPr/>
        </p:nvSpPr>
        <p:spPr>
          <a:xfrm>
            <a:off x="6395807" y="1744066"/>
            <a:ext cx="1081485" cy="38518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Redis:tag</a:t>
            </a:r>
          </a:p>
        </p:txBody>
      </p:sp>
      <p:sp>
        <p:nvSpPr>
          <p:cNvPr id="1244" name="Shape 1244"/>
          <p:cNvSpPr/>
          <p:nvPr/>
        </p:nvSpPr>
        <p:spPr>
          <a:xfrm>
            <a:off x="6395807" y="2281518"/>
            <a:ext cx="1081485" cy="38518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Redis:tag</a:t>
            </a:r>
          </a:p>
        </p:txBody>
      </p:sp>
      <p:sp>
        <p:nvSpPr>
          <p:cNvPr id="1245" name="Shape 1245"/>
          <p:cNvSpPr/>
          <p:nvPr/>
        </p:nvSpPr>
        <p:spPr>
          <a:xfrm>
            <a:off x="6395807" y="2809566"/>
            <a:ext cx="1081485" cy="38518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Redis:tag</a:t>
            </a:r>
          </a:p>
        </p:txBody>
      </p:sp>
      <p:cxnSp>
        <p:nvCxnSpPr>
          <p:cNvPr id="1246" name="Shape 1246"/>
          <p:cNvCxnSpPr>
            <a:stCxn id="1238" idx="3"/>
            <a:endCxn id="1239" idx="1"/>
          </p:cNvCxnSpPr>
          <p:nvPr/>
        </p:nvCxnSpPr>
        <p:spPr>
          <a:xfrm flipH="1" rot="10800000">
            <a:off x="4531487" y="1953292"/>
            <a:ext cx="342300" cy="524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247" name="Shape 1247"/>
          <p:cNvCxnSpPr>
            <a:stCxn id="1238" idx="3"/>
            <a:endCxn id="1241" idx="1"/>
          </p:cNvCxnSpPr>
          <p:nvPr/>
        </p:nvCxnSpPr>
        <p:spPr>
          <a:xfrm flipH="1" rot="10800000">
            <a:off x="4531487" y="2474092"/>
            <a:ext cx="342300" cy="3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248" name="Shape 1248"/>
          <p:cNvCxnSpPr>
            <a:stCxn id="1238" idx="3"/>
            <a:endCxn id="1242" idx="1"/>
          </p:cNvCxnSpPr>
          <p:nvPr/>
        </p:nvCxnSpPr>
        <p:spPr>
          <a:xfrm>
            <a:off x="4531487" y="2477692"/>
            <a:ext cx="342300" cy="524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249" name="Shape 1249"/>
          <p:cNvCxnSpPr>
            <a:stCxn id="1239" idx="3"/>
            <a:endCxn id="1243" idx="1"/>
          </p:cNvCxnSpPr>
          <p:nvPr/>
        </p:nvCxnSpPr>
        <p:spPr>
          <a:xfrm flipH="1" rot="10800000">
            <a:off x="5955173" y="1936726"/>
            <a:ext cx="440700" cy="1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250" name="Shape 1250"/>
          <p:cNvCxnSpPr>
            <a:stCxn id="1241" idx="3"/>
            <a:endCxn id="1244" idx="1"/>
          </p:cNvCxnSpPr>
          <p:nvPr/>
        </p:nvCxnSpPr>
        <p:spPr>
          <a:xfrm>
            <a:off x="5955173" y="2474110"/>
            <a:ext cx="4407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251" name="Shape 1251"/>
          <p:cNvCxnSpPr>
            <a:stCxn id="1242" idx="3"/>
            <a:endCxn id="1245" idx="1"/>
          </p:cNvCxnSpPr>
          <p:nvPr/>
        </p:nvCxnSpPr>
        <p:spPr>
          <a:xfrm>
            <a:off x="5955173" y="3002158"/>
            <a:ext cx="4407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Shape 1256"/>
          <p:cNvSpPr txBox="1"/>
          <p:nvPr>
            <p:ph type="title"/>
          </p:nvPr>
        </p:nvSpPr>
        <p:spPr>
          <a:xfrm>
            <a:off x="242875" y="284169"/>
            <a:ext cx="8643900" cy="10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/>
              <a:t>Distributed Application</a:t>
            </a:r>
            <a:r>
              <a:rPr b="0" i="0" lang="en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B</a:t>
            </a:r>
            <a:r>
              <a:rPr b="0" i="0" lang="en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undle</a:t>
            </a:r>
          </a:p>
        </p:txBody>
      </p:sp>
      <p:sp>
        <p:nvSpPr>
          <p:cNvPr id="1257" name="Shape 1257"/>
          <p:cNvSpPr txBox="1"/>
          <p:nvPr/>
        </p:nvSpPr>
        <p:spPr>
          <a:xfrm>
            <a:off x="533050" y="1335675"/>
            <a:ext cx="7808700" cy="3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DAB - Producing a bundle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/>
              <a:t>$ docker-compose bundle</a:t>
            </a:r>
            <a:br>
              <a:rPr lang="en" sz="1100"/>
            </a:br>
            <a:r>
              <a:rPr lang="en" sz="1100"/>
              <a:t>WARNING: Unsupported key 'network_mode' in services.nsqd - ignoring</a:t>
            </a:r>
            <a:br>
              <a:rPr lang="en" sz="1100"/>
            </a:br>
            <a:r>
              <a:rPr lang="en" sz="1100"/>
              <a:t>WARNING: Unsupported key 'links' in services.nsqd - ignoring</a:t>
            </a:r>
            <a:br>
              <a:rPr lang="en" sz="1100"/>
            </a:br>
            <a:r>
              <a:rPr lang="en" sz="1100"/>
              <a:t>WARNING: Unsupported key 'volumes' in services.nsqd - ignoring</a:t>
            </a:r>
            <a:br>
              <a:rPr lang="en" sz="1100"/>
            </a:br>
            <a:r>
              <a:rPr lang="en" sz="1100"/>
              <a:t>[...]</a:t>
            </a:r>
            <a:br>
              <a:rPr lang="en" sz="1100"/>
            </a:br>
            <a:r>
              <a:rPr lang="en" sz="1100"/>
              <a:t>Wrote bundle to vossibility-stack.dab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/>
              <a:t>DAB - Deploying a bundle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/>
              <a:t>$ docker deploy vossibility-stack</a:t>
            </a:r>
            <a:br>
              <a:rPr lang="en" sz="1100"/>
            </a:br>
            <a:r>
              <a:rPr lang="en" sz="1100"/>
              <a:t>Loading bundle from vossibility-stack.dab</a:t>
            </a:r>
            <a:br>
              <a:rPr lang="en" sz="1100"/>
            </a:br>
            <a:r>
              <a:rPr lang="en" sz="1100"/>
              <a:t>Creating service vossibility-stack_elasticsearch</a:t>
            </a:r>
            <a:br>
              <a:rPr lang="en" sz="1100"/>
            </a:br>
            <a:r>
              <a:rPr lang="en" sz="1100"/>
              <a:t>Creating service vossibility-stack_kibana</a:t>
            </a:r>
            <a:br>
              <a:rPr lang="en" sz="1100"/>
            </a:br>
            <a:r>
              <a:rPr lang="en" sz="1100"/>
              <a:t>Creating service vossibility-stack_logstash</a:t>
            </a:r>
            <a:br>
              <a:rPr lang="en" sz="1100"/>
            </a:br>
            <a:r>
              <a:rPr lang="en" sz="1100"/>
              <a:t>Creating service vossibility-stack_vossibility-collector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Shape 1262"/>
          <p:cNvSpPr txBox="1"/>
          <p:nvPr>
            <p:ph type="title"/>
          </p:nvPr>
        </p:nvSpPr>
        <p:spPr>
          <a:xfrm>
            <a:off x="242887" y="207982"/>
            <a:ext cx="8643900" cy="613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to Try Docker 1.12</a:t>
            </a:r>
          </a:p>
        </p:txBody>
      </p:sp>
      <p:sp>
        <p:nvSpPr>
          <p:cNvPr id="1263" name="Shape 1263"/>
          <p:cNvSpPr txBox="1"/>
          <p:nvPr>
            <p:ph idx="1" type="body"/>
          </p:nvPr>
        </p:nvSpPr>
        <p:spPr>
          <a:xfrm>
            <a:off x="242887" y="971550"/>
            <a:ext cx="8643900" cy="362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Mac/Windows: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https://www.docker.com/products/docker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Linux: 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https://github.com/docker/docker/releases</a:t>
            </a:r>
            <a:r>
              <a:rPr lang="en"/>
              <a:t>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AWS/Azure Editions Beta:  </a:t>
            </a:r>
            <a:r>
              <a:rPr lang="en" u="sng">
                <a:solidFill>
                  <a:schemeClr val="accent5"/>
                </a:solidFill>
                <a:hlinkClick r:id="rId5"/>
              </a:rPr>
              <a:t>https://www.docker.com/products/docker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Bleeding edge (</a:t>
            </a:r>
            <a:r>
              <a:rPr lang="en" sz="1800"/>
              <a:t>docker:master binaries from CI)</a:t>
            </a:r>
            <a:r>
              <a:rPr lang="en"/>
              <a:t>:  </a:t>
            </a:r>
            <a:r>
              <a:rPr lang="en" u="sng">
                <a:solidFill>
                  <a:schemeClr val="accent5"/>
                </a:solidFill>
                <a:hlinkClick r:id="rId6"/>
              </a:rPr>
              <a:t>https://master.dockerproject.org/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Good quick overview:  </a:t>
            </a:r>
            <a:r>
              <a:rPr lang="en" u="sng">
                <a:solidFill>
                  <a:schemeClr val="accent5"/>
                </a:solidFill>
                <a:hlinkClick r:id="rId7"/>
              </a:rPr>
              <a:t>https://www.youtube.com/watch?v=Q1jSDyZ4Org</a:t>
            </a:r>
            <a:r>
              <a:rPr lang="en"/>
              <a:t>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Shape 1269"/>
          <p:cNvSpPr txBox="1"/>
          <p:nvPr>
            <p:ph type="ctrTitle"/>
          </p:nvPr>
        </p:nvSpPr>
        <p:spPr>
          <a:xfrm>
            <a:off x="685800" y="1123950"/>
            <a:ext cx="7772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3600"/>
              <a:t>Orchestration Deep Dive</a:t>
            </a:r>
          </a:p>
        </p:txBody>
      </p:sp>
      <p:sp>
        <p:nvSpPr>
          <p:cNvPr id="1270" name="Shape 1270"/>
          <p:cNvSpPr/>
          <p:nvPr/>
        </p:nvSpPr>
        <p:spPr>
          <a:xfrm>
            <a:off x="4479667" y="2417859"/>
            <a:ext cx="18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271" name="Shape 1271"/>
          <p:cNvSpPr txBox="1"/>
          <p:nvPr/>
        </p:nvSpPr>
        <p:spPr>
          <a:xfrm>
            <a:off x="685800" y="4287625"/>
            <a:ext cx="5389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2" name="Shape 1272"/>
          <p:cNvSpPr txBox="1"/>
          <p:nvPr/>
        </p:nvSpPr>
        <p:spPr>
          <a:xfrm>
            <a:off x="685800" y="2612425"/>
            <a:ext cx="53895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25000"/>
              <a:buFont typeface="Arial"/>
              <a:buNone/>
            </a:pPr>
            <a:r>
              <a:rPr lang="en" sz="1600">
                <a:solidFill>
                  <a:schemeClr val="accent5"/>
                </a:solidFill>
              </a:rPr>
              <a:t>(To be covered in Demo)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Shape 1277"/>
          <p:cNvSpPr/>
          <p:nvPr/>
        </p:nvSpPr>
        <p:spPr>
          <a:xfrm>
            <a:off x="467700" y="1912880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</a:p>
        </p:txBody>
      </p:sp>
      <p:sp>
        <p:nvSpPr>
          <p:cNvPr id="1278" name="Shape 1278"/>
          <p:cNvSpPr/>
          <p:nvPr/>
        </p:nvSpPr>
        <p:spPr>
          <a:xfrm>
            <a:off x="3585647" y="1262622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</a:p>
        </p:txBody>
      </p:sp>
      <p:sp>
        <p:nvSpPr>
          <p:cNvPr id="1279" name="Shape 1279"/>
          <p:cNvSpPr/>
          <p:nvPr/>
        </p:nvSpPr>
        <p:spPr>
          <a:xfrm>
            <a:off x="2069877" y="2621622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</a:p>
        </p:txBody>
      </p:sp>
      <p:sp>
        <p:nvSpPr>
          <p:cNvPr id="1280" name="Shape 1280"/>
          <p:cNvSpPr/>
          <p:nvPr/>
        </p:nvSpPr>
        <p:spPr>
          <a:xfrm>
            <a:off x="773678" y="3636922"/>
            <a:ext cx="1000499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</a:p>
        </p:txBody>
      </p:sp>
      <p:sp>
        <p:nvSpPr>
          <p:cNvPr id="1281" name="Shape 1281"/>
          <p:cNvSpPr/>
          <p:nvPr/>
        </p:nvSpPr>
        <p:spPr>
          <a:xfrm>
            <a:off x="3241755" y="3825647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</a:p>
        </p:txBody>
      </p:sp>
      <p:sp>
        <p:nvSpPr>
          <p:cNvPr id="1282" name="Shape 1282"/>
          <p:cNvSpPr/>
          <p:nvPr/>
        </p:nvSpPr>
        <p:spPr>
          <a:xfrm>
            <a:off x="6521652" y="2997822"/>
            <a:ext cx="1000499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</a:p>
        </p:txBody>
      </p:sp>
      <p:sp>
        <p:nvSpPr>
          <p:cNvPr id="1283" name="Shape 1283"/>
          <p:cNvSpPr txBox="1"/>
          <p:nvPr>
            <p:ph type="title"/>
          </p:nvPr>
        </p:nvSpPr>
        <p:spPr>
          <a:xfrm>
            <a:off x="476250" y="121447"/>
            <a:ext cx="78867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/>
              <a:t>Swarm Topology</a:t>
            </a:r>
          </a:p>
        </p:txBody>
      </p:sp>
      <p:cxnSp>
        <p:nvCxnSpPr>
          <p:cNvPr id="1284" name="Shape 1284"/>
          <p:cNvCxnSpPr/>
          <p:nvPr/>
        </p:nvCxnSpPr>
        <p:spPr>
          <a:xfrm>
            <a:off x="1468200" y="2139080"/>
            <a:ext cx="640200" cy="4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85" name="Shape 1285"/>
          <p:cNvCxnSpPr>
            <a:stCxn id="1280" idx="3"/>
            <a:endCxn id="1279" idx="2"/>
          </p:cNvCxnSpPr>
          <p:nvPr/>
        </p:nvCxnSpPr>
        <p:spPr>
          <a:xfrm flipH="1" rot="10800000">
            <a:off x="1774178" y="3074122"/>
            <a:ext cx="795900" cy="78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86" name="Shape 1286"/>
          <p:cNvCxnSpPr>
            <a:stCxn id="1278" idx="1"/>
            <a:endCxn id="1279" idx="3"/>
          </p:cNvCxnSpPr>
          <p:nvPr/>
        </p:nvCxnSpPr>
        <p:spPr>
          <a:xfrm flipH="1">
            <a:off x="3070247" y="1488822"/>
            <a:ext cx="515400" cy="135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87" name="Shape 1287"/>
          <p:cNvCxnSpPr>
            <a:stCxn id="1281" idx="1"/>
            <a:endCxn id="1279" idx="2"/>
          </p:cNvCxnSpPr>
          <p:nvPr/>
        </p:nvCxnSpPr>
        <p:spPr>
          <a:xfrm rot="10800000">
            <a:off x="2570055" y="3074147"/>
            <a:ext cx="671700" cy="97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88" name="Shape 1288"/>
          <p:cNvSpPr/>
          <p:nvPr/>
        </p:nvSpPr>
        <p:spPr>
          <a:xfrm>
            <a:off x="4671602" y="2545422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</a:p>
        </p:txBody>
      </p:sp>
      <p:cxnSp>
        <p:nvCxnSpPr>
          <p:cNvPr id="1289" name="Shape 1289"/>
          <p:cNvCxnSpPr>
            <a:stCxn id="1279" idx="3"/>
            <a:endCxn id="1288" idx="1"/>
          </p:cNvCxnSpPr>
          <p:nvPr/>
        </p:nvCxnSpPr>
        <p:spPr>
          <a:xfrm flipH="1" rot="10800000">
            <a:off x="3070377" y="2771622"/>
            <a:ext cx="1601100" cy="7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90" name="Shape 1290"/>
          <p:cNvCxnSpPr>
            <a:stCxn id="1278" idx="2"/>
            <a:endCxn id="1288" idx="0"/>
          </p:cNvCxnSpPr>
          <p:nvPr/>
        </p:nvCxnSpPr>
        <p:spPr>
          <a:xfrm>
            <a:off x="4085897" y="1715022"/>
            <a:ext cx="1086000" cy="83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91" name="Shape 1291"/>
          <p:cNvSpPr/>
          <p:nvPr/>
        </p:nvSpPr>
        <p:spPr>
          <a:xfrm>
            <a:off x="5140152" y="4089322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</a:p>
        </p:txBody>
      </p:sp>
      <p:sp>
        <p:nvSpPr>
          <p:cNvPr id="1292" name="Shape 1292"/>
          <p:cNvSpPr/>
          <p:nvPr/>
        </p:nvSpPr>
        <p:spPr>
          <a:xfrm>
            <a:off x="6767652" y="3825647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</a:p>
        </p:txBody>
      </p:sp>
      <p:cxnSp>
        <p:nvCxnSpPr>
          <p:cNvPr id="1293" name="Shape 1293"/>
          <p:cNvCxnSpPr>
            <a:stCxn id="1288" idx="2"/>
            <a:endCxn id="1291" idx="0"/>
          </p:cNvCxnSpPr>
          <p:nvPr/>
        </p:nvCxnSpPr>
        <p:spPr>
          <a:xfrm>
            <a:off x="5171852" y="2997822"/>
            <a:ext cx="468600" cy="109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94" name="Shape 1294"/>
          <p:cNvCxnSpPr>
            <a:stCxn id="1288" idx="2"/>
            <a:endCxn id="1282" idx="1"/>
          </p:cNvCxnSpPr>
          <p:nvPr/>
        </p:nvCxnSpPr>
        <p:spPr>
          <a:xfrm>
            <a:off x="5171852" y="2997822"/>
            <a:ext cx="1349700" cy="22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95" name="Shape 1295"/>
          <p:cNvCxnSpPr>
            <a:stCxn id="1288" idx="2"/>
            <a:endCxn id="1292" idx="1"/>
          </p:cNvCxnSpPr>
          <p:nvPr/>
        </p:nvCxnSpPr>
        <p:spPr>
          <a:xfrm>
            <a:off x="5171852" y="2997822"/>
            <a:ext cx="1595700" cy="105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96" name="Shape 1296"/>
          <p:cNvSpPr/>
          <p:nvPr/>
        </p:nvSpPr>
        <p:spPr>
          <a:xfrm>
            <a:off x="5912052" y="1778622"/>
            <a:ext cx="1000499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</a:p>
        </p:txBody>
      </p:sp>
      <p:sp>
        <p:nvSpPr>
          <p:cNvPr id="1297" name="Shape 1297"/>
          <p:cNvSpPr/>
          <p:nvPr/>
        </p:nvSpPr>
        <p:spPr>
          <a:xfrm>
            <a:off x="6064452" y="1016622"/>
            <a:ext cx="1000499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</a:p>
        </p:txBody>
      </p:sp>
      <p:sp>
        <p:nvSpPr>
          <p:cNvPr id="1298" name="Shape 1298"/>
          <p:cNvSpPr/>
          <p:nvPr/>
        </p:nvSpPr>
        <p:spPr>
          <a:xfrm>
            <a:off x="4769052" y="407022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</a:p>
        </p:txBody>
      </p:sp>
      <p:cxnSp>
        <p:nvCxnSpPr>
          <p:cNvPr id="1299" name="Shape 1299"/>
          <p:cNvCxnSpPr>
            <a:stCxn id="1278" idx="3"/>
            <a:endCxn id="1298" idx="1"/>
          </p:cNvCxnSpPr>
          <p:nvPr/>
        </p:nvCxnSpPr>
        <p:spPr>
          <a:xfrm flipH="1" rot="10800000">
            <a:off x="4586147" y="633222"/>
            <a:ext cx="183000" cy="85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00" name="Shape 1300"/>
          <p:cNvCxnSpPr>
            <a:stCxn id="1278" idx="3"/>
            <a:endCxn id="1296" idx="1"/>
          </p:cNvCxnSpPr>
          <p:nvPr/>
        </p:nvCxnSpPr>
        <p:spPr>
          <a:xfrm>
            <a:off x="4586147" y="1488822"/>
            <a:ext cx="1326000" cy="51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01" name="Shape 1301"/>
          <p:cNvCxnSpPr>
            <a:stCxn id="1278" idx="3"/>
            <a:endCxn id="1297" idx="1"/>
          </p:cNvCxnSpPr>
          <p:nvPr/>
        </p:nvCxnSpPr>
        <p:spPr>
          <a:xfrm flipH="1" rot="10800000">
            <a:off x="4586147" y="1242822"/>
            <a:ext cx="1478400" cy="24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Shape 1306"/>
          <p:cNvSpPr/>
          <p:nvPr/>
        </p:nvSpPr>
        <p:spPr>
          <a:xfrm>
            <a:off x="467700" y="1912880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</a:p>
        </p:txBody>
      </p:sp>
      <p:sp>
        <p:nvSpPr>
          <p:cNvPr id="1307" name="Shape 1307"/>
          <p:cNvSpPr/>
          <p:nvPr/>
        </p:nvSpPr>
        <p:spPr>
          <a:xfrm>
            <a:off x="3585647" y="1262622"/>
            <a:ext cx="1000500" cy="4524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</a:p>
        </p:txBody>
      </p:sp>
      <p:sp>
        <p:nvSpPr>
          <p:cNvPr id="1308" name="Shape 1308"/>
          <p:cNvSpPr/>
          <p:nvPr/>
        </p:nvSpPr>
        <p:spPr>
          <a:xfrm>
            <a:off x="2069877" y="2621622"/>
            <a:ext cx="1000500" cy="4524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</a:p>
        </p:txBody>
      </p:sp>
      <p:sp>
        <p:nvSpPr>
          <p:cNvPr id="1309" name="Shape 1309"/>
          <p:cNvSpPr/>
          <p:nvPr/>
        </p:nvSpPr>
        <p:spPr>
          <a:xfrm>
            <a:off x="773678" y="3636922"/>
            <a:ext cx="1000499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</a:p>
        </p:txBody>
      </p:sp>
      <p:sp>
        <p:nvSpPr>
          <p:cNvPr id="1310" name="Shape 1310"/>
          <p:cNvSpPr/>
          <p:nvPr/>
        </p:nvSpPr>
        <p:spPr>
          <a:xfrm>
            <a:off x="3241755" y="3825647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</a:p>
        </p:txBody>
      </p:sp>
      <p:sp>
        <p:nvSpPr>
          <p:cNvPr id="1311" name="Shape 1311"/>
          <p:cNvSpPr/>
          <p:nvPr/>
        </p:nvSpPr>
        <p:spPr>
          <a:xfrm>
            <a:off x="6521652" y="2997822"/>
            <a:ext cx="1000499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</a:p>
        </p:txBody>
      </p:sp>
      <p:sp>
        <p:nvSpPr>
          <p:cNvPr id="1312" name="Shape 1312"/>
          <p:cNvSpPr txBox="1"/>
          <p:nvPr>
            <p:ph type="title"/>
          </p:nvPr>
        </p:nvSpPr>
        <p:spPr>
          <a:xfrm>
            <a:off x="476250" y="121447"/>
            <a:ext cx="78867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/>
              <a:t>Swarm Topology</a:t>
            </a:r>
          </a:p>
        </p:txBody>
      </p:sp>
      <p:cxnSp>
        <p:nvCxnSpPr>
          <p:cNvPr id="1313" name="Shape 1313"/>
          <p:cNvCxnSpPr/>
          <p:nvPr/>
        </p:nvCxnSpPr>
        <p:spPr>
          <a:xfrm>
            <a:off x="1468200" y="2139080"/>
            <a:ext cx="640200" cy="4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14" name="Shape 1314"/>
          <p:cNvCxnSpPr>
            <a:stCxn id="1309" idx="3"/>
            <a:endCxn id="1308" idx="2"/>
          </p:cNvCxnSpPr>
          <p:nvPr/>
        </p:nvCxnSpPr>
        <p:spPr>
          <a:xfrm flipH="1" rot="10800000">
            <a:off x="1774178" y="3074122"/>
            <a:ext cx="795900" cy="78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15" name="Shape 1315"/>
          <p:cNvCxnSpPr>
            <a:stCxn id="1307" idx="1"/>
            <a:endCxn id="1308" idx="3"/>
          </p:cNvCxnSpPr>
          <p:nvPr/>
        </p:nvCxnSpPr>
        <p:spPr>
          <a:xfrm flipH="1">
            <a:off x="3070247" y="1488822"/>
            <a:ext cx="515400" cy="135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16" name="Shape 1316"/>
          <p:cNvCxnSpPr>
            <a:stCxn id="1310" idx="1"/>
            <a:endCxn id="1308" idx="2"/>
          </p:cNvCxnSpPr>
          <p:nvPr/>
        </p:nvCxnSpPr>
        <p:spPr>
          <a:xfrm rot="10800000">
            <a:off x="2570055" y="3074147"/>
            <a:ext cx="671700" cy="97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17" name="Shape 1317"/>
          <p:cNvSpPr/>
          <p:nvPr/>
        </p:nvSpPr>
        <p:spPr>
          <a:xfrm>
            <a:off x="4671602" y="2545422"/>
            <a:ext cx="1000500" cy="4524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</a:p>
        </p:txBody>
      </p:sp>
      <p:cxnSp>
        <p:nvCxnSpPr>
          <p:cNvPr id="1318" name="Shape 1318"/>
          <p:cNvCxnSpPr>
            <a:stCxn id="1308" idx="3"/>
            <a:endCxn id="1317" idx="1"/>
          </p:cNvCxnSpPr>
          <p:nvPr/>
        </p:nvCxnSpPr>
        <p:spPr>
          <a:xfrm flipH="1" rot="10800000">
            <a:off x="3070377" y="2771622"/>
            <a:ext cx="1601100" cy="7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19" name="Shape 1319"/>
          <p:cNvCxnSpPr>
            <a:stCxn id="1307" idx="2"/>
            <a:endCxn id="1317" idx="0"/>
          </p:cNvCxnSpPr>
          <p:nvPr/>
        </p:nvCxnSpPr>
        <p:spPr>
          <a:xfrm>
            <a:off x="4085897" y="1715022"/>
            <a:ext cx="1086000" cy="83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20" name="Shape 1320"/>
          <p:cNvSpPr/>
          <p:nvPr/>
        </p:nvSpPr>
        <p:spPr>
          <a:xfrm>
            <a:off x="5140152" y="4089322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</a:p>
        </p:txBody>
      </p:sp>
      <p:sp>
        <p:nvSpPr>
          <p:cNvPr id="1321" name="Shape 1321"/>
          <p:cNvSpPr/>
          <p:nvPr/>
        </p:nvSpPr>
        <p:spPr>
          <a:xfrm>
            <a:off x="6767652" y="3825647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</a:p>
        </p:txBody>
      </p:sp>
      <p:cxnSp>
        <p:nvCxnSpPr>
          <p:cNvPr id="1322" name="Shape 1322"/>
          <p:cNvCxnSpPr>
            <a:stCxn id="1317" idx="2"/>
            <a:endCxn id="1320" idx="0"/>
          </p:cNvCxnSpPr>
          <p:nvPr/>
        </p:nvCxnSpPr>
        <p:spPr>
          <a:xfrm>
            <a:off x="5171852" y="2997822"/>
            <a:ext cx="468600" cy="109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23" name="Shape 1323"/>
          <p:cNvCxnSpPr>
            <a:stCxn id="1317" idx="2"/>
            <a:endCxn id="1311" idx="1"/>
          </p:cNvCxnSpPr>
          <p:nvPr/>
        </p:nvCxnSpPr>
        <p:spPr>
          <a:xfrm>
            <a:off x="5171852" y="2997822"/>
            <a:ext cx="1349700" cy="22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24" name="Shape 1324"/>
          <p:cNvCxnSpPr>
            <a:stCxn id="1317" idx="2"/>
            <a:endCxn id="1321" idx="1"/>
          </p:cNvCxnSpPr>
          <p:nvPr/>
        </p:nvCxnSpPr>
        <p:spPr>
          <a:xfrm>
            <a:off x="5171852" y="2997822"/>
            <a:ext cx="1595700" cy="105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25" name="Shape 1325"/>
          <p:cNvSpPr/>
          <p:nvPr/>
        </p:nvSpPr>
        <p:spPr>
          <a:xfrm>
            <a:off x="5912052" y="1778622"/>
            <a:ext cx="1000499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</a:p>
        </p:txBody>
      </p:sp>
      <p:sp>
        <p:nvSpPr>
          <p:cNvPr id="1326" name="Shape 1326"/>
          <p:cNvSpPr/>
          <p:nvPr/>
        </p:nvSpPr>
        <p:spPr>
          <a:xfrm>
            <a:off x="6064452" y="1016622"/>
            <a:ext cx="1000499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</a:p>
        </p:txBody>
      </p:sp>
      <p:sp>
        <p:nvSpPr>
          <p:cNvPr id="1327" name="Shape 1327"/>
          <p:cNvSpPr/>
          <p:nvPr/>
        </p:nvSpPr>
        <p:spPr>
          <a:xfrm>
            <a:off x="4769052" y="407022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</a:p>
        </p:txBody>
      </p:sp>
      <p:cxnSp>
        <p:nvCxnSpPr>
          <p:cNvPr id="1328" name="Shape 1328"/>
          <p:cNvCxnSpPr>
            <a:stCxn id="1307" idx="3"/>
            <a:endCxn id="1327" idx="1"/>
          </p:cNvCxnSpPr>
          <p:nvPr/>
        </p:nvCxnSpPr>
        <p:spPr>
          <a:xfrm flipH="1" rot="10800000">
            <a:off x="4586147" y="633222"/>
            <a:ext cx="183000" cy="85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29" name="Shape 1329"/>
          <p:cNvCxnSpPr>
            <a:stCxn id="1307" idx="3"/>
            <a:endCxn id="1325" idx="1"/>
          </p:cNvCxnSpPr>
          <p:nvPr/>
        </p:nvCxnSpPr>
        <p:spPr>
          <a:xfrm>
            <a:off x="4586147" y="1488822"/>
            <a:ext cx="1326000" cy="51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30" name="Shape 1330"/>
          <p:cNvCxnSpPr>
            <a:stCxn id="1307" idx="3"/>
            <a:endCxn id="1326" idx="1"/>
          </p:cNvCxnSpPr>
          <p:nvPr/>
        </p:nvCxnSpPr>
        <p:spPr>
          <a:xfrm flipH="1" rot="10800000">
            <a:off x="4586147" y="1242822"/>
            <a:ext cx="1478400" cy="24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31" name="Shape 1331"/>
          <p:cNvSpPr/>
          <p:nvPr/>
        </p:nvSpPr>
        <p:spPr>
          <a:xfrm>
            <a:off x="591525" y="4363426"/>
            <a:ext cx="77754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1C2B30"/>
              </a:buClr>
              <a:buSzPct val="25000"/>
              <a:buFont typeface="Courier New"/>
              <a:buNone/>
            </a:pPr>
            <a:r>
              <a:rPr lang="en" sz="1600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Manager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1C2B30"/>
              </a:buClr>
              <a:buSzPct val="25000"/>
              <a:buFont typeface="Courier New"/>
              <a:buNone/>
            </a:pPr>
            <a:r>
              <a:rPr lang="en" sz="1600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Worker</a:t>
            </a:r>
          </a:p>
        </p:txBody>
      </p:sp>
      <p:sp>
        <p:nvSpPr>
          <p:cNvPr id="1332" name="Shape 1332"/>
          <p:cNvSpPr/>
          <p:nvPr/>
        </p:nvSpPr>
        <p:spPr>
          <a:xfrm>
            <a:off x="351100" y="4465725"/>
            <a:ext cx="186600" cy="2217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3" name="Shape 1333"/>
          <p:cNvSpPr/>
          <p:nvPr/>
        </p:nvSpPr>
        <p:spPr>
          <a:xfrm>
            <a:off x="351100" y="4857050"/>
            <a:ext cx="186600" cy="221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Shape 1338"/>
          <p:cNvSpPr/>
          <p:nvPr/>
        </p:nvSpPr>
        <p:spPr>
          <a:xfrm>
            <a:off x="467700" y="1912880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</a:p>
        </p:txBody>
      </p:sp>
      <p:sp>
        <p:nvSpPr>
          <p:cNvPr id="1339" name="Shape 1339"/>
          <p:cNvSpPr/>
          <p:nvPr/>
        </p:nvSpPr>
        <p:spPr>
          <a:xfrm>
            <a:off x="3585647" y="1262622"/>
            <a:ext cx="1000500" cy="4524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</a:p>
        </p:txBody>
      </p:sp>
      <p:sp>
        <p:nvSpPr>
          <p:cNvPr id="1340" name="Shape 1340"/>
          <p:cNvSpPr/>
          <p:nvPr/>
        </p:nvSpPr>
        <p:spPr>
          <a:xfrm>
            <a:off x="2069877" y="2621622"/>
            <a:ext cx="1000500" cy="4524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</a:p>
        </p:txBody>
      </p:sp>
      <p:sp>
        <p:nvSpPr>
          <p:cNvPr id="1341" name="Shape 1341"/>
          <p:cNvSpPr/>
          <p:nvPr/>
        </p:nvSpPr>
        <p:spPr>
          <a:xfrm>
            <a:off x="773678" y="3636922"/>
            <a:ext cx="1000499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</a:p>
        </p:txBody>
      </p:sp>
      <p:sp>
        <p:nvSpPr>
          <p:cNvPr id="1342" name="Shape 1342"/>
          <p:cNvSpPr/>
          <p:nvPr/>
        </p:nvSpPr>
        <p:spPr>
          <a:xfrm>
            <a:off x="3241755" y="3825647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</a:p>
        </p:txBody>
      </p:sp>
      <p:sp>
        <p:nvSpPr>
          <p:cNvPr id="1343" name="Shape 1343"/>
          <p:cNvSpPr/>
          <p:nvPr/>
        </p:nvSpPr>
        <p:spPr>
          <a:xfrm>
            <a:off x="6521652" y="2997822"/>
            <a:ext cx="1000499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</a:p>
        </p:txBody>
      </p:sp>
      <p:sp>
        <p:nvSpPr>
          <p:cNvPr id="1344" name="Shape 1344"/>
          <p:cNvSpPr txBox="1"/>
          <p:nvPr>
            <p:ph type="title"/>
          </p:nvPr>
        </p:nvSpPr>
        <p:spPr>
          <a:xfrm>
            <a:off x="476250" y="121447"/>
            <a:ext cx="78867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/>
              <a:t>Swarm Topology</a:t>
            </a:r>
          </a:p>
        </p:txBody>
      </p:sp>
      <p:cxnSp>
        <p:nvCxnSpPr>
          <p:cNvPr id="1345" name="Shape 1345"/>
          <p:cNvCxnSpPr/>
          <p:nvPr/>
        </p:nvCxnSpPr>
        <p:spPr>
          <a:xfrm>
            <a:off x="1468200" y="2139080"/>
            <a:ext cx="640200" cy="4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46" name="Shape 1346"/>
          <p:cNvCxnSpPr>
            <a:stCxn id="1341" idx="3"/>
            <a:endCxn id="1340" idx="2"/>
          </p:cNvCxnSpPr>
          <p:nvPr/>
        </p:nvCxnSpPr>
        <p:spPr>
          <a:xfrm flipH="1" rot="10800000">
            <a:off x="1774178" y="3074122"/>
            <a:ext cx="795900" cy="78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47" name="Shape 1347"/>
          <p:cNvCxnSpPr>
            <a:stCxn id="1339" idx="1"/>
            <a:endCxn id="1340" idx="3"/>
          </p:cNvCxnSpPr>
          <p:nvPr/>
        </p:nvCxnSpPr>
        <p:spPr>
          <a:xfrm flipH="1">
            <a:off x="3070247" y="1488822"/>
            <a:ext cx="515400" cy="135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48" name="Shape 1348"/>
          <p:cNvCxnSpPr>
            <a:stCxn id="1342" idx="1"/>
            <a:endCxn id="1340" idx="2"/>
          </p:cNvCxnSpPr>
          <p:nvPr/>
        </p:nvCxnSpPr>
        <p:spPr>
          <a:xfrm rot="10800000">
            <a:off x="2570055" y="3074147"/>
            <a:ext cx="671700" cy="97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49" name="Shape 1349"/>
          <p:cNvSpPr/>
          <p:nvPr/>
        </p:nvSpPr>
        <p:spPr>
          <a:xfrm>
            <a:off x="4671602" y="2545422"/>
            <a:ext cx="1000500" cy="4524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</a:p>
        </p:txBody>
      </p:sp>
      <p:cxnSp>
        <p:nvCxnSpPr>
          <p:cNvPr id="1350" name="Shape 1350"/>
          <p:cNvCxnSpPr>
            <a:stCxn id="1340" idx="3"/>
            <a:endCxn id="1349" idx="1"/>
          </p:cNvCxnSpPr>
          <p:nvPr/>
        </p:nvCxnSpPr>
        <p:spPr>
          <a:xfrm flipH="1" rot="10800000">
            <a:off x="3070377" y="2771622"/>
            <a:ext cx="1601100" cy="7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51" name="Shape 1351"/>
          <p:cNvCxnSpPr>
            <a:stCxn id="1339" idx="2"/>
            <a:endCxn id="1349" idx="0"/>
          </p:cNvCxnSpPr>
          <p:nvPr/>
        </p:nvCxnSpPr>
        <p:spPr>
          <a:xfrm>
            <a:off x="4085897" y="1715022"/>
            <a:ext cx="1086000" cy="83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52" name="Shape 1352"/>
          <p:cNvSpPr/>
          <p:nvPr/>
        </p:nvSpPr>
        <p:spPr>
          <a:xfrm>
            <a:off x="5140152" y="4089322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</a:p>
        </p:txBody>
      </p:sp>
      <p:sp>
        <p:nvSpPr>
          <p:cNvPr id="1353" name="Shape 1353"/>
          <p:cNvSpPr/>
          <p:nvPr/>
        </p:nvSpPr>
        <p:spPr>
          <a:xfrm>
            <a:off x="6767652" y="3825647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</a:p>
        </p:txBody>
      </p:sp>
      <p:cxnSp>
        <p:nvCxnSpPr>
          <p:cNvPr id="1354" name="Shape 1354"/>
          <p:cNvCxnSpPr>
            <a:stCxn id="1349" idx="2"/>
            <a:endCxn id="1352" idx="0"/>
          </p:cNvCxnSpPr>
          <p:nvPr/>
        </p:nvCxnSpPr>
        <p:spPr>
          <a:xfrm>
            <a:off x="5171852" y="2997822"/>
            <a:ext cx="468600" cy="109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55" name="Shape 1355"/>
          <p:cNvCxnSpPr>
            <a:stCxn id="1349" idx="2"/>
            <a:endCxn id="1343" idx="1"/>
          </p:cNvCxnSpPr>
          <p:nvPr/>
        </p:nvCxnSpPr>
        <p:spPr>
          <a:xfrm>
            <a:off x="5171852" y="2997822"/>
            <a:ext cx="1349700" cy="22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56" name="Shape 1356"/>
          <p:cNvCxnSpPr>
            <a:stCxn id="1349" idx="2"/>
            <a:endCxn id="1353" idx="1"/>
          </p:cNvCxnSpPr>
          <p:nvPr/>
        </p:nvCxnSpPr>
        <p:spPr>
          <a:xfrm>
            <a:off x="5171852" y="2997822"/>
            <a:ext cx="1595700" cy="105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57" name="Shape 1357"/>
          <p:cNvSpPr/>
          <p:nvPr/>
        </p:nvSpPr>
        <p:spPr>
          <a:xfrm>
            <a:off x="5912052" y="1778622"/>
            <a:ext cx="1000499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</a:p>
        </p:txBody>
      </p:sp>
      <p:sp>
        <p:nvSpPr>
          <p:cNvPr id="1358" name="Shape 1358"/>
          <p:cNvSpPr/>
          <p:nvPr/>
        </p:nvSpPr>
        <p:spPr>
          <a:xfrm>
            <a:off x="6064452" y="1016622"/>
            <a:ext cx="1000499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</a:p>
        </p:txBody>
      </p:sp>
      <p:sp>
        <p:nvSpPr>
          <p:cNvPr id="1359" name="Shape 1359"/>
          <p:cNvSpPr/>
          <p:nvPr/>
        </p:nvSpPr>
        <p:spPr>
          <a:xfrm>
            <a:off x="4769052" y="407022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</a:p>
        </p:txBody>
      </p:sp>
      <p:cxnSp>
        <p:nvCxnSpPr>
          <p:cNvPr id="1360" name="Shape 1360"/>
          <p:cNvCxnSpPr>
            <a:stCxn id="1339" idx="3"/>
            <a:endCxn id="1359" idx="1"/>
          </p:cNvCxnSpPr>
          <p:nvPr/>
        </p:nvCxnSpPr>
        <p:spPr>
          <a:xfrm flipH="1" rot="10800000">
            <a:off x="4586147" y="633222"/>
            <a:ext cx="183000" cy="85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61" name="Shape 1361"/>
          <p:cNvCxnSpPr>
            <a:stCxn id="1339" idx="3"/>
            <a:endCxn id="1357" idx="1"/>
          </p:cNvCxnSpPr>
          <p:nvPr/>
        </p:nvCxnSpPr>
        <p:spPr>
          <a:xfrm>
            <a:off x="4586147" y="1488822"/>
            <a:ext cx="1326000" cy="51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62" name="Shape 1362"/>
          <p:cNvCxnSpPr>
            <a:stCxn id="1339" idx="3"/>
            <a:endCxn id="1358" idx="1"/>
          </p:cNvCxnSpPr>
          <p:nvPr/>
        </p:nvCxnSpPr>
        <p:spPr>
          <a:xfrm flipH="1" rot="10800000">
            <a:off x="4586147" y="1242822"/>
            <a:ext cx="1478400" cy="24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63" name="Shape 1363"/>
          <p:cNvSpPr/>
          <p:nvPr/>
        </p:nvSpPr>
        <p:spPr>
          <a:xfrm>
            <a:off x="591525" y="4363426"/>
            <a:ext cx="77754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1C2B30"/>
              </a:buClr>
              <a:buSzPct val="25000"/>
              <a:buFont typeface="Courier New"/>
              <a:buNone/>
            </a:pPr>
            <a:r>
              <a:rPr lang="en" sz="1600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Manager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1C2B30"/>
              </a:buClr>
              <a:buSzPct val="25000"/>
              <a:buFont typeface="Courier New"/>
              <a:buNone/>
            </a:pPr>
            <a:r>
              <a:rPr lang="en" sz="1600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Worker</a:t>
            </a:r>
          </a:p>
        </p:txBody>
      </p:sp>
      <p:sp>
        <p:nvSpPr>
          <p:cNvPr id="1364" name="Shape 1364"/>
          <p:cNvSpPr/>
          <p:nvPr/>
        </p:nvSpPr>
        <p:spPr>
          <a:xfrm>
            <a:off x="351100" y="4465725"/>
            <a:ext cx="186600" cy="2217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5" name="Shape 1365"/>
          <p:cNvSpPr/>
          <p:nvPr/>
        </p:nvSpPr>
        <p:spPr>
          <a:xfrm>
            <a:off x="351100" y="4857050"/>
            <a:ext cx="186600" cy="221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6" name="Shape 1366"/>
          <p:cNvSpPr txBox="1"/>
          <p:nvPr/>
        </p:nvSpPr>
        <p:spPr>
          <a:xfrm>
            <a:off x="476250" y="805725"/>
            <a:ext cx="2896800" cy="8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Each Node has a role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Roles are dynamic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Programmable Topology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1" name="Shape 1371"/>
          <p:cNvCxnSpPr/>
          <p:nvPr/>
        </p:nvCxnSpPr>
        <p:spPr>
          <a:xfrm rot="10800000">
            <a:off x="4510471" y="1216853"/>
            <a:ext cx="0" cy="541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372" name="Shape 1372"/>
          <p:cNvSpPr/>
          <p:nvPr/>
        </p:nvSpPr>
        <p:spPr>
          <a:xfrm>
            <a:off x="3755821" y="1728282"/>
            <a:ext cx="1509300" cy="5721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678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Manager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3" name="Shape 1373"/>
          <p:cNvSpPr/>
          <p:nvPr/>
        </p:nvSpPr>
        <p:spPr>
          <a:xfrm>
            <a:off x="6080484" y="1721093"/>
            <a:ext cx="1509300" cy="5721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678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Manager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4" name="Shape 1374"/>
          <p:cNvSpPr/>
          <p:nvPr/>
        </p:nvSpPr>
        <p:spPr>
          <a:xfrm>
            <a:off x="1431158" y="1721094"/>
            <a:ext cx="1509300" cy="570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678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Manager</a:t>
            </a:r>
          </a:p>
        </p:txBody>
      </p:sp>
      <p:cxnSp>
        <p:nvCxnSpPr>
          <p:cNvPr id="1375" name="Shape 1375"/>
          <p:cNvCxnSpPr>
            <a:stCxn id="1374" idx="3"/>
            <a:endCxn id="1372" idx="1"/>
          </p:cNvCxnSpPr>
          <p:nvPr/>
        </p:nvCxnSpPr>
        <p:spPr>
          <a:xfrm>
            <a:off x="2940458" y="2006094"/>
            <a:ext cx="815399" cy="8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/>
            <a:headEnd len="lg" w="lg" type="triangle"/>
            <a:tailEnd len="lg" w="lg" type="triangle"/>
          </a:ln>
        </p:spPr>
      </p:cxnSp>
      <p:cxnSp>
        <p:nvCxnSpPr>
          <p:cNvPr id="1376" name="Shape 1376"/>
          <p:cNvCxnSpPr>
            <a:stCxn id="1372" idx="3"/>
            <a:endCxn id="1373" idx="1"/>
          </p:cNvCxnSpPr>
          <p:nvPr/>
        </p:nvCxnSpPr>
        <p:spPr>
          <a:xfrm flipH="1" rot="10800000">
            <a:off x="5265121" y="2007132"/>
            <a:ext cx="815400" cy="7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/>
            <a:headEnd len="lg" w="lg" type="triangle"/>
            <a:tailEnd len="lg" w="lg" type="triangle"/>
          </a:ln>
        </p:spPr>
      </p:cxnSp>
      <p:sp>
        <p:nvSpPr>
          <p:cNvPr id="1377" name="Shape 1377"/>
          <p:cNvSpPr/>
          <p:nvPr/>
        </p:nvSpPr>
        <p:spPr>
          <a:xfrm>
            <a:off x="628650" y="3451180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Worker</a:t>
            </a:r>
          </a:p>
        </p:txBody>
      </p:sp>
      <p:sp>
        <p:nvSpPr>
          <p:cNvPr id="1378" name="Shape 1378"/>
          <p:cNvSpPr/>
          <p:nvPr/>
        </p:nvSpPr>
        <p:spPr>
          <a:xfrm>
            <a:off x="4040472" y="3463397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Worker</a:t>
            </a:r>
          </a:p>
        </p:txBody>
      </p:sp>
      <p:sp>
        <p:nvSpPr>
          <p:cNvPr id="1379" name="Shape 1379"/>
          <p:cNvSpPr/>
          <p:nvPr/>
        </p:nvSpPr>
        <p:spPr>
          <a:xfrm>
            <a:off x="2916977" y="3463397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Worker</a:t>
            </a:r>
          </a:p>
        </p:txBody>
      </p:sp>
      <p:sp>
        <p:nvSpPr>
          <p:cNvPr id="1380" name="Shape 1380"/>
          <p:cNvSpPr/>
          <p:nvPr/>
        </p:nvSpPr>
        <p:spPr>
          <a:xfrm>
            <a:off x="1763503" y="3463397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Worker</a:t>
            </a:r>
          </a:p>
        </p:txBody>
      </p:sp>
      <p:sp>
        <p:nvSpPr>
          <p:cNvPr id="1381" name="Shape 1381"/>
          <p:cNvSpPr/>
          <p:nvPr/>
        </p:nvSpPr>
        <p:spPr>
          <a:xfrm>
            <a:off x="6323141" y="3463397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Worker</a:t>
            </a:r>
          </a:p>
        </p:txBody>
      </p:sp>
      <p:sp>
        <p:nvSpPr>
          <p:cNvPr id="1382" name="Shape 1382"/>
          <p:cNvSpPr/>
          <p:nvPr/>
        </p:nvSpPr>
        <p:spPr>
          <a:xfrm>
            <a:off x="5163967" y="3463397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Worker</a:t>
            </a:r>
          </a:p>
        </p:txBody>
      </p:sp>
      <p:sp>
        <p:nvSpPr>
          <p:cNvPr id="1383" name="Shape 1383"/>
          <p:cNvSpPr/>
          <p:nvPr/>
        </p:nvSpPr>
        <p:spPr>
          <a:xfrm>
            <a:off x="7444652" y="3463397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Worker</a:t>
            </a:r>
          </a:p>
        </p:txBody>
      </p:sp>
      <p:cxnSp>
        <p:nvCxnSpPr>
          <p:cNvPr id="1384" name="Shape 1384"/>
          <p:cNvCxnSpPr>
            <a:stCxn id="1377" idx="0"/>
            <a:endCxn id="1374" idx="2"/>
          </p:cNvCxnSpPr>
          <p:nvPr/>
        </p:nvCxnSpPr>
        <p:spPr>
          <a:xfrm flipH="1" rot="10800000">
            <a:off x="1128900" y="2291080"/>
            <a:ext cx="1056900" cy="116010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/>
            <a:headEnd len="lg" w="lg" type="triangle"/>
            <a:tailEnd len="lg" w="lg" type="triangle"/>
          </a:ln>
        </p:spPr>
      </p:cxnSp>
      <p:cxnSp>
        <p:nvCxnSpPr>
          <p:cNvPr id="1385" name="Shape 1385"/>
          <p:cNvCxnSpPr>
            <a:stCxn id="1380" idx="0"/>
            <a:endCxn id="1374" idx="2"/>
          </p:cNvCxnSpPr>
          <p:nvPr/>
        </p:nvCxnSpPr>
        <p:spPr>
          <a:xfrm rot="10800000">
            <a:off x="2185753" y="2290997"/>
            <a:ext cx="78000" cy="117240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/>
            <a:headEnd len="lg" w="lg" type="triangle"/>
            <a:tailEnd len="lg" w="lg" type="triangle"/>
          </a:ln>
        </p:spPr>
      </p:cxnSp>
      <p:cxnSp>
        <p:nvCxnSpPr>
          <p:cNvPr id="1386" name="Shape 1386"/>
          <p:cNvCxnSpPr>
            <a:stCxn id="1383" idx="0"/>
            <a:endCxn id="1373" idx="2"/>
          </p:cNvCxnSpPr>
          <p:nvPr/>
        </p:nvCxnSpPr>
        <p:spPr>
          <a:xfrm rot="10800000">
            <a:off x="6835202" y="2293097"/>
            <a:ext cx="1109700" cy="117030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/>
            <a:headEnd len="lg" w="lg" type="triangle"/>
            <a:tailEnd len="lg" w="lg" type="triangle"/>
          </a:ln>
        </p:spPr>
      </p:cxnSp>
      <p:cxnSp>
        <p:nvCxnSpPr>
          <p:cNvPr id="1387" name="Shape 1387"/>
          <p:cNvCxnSpPr>
            <a:stCxn id="1378" idx="0"/>
            <a:endCxn id="1373" idx="2"/>
          </p:cNvCxnSpPr>
          <p:nvPr/>
        </p:nvCxnSpPr>
        <p:spPr>
          <a:xfrm flipH="1" rot="10800000">
            <a:off x="4540722" y="2293097"/>
            <a:ext cx="2294400" cy="117030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/>
            <a:headEnd len="lg" w="lg" type="triangle"/>
            <a:tailEnd len="lg" w="lg" type="triangle"/>
          </a:ln>
        </p:spPr>
      </p:cxnSp>
      <p:cxnSp>
        <p:nvCxnSpPr>
          <p:cNvPr id="1388" name="Shape 1388"/>
          <p:cNvCxnSpPr>
            <a:stCxn id="1379" idx="0"/>
            <a:endCxn id="1372" idx="2"/>
          </p:cNvCxnSpPr>
          <p:nvPr/>
        </p:nvCxnSpPr>
        <p:spPr>
          <a:xfrm flipH="1" rot="10800000">
            <a:off x="3417227" y="2300297"/>
            <a:ext cx="1093200" cy="116310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/>
            <a:headEnd len="lg" w="lg" type="triangle"/>
            <a:tailEnd len="lg" w="lg" type="triangle"/>
          </a:ln>
        </p:spPr>
      </p:cxnSp>
      <p:cxnSp>
        <p:nvCxnSpPr>
          <p:cNvPr id="1389" name="Shape 1389"/>
          <p:cNvCxnSpPr>
            <a:stCxn id="1382" idx="0"/>
            <a:endCxn id="1374" idx="2"/>
          </p:cNvCxnSpPr>
          <p:nvPr/>
        </p:nvCxnSpPr>
        <p:spPr>
          <a:xfrm rot="10800000">
            <a:off x="2185717" y="2290997"/>
            <a:ext cx="3478500" cy="117240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/>
            <a:headEnd len="lg" w="lg" type="triangle"/>
            <a:tailEnd len="lg" w="lg" type="triangle"/>
          </a:ln>
        </p:spPr>
      </p:cxnSp>
      <p:cxnSp>
        <p:nvCxnSpPr>
          <p:cNvPr id="1390" name="Shape 1390"/>
          <p:cNvCxnSpPr>
            <a:stCxn id="1381" idx="0"/>
            <a:endCxn id="1372" idx="2"/>
          </p:cNvCxnSpPr>
          <p:nvPr/>
        </p:nvCxnSpPr>
        <p:spPr>
          <a:xfrm rot="10800000">
            <a:off x="4510391" y="2300297"/>
            <a:ext cx="2313000" cy="116310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/>
            <a:headEnd len="lg" w="lg" type="triangle"/>
            <a:tailEnd len="lg" w="lg" type="triangle"/>
          </a:ln>
        </p:spPr>
      </p:cxnSp>
      <p:sp>
        <p:nvSpPr>
          <p:cNvPr id="1391" name="Shape 1391"/>
          <p:cNvSpPr/>
          <p:nvPr/>
        </p:nvSpPr>
        <p:spPr>
          <a:xfrm>
            <a:off x="1431158" y="1179875"/>
            <a:ext cx="6158700" cy="38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Internal Distributed State Store</a:t>
            </a:r>
          </a:p>
        </p:txBody>
      </p:sp>
      <p:grpSp>
        <p:nvGrpSpPr>
          <p:cNvPr id="1392" name="Shape 1392"/>
          <p:cNvGrpSpPr/>
          <p:nvPr/>
        </p:nvGrpSpPr>
        <p:grpSpPr>
          <a:xfrm>
            <a:off x="6080484" y="1240955"/>
            <a:ext cx="186645" cy="221571"/>
            <a:chOff x="-1333929" y="5067694"/>
            <a:chExt cx="458700" cy="544535"/>
          </a:xfrm>
        </p:grpSpPr>
        <p:sp>
          <p:nvSpPr>
            <p:cNvPr id="1393" name="Shape 1393"/>
            <p:cNvSpPr/>
            <p:nvPr/>
          </p:nvSpPr>
          <p:spPr>
            <a:xfrm>
              <a:off x="-1333929" y="5067694"/>
              <a:ext cx="458700" cy="219000"/>
            </a:xfrm>
            <a:prstGeom prst="ellipse">
              <a:avLst/>
            </a:pr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Shape 1394"/>
            <p:cNvSpPr/>
            <p:nvPr/>
          </p:nvSpPr>
          <p:spPr>
            <a:xfrm>
              <a:off x="-1333929" y="5286769"/>
              <a:ext cx="458700" cy="10650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120000" y="68000"/>
                    <a:pt x="93230" y="120000"/>
                    <a:pt x="60000" y="120000"/>
                  </a:cubicBezTo>
                  <a:cubicBezTo>
                    <a:pt x="26769" y="120000"/>
                    <a:pt x="0" y="68000"/>
                    <a:pt x="0" y="0"/>
                  </a:cubicBezTo>
                </a:path>
              </a:pathLst>
            </a:cu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Shape 1395"/>
            <p:cNvSpPr/>
            <p:nvPr/>
          </p:nvSpPr>
          <p:spPr>
            <a:xfrm>
              <a:off x="-1333929" y="5393130"/>
              <a:ext cx="458700" cy="10950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120000" y="65806"/>
                    <a:pt x="93230" y="120000"/>
                    <a:pt x="60000" y="120000"/>
                  </a:cubicBezTo>
                  <a:cubicBezTo>
                    <a:pt x="26769" y="120000"/>
                    <a:pt x="0" y="65806"/>
                    <a:pt x="0" y="0"/>
                  </a:cubicBezTo>
                </a:path>
              </a:pathLst>
            </a:cu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Shape 1396"/>
            <p:cNvSpPr/>
            <p:nvPr/>
          </p:nvSpPr>
          <p:spPr>
            <a:xfrm>
              <a:off x="-1333929" y="5177230"/>
              <a:ext cx="458700" cy="43500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89756"/>
                    <a:pt x="0" y="89756"/>
                    <a:pt x="0" y="89756"/>
                  </a:cubicBezTo>
                  <a:cubicBezTo>
                    <a:pt x="0" y="106341"/>
                    <a:pt x="26769" y="120000"/>
                    <a:pt x="60000" y="120000"/>
                  </a:cubicBezTo>
                  <a:cubicBezTo>
                    <a:pt x="93230" y="120000"/>
                    <a:pt x="120000" y="106341"/>
                    <a:pt x="120000" y="89756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397" name="Shape 1397"/>
          <p:cNvCxnSpPr/>
          <p:nvPr/>
        </p:nvCxnSpPr>
        <p:spPr>
          <a:xfrm rot="10800000">
            <a:off x="2185808" y="1191929"/>
            <a:ext cx="0" cy="541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398" name="Shape 1398"/>
          <p:cNvCxnSpPr/>
          <p:nvPr/>
        </p:nvCxnSpPr>
        <p:spPr>
          <a:xfrm rot="10800000">
            <a:off x="6835134" y="1267715"/>
            <a:ext cx="0" cy="541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399" name="Shape 1399"/>
          <p:cNvSpPr/>
          <p:nvPr/>
        </p:nvSpPr>
        <p:spPr>
          <a:xfrm>
            <a:off x="1109072" y="919768"/>
            <a:ext cx="6835800" cy="1528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A5A5A5"/>
            </a:solidFill>
            <a:prstDash val="dash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0" name="Shape 1400"/>
          <p:cNvSpPr txBox="1"/>
          <p:nvPr/>
        </p:nvSpPr>
        <p:spPr>
          <a:xfrm>
            <a:off x="5928070" y="887025"/>
            <a:ext cx="1770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Raft consensus group</a:t>
            </a:r>
          </a:p>
        </p:txBody>
      </p:sp>
      <p:sp>
        <p:nvSpPr>
          <p:cNvPr id="1401" name="Shape 1401"/>
          <p:cNvSpPr txBox="1"/>
          <p:nvPr>
            <p:ph type="title"/>
          </p:nvPr>
        </p:nvSpPr>
        <p:spPr>
          <a:xfrm>
            <a:off x="476250" y="197647"/>
            <a:ext cx="78867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/>
              <a:t>Docker Swarm Communication Internals</a:t>
            </a:r>
          </a:p>
        </p:txBody>
      </p:sp>
      <p:sp>
        <p:nvSpPr>
          <p:cNvPr id="1402" name="Shape 1402"/>
          <p:cNvSpPr/>
          <p:nvPr/>
        </p:nvSpPr>
        <p:spPr>
          <a:xfrm>
            <a:off x="423275" y="3097850"/>
            <a:ext cx="8196300" cy="1172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A5A5A5"/>
            </a:solidFill>
            <a:prstDash val="dash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3" name="Shape 1403"/>
          <p:cNvSpPr txBox="1"/>
          <p:nvPr/>
        </p:nvSpPr>
        <p:spPr>
          <a:xfrm>
            <a:off x="6991900" y="3939125"/>
            <a:ext cx="1359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Gossip network</a:t>
            </a:r>
          </a:p>
        </p:txBody>
      </p:sp>
      <p:sp>
        <p:nvSpPr>
          <p:cNvPr id="1404" name="Shape 1404"/>
          <p:cNvSpPr txBox="1"/>
          <p:nvPr/>
        </p:nvSpPr>
        <p:spPr>
          <a:xfrm>
            <a:off x="4324900" y="2643725"/>
            <a:ext cx="57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gRPC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ctrTitle"/>
          </p:nvPr>
        </p:nvSpPr>
        <p:spPr>
          <a:xfrm>
            <a:off x="720425" y="300150"/>
            <a:ext cx="77724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1800"/>
              <a:t>Agenda</a:t>
            </a:r>
          </a:p>
        </p:txBody>
      </p:sp>
      <p:sp>
        <p:nvSpPr>
          <p:cNvPr id="306" name="Shape 306"/>
          <p:cNvSpPr/>
          <p:nvPr/>
        </p:nvSpPr>
        <p:spPr>
          <a:xfrm>
            <a:off x="4479667" y="2417859"/>
            <a:ext cx="18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685800" y="4287625"/>
            <a:ext cx="5389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600">
              <a:solidFill>
                <a:schemeClr val="accent5"/>
              </a:solidFill>
            </a:endParaRPr>
          </a:p>
        </p:txBody>
      </p:sp>
      <p:sp>
        <p:nvSpPr>
          <p:cNvPr id="308" name="Shape 308"/>
          <p:cNvSpPr txBox="1"/>
          <p:nvPr/>
        </p:nvSpPr>
        <p:spPr>
          <a:xfrm>
            <a:off x="685800" y="2612425"/>
            <a:ext cx="5389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</a:pPr>
            <a:r>
              <a:t/>
            </a:r>
            <a:endParaRPr sz="1600">
              <a:solidFill>
                <a:schemeClr val="accent5"/>
              </a:solidFill>
            </a:endParaRPr>
          </a:p>
        </p:txBody>
      </p:sp>
      <p:pic>
        <p:nvPicPr>
          <p:cNvPr descr="jenkinsLogo1.png" id="309" name="Shape 3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98" y="3295175"/>
            <a:ext cx="1229849" cy="1697823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Shape 310"/>
          <p:cNvSpPr txBox="1"/>
          <p:nvPr/>
        </p:nvSpPr>
        <p:spPr>
          <a:xfrm>
            <a:off x="803025" y="1079925"/>
            <a:ext cx="7919400" cy="22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DockerCon 2016 Recap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  <a:buChar char="○"/>
            </a:pPr>
            <a:r>
              <a:rPr lang="en">
                <a:solidFill>
                  <a:srgbClr val="FFFFFF"/>
                </a:solidFill>
              </a:rPr>
              <a:t>What’s new in Docker 1.12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  <a:buChar char="○"/>
            </a:pPr>
            <a:r>
              <a:rPr lang="en">
                <a:solidFill>
                  <a:srgbClr val="FFFFFF"/>
                </a:solidFill>
              </a:rPr>
              <a:t>Orchestration Deep Dive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Swarm Demo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5 minute break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28600" lvl="0" marL="45720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Jenkins Setup and Pipeline Demo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6583400" y="629950"/>
            <a:ext cx="22983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9" name="Shape 1409"/>
          <p:cNvCxnSpPr/>
          <p:nvPr/>
        </p:nvCxnSpPr>
        <p:spPr>
          <a:xfrm rot="10800000">
            <a:off x="4510471" y="1216853"/>
            <a:ext cx="0" cy="541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410" name="Shape 1410"/>
          <p:cNvSpPr/>
          <p:nvPr/>
        </p:nvSpPr>
        <p:spPr>
          <a:xfrm>
            <a:off x="3755821" y="1728282"/>
            <a:ext cx="1509300" cy="5721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678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Manager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1" name="Shape 1411"/>
          <p:cNvSpPr/>
          <p:nvPr/>
        </p:nvSpPr>
        <p:spPr>
          <a:xfrm>
            <a:off x="6080484" y="1721093"/>
            <a:ext cx="1509300" cy="5721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678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Manager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2" name="Shape 1412"/>
          <p:cNvSpPr/>
          <p:nvPr/>
        </p:nvSpPr>
        <p:spPr>
          <a:xfrm>
            <a:off x="1431158" y="1721094"/>
            <a:ext cx="1509300" cy="570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678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Manager</a:t>
            </a:r>
          </a:p>
        </p:txBody>
      </p:sp>
      <p:cxnSp>
        <p:nvCxnSpPr>
          <p:cNvPr id="1413" name="Shape 1413"/>
          <p:cNvCxnSpPr>
            <a:stCxn id="1412" idx="3"/>
            <a:endCxn id="1410" idx="1"/>
          </p:cNvCxnSpPr>
          <p:nvPr/>
        </p:nvCxnSpPr>
        <p:spPr>
          <a:xfrm>
            <a:off x="2940458" y="2006094"/>
            <a:ext cx="815399" cy="8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/>
            <a:headEnd len="lg" w="lg" type="triangle"/>
            <a:tailEnd len="lg" w="lg" type="triangle"/>
          </a:ln>
        </p:spPr>
      </p:cxnSp>
      <p:cxnSp>
        <p:nvCxnSpPr>
          <p:cNvPr id="1414" name="Shape 1414"/>
          <p:cNvCxnSpPr>
            <a:stCxn id="1410" idx="3"/>
            <a:endCxn id="1411" idx="1"/>
          </p:cNvCxnSpPr>
          <p:nvPr/>
        </p:nvCxnSpPr>
        <p:spPr>
          <a:xfrm flipH="1" rot="10800000">
            <a:off x="5265121" y="2007132"/>
            <a:ext cx="815400" cy="7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/>
            <a:headEnd len="lg" w="lg" type="triangle"/>
            <a:tailEnd len="lg" w="lg" type="triangle"/>
          </a:ln>
        </p:spPr>
      </p:cxnSp>
      <p:sp>
        <p:nvSpPr>
          <p:cNvPr id="1415" name="Shape 1415"/>
          <p:cNvSpPr/>
          <p:nvPr/>
        </p:nvSpPr>
        <p:spPr>
          <a:xfrm>
            <a:off x="1431158" y="1179875"/>
            <a:ext cx="6158700" cy="38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Internal Distributed State Store</a:t>
            </a:r>
          </a:p>
        </p:txBody>
      </p:sp>
      <p:grpSp>
        <p:nvGrpSpPr>
          <p:cNvPr id="1416" name="Shape 1416"/>
          <p:cNvGrpSpPr/>
          <p:nvPr/>
        </p:nvGrpSpPr>
        <p:grpSpPr>
          <a:xfrm>
            <a:off x="6080484" y="1240955"/>
            <a:ext cx="186645" cy="221571"/>
            <a:chOff x="-1333929" y="5067694"/>
            <a:chExt cx="458700" cy="544535"/>
          </a:xfrm>
        </p:grpSpPr>
        <p:sp>
          <p:nvSpPr>
            <p:cNvPr id="1417" name="Shape 1417"/>
            <p:cNvSpPr/>
            <p:nvPr/>
          </p:nvSpPr>
          <p:spPr>
            <a:xfrm>
              <a:off x="-1333929" y="5067694"/>
              <a:ext cx="458700" cy="219000"/>
            </a:xfrm>
            <a:prstGeom prst="ellipse">
              <a:avLst/>
            </a:pr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Shape 1418"/>
            <p:cNvSpPr/>
            <p:nvPr/>
          </p:nvSpPr>
          <p:spPr>
            <a:xfrm>
              <a:off x="-1333929" y="5286769"/>
              <a:ext cx="458700" cy="10650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120000" y="68000"/>
                    <a:pt x="93230" y="120000"/>
                    <a:pt x="60000" y="120000"/>
                  </a:cubicBezTo>
                  <a:cubicBezTo>
                    <a:pt x="26769" y="120000"/>
                    <a:pt x="0" y="68000"/>
                    <a:pt x="0" y="0"/>
                  </a:cubicBezTo>
                </a:path>
              </a:pathLst>
            </a:cu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Shape 1419"/>
            <p:cNvSpPr/>
            <p:nvPr/>
          </p:nvSpPr>
          <p:spPr>
            <a:xfrm>
              <a:off x="-1333929" y="5393130"/>
              <a:ext cx="458700" cy="10950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120000" y="65806"/>
                    <a:pt x="93230" y="120000"/>
                    <a:pt x="60000" y="120000"/>
                  </a:cubicBezTo>
                  <a:cubicBezTo>
                    <a:pt x="26769" y="120000"/>
                    <a:pt x="0" y="65806"/>
                    <a:pt x="0" y="0"/>
                  </a:cubicBezTo>
                </a:path>
              </a:pathLst>
            </a:cu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Shape 1420"/>
            <p:cNvSpPr/>
            <p:nvPr/>
          </p:nvSpPr>
          <p:spPr>
            <a:xfrm>
              <a:off x="-1333929" y="5177230"/>
              <a:ext cx="458700" cy="43500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89756"/>
                    <a:pt x="0" y="89756"/>
                    <a:pt x="0" y="89756"/>
                  </a:cubicBezTo>
                  <a:cubicBezTo>
                    <a:pt x="0" y="106341"/>
                    <a:pt x="26769" y="120000"/>
                    <a:pt x="60000" y="120000"/>
                  </a:cubicBezTo>
                  <a:cubicBezTo>
                    <a:pt x="93230" y="120000"/>
                    <a:pt x="120000" y="106341"/>
                    <a:pt x="120000" y="89756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21" name="Shape 1421"/>
          <p:cNvCxnSpPr/>
          <p:nvPr/>
        </p:nvCxnSpPr>
        <p:spPr>
          <a:xfrm rot="10800000">
            <a:off x="2185808" y="1191929"/>
            <a:ext cx="0" cy="541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422" name="Shape 1422"/>
          <p:cNvCxnSpPr/>
          <p:nvPr/>
        </p:nvCxnSpPr>
        <p:spPr>
          <a:xfrm rot="10800000">
            <a:off x="6835134" y="1267715"/>
            <a:ext cx="0" cy="541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423" name="Shape 1423"/>
          <p:cNvSpPr/>
          <p:nvPr/>
        </p:nvSpPr>
        <p:spPr>
          <a:xfrm>
            <a:off x="1109072" y="919768"/>
            <a:ext cx="6835800" cy="1528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A5A5A5"/>
            </a:solidFill>
            <a:prstDash val="dash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4" name="Shape 1424"/>
          <p:cNvSpPr txBox="1"/>
          <p:nvPr/>
        </p:nvSpPr>
        <p:spPr>
          <a:xfrm>
            <a:off x="5928070" y="887025"/>
            <a:ext cx="1770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Raft consensus group</a:t>
            </a:r>
          </a:p>
        </p:txBody>
      </p:sp>
      <p:sp>
        <p:nvSpPr>
          <p:cNvPr id="1425" name="Shape 1425"/>
          <p:cNvSpPr txBox="1"/>
          <p:nvPr>
            <p:ph type="title"/>
          </p:nvPr>
        </p:nvSpPr>
        <p:spPr>
          <a:xfrm>
            <a:off x="476250" y="197647"/>
            <a:ext cx="78867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/>
              <a:t>Quorum Layer</a:t>
            </a:r>
          </a:p>
        </p:txBody>
      </p:sp>
      <p:sp>
        <p:nvSpPr>
          <p:cNvPr id="1426" name="Shape 1426"/>
          <p:cNvSpPr txBox="1"/>
          <p:nvPr/>
        </p:nvSpPr>
        <p:spPr>
          <a:xfrm>
            <a:off x="561025" y="2965900"/>
            <a:ext cx="7088700" cy="16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Strongly consistent: Holds desired state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Simple to operate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Blazing fast (in-memory reads, domain specific indexing, ...)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Secure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Shape 1431"/>
          <p:cNvSpPr/>
          <p:nvPr/>
        </p:nvSpPr>
        <p:spPr>
          <a:xfrm>
            <a:off x="628650" y="1466040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Worker</a:t>
            </a:r>
          </a:p>
        </p:txBody>
      </p:sp>
      <p:sp>
        <p:nvSpPr>
          <p:cNvPr id="1432" name="Shape 1432"/>
          <p:cNvSpPr/>
          <p:nvPr/>
        </p:nvSpPr>
        <p:spPr>
          <a:xfrm>
            <a:off x="4040472" y="1478257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Worker</a:t>
            </a:r>
          </a:p>
        </p:txBody>
      </p:sp>
      <p:sp>
        <p:nvSpPr>
          <p:cNvPr id="1433" name="Shape 1433"/>
          <p:cNvSpPr/>
          <p:nvPr/>
        </p:nvSpPr>
        <p:spPr>
          <a:xfrm>
            <a:off x="2916977" y="1478257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Worker</a:t>
            </a:r>
          </a:p>
        </p:txBody>
      </p:sp>
      <p:sp>
        <p:nvSpPr>
          <p:cNvPr id="1434" name="Shape 1434"/>
          <p:cNvSpPr/>
          <p:nvPr/>
        </p:nvSpPr>
        <p:spPr>
          <a:xfrm>
            <a:off x="1763503" y="1478257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Worker</a:t>
            </a:r>
          </a:p>
        </p:txBody>
      </p:sp>
      <p:sp>
        <p:nvSpPr>
          <p:cNvPr id="1435" name="Shape 1435"/>
          <p:cNvSpPr/>
          <p:nvPr/>
        </p:nvSpPr>
        <p:spPr>
          <a:xfrm>
            <a:off x="6323141" y="1478257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Worker</a:t>
            </a:r>
          </a:p>
        </p:txBody>
      </p:sp>
      <p:sp>
        <p:nvSpPr>
          <p:cNvPr id="1436" name="Shape 1436"/>
          <p:cNvSpPr/>
          <p:nvPr/>
        </p:nvSpPr>
        <p:spPr>
          <a:xfrm>
            <a:off x="5163967" y="1478257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Worker</a:t>
            </a:r>
          </a:p>
        </p:txBody>
      </p:sp>
      <p:sp>
        <p:nvSpPr>
          <p:cNvPr id="1437" name="Shape 1437"/>
          <p:cNvSpPr/>
          <p:nvPr/>
        </p:nvSpPr>
        <p:spPr>
          <a:xfrm>
            <a:off x="7444652" y="1478257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Worker</a:t>
            </a:r>
          </a:p>
        </p:txBody>
      </p:sp>
      <p:sp>
        <p:nvSpPr>
          <p:cNvPr id="1438" name="Shape 1438"/>
          <p:cNvSpPr txBox="1"/>
          <p:nvPr>
            <p:ph type="title"/>
          </p:nvPr>
        </p:nvSpPr>
        <p:spPr>
          <a:xfrm>
            <a:off x="476250" y="197647"/>
            <a:ext cx="78867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/>
              <a:t>Worker-to-Worker Gossip</a:t>
            </a:r>
          </a:p>
        </p:txBody>
      </p:sp>
      <p:sp>
        <p:nvSpPr>
          <p:cNvPr id="1439" name="Shape 1439"/>
          <p:cNvSpPr/>
          <p:nvPr/>
        </p:nvSpPr>
        <p:spPr>
          <a:xfrm>
            <a:off x="423275" y="1112710"/>
            <a:ext cx="8196300" cy="1172399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A5A5A5"/>
            </a:solidFill>
            <a:prstDash val="dash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0" name="Shape 1440"/>
          <p:cNvSpPr txBox="1"/>
          <p:nvPr/>
        </p:nvSpPr>
        <p:spPr>
          <a:xfrm>
            <a:off x="6991900" y="1953985"/>
            <a:ext cx="1359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Gossip network</a:t>
            </a:r>
          </a:p>
        </p:txBody>
      </p:sp>
      <p:sp>
        <p:nvSpPr>
          <p:cNvPr id="1441" name="Shape 1441"/>
          <p:cNvSpPr txBox="1"/>
          <p:nvPr/>
        </p:nvSpPr>
        <p:spPr>
          <a:xfrm>
            <a:off x="568300" y="2820200"/>
            <a:ext cx="8021400" cy="19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Eventually consistent: Routing mesh, load balancing rules, ...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High volume, p2p network between workers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Secure: Symmetric encryption with key rotation in Raft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Shape 144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Services</a:t>
            </a:r>
          </a:p>
        </p:txBody>
      </p:sp>
      <p:pic>
        <p:nvPicPr>
          <p:cNvPr id="1447" name="Shape 14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450" y="1260387"/>
            <a:ext cx="8520599" cy="3085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Shape 145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Services are grouped into stacks</a:t>
            </a:r>
          </a:p>
        </p:txBody>
      </p:sp>
      <p:pic>
        <p:nvPicPr>
          <p:cNvPr id="1453" name="Shape 14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175" y="1234574"/>
            <a:ext cx="5159800" cy="186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4" name="Shape 14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3899" y="2583600"/>
            <a:ext cx="3844200" cy="246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9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Shape 1460"/>
          <p:cNvSpPr txBox="1"/>
          <p:nvPr/>
        </p:nvSpPr>
        <p:spPr>
          <a:xfrm>
            <a:off x="519825" y="3318850"/>
            <a:ext cx="8408100" cy="15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</a:pPr>
            <a:r>
              <a:t/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1461" name="Shape 1461"/>
          <p:cNvSpPr txBox="1"/>
          <p:nvPr>
            <p:ph type="ctrTitle"/>
          </p:nvPr>
        </p:nvSpPr>
        <p:spPr>
          <a:xfrm>
            <a:off x="685800" y="1123950"/>
            <a:ext cx="7772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3600"/>
              <a:t>#HackHarassment</a:t>
            </a:r>
          </a:p>
        </p:txBody>
      </p:sp>
      <p:sp>
        <p:nvSpPr>
          <p:cNvPr id="1462" name="Shape 1462"/>
          <p:cNvSpPr/>
          <p:nvPr/>
        </p:nvSpPr>
        <p:spPr>
          <a:xfrm>
            <a:off x="4479667" y="2417859"/>
            <a:ext cx="18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descr="demonware2.png" id="1463" name="Shape 14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25" y="3373775"/>
            <a:ext cx="3613400" cy="155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Shape 1469"/>
          <p:cNvSpPr txBox="1"/>
          <p:nvPr/>
        </p:nvSpPr>
        <p:spPr>
          <a:xfrm>
            <a:off x="519825" y="796100"/>
            <a:ext cx="8408100" cy="4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</a:pPr>
            <a:r>
              <a:t/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1470" name="Shape 1470"/>
          <p:cNvSpPr txBox="1"/>
          <p:nvPr>
            <p:ph type="ctrTitle"/>
          </p:nvPr>
        </p:nvSpPr>
        <p:spPr>
          <a:xfrm>
            <a:off x="685800" y="200750"/>
            <a:ext cx="77724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71" name="Shape 1471"/>
          <p:cNvSpPr/>
          <p:nvPr/>
        </p:nvSpPr>
        <p:spPr>
          <a:xfrm>
            <a:off x="4479667" y="2417859"/>
            <a:ext cx="18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472" name="Shape 1472"/>
          <p:cNvSpPr txBox="1"/>
          <p:nvPr/>
        </p:nvSpPr>
        <p:spPr>
          <a:xfrm>
            <a:off x="463825" y="844550"/>
            <a:ext cx="63411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300">
                <a:solidFill>
                  <a:srgbClr val="FFFFFF"/>
                </a:solidFill>
              </a:rPr>
              <a:t>DockerCon Blog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100" u="sng">
                <a:solidFill>
                  <a:srgbClr val="9FC5E8"/>
                </a:solidFill>
                <a:hlinkClick r:id="rId3"/>
              </a:rPr>
              <a:t>http://2016.dockercon.com/blog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3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2300">
                <a:solidFill>
                  <a:srgbClr val="FFFFFF"/>
                </a:solidFill>
              </a:rPr>
              <a:t>Docker for Mac and Windows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 u="sng">
                <a:solidFill>
                  <a:srgbClr val="A4C2F4"/>
                </a:solidFill>
                <a:hlinkClick r:id="rId4"/>
              </a:rPr>
              <a:t>https://docs.docker.com/docker-for-mac/</a:t>
            </a:r>
          </a:p>
          <a:p>
            <a:pPr lvl="0">
              <a:spcBef>
                <a:spcPts val="0"/>
              </a:spcBef>
              <a:buNone/>
            </a:pPr>
            <a:r>
              <a:rPr lang="en" sz="1100" u="sng">
                <a:solidFill>
                  <a:srgbClr val="A4C2F4"/>
                </a:solidFill>
                <a:hlinkClick r:id="rId5"/>
              </a:rPr>
              <a:t>https://docs.docker.com/docker-for-windows/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hlinkClick r:id="rId6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2300">
                <a:solidFill>
                  <a:srgbClr val="FFFFFF"/>
                </a:solidFill>
              </a:rPr>
              <a:t>Docker for AWS and Azure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 u="sng">
                <a:solidFill>
                  <a:srgbClr val="9FC5E8"/>
                </a:solidFill>
                <a:hlinkClick r:id="rId7"/>
              </a:rPr>
              <a:t>blog.docker.com/2016/06/docker-datacenter-aws-azure-cloud/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</a:rPr>
              <a:t>Docker Swarm 2000</a:t>
            </a:r>
          </a:p>
          <a:p>
            <a:pPr lvl="0">
              <a:spcBef>
                <a:spcPts val="0"/>
              </a:spcBef>
              <a:buNone/>
            </a:pPr>
            <a:r>
              <a:rPr lang="en" sz="1100" u="sng">
                <a:solidFill>
                  <a:srgbClr val="9FC5E8"/>
                </a:solidFill>
                <a:hlinkClick r:id="rId8"/>
              </a:rPr>
              <a:t>#</a:t>
            </a:r>
            <a:r>
              <a:rPr b="1" lang="en" sz="1100" u="sng">
                <a:solidFill>
                  <a:srgbClr val="9FC5E8"/>
                </a:solidFill>
                <a:hlinkClick r:id="rId9"/>
              </a:rPr>
              <a:t>DockerSwarm2000</a:t>
            </a:r>
            <a:r>
              <a:rPr lang="en" sz="1100">
                <a:solidFill>
                  <a:srgbClr val="9FC5E8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Shape 1478"/>
          <p:cNvSpPr txBox="1"/>
          <p:nvPr/>
        </p:nvSpPr>
        <p:spPr>
          <a:xfrm>
            <a:off x="519825" y="3318850"/>
            <a:ext cx="8408100" cy="15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25000"/>
              <a:buFont typeface="Arial"/>
              <a:buNone/>
            </a:pPr>
            <a:r>
              <a:rPr lang="en" sz="1800">
                <a:solidFill>
                  <a:schemeClr val="accent5"/>
                </a:solidFill>
              </a:rPr>
              <a:t>Thomas Shaw / @tomwillfixit / @demonware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</a:pPr>
            <a:r>
              <a:t/>
            </a:r>
            <a:endParaRPr sz="1800"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25000"/>
              <a:buFont typeface="Arial"/>
              <a:buNone/>
            </a:pPr>
            <a:r>
              <a:rPr lang="en" sz="1800">
                <a:solidFill>
                  <a:schemeClr val="accent5"/>
                </a:solidFill>
              </a:rPr>
              <a:t>Gianluca Arbezzano / @gianarb</a:t>
            </a:r>
          </a:p>
        </p:txBody>
      </p:sp>
      <p:sp>
        <p:nvSpPr>
          <p:cNvPr id="1479" name="Shape 1479"/>
          <p:cNvSpPr txBox="1"/>
          <p:nvPr>
            <p:ph type="ctrTitle"/>
          </p:nvPr>
        </p:nvSpPr>
        <p:spPr>
          <a:xfrm>
            <a:off x="685800" y="1123950"/>
            <a:ext cx="7772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3600"/>
              <a:t>Questions ? </a:t>
            </a:r>
          </a:p>
        </p:txBody>
      </p:sp>
      <p:sp>
        <p:nvSpPr>
          <p:cNvPr id="1480" name="Shape 1480"/>
          <p:cNvSpPr/>
          <p:nvPr/>
        </p:nvSpPr>
        <p:spPr>
          <a:xfrm>
            <a:off x="4479667" y="2417859"/>
            <a:ext cx="18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ctrTitle"/>
          </p:nvPr>
        </p:nvSpPr>
        <p:spPr>
          <a:xfrm>
            <a:off x="720425" y="300150"/>
            <a:ext cx="77724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318" name="Shape 318"/>
          <p:cNvSpPr/>
          <p:nvPr/>
        </p:nvSpPr>
        <p:spPr>
          <a:xfrm>
            <a:off x="4479667" y="2417859"/>
            <a:ext cx="18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685800" y="4287625"/>
            <a:ext cx="5389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600">
              <a:solidFill>
                <a:schemeClr val="accent5"/>
              </a:solidFill>
            </a:endParaRPr>
          </a:p>
        </p:txBody>
      </p:sp>
      <p:sp>
        <p:nvSpPr>
          <p:cNvPr id="320" name="Shape 320"/>
          <p:cNvSpPr txBox="1"/>
          <p:nvPr/>
        </p:nvSpPr>
        <p:spPr>
          <a:xfrm>
            <a:off x="685800" y="2612425"/>
            <a:ext cx="5389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</a:pPr>
            <a:r>
              <a:t/>
            </a:r>
            <a:endParaRPr sz="1600">
              <a:solidFill>
                <a:schemeClr val="accent5"/>
              </a:solidFill>
            </a:endParaRPr>
          </a:p>
        </p:txBody>
      </p:sp>
      <p:pic>
        <p:nvPicPr>
          <p:cNvPr descr="jenkinsLogo1.png" id="321" name="Shape 3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98" y="3295175"/>
            <a:ext cx="1229849" cy="1697823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Shape 322"/>
          <p:cNvSpPr txBox="1"/>
          <p:nvPr/>
        </p:nvSpPr>
        <p:spPr>
          <a:xfrm>
            <a:off x="803025" y="1079925"/>
            <a:ext cx="7919400" cy="22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    #DockerMeetup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    #DockerDublin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    #JenkinsMeetup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6583400" y="629950"/>
            <a:ext cx="22983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ctrTitle"/>
          </p:nvPr>
        </p:nvSpPr>
        <p:spPr>
          <a:xfrm>
            <a:off x="685800" y="1123950"/>
            <a:ext cx="7772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DockerCon 2</a:t>
            </a:r>
            <a:r>
              <a:rPr lang="en" sz="3600"/>
              <a:t>016 Recap</a:t>
            </a:r>
          </a:p>
        </p:txBody>
      </p:sp>
      <p:sp>
        <p:nvSpPr>
          <p:cNvPr id="330" name="Shape 330"/>
          <p:cNvSpPr/>
          <p:nvPr/>
        </p:nvSpPr>
        <p:spPr>
          <a:xfrm>
            <a:off x="4479667" y="2417859"/>
            <a:ext cx="18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685800" y="4287625"/>
            <a:ext cx="5389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600">
              <a:solidFill>
                <a:schemeClr val="accent5"/>
              </a:solidFill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685800" y="2612425"/>
            <a:ext cx="5389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</a:pPr>
            <a:r>
              <a:t/>
            </a:r>
            <a:endParaRPr sz="16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476250" y="121447"/>
            <a:ext cx="78867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/>
              <a:t>What’s new in Docker 1.12 ?</a:t>
            </a:r>
          </a:p>
        </p:txBody>
      </p:sp>
      <p:sp>
        <p:nvSpPr>
          <p:cNvPr id="338" name="Shape 338"/>
          <p:cNvSpPr txBox="1"/>
          <p:nvPr>
            <p:ph idx="4294967295" type="body"/>
          </p:nvPr>
        </p:nvSpPr>
        <p:spPr>
          <a:xfrm>
            <a:off x="242875" y="971550"/>
            <a:ext cx="8643900" cy="38085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95238"/>
              <a:buFont typeface="Arial"/>
            </a:pPr>
            <a:r>
              <a:rPr lang="en">
                <a:solidFill>
                  <a:srgbClr val="000000"/>
                </a:solidFill>
              </a:rPr>
              <a:t>Orchestration</a:t>
            </a:r>
          </a:p>
          <a:p>
            <a: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11111"/>
              <a:buFont typeface="Arial"/>
            </a:pPr>
            <a:r>
              <a:rPr lang="en">
                <a:solidFill>
                  <a:srgbClr val="000000"/>
                </a:solidFill>
              </a:rPr>
              <a:t>Swarm Mode</a:t>
            </a:r>
          </a:p>
          <a:p>
            <a: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11111"/>
              <a:buFont typeface="Arial"/>
            </a:pPr>
            <a:r>
              <a:rPr lang="en">
                <a:solidFill>
                  <a:srgbClr val="000000"/>
                </a:solidFill>
              </a:rPr>
              <a:t>Docker Services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"/>
              <a:t>Security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"/>
              <a:t>Routing mesh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type="title"/>
          </p:nvPr>
        </p:nvSpPr>
        <p:spPr>
          <a:xfrm>
            <a:off x="476250" y="121447"/>
            <a:ext cx="78867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/>
              <a:t>What’s new from Docker Inc. ?</a:t>
            </a:r>
          </a:p>
        </p:txBody>
      </p:sp>
      <p:sp>
        <p:nvSpPr>
          <p:cNvPr id="344" name="Shape 344"/>
          <p:cNvSpPr txBox="1"/>
          <p:nvPr>
            <p:ph idx="4294967295" type="body"/>
          </p:nvPr>
        </p:nvSpPr>
        <p:spPr>
          <a:xfrm>
            <a:off x="242875" y="971550"/>
            <a:ext cx="8643900" cy="38085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"/>
              <a:t>Docker for X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Mac/Windows (public beta)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"/>
              <a:t>AWS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"/>
              <a:t>Azure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5714"/>
              <a:buFont typeface="Arial"/>
            </a:pPr>
            <a:r>
              <a:rPr lang="en"/>
              <a:t>Container Healthcheck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"/>
              <a:t>Plugins improvements</a:t>
            </a:r>
          </a:p>
          <a:p>
            <a:pPr indent="-228600" lvl="0" marL="457200" rtl="0">
              <a:lnSpc>
                <a:spcPct val="100000"/>
              </a:lnSpc>
              <a:spcBef>
                <a:spcPts val="400"/>
              </a:spcBef>
            </a:pPr>
            <a:r>
              <a:rPr lang="en"/>
              <a:t>Docker Application Bundle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/>
        </p:nvSpPr>
        <p:spPr>
          <a:xfrm>
            <a:off x="2527077" y="2088222"/>
            <a:ext cx="1000500" cy="452400"/>
          </a:xfrm>
          <a:prstGeom prst="rect">
            <a:avLst/>
          </a:prstGeom>
          <a:solidFill>
            <a:srgbClr val="3C78D8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350" name="Shape 350"/>
          <p:cNvSpPr txBox="1"/>
          <p:nvPr>
            <p:ph type="title"/>
          </p:nvPr>
        </p:nvSpPr>
        <p:spPr>
          <a:xfrm>
            <a:off x="476250" y="121447"/>
            <a:ext cx="78867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/>
              <a:t>Swarm Mode</a:t>
            </a:r>
          </a:p>
        </p:txBody>
      </p:sp>
      <p:sp>
        <p:nvSpPr>
          <p:cNvPr id="351" name="Shape 351"/>
          <p:cNvSpPr/>
          <p:nvPr/>
        </p:nvSpPr>
        <p:spPr>
          <a:xfrm>
            <a:off x="743925" y="4134826"/>
            <a:ext cx="77754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1C2B30"/>
              </a:buClr>
              <a:buSzPct val="25000"/>
              <a:buFont typeface="Courier New"/>
              <a:buNone/>
            </a:pPr>
            <a:r>
              <a:rPr b="0" i="0" lang="en" sz="16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$ docker s</a:t>
            </a:r>
            <a:r>
              <a:rPr lang="en" sz="1600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warm init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1C2B30"/>
              </a:buClr>
              <a:buFont typeface="Courier New"/>
              <a:buNone/>
            </a:pPr>
            <a:r>
              <a:t/>
            </a:r>
            <a:endParaRPr sz="1600">
              <a:solidFill>
                <a:srgbClr val="1C2B3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2" name="Shape 352"/>
          <p:cNvSpPr/>
          <p:nvPr/>
        </p:nvSpPr>
        <p:spPr>
          <a:xfrm>
            <a:off x="503500" y="4237125"/>
            <a:ext cx="186600" cy="2217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Custom 51">
      <a:dk1>
        <a:srgbClr val="008EC0"/>
      </a:dk1>
      <a:lt1>
        <a:srgbClr val="FFFFFF"/>
      </a:lt1>
      <a:dk2>
        <a:srgbClr val="1C2B30"/>
      </a:dk2>
      <a:lt2>
        <a:srgbClr val="F2F2F2"/>
      </a:lt2>
      <a:accent1>
        <a:srgbClr val="008EC0"/>
      </a:accent1>
      <a:accent2>
        <a:srgbClr val="005D7E"/>
      </a:accent2>
      <a:accent3>
        <a:srgbClr val="01A08D"/>
      </a:accent3>
      <a:accent4>
        <a:srgbClr val="08D7BE"/>
      </a:accent4>
      <a:accent5>
        <a:srgbClr val="2FB5E5"/>
      </a:accent5>
      <a:accent6>
        <a:srgbClr val="75A0AF"/>
      </a:accent6>
      <a:hlink>
        <a:srgbClr val="2FB5E5"/>
      </a:hlink>
      <a:folHlink>
        <a:srgbClr val="2FB5E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