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12"/>
  </p:notesMasterIdLst>
  <p:sldIdLst>
    <p:sldId id="256" r:id="rId2"/>
    <p:sldId id="257" r:id="rId3"/>
    <p:sldId id="267" r:id="rId4"/>
    <p:sldId id="258" r:id="rId5"/>
    <p:sldId id="265" r:id="rId6"/>
    <p:sldId id="262" r:id="rId7"/>
    <p:sldId id="264" r:id="rId8"/>
    <p:sldId id="263" r:id="rId9"/>
    <p:sldId id="259" r:id="rId10"/>
    <p:sldId id="260" r:id="rId11"/>
  </p:sldIdLst>
  <p:sldSz cx="12188825" cy="6858000"/>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68900"/>
    <a:srgbClr val="00007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4660"/>
  </p:normalViewPr>
  <p:slideViewPr>
    <p:cSldViewPr>
      <p:cViewPr varScale="1">
        <p:scale>
          <a:sx n="84" d="100"/>
          <a:sy n="84" d="100"/>
        </p:scale>
        <p:origin x="562" y="62"/>
      </p:cViewPr>
      <p:guideLst>
        <p:guide orient="horz" pos="2160"/>
        <p:guide pos="2880"/>
        <p:guide pos="3839"/>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dirty="0"/>
          </a:p>
        </p:txBody>
      </p:sp>
      <p:sp>
        <p:nvSpPr>
          <p:cNvPr id="2050" name="Rectangle 2"/>
          <p:cNvSpPr>
            <a:spLocks noGrp="1" noChangeArrowheads="1"/>
          </p:cNvSpPr>
          <p:nvPr>
            <p:ph type="hdr"/>
          </p:nvPr>
        </p:nvSpPr>
        <p:spPr bwMode="auto">
          <a:xfrm>
            <a:off x="0" y="0"/>
            <a:ext cx="2970213" cy="45720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dirty="0"/>
              <a:t>B-TECH PROJECT MID-SEM PRESENTATION 2011</a:t>
            </a:r>
          </a:p>
        </p:txBody>
      </p:sp>
      <p:sp>
        <p:nvSpPr>
          <p:cNvPr id="2051" name="Rectangle 3"/>
          <p:cNvSpPr>
            <a:spLocks noGrp="1" noChangeArrowheads="1"/>
          </p:cNvSpPr>
          <p:nvPr>
            <p:ph type="dt"/>
          </p:nvPr>
        </p:nvSpPr>
        <p:spPr bwMode="auto">
          <a:xfrm>
            <a:off x="3886200" y="0"/>
            <a:ext cx="2970213"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endParaRPr lang="en-US" dirty="0"/>
          </a:p>
        </p:txBody>
      </p:sp>
      <p:sp>
        <p:nvSpPr>
          <p:cNvPr id="2052" name="Rectangle 4"/>
          <p:cNvSpPr>
            <a:spLocks noGrp="1" noRot="1" noChangeAspect="1" noChangeArrowheads="1"/>
          </p:cNvSpPr>
          <p:nvPr>
            <p:ph type="sldImg"/>
          </p:nvPr>
        </p:nvSpPr>
        <p:spPr bwMode="auto">
          <a:xfrm>
            <a:off x="382588" y="685800"/>
            <a:ext cx="6091237" cy="3427413"/>
          </a:xfrm>
          <a:prstGeom prst="rect">
            <a:avLst/>
          </a:prstGeom>
          <a:noFill/>
          <a:ln w="9360" cap="sq">
            <a:solidFill>
              <a:srgbClr val="000000"/>
            </a:solidFill>
            <a:miter lim="800000"/>
            <a:headEnd/>
            <a:tailEnd/>
          </a:ln>
          <a:effectLst/>
        </p:spPr>
      </p:sp>
      <p:sp>
        <p:nvSpPr>
          <p:cNvPr id="2053" name="Rectangle 5"/>
          <p:cNvSpPr>
            <a:spLocks noGrp="1" noChangeArrowheads="1"/>
          </p:cNvSpPr>
          <p:nvPr>
            <p:ph type="body"/>
          </p:nvPr>
        </p:nvSpPr>
        <p:spPr bwMode="auto">
          <a:xfrm>
            <a:off x="914400" y="4343400"/>
            <a:ext cx="5027613" cy="41132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2054" name="Rectangle 6"/>
          <p:cNvSpPr>
            <a:spLocks noGrp="1" noChangeArrowheads="1"/>
          </p:cNvSpPr>
          <p:nvPr>
            <p:ph type="ftr"/>
          </p:nvPr>
        </p:nvSpPr>
        <p:spPr bwMode="auto">
          <a:xfrm>
            <a:off x="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dirty="0"/>
              <a:t>BY KHUSHBU KHAN &amp; ISAN SAHOO </a:t>
            </a:r>
          </a:p>
        </p:txBody>
      </p:sp>
      <p:sp>
        <p:nvSpPr>
          <p:cNvPr id="2055" name="Rectangle 7"/>
          <p:cNvSpPr>
            <a:spLocks noGrp="1" noChangeArrowheads="1"/>
          </p:cNvSpPr>
          <p:nvPr>
            <p:ph type="sldNum"/>
          </p:nvPr>
        </p:nvSpPr>
        <p:spPr bwMode="auto">
          <a:xfrm>
            <a:off x="388620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fld id="{90173F01-018E-44DD-8CA5-61626393428E}" type="slidenum">
              <a:rPr lang="en-US"/>
              <a:pPr/>
              <a:t>‹#›</a:t>
            </a:fld>
            <a:endParaRPr lang="en-US" dirty="0"/>
          </a:p>
        </p:txBody>
      </p:sp>
    </p:spTree>
    <p:extLst>
      <p:ext uri="{BB962C8B-B14F-4D97-AF65-F5344CB8AC3E}">
        <p14:creationId xmlns:p14="http://schemas.microsoft.com/office/powerpoint/2010/main" val="3421633109"/>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a:ln/>
        </p:spPr>
        <p:txBody>
          <a:bodyPr/>
          <a:lstStyle/>
          <a:p>
            <a:r>
              <a:rPr lang="en-US" dirty="0"/>
              <a:t>B-TECH PROJECT MID-SEM PRESENTATION 2011</a:t>
            </a:r>
          </a:p>
        </p:txBody>
      </p:sp>
      <p:sp>
        <p:nvSpPr>
          <p:cNvPr id="8" name="Rectangle 6"/>
          <p:cNvSpPr>
            <a:spLocks noGrp="1" noChangeArrowheads="1"/>
          </p:cNvSpPr>
          <p:nvPr>
            <p:ph type="ftr"/>
          </p:nvPr>
        </p:nvSpPr>
        <p:spPr>
          <a:ln/>
        </p:spPr>
        <p:txBody>
          <a:bodyPr/>
          <a:lstStyle/>
          <a:p>
            <a:r>
              <a:rPr lang="en-US" dirty="0"/>
              <a:t>BY KHUSHBU KHAN &amp; ISAN SAHOO </a:t>
            </a:r>
          </a:p>
        </p:txBody>
      </p:sp>
      <p:sp>
        <p:nvSpPr>
          <p:cNvPr id="9" name="Rectangle 7"/>
          <p:cNvSpPr>
            <a:spLocks noGrp="1" noChangeArrowheads="1"/>
          </p:cNvSpPr>
          <p:nvPr>
            <p:ph type="sldNum"/>
          </p:nvPr>
        </p:nvSpPr>
        <p:spPr>
          <a:ln/>
        </p:spPr>
        <p:txBody>
          <a:bodyPr/>
          <a:lstStyle/>
          <a:p>
            <a:fld id="{D486F327-06FC-42EA-BF79-15D71132BE00}" type="slidenum">
              <a:rPr lang="en-US"/>
              <a:pPr/>
              <a:t>1</a:t>
            </a:fld>
            <a:endParaRPr lang="en-US" dirty="0"/>
          </a:p>
        </p:txBody>
      </p:sp>
      <p:sp>
        <p:nvSpPr>
          <p:cNvPr id="27649" name="Text Box 1"/>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B-TECH PROJECT MID-SEM PRESENTATION 2011</a:t>
            </a:r>
          </a:p>
        </p:txBody>
      </p:sp>
      <p:sp>
        <p:nvSpPr>
          <p:cNvPr id="27650" name="Text Box 2"/>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BY KHUSHBU KHAN &amp; ISAN SAHOO </a:t>
            </a: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97838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dirty="0"/>
              <a:t>B-TECH PROJECT MID-SEM PRESENTATION 2011</a:t>
            </a:r>
          </a:p>
        </p:txBody>
      </p:sp>
      <p:sp>
        <p:nvSpPr>
          <p:cNvPr id="9" name="Rectangle 6"/>
          <p:cNvSpPr>
            <a:spLocks noGrp="1" noChangeArrowheads="1"/>
          </p:cNvSpPr>
          <p:nvPr>
            <p:ph type="ftr"/>
          </p:nvPr>
        </p:nvSpPr>
        <p:spPr>
          <a:ln/>
        </p:spPr>
        <p:txBody>
          <a:bodyPr/>
          <a:lstStyle/>
          <a:p>
            <a:r>
              <a:rPr lang="en-US" dirty="0"/>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2</a:t>
            </a:fld>
            <a:endParaRPr lang="en-US" dirty="0"/>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dirty="0"/>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dirty="0">
              <a:solidFill>
                <a:srgbClr val="000000"/>
              </a:solidFill>
              <a:ea typeface="DejaVu Sans" charset="0"/>
              <a:cs typeface="DejaVu Sans" charset="0"/>
            </a:endParaRPr>
          </a:p>
        </p:txBody>
      </p:sp>
    </p:spTree>
    <p:extLst>
      <p:ext uri="{BB962C8B-B14F-4D97-AF65-F5344CB8AC3E}">
        <p14:creationId xmlns:p14="http://schemas.microsoft.com/office/powerpoint/2010/main" val="141289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dirty="0"/>
              <a:t>B-TECH PROJECT MID-SEM PRESENTATION 2011</a:t>
            </a:r>
          </a:p>
        </p:txBody>
      </p:sp>
      <p:sp>
        <p:nvSpPr>
          <p:cNvPr id="9" name="Rectangle 6"/>
          <p:cNvSpPr>
            <a:spLocks noGrp="1" noChangeArrowheads="1"/>
          </p:cNvSpPr>
          <p:nvPr>
            <p:ph type="ftr"/>
          </p:nvPr>
        </p:nvSpPr>
        <p:spPr>
          <a:ln/>
        </p:spPr>
        <p:txBody>
          <a:bodyPr/>
          <a:lstStyle/>
          <a:p>
            <a:r>
              <a:rPr lang="en-US" dirty="0"/>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3</a:t>
            </a:fld>
            <a:endParaRPr lang="en-US" dirty="0"/>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dirty="0"/>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200" dirty="0">
              <a:solidFill>
                <a:srgbClr val="000000"/>
              </a:solidFill>
              <a:ea typeface="DejaVu Sans" charset="0"/>
              <a:cs typeface="DejaVu Sans" charset="0"/>
            </a:endParaRPr>
          </a:p>
        </p:txBody>
      </p:sp>
    </p:spTree>
    <p:extLst>
      <p:ext uri="{BB962C8B-B14F-4D97-AF65-F5344CB8AC3E}">
        <p14:creationId xmlns:p14="http://schemas.microsoft.com/office/powerpoint/2010/main" val="1412890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dirty="0"/>
              <a:t>B-TECH PROJECT MID-SEM PRESENTATION 2011</a:t>
            </a:r>
          </a:p>
        </p:txBody>
      </p:sp>
      <p:sp>
        <p:nvSpPr>
          <p:cNvPr id="9" name="Rectangle 6"/>
          <p:cNvSpPr>
            <a:spLocks noGrp="1" noChangeArrowheads="1"/>
          </p:cNvSpPr>
          <p:nvPr>
            <p:ph type="ftr"/>
          </p:nvPr>
        </p:nvSpPr>
        <p:spPr>
          <a:ln/>
        </p:spPr>
        <p:txBody>
          <a:bodyPr/>
          <a:lstStyle/>
          <a:p>
            <a:r>
              <a:rPr lang="en-US" dirty="0"/>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4</a:t>
            </a:fld>
            <a:endParaRPr lang="en-US" dirty="0"/>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dirty="0"/>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1200" dirty="0">
              <a:solidFill>
                <a:srgbClr val="000000"/>
              </a:solidFill>
              <a:ea typeface="DejaVu Sans" charset="0"/>
              <a:cs typeface="DejaVu Sans" charset="0"/>
            </a:endParaRPr>
          </a:p>
        </p:txBody>
      </p:sp>
    </p:spTree>
    <p:extLst>
      <p:ext uri="{BB962C8B-B14F-4D97-AF65-F5344CB8AC3E}">
        <p14:creationId xmlns:p14="http://schemas.microsoft.com/office/powerpoint/2010/main" val="2684209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dirty="0"/>
              <a:t>B-TECH PROJECT MID-SEM PRESENTATION 2011</a:t>
            </a:r>
          </a:p>
        </p:txBody>
      </p:sp>
      <p:sp>
        <p:nvSpPr>
          <p:cNvPr id="9" name="Rectangle 6"/>
          <p:cNvSpPr>
            <a:spLocks noGrp="1" noChangeArrowheads="1"/>
          </p:cNvSpPr>
          <p:nvPr>
            <p:ph type="ftr"/>
          </p:nvPr>
        </p:nvSpPr>
        <p:spPr>
          <a:ln/>
        </p:spPr>
        <p:txBody>
          <a:bodyPr/>
          <a:lstStyle/>
          <a:p>
            <a:r>
              <a:rPr lang="en-US" dirty="0"/>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5</a:t>
            </a:fld>
            <a:endParaRPr lang="en-US" dirty="0"/>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dirty="0"/>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1200" dirty="0">
              <a:solidFill>
                <a:srgbClr val="000000"/>
              </a:solidFill>
              <a:ea typeface="DejaVu Sans" charset="0"/>
              <a:cs typeface="DejaVu Sans" charset="0"/>
            </a:endParaRPr>
          </a:p>
        </p:txBody>
      </p:sp>
    </p:spTree>
    <p:extLst>
      <p:ext uri="{BB962C8B-B14F-4D97-AF65-F5344CB8AC3E}">
        <p14:creationId xmlns:p14="http://schemas.microsoft.com/office/powerpoint/2010/main" val="268420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dirty="0"/>
              <a:t>B-TECH PROJECT MID-SEM PRESENTATION 2011</a:t>
            </a:r>
          </a:p>
        </p:txBody>
      </p:sp>
      <p:sp>
        <p:nvSpPr>
          <p:cNvPr id="9" name="Rectangle 6"/>
          <p:cNvSpPr>
            <a:spLocks noGrp="1" noChangeArrowheads="1"/>
          </p:cNvSpPr>
          <p:nvPr>
            <p:ph type="ftr"/>
          </p:nvPr>
        </p:nvSpPr>
        <p:spPr>
          <a:ln/>
        </p:spPr>
        <p:txBody>
          <a:bodyPr/>
          <a:lstStyle/>
          <a:p>
            <a:r>
              <a:rPr lang="en-US" dirty="0"/>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6</a:t>
            </a:fld>
            <a:endParaRPr lang="en-US" dirty="0"/>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dirty="0"/>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1200" dirty="0">
              <a:solidFill>
                <a:srgbClr val="000000"/>
              </a:solidFill>
              <a:ea typeface="DejaVu Sans" charset="0"/>
              <a:cs typeface="DejaVu Sans" charset="0"/>
            </a:endParaRPr>
          </a:p>
        </p:txBody>
      </p:sp>
    </p:spTree>
    <p:extLst>
      <p:ext uri="{BB962C8B-B14F-4D97-AF65-F5344CB8AC3E}">
        <p14:creationId xmlns:p14="http://schemas.microsoft.com/office/powerpoint/2010/main" val="2684209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dirty="0"/>
              <a:t>B-TECH PROJECT MID-SEM PRESENTATION 2011</a:t>
            </a:r>
          </a:p>
        </p:txBody>
      </p:sp>
      <p:sp>
        <p:nvSpPr>
          <p:cNvPr id="9" name="Rectangle 6"/>
          <p:cNvSpPr>
            <a:spLocks noGrp="1" noChangeArrowheads="1"/>
          </p:cNvSpPr>
          <p:nvPr>
            <p:ph type="ftr"/>
          </p:nvPr>
        </p:nvSpPr>
        <p:spPr>
          <a:ln/>
        </p:spPr>
        <p:txBody>
          <a:bodyPr/>
          <a:lstStyle/>
          <a:p>
            <a:r>
              <a:rPr lang="en-US" dirty="0"/>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7</a:t>
            </a:fld>
            <a:endParaRPr lang="en-US" dirty="0"/>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dirty="0"/>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1200" dirty="0">
              <a:solidFill>
                <a:srgbClr val="000000"/>
              </a:solidFill>
              <a:ea typeface="DejaVu Sans" charset="0"/>
              <a:cs typeface="DejaVu Sans" charset="0"/>
            </a:endParaRPr>
          </a:p>
        </p:txBody>
      </p:sp>
    </p:spTree>
    <p:extLst>
      <p:ext uri="{BB962C8B-B14F-4D97-AF65-F5344CB8AC3E}">
        <p14:creationId xmlns:p14="http://schemas.microsoft.com/office/powerpoint/2010/main" val="2684209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dirty="0"/>
              <a:t>B-TECH PROJECT MID-SEM PRESENTATION 2011</a:t>
            </a:r>
          </a:p>
        </p:txBody>
      </p:sp>
      <p:sp>
        <p:nvSpPr>
          <p:cNvPr id="9" name="Rectangle 6"/>
          <p:cNvSpPr>
            <a:spLocks noGrp="1" noChangeArrowheads="1"/>
          </p:cNvSpPr>
          <p:nvPr>
            <p:ph type="ftr"/>
          </p:nvPr>
        </p:nvSpPr>
        <p:spPr>
          <a:ln/>
        </p:spPr>
        <p:txBody>
          <a:bodyPr/>
          <a:lstStyle/>
          <a:p>
            <a:r>
              <a:rPr lang="en-US" dirty="0"/>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8</a:t>
            </a:fld>
            <a:endParaRPr lang="en-US" dirty="0"/>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dirty="0"/>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1200" dirty="0">
              <a:solidFill>
                <a:srgbClr val="000000"/>
              </a:solidFill>
              <a:ea typeface="DejaVu Sans" charset="0"/>
              <a:cs typeface="DejaVu Sans" charset="0"/>
            </a:endParaRPr>
          </a:p>
        </p:txBody>
      </p:sp>
    </p:spTree>
    <p:extLst>
      <p:ext uri="{BB962C8B-B14F-4D97-AF65-F5344CB8AC3E}">
        <p14:creationId xmlns:p14="http://schemas.microsoft.com/office/powerpoint/2010/main" val="268420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6" y="457200"/>
            <a:ext cx="10055781" cy="614346"/>
          </a:xfrm>
          <a:prstGeom prst="rect">
            <a:avLst/>
          </a:prstGeom>
        </p:spPr>
        <p:txBody>
          <a:bodyPr/>
          <a:lstStyle>
            <a:lvl1pPr>
              <a:defRPr sz="3200" b="1">
                <a:solidFill>
                  <a:srgbClr val="002A7E"/>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737959" y="1117619"/>
            <a:ext cx="11212846" cy="5311781"/>
          </a:xfrm>
          <a:prstGeom prst="rect">
            <a:avLst/>
          </a:prstGeom>
        </p:spPr>
        <p:txBody>
          <a:bodyPr/>
          <a:lstStyle>
            <a:lvl1pPr marL="519113" indent="-519113">
              <a:lnSpc>
                <a:spcPct val="120000"/>
              </a:lnSpc>
              <a:buFont typeface="Wingdings" pitchFamily="2" charset="2"/>
              <a:buChar char="q"/>
              <a:defRPr sz="2600"/>
            </a:lvl1pPr>
            <a:lvl2pPr marL="1146175" indent="450850">
              <a:lnSpc>
                <a:spcPct val="120000"/>
              </a:lnSpc>
              <a:buFont typeface="Wingdings" pitchFamily="2" charset="2"/>
              <a:buChar char="v"/>
              <a:defRPr sz="2400"/>
            </a:lvl2pPr>
            <a:lvl3pPr marL="2116138" indent="-287338">
              <a:lnSpc>
                <a:spcPct val="120000"/>
              </a:lnSpc>
              <a:defRPr sz="2400"/>
            </a:lvl3pPr>
            <a:lvl4pPr>
              <a:lnSpc>
                <a:spcPct val="120000"/>
              </a:lnSpc>
              <a:defRPr sz="2400"/>
            </a:lvl4pPr>
            <a:lvl5pPr>
              <a:lnSpc>
                <a:spcPct val="120000"/>
              </a:lnSpc>
              <a:defRPr sz="2400"/>
            </a:lvl5pPr>
          </a:lstStyle>
          <a:p>
            <a:pPr lvl="0"/>
            <a:r>
              <a:rPr lang="en-US" dirty="0" smtClean="0"/>
              <a:t>Click </a:t>
            </a:r>
            <a:r>
              <a:rPr lang="en-US" dirty="0"/>
              <a:t>to edit Master text styles</a:t>
            </a:r>
          </a:p>
          <a:p>
            <a:pPr lvl="1"/>
            <a:r>
              <a:rPr lang="en-US" dirty="0" smtClean="0"/>
              <a:t>Second </a:t>
            </a:r>
            <a:r>
              <a:rPr lang="en-US" dirty="0"/>
              <a:t>level</a:t>
            </a:r>
          </a:p>
          <a:p>
            <a:pPr lvl="2"/>
            <a:r>
              <a:rPr lang="en-US" dirty="0"/>
              <a:t>Third level</a:t>
            </a:r>
          </a:p>
          <a:p>
            <a:pPr lvl="3"/>
            <a:r>
              <a:rPr lang="en-US" dirty="0"/>
              <a:t>Fourth level</a:t>
            </a:r>
          </a:p>
          <a:p>
            <a:pPr lvl="4"/>
            <a:r>
              <a:rPr lang="en-US" dirty="0"/>
              <a:t>Fifth level</a:t>
            </a:r>
          </a:p>
        </p:txBody>
      </p:sp>
      <p:sp>
        <p:nvSpPr>
          <p:cNvPr id="4" name="Line 8"/>
          <p:cNvSpPr>
            <a:spLocks noChangeShapeType="1"/>
          </p:cNvSpPr>
          <p:nvPr userDrawn="1"/>
        </p:nvSpPr>
        <p:spPr bwMode="auto">
          <a:xfrm>
            <a:off x="772314" y="914400"/>
            <a:ext cx="11457496" cy="1588"/>
          </a:xfrm>
          <a:prstGeom prst="line">
            <a:avLst/>
          </a:prstGeom>
          <a:noFill/>
          <a:ln w="34925" cap="sq">
            <a:solidFill>
              <a:srgbClr val="FF0000"/>
            </a:solidFill>
            <a:miter lim="800000"/>
            <a:headEnd/>
            <a:tailEnd/>
          </a:ln>
          <a:effectLst/>
        </p:spPr>
        <p:txBody>
          <a:bodyPr/>
          <a:lstStyle/>
          <a:p>
            <a:endParaRPr lang="en-US" dirty="0"/>
          </a:p>
        </p:txBody>
      </p:sp>
      <p:sp>
        <p:nvSpPr>
          <p:cNvPr id="6" name="Google Shape;14;p17">
            <a:extLst>
              <a:ext uri="{FF2B5EF4-FFF2-40B4-BE49-F238E27FC236}"/>
            </a:extLst>
          </p:cNvPr>
          <p:cNvSpPr txBox="1">
            <a:spLocks noChangeArrowheads="1"/>
          </p:cNvSpPr>
          <p:nvPr userDrawn="1"/>
        </p:nvSpPr>
        <p:spPr bwMode="auto">
          <a:xfrm>
            <a:off x="11162479" y="6438900"/>
            <a:ext cx="914162" cy="419100"/>
          </a:xfrm>
          <a:prstGeom prst="rect">
            <a:avLst/>
          </a:prstGeom>
          <a:noFill/>
          <a:ln>
            <a:noFill/>
          </a:ln>
          <a:extLst/>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63648" y="6324600"/>
            <a:ext cx="1320456" cy="533400"/>
          </a:xfrm>
          <a:prstGeom prst="rect">
            <a:avLst/>
          </a:prstGeom>
          <a:noFill/>
          <a:ln w="9525" cap="flat">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solidFill>
                <a:schemeClr val="tx1"/>
              </a:solidFill>
              <a:latin typeface="Arial" charset="0"/>
              <a:ea typeface="DejaVu Sans" charset="0"/>
              <a:cs typeface="DejaVu Sans"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Google Shape;14;p17">
            <a:extLst>
              <a:ext uri="{FF2B5EF4-FFF2-40B4-BE49-F238E27FC236}"/>
            </a:extLst>
          </p:cNvPr>
          <p:cNvSpPr txBox="1">
            <a:spLocks noChangeArrowheads="1"/>
          </p:cNvSpPr>
          <p:nvPr userDrawn="1"/>
        </p:nvSpPr>
        <p:spPr bwMode="auto">
          <a:xfrm>
            <a:off x="11162479" y="6438900"/>
            <a:ext cx="914162" cy="419100"/>
          </a:xfrm>
          <a:prstGeom prst="rect">
            <a:avLst/>
          </a:prstGeom>
          <a:noFill/>
          <a:ln>
            <a:noFill/>
          </a:ln>
          <a:extLst/>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Google Shape;6;p17">
            <a:extLst>
              <a:ext uri="{FF2B5EF4-FFF2-40B4-BE49-F238E27FC236}"/>
            </a:extLst>
          </p:cNvPr>
          <p:cNvSpPr txBox="1">
            <a:spLocks noChangeArrowheads="1"/>
          </p:cNvSpPr>
          <p:nvPr/>
        </p:nvSpPr>
        <p:spPr bwMode="auto">
          <a:xfrm>
            <a:off x="11364492" y="6438900"/>
            <a:ext cx="558654" cy="419100"/>
          </a:xfrm>
          <a:prstGeom prst="rect">
            <a:avLst/>
          </a:prstGeom>
          <a:solidFill>
            <a:srgbClr val="F79646"/>
          </a:solidFill>
          <a:ln>
            <a:noFill/>
          </a:ln>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027" name="Google Shape;7;p17">
            <a:extLst>
              <a:ext uri="{FF2B5EF4-FFF2-40B4-BE49-F238E27FC236}"/>
            </a:extLst>
          </p:cNvPr>
          <p:cNvSpPr txBox="1">
            <a:spLocks noChangeArrowheads="1"/>
          </p:cNvSpPr>
          <p:nvPr/>
        </p:nvSpPr>
        <p:spPr bwMode="auto">
          <a:xfrm>
            <a:off x="4164515" y="6248400"/>
            <a:ext cx="3859795" cy="457200"/>
          </a:xfrm>
          <a:prstGeom prst="rect">
            <a:avLst/>
          </a:prstGeom>
          <a:noFill/>
          <a:ln>
            <a:noFill/>
          </a:ln>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028" name="Google Shape;8;p17">
            <a:extLst>
              <a:ext uri="{FF2B5EF4-FFF2-40B4-BE49-F238E27FC236}"/>
            </a:extLst>
          </p:cNvPr>
          <p:cNvSpPr txBox="1">
            <a:spLocks noChangeArrowheads="1"/>
          </p:cNvSpPr>
          <p:nvPr/>
        </p:nvSpPr>
        <p:spPr bwMode="auto">
          <a:xfrm>
            <a:off x="8735324" y="6248400"/>
            <a:ext cx="2539339" cy="457200"/>
          </a:xfrm>
          <a:prstGeom prst="rect">
            <a:avLst/>
          </a:prstGeom>
          <a:noFill/>
          <a:ln>
            <a:noFill/>
          </a:ln>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029" name="Google Shape;9;p17">
            <a:extLst>
              <a:ext uri="{FF2B5EF4-FFF2-40B4-BE49-F238E27FC236}"/>
            </a:extLst>
          </p:cNvPr>
          <p:cNvSpPr txBox="1">
            <a:spLocks noChangeArrowheads="1"/>
          </p:cNvSpPr>
          <p:nvPr/>
        </p:nvSpPr>
        <p:spPr bwMode="auto">
          <a:xfrm>
            <a:off x="0" y="733427"/>
            <a:ext cx="711015" cy="6124575"/>
          </a:xfrm>
          <a:prstGeom prst="rect">
            <a:avLst/>
          </a:prstGeom>
          <a:solidFill>
            <a:srgbClr val="2E4698"/>
          </a:solidFill>
          <a:ln>
            <a:noFill/>
          </a:ln>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030" name="Google Shape;10;p17">
            <a:extLst>
              <a:ext uri="{FF2B5EF4-FFF2-40B4-BE49-F238E27FC236}"/>
            </a:extLst>
          </p:cNvPr>
          <p:cNvSpPr txBox="1">
            <a:spLocks noChangeArrowheads="1"/>
          </p:cNvSpPr>
          <p:nvPr/>
        </p:nvSpPr>
        <p:spPr bwMode="auto">
          <a:xfrm rot="-5400000">
            <a:off x="-2976641" y="3579740"/>
            <a:ext cx="6567487" cy="446236"/>
          </a:xfrm>
          <a:prstGeom prst="rect">
            <a:avLst/>
          </a:prstGeom>
          <a:noFill/>
          <a:ln>
            <a:noFill/>
          </a:ln>
          <a:extLst/>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2300"/>
              <a:defRPr/>
            </a:pPr>
            <a:r>
              <a:rPr lang="en-US" sz="2300" b="1" dirty="0">
                <a:solidFill>
                  <a:srgbClr val="FFFFFF"/>
                </a:solidFill>
              </a:rPr>
              <a:t>National Institute of Science &amp; Technology </a:t>
            </a:r>
            <a:endParaRPr lang="en-US" dirty="0"/>
          </a:p>
        </p:txBody>
      </p:sp>
      <p:sp>
        <p:nvSpPr>
          <p:cNvPr id="1031" name="Google Shape;11;p17">
            <a:extLst>
              <a:ext uri="{FF2B5EF4-FFF2-40B4-BE49-F238E27FC236}"/>
            </a:extLst>
          </p:cNvPr>
          <p:cNvSpPr txBox="1">
            <a:spLocks noChangeArrowheads="1"/>
          </p:cNvSpPr>
          <p:nvPr/>
        </p:nvSpPr>
        <p:spPr bwMode="auto">
          <a:xfrm>
            <a:off x="761802" y="76202"/>
            <a:ext cx="10179574" cy="646113"/>
          </a:xfrm>
          <a:prstGeom prst="rect">
            <a:avLst/>
          </a:prstGeom>
          <a:noFill/>
          <a:ln>
            <a:noFill/>
          </a:ln>
          <a:extLst/>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D43A2A"/>
              </a:buClr>
              <a:buSzPts val="3600"/>
              <a:defRPr/>
            </a:pPr>
            <a:r>
              <a:rPr lang="en-US" sz="3600" b="1" dirty="0">
                <a:solidFill>
                  <a:srgbClr val="D43A2A"/>
                </a:solidFill>
              </a:rPr>
              <a:t> </a:t>
            </a:r>
            <a:endParaRPr lang="en-US" dirty="0"/>
          </a:p>
        </p:txBody>
      </p:sp>
      <p:pic>
        <p:nvPicPr>
          <p:cNvPr id="68616" name="Google Shape;12;p17"/>
          <p:cNvPicPr preferRelativeResize="0">
            <a:picLocks noChangeAspect="1" noChangeArrowheads="1"/>
          </p:cNvPicPr>
          <p:nvPr/>
        </p:nvPicPr>
        <p:blipFill>
          <a:blip r:embed="rId5"/>
          <a:srcRect/>
          <a:stretch>
            <a:fillRect/>
          </a:stretch>
        </p:blipFill>
        <p:spPr bwMode="auto">
          <a:xfrm>
            <a:off x="10820914" y="40945"/>
            <a:ext cx="1369498" cy="873455"/>
          </a:xfrm>
          <a:prstGeom prst="rect">
            <a:avLst/>
          </a:prstGeom>
          <a:noFill/>
          <a:ln w="9525">
            <a:noFill/>
            <a:miter lim="800000"/>
            <a:headEnd/>
            <a:tailEnd/>
          </a:ln>
        </p:spPr>
      </p:pic>
      <p:sp>
        <p:nvSpPr>
          <p:cNvPr id="1033" name="Google Shape;13;p17">
            <a:extLst>
              <a:ext uri="{FF2B5EF4-FFF2-40B4-BE49-F238E27FC236}"/>
            </a:extLst>
          </p:cNvPr>
          <p:cNvSpPr txBox="1">
            <a:spLocks noChangeArrowheads="1"/>
          </p:cNvSpPr>
          <p:nvPr/>
        </p:nvSpPr>
        <p:spPr bwMode="auto">
          <a:xfrm>
            <a:off x="0" y="2"/>
            <a:ext cx="711015" cy="733425"/>
          </a:xfrm>
          <a:prstGeom prst="rect">
            <a:avLst/>
          </a:prstGeom>
          <a:solidFill>
            <a:srgbClr val="F79646"/>
          </a:solidFill>
          <a:ln>
            <a:noFill/>
          </a:ln>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dirty="0">
              <a:latin typeface="Calibri" panose="020F0502020204030204" pitchFamily="34" charset="0"/>
              <a:cs typeface="Calibri" panose="020F0502020204030204" pitchFamily="34" charset="0"/>
              <a:sym typeface="Calibri" panose="020F0502020204030204" pitchFamily="34" charset="0"/>
            </a:endParaRPr>
          </a:p>
        </p:txBody>
      </p:sp>
      <p:cxnSp>
        <p:nvCxnSpPr>
          <p:cNvPr id="68619" name="Google Shape;15;p17"/>
          <p:cNvCxnSpPr>
            <a:cxnSpLocks noChangeShapeType="1"/>
          </p:cNvCxnSpPr>
          <p:nvPr userDrawn="1"/>
        </p:nvCxnSpPr>
        <p:spPr bwMode="auto">
          <a:xfrm>
            <a:off x="679928" y="6463352"/>
            <a:ext cx="10698480" cy="0"/>
          </a:xfrm>
          <a:prstGeom prst="straightConnector1">
            <a:avLst/>
          </a:prstGeom>
          <a:noFill/>
          <a:ln w="38100">
            <a:solidFill>
              <a:srgbClr val="FF0000"/>
            </a:solidFill>
            <a:miter lim="800000"/>
            <a:headEnd/>
            <a:tailEnd/>
          </a:ln>
        </p:spPr>
      </p:cxnSp>
      <p:sp>
        <p:nvSpPr>
          <p:cNvPr id="13" name="Text Box 4"/>
          <p:cNvSpPr txBox="1">
            <a:spLocks noChangeArrowheads="1"/>
          </p:cNvSpPr>
          <p:nvPr userDrawn="1"/>
        </p:nvSpPr>
        <p:spPr bwMode="auto">
          <a:xfrm>
            <a:off x="711063" y="2"/>
            <a:ext cx="5713144" cy="371513"/>
          </a:xfrm>
          <a:prstGeom prst="rect">
            <a:avLst/>
          </a:prstGeom>
          <a:noFill/>
          <a:ln w="9525" cap="flat">
            <a:noFill/>
            <a:round/>
            <a:headEnd/>
            <a:tailE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DE8400"/>
                </a:solidFill>
                <a:latin typeface="Arial" charset="0"/>
                <a:ea typeface="DejaVu Sans" charset="0"/>
                <a:cs typeface="DejaVu Sans" charset="0"/>
              </a:rPr>
              <a:t>B.TECH </a:t>
            </a:r>
            <a:r>
              <a:rPr lang="en-US" sz="1800" b="1" dirty="0" smtClean="0">
                <a:solidFill>
                  <a:srgbClr val="DE8400"/>
                </a:solidFill>
                <a:latin typeface="Arial" charset="0"/>
                <a:ea typeface="DejaVu Sans" charset="0"/>
                <a:cs typeface="DejaVu Sans" charset="0"/>
              </a:rPr>
              <a:t>TITLE DEFENSE PRESENTATION 2021-22</a:t>
            </a:r>
            <a:endParaRPr lang="en-US" sz="1800" b="1" dirty="0">
              <a:solidFill>
                <a:srgbClr val="DE8400"/>
              </a:solidFill>
              <a:latin typeface="Arial" charset="0"/>
              <a:ea typeface="DejaVu Sans" charset="0"/>
              <a:cs typeface="DejaVu Sans" charset="0"/>
            </a:endParaRPr>
          </a:p>
        </p:txBody>
      </p:sp>
      <p:sp>
        <p:nvSpPr>
          <p:cNvPr id="16" name="Line 8"/>
          <p:cNvSpPr>
            <a:spLocks noChangeShapeType="1"/>
          </p:cNvSpPr>
          <p:nvPr userDrawn="1"/>
        </p:nvSpPr>
        <p:spPr bwMode="auto">
          <a:xfrm>
            <a:off x="711015" y="921466"/>
            <a:ext cx="11457496" cy="1588"/>
          </a:xfrm>
          <a:prstGeom prst="line">
            <a:avLst/>
          </a:prstGeom>
          <a:noFill/>
          <a:ln w="34925" cap="sq">
            <a:solidFill>
              <a:srgbClr val="FF0000"/>
            </a:solidFill>
            <a:miter lim="800000"/>
            <a:headEnd/>
            <a:tailEnd/>
          </a:ln>
          <a:effectLst/>
        </p:spPr>
        <p:txBody>
          <a:bodyPr/>
          <a:lstStyle/>
          <a:p>
            <a:endParaRPr lang="en-US" dirty="0"/>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836612" y="1259269"/>
            <a:ext cx="11477810" cy="990600"/>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3333CC"/>
                </a:solidFill>
                <a:ea typeface="DejaVu Sans" charset="0"/>
                <a:cs typeface="DejaVu Sans" charset="0"/>
              </a:rPr>
              <a:t>Face recognition in unconstrained environment using Deep Learning</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chemeClr val="tx1"/>
                </a:solidFill>
                <a:ea typeface="DejaVu Sans" charset="0"/>
                <a:cs typeface="DejaVu Sans" charset="0"/>
              </a:rPr>
              <a:t>Project ID: 22301</a:t>
            </a:r>
            <a:endParaRPr lang="en-US" b="1" dirty="0">
              <a:solidFill>
                <a:schemeClr val="tx1"/>
              </a:solidFill>
              <a:ea typeface="DejaVu Sans" charset="0"/>
              <a:cs typeface="DejaVu Sans" charset="0"/>
            </a:endParaRPr>
          </a:p>
        </p:txBody>
      </p:sp>
      <p:sp>
        <p:nvSpPr>
          <p:cNvPr id="3074" name="Text Box 2"/>
          <p:cNvSpPr txBox="1">
            <a:spLocks noChangeArrowheads="1"/>
          </p:cNvSpPr>
          <p:nvPr/>
        </p:nvSpPr>
        <p:spPr bwMode="auto">
          <a:xfrm>
            <a:off x="1187334" y="4495800"/>
            <a:ext cx="3148760" cy="664968"/>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000000"/>
                </a:solidFill>
                <a:ea typeface="DejaVu Sans" charset="0"/>
                <a:cs typeface="DejaVu Sans" charset="0"/>
              </a:rPr>
              <a:t>Swapnadeep Samal                    Roll No: CSE-201810384</a:t>
            </a:r>
          </a:p>
        </p:txBody>
      </p:sp>
      <p:pic>
        <p:nvPicPr>
          <p:cNvPr id="3075" name="Picture 3"/>
          <p:cNvPicPr>
            <a:picLocks noChangeAspect="1" noChangeArrowheads="1"/>
          </p:cNvPicPr>
          <p:nvPr/>
        </p:nvPicPr>
        <p:blipFill>
          <a:blip r:embed="rId3" cstate="print"/>
          <a:srcRect/>
          <a:stretch>
            <a:fillRect/>
          </a:stretch>
        </p:blipFill>
        <p:spPr bwMode="auto">
          <a:xfrm>
            <a:off x="5503413" y="2763234"/>
            <a:ext cx="1893013" cy="1066800"/>
          </a:xfrm>
          <a:prstGeom prst="rect">
            <a:avLst/>
          </a:prstGeom>
          <a:noFill/>
          <a:ln w="9525" cap="flat">
            <a:noFill/>
            <a:round/>
            <a:headEnd/>
            <a:tailEnd/>
          </a:ln>
          <a:effectLst/>
        </p:spPr>
      </p:pic>
      <p:sp>
        <p:nvSpPr>
          <p:cNvPr id="5" name="Text Box 2"/>
          <p:cNvSpPr txBox="1">
            <a:spLocks noChangeArrowheads="1"/>
          </p:cNvSpPr>
          <p:nvPr/>
        </p:nvSpPr>
        <p:spPr bwMode="auto">
          <a:xfrm>
            <a:off x="8332320" y="4494983"/>
            <a:ext cx="3733800" cy="665785"/>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000000"/>
                </a:solidFill>
                <a:ea typeface="DejaVu Sans" charset="0"/>
                <a:cs typeface="DejaVu Sans" charset="0"/>
              </a:rPr>
              <a:t>Anisha Mohanta                      Roll </a:t>
            </a:r>
            <a:r>
              <a:rPr lang="en-US" sz="2000" b="1" dirty="0">
                <a:solidFill>
                  <a:srgbClr val="000000"/>
                </a:solidFill>
                <a:ea typeface="DejaVu Sans" charset="0"/>
                <a:cs typeface="DejaVu Sans" charset="0"/>
              </a:rPr>
              <a:t>No: </a:t>
            </a:r>
            <a:r>
              <a:rPr lang="en-US" sz="2000" b="1" dirty="0" smtClean="0">
                <a:solidFill>
                  <a:srgbClr val="000000"/>
                </a:solidFill>
                <a:ea typeface="DejaVu Sans" charset="0"/>
                <a:cs typeface="DejaVu Sans" charset="0"/>
              </a:rPr>
              <a:t>CSE-201843391</a:t>
            </a:r>
            <a:endParaRPr lang="en-US" sz="2000" b="1" dirty="0">
              <a:solidFill>
                <a:srgbClr val="000000"/>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FF"/>
              </a:solidFill>
              <a:ea typeface="DejaVu Sans" charset="0"/>
              <a:cs typeface="DejaVu Sans" charset="0"/>
            </a:endParaRPr>
          </a:p>
        </p:txBody>
      </p:sp>
      <p:sp>
        <p:nvSpPr>
          <p:cNvPr id="2" name="Rectangle 1"/>
          <p:cNvSpPr/>
          <p:nvPr/>
        </p:nvSpPr>
        <p:spPr>
          <a:xfrm>
            <a:off x="6177729" y="3880597"/>
            <a:ext cx="544380" cy="461665"/>
          </a:xfrm>
          <a:prstGeom prst="rect">
            <a:avLst/>
          </a:prstGeom>
        </p:spPr>
        <p:txBody>
          <a:bodyPr wrap="none">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000000"/>
                </a:solidFill>
                <a:ea typeface="DejaVu Sans" charset="0"/>
                <a:cs typeface="DejaVu Sans" charset="0"/>
              </a:rPr>
              <a:t>	By</a:t>
            </a:r>
            <a:endParaRPr lang="en-US" dirty="0">
              <a:solidFill>
                <a:srgbClr val="000000"/>
              </a:solidFill>
              <a:ea typeface="DejaVu Sans" charset="0"/>
              <a:cs typeface="DejaVu Sans" charset="0"/>
            </a:endParaRPr>
          </a:p>
        </p:txBody>
      </p:sp>
      <p:sp>
        <p:nvSpPr>
          <p:cNvPr id="7" name="Text Box 2"/>
          <p:cNvSpPr txBox="1">
            <a:spLocks noChangeArrowheads="1"/>
          </p:cNvSpPr>
          <p:nvPr/>
        </p:nvSpPr>
        <p:spPr bwMode="auto">
          <a:xfrm>
            <a:off x="836612" y="5410200"/>
            <a:ext cx="11229508" cy="945357"/>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1" dirty="0" smtClean="0">
                <a:solidFill>
                  <a:srgbClr val="0000CC"/>
                </a:solidFill>
                <a:ea typeface="DejaVu Sans" charset="0"/>
                <a:cs typeface="DejaVu Sans" charset="0"/>
              </a:rPr>
              <a:t>Under </a:t>
            </a:r>
            <a:r>
              <a:rPr lang="en-US" sz="2800" i="1" dirty="0">
                <a:solidFill>
                  <a:srgbClr val="0000CC"/>
                </a:solidFill>
                <a:ea typeface="DejaVu Sans" charset="0"/>
                <a:cs typeface="DejaVu Sans" charset="0"/>
              </a:rPr>
              <a:t>the guidance of</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smtClean="0">
                <a:solidFill>
                  <a:schemeClr val="tx1"/>
                </a:solidFill>
                <a:ea typeface="DejaVu Sans" charset="0"/>
                <a:cs typeface="DejaVu Sans" charset="0"/>
              </a:rPr>
              <a:t>Prof.  Pradeep Kumar Jena</a:t>
            </a:r>
            <a:endParaRPr lang="en-US" sz="2800" b="1" dirty="0">
              <a:solidFill>
                <a:schemeClr val="tx1"/>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i="1" dirty="0">
              <a:solidFill>
                <a:srgbClr val="0000FF"/>
              </a:solidFill>
              <a:ea typeface="DejaVu Sans" charset="0"/>
              <a:cs typeface="DejaVu Sans"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7212" y="2375201"/>
            <a:ext cx="1828800" cy="214599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43826" y="2401418"/>
            <a:ext cx="1910789" cy="2119782"/>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11015" y="2644776"/>
            <a:ext cx="11173090" cy="1470025"/>
          </a:xfrm>
        </p:spPr>
        <p:txBody>
          <a:bodyPr/>
          <a:lstStyle/>
          <a:p>
            <a:pPr algn="ctr"/>
            <a:r>
              <a:rPr lang="en-US" sz="9600" dirty="0" smtClean="0">
                <a:solidFill>
                  <a:srgbClr val="C00000"/>
                </a:solidFill>
              </a:rPr>
              <a:t>Thank You</a:t>
            </a:r>
            <a:endParaRPr lang="en-US" sz="9600" dirty="0">
              <a:solidFill>
                <a:srgbClr val="C00000"/>
              </a:solidFill>
            </a:endParaRPr>
          </a:p>
        </p:txBody>
      </p:sp>
      <p:sp>
        <p:nvSpPr>
          <p:cNvPr id="4" name="Text Box 2"/>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201843391   Anisha Mohanta</a:t>
            </a:r>
          </a:p>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5" name="Text Box 2"/>
          <p:cNvSpPr txBox="1">
            <a:spLocks noChangeArrowheads="1"/>
          </p:cNvSpPr>
          <p:nvPr/>
        </p:nvSpPr>
        <p:spPr bwMode="auto">
          <a:xfrm>
            <a:off x="760412" y="6385810"/>
            <a:ext cx="3886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201810384  Swapnadeep Samal</a:t>
            </a:r>
            <a:endParaRPr lang="en-US" sz="2000" b="1" dirty="0">
              <a:solidFill>
                <a:srgbClr val="FF0000"/>
              </a:solidFill>
              <a:ea typeface="DejaVu Sans" charset="0"/>
              <a:cs typeface="DejaVu Sans"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732176" y="953542"/>
            <a:ext cx="10914232" cy="4303969"/>
          </a:xfrm>
          <a:prstGeom prst="rect">
            <a:avLst/>
          </a:prstGeom>
          <a:noFill/>
          <a:ln w="9525" cap="flat">
            <a:noFill/>
            <a:round/>
            <a:headEnd/>
            <a:tailEnd/>
          </a:ln>
          <a:effectLst/>
        </p:spPr>
        <p:txBody>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smtClean="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smtClean="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smtClean="0">
              <a:solidFill>
                <a:srgbClr val="000000"/>
              </a:solidFill>
              <a:cs typeface="Times New Roman" pitchFamily="16" charset="0"/>
            </a:endParaRPr>
          </a:p>
          <a:p>
            <a:pPr marL="341313" indent="-341313" eaLnBrk="1" hangingPunct="1">
              <a:lnSpc>
                <a:spcPct val="150000"/>
              </a:lnSpc>
              <a:spcBef>
                <a:spcPts val="600"/>
              </a:spcBef>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p:txBody>
      </p:sp>
      <p:sp>
        <p:nvSpPr>
          <p:cNvPr id="5" name="Title 4"/>
          <p:cNvSpPr>
            <a:spLocks noGrp="1"/>
          </p:cNvSpPr>
          <p:nvPr>
            <p:ph type="title"/>
          </p:nvPr>
        </p:nvSpPr>
        <p:spPr>
          <a:xfrm>
            <a:off x="732176" y="339196"/>
            <a:ext cx="10055781" cy="614346"/>
          </a:xfrm>
        </p:spPr>
        <p:txBody>
          <a:bodyPr/>
          <a:lstStyle/>
          <a:p>
            <a:r>
              <a:rPr lang="en-US" dirty="0" smtClean="0"/>
              <a:t>OUTLINE</a:t>
            </a:r>
            <a:endParaRPr lang="en-US" dirty="0"/>
          </a:p>
        </p:txBody>
      </p:sp>
      <p:sp>
        <p:nvSpPr>
          <p:cNvPr id="6" name="Content Placeholder 5"/>
          <p:cNvSpPr>
            <a:spLocks noGrp="1"/>
          </p:cNvSpPr>
          <p:nvPr>
            <p:ph idx="1"/>
          </p:nvPr>
        </p:nvSpPr>
        <p:spPr>
          <a:xfrm>
            <a:off x="768984" y="1066800"/>
            <a:ext cx="11001036" cy="4354991"/>
          </a:xfrm>
        </p:spPr>
        <p:txBody>
          <a:bodyPr/>
          <a:lstStyle/>
          <a:p>
            <a:pPr>
              <a:buFont typeface="Wingdings" panose="05000000000000000000" pitchFamily="2" charset="2"/>
              <a:buChar char="v"/>
            </a:pPr>
            <a:r>
              <a:rPr lang="en-US" sz="3200" dirty="0" smtClean="0"/>
              <a:t>PROBLEM STATEMENT</a:t>
            </a:r>
          </a:p>
          <a:p>
            <a:pPr>
              <a:buFont typeface="Wingdings" panose="05000000000000000000" pitchFamily="2" charset="2"/>
              <a:buChar char="v"/>
            </a:pPr>
            <a:r>
              <a:rPr lang="en-US" sz="3200" dirty="0" smtClean="0"/>
              <a:t>OBJECTIVE</a:t>
            </a:r>
          </a:p>
          <a:p>
            <a:pPr>
              <a:buFont typeface="Wingdings" panose="05000000000000000000" pitchFamily="2" charset="2"/>
              <a:buChar char="v"/>
            </a:pPr>
            <a:r>
              <a:rPr lang="en-US" sz="3200" dirty="0" smtClean="0"/>
              <a:t>PROJECT SPECIFICATION</a:t>
            </a:r>
          </a:p>
          <a:p>
            <a:pPr>
              <a:buFont typeface="Wingdings" panose="05000000000000000000" pitchFamily="2" charset="2"/>
              <a:buChar char="v"/>
            </a:pPr>
            <a:r>
              <a:rPr lang="en-US" sz="3200" dirty="0" smtClean="0"/>
              <a:t>METHODOLOGY</a:t>
            </a:r>
          </a:p>
          <a:p>
            <a:pPr>
              <a:buFont typeface="Wingdings" panose="05000000000000000000" pitchFamily="2" charset="2"/>
              <a:buChar char="v"/>
            </a:pPr>
            <a:r>
              <a:rPr lang="en-US" sz="3200" dirty="0" smtClean="0"/>
              <a:t>POSSIBLE OUTCOME</a:t>
            </a:r>
          </a:p>
          <a:p>
            <a:pPr>
              <a:buFont typeface="Wingdings" panose="05000000000000000000" pitchFamily="2" charset="2"/>
              <a:buChar char="v"/>
            </a:pPr>
            <a:r>
              <a:rPr lang="en-US" sz="3200" dirty="0" smtClean="0"/>
              <a:t>REFERENCES</a:t>
            </a:r>
            <a:endParaRPr lang="en-US" sz="3200" dirty="0" smtClean="0"/>
          </a:p>
        </p:txBody>
      </p:sp>
      <p:sp>
        <p:nvSpPr>
          <p:cNvPr id="7" name="Text Box 2"/>
          <p:cNvSpPr txBox="1">
            <a:spLocks noChangeArrowheads="1"/>
          </p:cNvSpPr>
          <p:nvPr/>
        </p:nvSpPr>
        <p:spPr bwMode="auto">
          <a:xfrm>
            <a:off x="6246812" y="6344575"/>
            <a:ext cx="4419600" cy="507111"/>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201843391  Anisha Mohanta</a:t>
            </a:r>
            <a:endParaRPr lang="en-US" sz="2000" b="1" dirty="0">
              <a:solidFill>
                <a:srgbClr val="FF0000"/>
              </a:solidFill>
              <a:ea typeface="DejaVu Sans" charset="0"/>
              <a:cs typeface="DejaVu Sans" charset="0"/>
            </a:endParaRPr>
          </a:p>
        </p:txBody>
      </p:sp>
      <p:sp>
        <p:nvSpPr>
          <p:cNvPr id="8" name="Text Box 2"/>
          <p:cNvSpPr txBox="1">
            <a:spLocks noChangeArrowheads="1"/>
          </p:cNvSpPr>
          <p:nvPr/>
        </p:nvSpPr>
        <p:spPr bwMode="auto">
          <a:xfrm>
            <a:off x="768984" y="6332065"/>
            <a:ext cx="4800600" cy="461010"/>
          </a:xfrm>
          <a:prstGeom prst="rect">
            <a:avLst/>
          </a:prstGeom>
          <a:noFill/>
          <a:ln w="9525" cap="flat">
            <a:noFill/>
            <a:round/>
            <a:headEnd/>
            <a:tailE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201810384   Swapnadeep Samal</a:t>
            </a:r>
            <a:endParaRPr lang="en-US" sz="2000" b="1" dirty="0">
              <a:solidFill>
                <a:srgbClr val="FF0000"/>
              </a:solidFill>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732176" y="1091532"/>
            <a:ext cx="10868369" cy="4724400"/>
          </a:xfrm>
          <a:prstGeom prst="rect">
            <a:avLst/>
          </a:prstGeom>
          <a:noFill/>
          <a:ln w="9525" cap="flat">
            <a:noFill/>
            <a:round/>
            <a:headEnd/>
            <a:tailEnd/>
          </a:ln>
          <a:effectLst/>
        </p:spPr>
        <p:txBody>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smtClean="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smtClean="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smtClean="0">
              <a:solidFill>
                <a:srgbClr val="000000"/>
              </a:solidFill>
              <a:cs typeface="Times New Roman" pitchFamily="16" charset="0"/>
            </a:endParaRPr>
          </a:p>
          <a:p>
            <a:pPr marL="341313" indent="-341313" eaLnBrk="1" hangingPunct="1">
              <a:lnSpc>
                <a:spcPct val="150000"/>
              </a:lnSpc>
              <a:spcBef>
                <a:spcPts val="600"/>
              </a:spcBef>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p:txBody>
      </p:sp>
      <p:sp>
        <p:nvSpPr>
          <p:cNvPr id="5" name="Title 4"/>
          <p:cNvSpPr>
            <a:spLocks noGrp="1"/>
          </p:cNvSpPr>
          <p:nvPr>
            <p:ph type="title"/>
          </p:nvPr>
        </p:nvSpPr>
        <p:spPr>
          <a:xfrm>
            <a:off x="732176" y="348178"/>
            <a:ext cx="10055781" cy="614346"/>
          </a:xfrm>
        </p:spPr>
        <p:txBody>
          <a:bodyPr/>
          <a:lstStyle/>
          <a:p>
            <a:r>
              <a:rPr lang="en-US" dirty="0" smtClean="0"/>
              <a:t>PROBLEM STATEMENT</a:t>
            </a:r>
            <a:endParaRPr lang="en-US" dirty="0"/>
          </a:p>
        </p:txBody>
      </p:sp>
      <p:sp>
        <p:nvSpPr>
          <p:cNvPr id="6" name="Content Placeholder 5"/>
          <p:cNvSpPr>
            <a:spLocks noGrp="1"/>
          </p:cNvSpPr>
          <p:nvPr>
            <p:ph idx="1"/>
          </p:nvPr>
        </p:nvSpPr>
        <p:spPr>
          <a:xfrm>
            <a:off x="768984" y="1103724"/>
            <a:ext cx="11212846" cy="5311781"/>
          </a:xfrm>
        </p:spPr>
        <p:txBody>
          <a:bodyPr/>
          <a:lstStyle/>
          <a:p>
            <a:pPr marL="508000" indent="-508000" eaLnBrk="1" hangingPunct="1">
              <a:lnSpc>
                <a:spcPct val="114000"/>
              </a:lnSpc>
              <a:spcBef>
                <a:spcPts val="6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Developing a highly efficient face recognition framework to learn a robust face </a:t>
            </a:r>
            <a:r>
              <a:rPr lang="en-US" sz="3200" dirty="0" smtClean="0"/>
              <a:t>detection in </a:t>
            </a:r>
            <a:r>
              <a:rPr lang="en-US" sz="3200" dirty="0"/>
              <a:t>an unconstrained environment using aggressive data augmentation </a:t>
            </a:r>
            <a:r>
              <a:rPr lang="en-US" sz="3200" dirty="0" smtClean="0"/>
              <a:t>and CNN.</a:t>
            </a:r>
            <a:endParaRPr lang="en-IN" sz="3200" dirty="0" smtClean="0">
              <a:cs typeface="Times New Roman" pitchFamily="16" charset="0"/>
            </a:endParaRPr>
          </a:p>
          <a:p>
            <a:pPr marL="508000" indent="-508000" eaLnBrk="1" hangingPunct="1">
              <a:lnSpc>
                <a:spcPct val="114000"/>
              </a:lnSpc>
              <a:spcBef>
                <a:spcPts val="6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T</a:t>
            </a:r>
            <a:r>
              <a:rPr lang="en-US" sz="3200" dirty="0" smtClean="0"/>
              <a:t>o learn face </a:t>
            </a:r>
            <a:r>
              <a:rPr lang="en-US" sz="3200" dirty="0"/>
              <a:t>representation from large-scale data with massive noisy </a:t>
            </a:r>
            <a:r>
              <a:rPr lang="en-US" sz="3200" dirty="0" smtClean="0"/>
              <a:t>and occluded face.</a:t>
            </a:r>
            <a:endParaRPr lang="en-IN" sz="3200" dirty="0" smtClean="0">
              <a:cs typeface="Times New Roman" pitchFamily="16" charset="0"/>
            </a:endParaRPr>
          </a:p>
        </p:txBody>
      </p:sp>
      <p:sp>
        <p:nvSpPr>
          <p:cNvPr id="7" name="Text Box 2"/>
          <p:cNvSpPr txBox="1">
            <a:spLocks noChangeArrowheads="1"/>
          </p:cNvSpPr>
          <p:nvPr/>
        </p:nvSpPr>
        <p:spPr bwMode="auto">
          <a:xfrm>
            <a:off x="6246812" y="6344575"/>
            <a:ext cx="4419600" cy="507111"/>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201843391  Anisha Mohanta</a:t>
            </a:r>
            <a:endParaRPr lang="en-US" sz="2000" b="1" dirty="0">
              <a:solidFill>
                <a:srgbClr val="FF0000"/>
              </a:solidFill>
              <a:ea typeface="DejaVu Sans" charset="0"/>
              <a:cs typeface="DejaVu Sans" charset="0"/>
            </a:endParaRPr>
          </a:p>
        </p:txBody>
      </p:sp>
      <p:sp>
        <p:nvSpPr>
          <p:cNvPr id="8" name="Text Box 2"/>
          <p:cNvSpPr txBox="1">
            <a:spLocks noChangeArrowheads="1"/>
          </p:cNvSpPr>
          <p:nvPr/>
        </p:nvSpPr>
        <p:spPr bwMode="auto">
          <a:xfrm>
            <a:off x="768984" y="6332065"/>
            <a:ext cx="4800600" cy="461010"/>
          </a:xfrm>
          <a:prstGeom prst="rect">
            <a:avLst/>
          </a:prstGeom>
          <a:noFill/>
          <a:ln w="9525" cap="flat">
            <a:noFill/>
            <a:round/>
            <a:headEnd/>
            <a:tailE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201810384   Swapnadeep Samal</a:t>
            </a:r>
            <a:endParaRPr lang="en-US" sz="2000" b="1" dirty="0">
              <a:solidFill>
                <a:srgbClr val="FF0000"/>
              </a:solidFill>
              <a:ea typeface="DejaVu Sans" charset="0"/>
              <a:cs typeface="DejaVu Sans" charset="0"/>
            </a:endParaRPr>
          </a:p>
        </p:txBody>
      </p:sp>
    </p:spTree>
    <p:extLst>
      <p:ext uri="{BB962C8B-B14F-4D97-AF65-F5344CB8AC3E}">
        <p14:creationId xmlns:p14="http://schemas.microsoft.com/office/powerpoint/2010/main" val="3225137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1016" y="392694"/>
            <a:ext cx="10055781" cy="743359"/>
          </a:xfrm>
        </p:spPr>
        <p:txBody>
          <a:bodyPr/>
          <a:lstStyle/>
          <a:p>
            <a:r>
              <a:rPr lang="en-US" dirty="0" smtClean="0"/>
              <a:t>OBJECTIVE</a:t>
            </a:r>
            <a:endParaRPr lang="en-US" dirty="0"/>
          </a:p>
        </p:txBody>
      </p:sp>
      <p:sp>
        <p:nvSpPr>
          <p:cNvPr id="5" name="Content Placeholder 4"/>
          <p:cNvSpPr>
            <a:spLocks noGrp="1"/>
          </p:cNvSpPr>
          <p:nvPr>
            <p:ph idx="1"/>
          </p:nvPr>
        </p:nvSpPr>
        <p:spPr>
          <a:xfrm>
            <a:off x="760412" y="1118663"/>
            <a:ext cx="11212846" cy="6427255"/>
          </a:xfrm>
        </p:spPr>
        <p:txBody>
          <a:bodyPr/>
          <a:lstStyle/>
          <a:p>
            <a:pPr>
              <a:lnSpc>
                <a:spcPct val="114000"/>
              </a:lnSpc>
              <a:spcBef>
                <a:spcPts val="600"/>
              </a:spcBef>
              <a:spcAft>
                <a:spcPts val="600"/>
              </a:spcAft>
            </a:pPr>
            <a:r>
              <a:rPr lang="en-US" sz="3200" dirty="0" smtClean="0"/>
              <a:t>To design an effective face recognition system that has an ability to recognize the faces in real-time.</a:t>
            </a:r>
          </a:p>
          <a:p>
            <a:pPr>
              <a:lnSpc>
                <a:spcPct val="114000"/>
              </a:lnSpc>
              <a:spcBef>
                <a:spcPts val="600"/>
              </a:spcBef>
              <a:spcAft>
                <a:spcPts val="600"/>
              </a:spcAft>
            </a:pPr>
            <a:r>
              <a:rPr lang="en-US" sz="3200" dirty="0" smtClean="0"/>
              <a:t>This effective system will also be able to identify the faces even when there is a massive noise present within the image.</a:t>
            </a:r>
          </a:p>
        </p:txBody>
      </p:sp>
      <p:sp>
        <p:nvSpPr>
          <p:cNvPr id="7" name="Text Box 2"/>
          <p:cNvSpPr txBox="1">
            <a:spLocks noChangeArrowheads="1"/>
          </p:cNvSpPr>
          <p:nvPr/>
        </p:nvSpPr>
        <p:spPr bwMode="auto">
          <a:xfrm>
            <a:off x="760412" y="6322755"/>
            <a:ext cx="3657600" cy="507111"/>
          </a:xfrm>
          <a:prstGeom prst="rect">
            <a:avLst/>
          </a:prstGeom>
          <a:noFill/>
          <a:ln w="9525" cap="flat">
            <a:noFill/>
            <a:round/>
            <a:headEnd/>
            <a:tailEnd/>
          </a:ln>
          <a:effectLst/>
        </p:spPr>
        <p:txBody>
          <a:bodyPr/>
          <a:lstStyle/>
          <a:p>
            <a:pPr algn="ctr">
              <a:lnSpc>
                <a:spcPct val="150000"/>
              </a:lnSpc>
              <a:spcBef>
                <a:spcPts val="50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201810384  Swapnadeep Samal</a:t>
            </a:r>
          </a:p>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8" name="Text Box 2"/>
          <p:cNvSpPr txBox="1">
            <a:spLocks noChangeArrowheads="1"/>
          </p:cNvSpPr>
          <p:nvPr/>
        </p:nvSpPr>
        <p:spPr bwMode="auto">
          <a:xfrm>
            <a:off x="6246812" y="6344575"/>
            <a:ext cx="4419600" cy="507111"/>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201843391  Anisha Mohanta</a:t>
            </a:r>
            <a:endParaRPr lang="en-US" sz="2000" b="1" dirty="0">
              <a:solidFill>
                <a:srgbClr val="FF0000"/>
              </a:solidFill>
              <a:ea typeface="DejaVu Sans" charset="0"/>
              <a:cs typeface="DejaVu Sans" charset="0"/>
            </a:endParaRPr>
          </a:p>
        </p:txBody>
      </p:sp>
    </p:spTree>
    <p:extLst>
      <p:ext uri="{BB962C8B-B14F-4D97-AF65-F5344CB8AC3E}">
        <p14:creationId xmlns:p14="http://schemas.microsoft.com/office/powerpoint/2010/main" val="15663410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1016" y="355526"/>
            <a:ext cx="10055781" cy="817695"/>
          </a:xfrm>
        </p:spPr>
        <p:txBody>
          <a:bodyPr/>
          <a:lstStyle/>
          <a:p>
            <a:r>
              <a:rPr lang="en-US" dirty="0" smtClean="0"/>
              <a:t>PROJECT SPECIFICATION</a:t>
            </a:r>
            <a:endParaRPr lang="en-US" dirty="0"/>
          </a:p>
        </p:txBody>
      </p:sp>
      <p:sp>
        <p:nvSpPr>
          <p:cNvPr id="5" name="Content Placeholder 4"/>
          <p:cNvSpPr>
            <a:spLocks noGrp="1"/>
          </p:cNvSpPr>
          <p:nvPr>
            <p:ph idx="1"/>
          </p:nvPr>
        </p:nvSpPr>
        <p:spPr>
          <a:xfrm>
            <a:off x="760412" y="1175700"/>
            <a:ext cx="11212846" cy="5842959"/>
          </a:xfrm>
        </p:spPr>
        <p:txBody>
          <a:bodyPr/>
          <a:lstStyle/>
          <a:p>
            <a:pPr marL="72000" indent="0">
              <a:lnSpc>
                <a:spcPct val="114000"/>
              </a:lnSpc>
              <a:spcBef>
                <a:spcPts val="600"/>
              </a:spcBef>
              <a:spcAft>
                <a:spcPts val="600"/>
              </a:spcAft>
            </a:pPr>
            <a:r>
              <a:rPr lang="en-US" dirty="0" smtClean="0"/>
              <a:t>Tools and Technology to be used in this project</a:t>
            </a:r>
          </a:p>
          <a:p>
            <a:pPr marL="1384863" lvl="2" indent="-342900">
              <a:lnSpc>
                <a:spcPct val="114000"/>
              </a:lnSpc>
              <a:spcBef>
                <a:spcPts val="600"/>
              </a:spcBef>
              <a:spcAft>
                <a:spcPts val="600"/>
              </a:spcAft>
              <a:buFont typeface="Wingdings" panose="05000000000000000000" pitchFamily="2" charset="2"/>
              <a:buChar char="v"/>
            </a:pPr>
            <a:r>
              <a:rPr lang="en-US" sz="2200" dirty="0" smtClean="0"/>
              <a:t>Programming Language : Python</a:t>
            </a:r>
          </a:p>
          <a:p>
            <a:pPr marL="1384863" lvl="2" indent="-342900">
              <a:lnSpc>
                <a:spcPct val="114000"/>
              </a:lnSpc>
              <a:spcBef>
                <a:spcPts val="600"/>
              </a:spcBef>
              <a:spcAft>
                <a:spcPts val="600"/>
              </a:spcAft>
              <a:buFont typeface="Wingdings" panose="05000000000000000000" pitchFamily="2" charset="2"/>
              <a:buChar char="v"/>
            </a:pPr>
            <a:r>
              <a:rPr lang="en-US" sz="2200" dirty="0" smtClean="0"/>
              <a:t>Computer Vision Library : OpenCV</a:t>
            </a:r>
          </a:p>
          <a:p>
            <a:pPr marL="72000" indent="0">
              <a:lnSpc>
                <a:spcPct val="114000"/>
              </a:lnSpc>
              <a:spcBef>
                <a:spcPts val="600"/>
              </a:spcBef>
              <a:spcAft>
                <a:spcPts val="600"/>
              </a:spcAft>
              <a:buNone/>
            </a:pPr>
            <a:endParaRPr lang="en-US" dirty="0"/>
          </a:p>
          <a:p>
            <a:pPr marL="72000" indent="0">
              <a:lnSpc>
                <a:spcPct val="114000"/>
              </a:lnSpc>
              <a:spcBef>
                <a:spcPts val="600"/>
              </a:spcBef>
              <a:spcAft>
                <a:spcPts val="600"/>
              </a:spcAft>
            </a:pPr>
            <a:r>
              <a:rPr lang="en-US" dirty="0" smtClean="0"/>
              <a:t>OpenCV – Python utilizes Numpy. </a:t>
            </a:r>
          </a:p>
          <a:p>
            <a:pPr marL="1384863" lvl="2" indent="-342900">
              <a:lnSpc>
                <a:spcPct val="114000"/>
              </a:lnSpc>
              <a:spcBef>
                <a:spcPts val="600"/>
              </a:spcBef>
              <a:spcAft>
                <a:spcPts val="600"/>
              </a:spcAft>
              <a:buFont typeface="Wingdings" panose="05000000000000000000" pitchFamily="2" charset="2"/>
              <a:buChar char="v"/>
            </a:pPr>
            <a:r>
              <a:rPr lang="en-US" sz="2200" dirty="0" smtClean="0"/>
              <a:t>Numpy is an highly optimized library for numerical operations.</a:t>
            </a:r>
          </a:p>
          <a:p>
            <a:pPr marL="1384863" lvl="2" indent="-342900">
              <a:lnSpc>
                <a:spcPct val="114000"/>
              </a:lnSpc>
              <a:spcBef>
                <a:spcPts val="600"/>
              </a:spcBef>
              <a:spcAft>
                <a:spcPts val="600"/>
              </a:spcAft>
              <a:buFont typeface="Wingdings" panose="05000000000000000000" pitchFamily="2" charset="2"/>
              <a:buChar char="v"/>
            </a:pPr>
            <a:r>
              <a:rPr lang="en-US" sz="2200" dirty="0" smtClean="0"/>
              <a:t>All the OpenCV array structures are converted to and from Numpy arrays.</a:t>
            </a:r>
          </a:p>
        </p:txBody>
      </p:sp>
      <p:sp>
        <p:nvSpPr>
          <p:cNvPr id="7" name="Text Box 2"/>
          <p:cNvSpPr txBox="1">
            <a:spLocks noChangeArrowheads="1"/>
          </p:cNvSpPr>
          <p:nvPr/>
        </p:nvSpPr>
        <p:spPr bwMode="auto">
          <a:xfrm>
            <a:off x="760412" y="6322755"/>
            <a:ext cx="3657600" cy="507111"/>
          </a:xfrm>
          <a:prstGeom prst="rect">
            <a:avLst/>
          </a:prstGeom>
          <a:noFill/>
          <a:ln w="9525" cap="flat">
            <a:noFill/>
            <a:round/>
            <a:headEnd/>
            <a:tailEnd/>
          </a:ln>
          <a:effectLst/>
        </p:spPr>
        <p:txBody>
          <a:bodyPr/>
          <a:lstStyle/>
          <a:p>
            <a:pPr algn="ctr">
              <a:lnSpc>
                <a:spcPct val="150000"/>
              </a:lnSpc>
              <a:spcBef>
                <a:spcPts val="50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201810384  Swapnadeep Samal</a:t>
            </a:r>
          </a:p>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8" name="Text Box 2"/>
          <p:cNvSpPr txBox="1">
            <a:spLocks noChangeArrowheads="1"/>
          </p:cNvSpPr>
          <p:nvPr/>
        </p:nvSpPr>
        <p:spPr bwMode="auto">
          <a:xfrm>
            <a:off x="6246812" y="6344575"/>
            <a:ext cx="4419600" cy="507111"/>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201843391  Anisha Mohanta</a:t>
            </a:r>
            <a:endParaRPr lang="en-US" sz="2000" b="1" dirty="0">
              <a:solidFill>
                <a:srgbClr val="FF0000"/>
              </a:solidFill>
              <a:ea typeface="DejaVu Sans" charset="0"/>
              <a:cs typeface="DejaVu Sans" charset="0"/>
            </a:endParaRPr>
          </a:p>
        </p:txBody>
      </p:sp>
    </p:spTree>
    <p:extLst>
      <p:ext uri="{BB962C8B-B14F-4D97-AF65-F5344CB8AC3E}">
        <p14:creationId xmlns:p14="http://schemas.microsoft.com/office/powerpoint/2010/main" val="2368641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1016" y="355526"/>
            <a:ext cx="10055781" cy="817695"/>
          </a:xfrm>
        </p:spPr>
        <p:txBody>
          <a:bodyPr/>
          <a:lstStyle/>
          <a:p>
            <a:r>
              <a:rPr lang="en-US" dirty="0" smtClean="0"/>
              <a:t>METHODOLOGY</a:t>
            </a:r>
            <a:endParaRPr lang="en-US" dirty="0"/>
          </a:p>
        </p:txBody>
      </p:sp>
      <p:sp>
        <p:nvSpPr>
          <p:cNvPr id="5" name="Content Placeholder 4"/>
          <p:cNvSpPr>
            <a:spLocks noGrp="1"/>
          </p:cNvSpPr>
          <p:nvPr>
            <p:ph idx="1"/>
          </p:nvPr>
        </p:nvSpPr>
        <p:spPr>
          <a:xfrm>
            <a:off x="825166" y="985200"/>
            <a:ext cx="11212846" cy="5842959"/>
          </a:xfrm>
        </p:spPr>
        <p:txBody>
          <a:bodyPr/>
          <a:lstStyle/>
          <a:p>
            <a:r>
              <a:rPr lang="en-US" sz="2500" dirty="0"/>
              <a:t>Face Detection - Detect/identify faces in an image (using a face detection model) – for simplicity, </a:t>
            </a:r>
            <a:r>
              <a:rPr lang="en-US" sz="2500" dirty="0" smtClean="0"/>
              <a:t>this </a:t>
            </a:r>
            <a:r>
              <a:rPr lang="en-US" sz="2500" dirty="0"/>
              <a:t>will only use images with one </a:t>
            </a:r>
            <a:r>
              <a:rPr lang="en-US" sz="2500" dirty="0" smtClean="0"/>
              <a:t>face per person </a:t>
            </a:r>
            <a:r>
              <a:rPr lang="en-US" sz="2500" dirty="0"/>
              <a:t>in it, not more/less</a:t>
            </a:r>
            <a:r>
              <a:rPr lang="en-US" sz="2500" dirty="0" smtClean="0"/>
              <a:t>.</a:t>
            </a:r>
          </a:p>
          <a:p>
            <a:pPr lvl="0"/>
            <a:r>
              <a:rPr lang="en-US" sz="2500" dirty="0"/>
              <a:t>Face Alignment - Goal is to scale and crop face images in the same way using a set of reference points located at fixed locations in the image</a:t>
            </a:r>
            <a:r>
              <a:rPr lang="en-US" sz="2500" dirty="0" smtClean="0"/>
              <a:t>.</a:t>
            </a:r>
          </a:p>
          <a:p>
            <a:pPr lvl="0"/>
            <a:r>
              <a:rPr lang="en-US" sz="2500" dirty="0"/>
              <a:t>Face Representation - the pixel values are transformed into a compact and discriminative feature vector, also known as a template. All the faces of a same subject should map to the similar feature vectors</a:t>
            </a:r>
            <a:r>
              <a:rPr lang="en-US" sz="2500" dirty="0" smtClean="0"/>
              <a:t>.</a:t>
            </a:r>
          </a:p>
          <a:p>
            <a:pPr lvl="0"/>
            <a:r>
              <a:rPr lang="en-US" sz="2500" dirty="0"/>
              <a:t>Face Matching - A </a:t>
            </a:r>
            <a:r>
              <a:rPr lang="en-US" sz="2500" dirty="0" smtClean="0"/>
              <a:t>result </a:t>
            </a:r>
            <a:r>
              <a:rPr lang="en-US" sz="2500" dirty="0"/>
              <a:t>is produced by comparing the two templates, this indicates the likelihood of the subjects</a:t>
            </a:r>
            <a:r>
              <a:rPr lang="en-US" sz="2500" dirty="0" smtClean="0"/>
              <a:t>.</a:t>
            </a:r>
            <a:endParaRPr lang="en-IN" sz="2500" dirty="0"/>
          </a:p>
        </p:txBody>
      </p:sp>
      <p:sp>
        <p:nvSpPr>
          <p:cNvPr id="7" name="Text Box 2"/>
          <p:cNvSpPr txBox="1">
            <a:spLocks noChangeArrowheads="1"/>
          </p:cNvSpPr>
          <p:nvPr/>
        </p:nvSpPr>
        <p:spPr bwMode="auto">
          <a:xfrm>
            <a:off x="760412" y="6345805"/>
            <a:ext cx="3810000" cy="461010"/>
          </a:xfrm>
          <a:prstGeom prst="rect">
            <a:avLst/>
          </a:prstGeom>
          <a:noFill/>
          <a:ln w="9525" cap="flat">
            <a:noFill/>
            <a:round/>
            <a:headEnd/>
            <a:tailEnd/>
          </a:ln>
          <a:effectLst/>
        </p:spPr>
        <p:txBody>
          <a:bodyPr/>
          <a:lstStyle/>
          <a:p>
            <a:pPr algn="ctr">
              <a:lnSpc>
                <a:spcPct val="150000"/>
              </a:lnSpc>
              <a:spcBef>
                <a:spcPts val="50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201810384  Swapnadeep Samal</a:t>
            </a:r>
          </a:p>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8" name="Text Box 2"/>
          <p:cNvSpPr txBox="1">
            <a:spLocks noChangeArrowheads="1"/>
          </p:cNvSpPr>
          <p:nvPr/>
        </p:nvSpPr>
        <p:spPr bwMode="auto">
          <a:xfrm>
            <a:off x="6246812" y="6344575"/>
            <a:ext cx="4419600" cy="507111"/>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201843391  Anisha Mohanta</a:t>
            </a:r>
            <a:endParaRPr lang="en-US" sz="2000" b="1" dirty="0">
              <a:solidFill>
                <a:srgbClr val="FF0000"/>
              </a:solidFill>
              <a:ea typeface="DejaVu Sans" charset="0"/>
              <a:cs typeface="DejaVu Sans" charset="0"/>
            </a:endParaRPr>
          </a:p>
        </p:txBody>
      </p:sp>
    </p:spTree>
    <p:extLst>
      <p:ext uri="{BB962C8B-B14F-4D97-AF65-F5344CB8AC3E}">
        <p14:creationId xmlns:p14="http://schemas.microsoft.com/office/powerpoint/2010/main" val="15663410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1016" y="355526"/>
            <a:ext cx="10055781" cy="817695"/>
          </a:xfrm>
        </p:spPr>
        <p:txBody>
          <a:bodyPr/>
          <a:lstStyle/>
          <a:p>
            <a:r>
              <a:rPr lang="en-US" dirty="0" smtClean="0"/>
              <a:t>METHODOLOGY</a:t>
            </a:r>
            <a:endParaRPr lang="en-US" dirty="0"/>
          </a:p>
        </p:txBody>
      </p:sp>
      <p:sp>
        <p:nvSpPr>
          <p:cNvPr id="5" name="Content Placeholder 4"/>
          <p:cNvSpPr>
            <a:spLocks noGrp="1"/>
          </p:cNvSpPr>
          <p:nvPr>
            <p:ph idx="1"/>
          </p:nvPr>
        </p:nvSpPr>
        <p:spPr>
          <a:xfrm>
            <a:off x="760412" y="1074029"/>
            <a:ext cx="11212846" cy="5311781"/>
          </a:xfrm>
        </p:spPr>
        <p:txBody>
          <a:bodyPr/>
          <a:lstStyle/>
          <a:p>
            <a:pPr marL="0" indent="0">
              <a:buNone/>
            </a:pPr>
            <a:endParaRPr lang="en-US" dirty="0" smtClean="0"/>
          </a:p>
          <a:p>
            <a:pPr marL="0" indent="0">
              <a:buNone/>
            </a:pPr>
            <a:endParaRPr lang="en-US" dirty="0"/>
          </a:p>
        </p:txBody>
      </p:sp>
      <p:sp>
        <p:nvSpPr>
          <p:cNvPr id="7" name="Text Box 2"/>
          <p:cNvSpPr txBox="1">
            <a:spLocks noChangeArrowheads="1"/>
          </p:cNvSpPr>
          <p:nvPr/>
        </p:nvSpPr>
        <p:spPr bwMode="auto">
          <a:xfrm>
            <a:off x="760412" y="6345805"/>
            <a:ext cx="3657600" cy="461010"/>
          </a:xfrm>
          <a:prstGeom prst="rect">
            <a:avLst/>
          </a:prstGeom>
          <a:noFill/>
          <a:ln w="9525" cap="flat">
            <a:noFill/>
            <a:round/>
            <a:headEnd/>
            <a:tailEnd/>
          </a:ln>
          <a:effectLst/>
        </p:spPr>
        <p:txBody>
          <a:bodyPr/>
          <a:lstStyle/>
          <a:p>
            <a:pPr algn="ctr">
              <a:lnSpc>
                <a:spcPct val="150000"/>
              </a:lnSpc>
              <a:spcBef>
                <a:spcPts val="50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201810384  Swapnadeep Samal</a:t>
            </a:r>
          </a:p>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18" name="TextBox 17"/>
          <p:cNvSpPr txBox="1"/>
          <p:nvPr/>
        </p:nvSpPr>
        <p:spPr>
          <a:xfrm>
            <a:off x="836612" y="5867400"/>
            <a:ext cx="11125200" cy="369332"/>
          </a:xfrm>
          <a:prstGeom prst="rect">
            <a:avLst/>
          </a:prstGeom>
          <a:noFill/>
        </p:spPr>
        <p:txBody>
          <a:bodyPr wrap="square" rtlCol="0">
            <a:spAutoFit/>
          </a:bodyPr>
          <a:lstStyle/>
          <a:p>
            <a:pPr algn="ctr"/>
            <a:r>
              <a:rPr lang="en-US" sz="1800" dirty="0" smtClean="0">
                <a:solidFill>
                  <a:schemeClr val="tx1"/>
                </a:solidFill>
                <a:latin typeface="Arial Rounded MT Bold" panose="020F0704030504030204" pitchFamily="34" charset="0"/>
              </a:rPr>
              <a:t>Fig : Flowchart of the Face recognition in unconstrained environment using Deep Learning</a:t>
            </a:r>
            <a:endParaRPr lang="en-IN" sz="1800" dirty="0">
              <a:solidFill>
                <a:schemeClr val="tx1"/>
              </a:solidFill>
              <a:latin typeface="Arial Rounded MT Bold" panose="020F0704030504030204" pitchFamily="34" charset="0"/>
            </a:endParaRPr>
          </a:p>
        </p:txBody>
      </p:sp>
      <p:sp>
        <p:nvSpPr>
          <p:cNvPr id="8" name="Text Box 2"/>
          <p:cNvSpPr txBox="1">
            <a:spLocks noChangeArrowheads="1"/>
          </p:cNvSpPr>
          <p:nvPr/>
        </p:nvSpPr>
        <p:spPr bwMode="auto">
          <a:xfrm>
            <a:off x="6246812" y="6344575"/>
            <a:ext cx="4419600" cy="507111"/>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201843391  Anisha Mohanta</a:t>
            </a:r>
            <a:endParaRPr lang="en-US" sz="2000" b="1" dirty="0">
              <a:solidFill>
                <a:srgbClr val="FF0000"/>
              </a:solidFill>
              <a:ea typeface="DejaVu Sans" charset="0"/>
              <a:cs typeface="DejaVu Sans"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212" y="1218410"/>
            <a:ext cx="2107983" cy="4705160"/>
          </a:xfrm>
          <a:prstGeom prst="rect">
            <a:avLst/>
          </a:prstGeom>
        </p:spPr>
      </p:pic>
    </p:spTree>
    <p:extLst>
      <p:ext uri="{BB962C8B-B14F-4D97-AF65-F5344CB8AC3E}">
        <p14:creationId xmlns:p14="http://schemas.microsoft.com/office/powerpoint/2010/main" val="36580157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1016" y="355526"/>
            <a:ext cx="10055781" cy="817695"/>
          </a:xfrm>
        </p:spPr>
        <p:txBody>
          <a:bodyPr/>
          <a:lstStyle/>
          <a:p>
            <a:r>
              <a:rPr lang="en-US" dirty="0" smtClean="0"/>
              <a:t>POSSIBLE OUTCOME</a:t>
            </a:r>
            <a:endParaRPr lang="en-US" dirty="0"/>
          </a:p>
        </p:txBody>
      </p:sp>
      <p:sp>
        <p:nvSpPr>
          <p:cNvPr id="5" name="Content Placeholder 4"/>
          <p:cNvSpPr>
            <a:spLocks noGrp="1"/>
          </p:cNvSpPr>
          <p:nvPr>
            <p:ph idx="1"/>
          </p:nvPr>
        </p:nvSpPr>
        <p:spPr>
          <a:xfrm>
            <a:off x="737959" y="1117619"/>
            <a:ext cx="11212846" cy="5311781"/>
          </a:xfrm>
        </p:spPr>
        <p:txBody>
          <a:bodyPr/>
          <a:lstStyle/>
          <a:p>
            <a:r>
              <a:rPr lang="en-US" dirty="0"/>
              <a:t>This project </a:t>
            </a:r>
            <a:r>
              <a:rPr lang="en-US" dirty="0" smtClean="0"/>
              <a:t>will show </a:t>
            </a:r>
            <a:r>
              <a:rPr lang="en-US" dirty="0"/>
              <a:t>the detailed report about the face recognition and </a:t>
            </a:r>
            <a:r>
              <a:rPr lang="en-US" dirty="0" smtClean="0"/>
              <a:t>will identifies </a:t>
            </a:r>
            <a:r>
              <a:rPr lang="en-US" dirty="0"/>
              <a:t>the </a:t>
            </a:r>
            <a:r>
              <a:rPr lang="en-US" dirty="0" smtClean="0"/>
              <a:t>subject. </a:t>
            </a:r>
            <a:endParaRPr lang="en-US" dirty="0" smtClean="0"/>
          </a:p>
          <a:p>
            <a:r>
              <a:rPr lang="en-US" dirty="0"/>
              <a:t>This </a:t>
            </a:r>
            <a:r>
              <a:rPr lang="en-US" dirty="0" smtClean="0"/>
              <a:t>project will give </a:t>
            </a:r>
            <a:r>
              <a:rPr lang="en-US" dirty="0"/>
              <a:t>an output with detailed information about the subject if the face is recognized</a:t>
            </a:r>
            <a:r>
              <a:rPr lang="en-US" dirty="0" smtClean="0"/>
              <a:t>.</a:t>
            </a:r>
          </a:p>
          <a:p>
            <a:r>
              <a:rPr lang="en-US" dirty="0"/>
              <a:t>F</a:t>
            </a:r>
            <a:r>
              <a:rPr lang="en-US" dirty="0" smtClean="0"/>
              <a:t>or </a:t>
            </a:r>
            <a:r>
              <a:rPr lang="en-US" dirty="0"/>
              <a:t>optimum performance we can use images of the people where the face is clearly visible and can train the CNN with more detailed images captured from different regions and scales to form a powerful face representation.</a:t>
            </a:r>
            <a:endParaRPr lang="en-US" dirty="0" smtClean="0"/>
          </a:p>
          <a:p>
            <a:pPr marL="0" indent="0">
              <a:buNone/>
            </a:pPr>
            <a:endParaRPr lang="en-US" dirty="0"/>
          </a:p>
        </p:txBody>
      </p:sp>
      <p:sp>
        <p:nvSpPr>
          <p:cNvPr id="8" name="Text Box 2"/>
          <p:cNvSpPr txBox="1">
            <a:spLocks noChangeArrowheads="1"/>
          </p:cNvSpPr>
          <p:nvPr/>
        </p:nvSpPr>
        <p:spPr bwMode="auto">
          <a:xfrm>
            <a:off x="6246812" y="6367625"/>
            <a:ext cx="4419600" cy="46101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201843391  Anisha Mohanta</a:t>
            </a:r>
            <a:endParaRPr lang="en-US" sz="2000" b="1" dirty="0">
              <a:solidFill>
                <a:srgbClr val="FF0000"/>
              </a:solidFill>
              <a:ea typeface="DejaVu Sans" charset="0"/>
              <a:cs typeface="DejaVu Sans" charset="0"/>
            </a:endParaRPr>
          </a:p>
        </p:txBody>
      </p:sp>
      <p:sp>
        <p:nvSpPr>
          <p:cNvPr id="9" name="Text Box 2"/>
          <p:cNvSpPr txBox="1">
            <a:spLocks noChangeArrowheads="1"/>
          </p:cNvSpPr>
          <p:nvPr/>
        </p:nvSpPr>
        <p:spPr bwMode="auto">
          <a:xfrm>
            <a:off x="760412" y="6337745"/>
            <a:ext cx="3581400" cy="507111"/>
          </a:xfrm>
          <a:prstGeom prst="rect">
            <a:avLst/>
          </a:prstGeom>
          <a:noFill/>
          <a:ln w="9525" cap="flat">
            <a:noFill/>
            <a:round/>
            <a:headEnd/>
            <a:tailEnd/>
          </a:ln>
          <a:effectLst/>
        </p:spPr>
        <p:txBody>
          <a:bodyPr/>
          <a:lstStyle/>
          <a:p>
            <a:pPr algn="ctr">
              <a:lnSpc>
                <a:spcPct val="150000"/>
              </a:lnSpc>
              <a:spcBef>
                <a:spcPts val="50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201810384  Swapnadeep Samal</a:t>
            </a:r>
          </a:p>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Tree>
    <p:extLst>
      <p:ext uri="{BB962C8B-B14F-4D97-AF65-F5344CB8AC3E}">
        <p14:creationId xmlns:p14="http://schemas.microsoft.com/office/powerpoint/2010/main" val="15663410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016" y="355526"/>
            <a:ext cx="10055781" cy="817695"/>
          </a:xfrm>
          <a:prstGeom prst="rect">
            <a:avLst/>
          </a:prstGeom>
        </p:spPr>
        <p:txBody>
          <a:bodyPr/>
          <a:lstStyle/>
          <a:p>
            <a:r>
              <a:rPr lang="en-US" dirty="0" smtClean="0"/>
              <a:t>REFERENCES</a:t>
            </a:r>
            <a:endParaRPr lang="en-US" dirty="0"/>
          </a:p>
        </p:txBody>
      </p:sp>
      <p:sp>
        <p:nvSpPr>
          <p:cNvPr id="3" name="Content Placeholder 2"/>
          <p:cNvSpPr>
            <a:spLocks noGrp="1"/>
          </p:cNvSpPr>
          <p:nvPr>
            <p:ph idx="1"/>
          </p:nvPr>
        </p:nvSpPr>
        <p:spPr>
          <a:xfrm>
            <a:off x="737959" y="852030"/>
            <a:ext cx="11212846" cy="5842959"/>
          </a:xfrm>
        </p:spPr>
        <p:txBody>
          <a:bodyPr/>
          <a:lstStyle/>
          <a:p>
            <a:r>
              <a:rPr lang="en-IN" dirty="0" smtClean="0"/>
              <a:t>Cahit Gürel,</a:t>
            </a:r>
            <a:r>
              <a:rPr lang="en-IN" b="1" dirty="0"/>
              <a:t> </a:t>
            </a:r>
            <a:r>
              <a:rPr lang="en-IN" dirty="0"/>
              <a:t>Abdulkadir </a:t>
            </a:r>
            <a:r>
              <a:rPr lang="en-IN" dirty="0" smtClean="0"/>
              <a:t>Erden </a:t>
            </a:r>
            <a:r>
              <a:rPr lang="en-US" dirty="0"/>
              <a:t>Design of a Face Recognition </a:t>
            </a:r>
            <a:r>
              <a:rPr lang="en-US" dirty="0" smtClean="0"/>
              <a:t>System,</a:t>
            </a:r>
            <a:r>
              <a:rPr lang="en-US" dirty="0"/>
              <a:t> Conference: The 15th International Conference on Machine Design and Production, UMTIK </a:t>
            </a:r>
            <a:r>
              <a:rPr lang="en-US" dirty="0" smtClean="0"/>
              <a:t>2012</a:t>
            </a:r>
            <a:endParaRPr lang="en-IN" dirty="0">
              <a:solidFill>
                <a:schemeClr val="tx1"/>
              </a:solidFill>
            </a:endParaRPr>
          </a:p>
          <a:p>
            <a:r>
              <a:rPr lang="en-IN" dirty="0" smtClean="0"/>
              <a:t>Rajeshwar</a:t>
            </a:r>
            <a:r>
              <a:rPr lang="en-IN" dirty="0"/>
              <a:t> </a:t>
            </a:r>
            <a:r>
              <a:rPr lang="en-IN" dirty="0" smtClean="0"/>
              <a:t>Moghekar, Sachin</a:t>
            </a:r>
            <a:r>
              <a:rPr lang="en-IN" dirty="0"/>
              <a:t> </a:t>
            </a:r>
            <a:r>
              <a:rPr lang="en-IN" dirty="0" smtClean="0"/>
              <a:t>Ahuja </a:t>
            </a:r>
            <a:r>
              <a:rPr lang="en-US" dirty="0"/>
              <a:t>Soft Computing for Intelligent Systems pp 241-253| </a:t>
            </a:r>
            <a:r>
              <a:rPr lang="en-US" dirty="0" smtClean="0"/>
              <a:t>Cite As Face </a:t>
            </a:r>
            <a:r>
              <a:rPr lang="en-US" dirty="0"/>
              <a:t>Recognition in Unconstrained Environment Using Deep </a:t>
            </a:r>
            <a:r>
              <a:rPr lang="en-US" dirty="0" smtClean="0"/>
              <a:t>Learning</a:t>
            </a:r>
            <a:endParaRPr lang="en-US" dirty="0" smtClean="0">
              <a:solidFill>
                <a:schemeClr val="tx1"/>
              </a:solidFill>
            </a:endParaRPr>
          </a:p>
          <a:p>
            <a:pPr lvl="0"/>
            <a:r>
              <a:rPr lang="en-US" dirty="0" smtClean="0">
                <a:solidFill>
                  <a:schemeClr val="tx1"/>
                </a:solidFill>
              </a:rPr>
              <a:t>Singh </a:t>
            </a:r>
            <a:r>
              <a:rPr lang="en-US" dirty="0">
                <a:solidFill>
                  <a:schemeClr val="tx1"/>
                </a:solidFill>
              </a:rPr>
              <a:t>S, Prasad SVAV (2018) Techniques and challenges of face recognition: a critical review. Procedia </a:t>
            </a:r>
            <a:r>
              <a:rPr lang="en-US" dirty="0" smtClean="0">
                <a:solidFill>
                  <a:schemeClr val="tx1"/>
                </a:solidFill>
              </a:rPr>
              <a:t>Computer </a:t>
            </a:r>
            <a:r>
              <a:rPr lang="en-US" dirty="0">
                <a:solidFill>
                  <a:schemeClr val="tx1"/>
                </a:solidFill>
              </a:rPr>
              <a:t>Sci 143:536–543</a:t>
            </a:r>
            <a:r>
              <a:rPr lang="en-US" dirty="0" smtClean="0">
                <a:solidFill>
                  <a:schemeClr val="tx1"/>
                </a:solidFill>
              </a:rPr>
              <a:t>.</a:t>
            </a:r>
            <a:endParaRPr lang="en-IN" dirty="0">
              <a:solidFill>
                <a:schemeClr val="tx1"/>
              </a:solidFill>
            </a:endParaRPr>
          </a:p>
          <a:p>
            <a:r>
              <a:rPr lang="en-US" dirty="0">
                <a:solidFill>
                  <a:schemeClr val="tx1"/>
                </a:solidFill>
              </a:rPr>
              <a:t>Mostafa Mehdipour Ghazi, Hazim Kemal Ekenel; Proceedings of the IEEE Conference on Computer Vision and Pattern Recognition (CVPR) Workshops, 2016, pp. 34-41</a:t>
            </a:r>
          </a:p>
        </p:txBody>
      </p:sp>
      <p:sp>
        <p:nvSpPr>
          <p:cNvPr id="5" name="Text Box 2"/>
          <p:cNvSpPr txBox="1">
            <a:spLocks noChangeArrowheads="1"/>
          </p:cNvSpPr>
          <p:nvPr/>
        </p:nvSpPr>
        <p:spPr bwMode="auto">
          <a:xfrm>
            <a:off x="760412" y="6360795"/>
            <a:ext cx="3581400" cy="461010"/>
          </a:xfrm>
          <a:prstGeom prst="rect">
            <a:avLst/>
          </a:prstGeom>
          <a:noFill/>
          <a:ln w="9525" cap="flat">
            <a:noFill/>
            <a:round/>
            <a:headEnd/>
            <a:tailEnd/>
          </a:ln>
          <a:effectLst/>
        </p:spPr>
        <p:txBody>
          <a:bodyPr/>
          <a:lstStyle/>
          <a:p>
            <a:pPr algn="ctr">
              <a:lnSpc>
                <a:spcPct val="150000"/>
              </a:lnSpc>
              <a:spcBef>
                <a:spcPts val="50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FF0000"/>
                </a:solidFill>
                <a:ea typeface="DejaVu Sans" charset="0"/>
                <a:cs typeface="DejaVu Sans" charset="0"/>
              </a:rPr>
              <a:t>201810384  Swapnadeep Samal</a:t>
            </a:r>
          </a:p>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6" name="Text Box 2"/>
          <p:cNvSpPr txBox="1">
            <a:spLocks noChangeArrowheads="1"/>
          </p:cNvSpPr>
          <p:nvPr/>
        </p:nvSpPr>
        <p:spPr bwMode="auto">
          <a:xfrm>
            <a:off x="6246812" y="6367625"/>
            <a:ext cx="4419600" cy="46101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FF0000"/>
                </a:solidFill>
                <a:ea typeface="DejaVu Sans" charset="0"/>
                <a:cs typeface="DejaVu Sans" charset="0"/>
              </a:rPr>
              <a:t>201843391   Anisha Mohanta</a:t>
            </a:r>
            <a:endParaRPr lang="en-US" sz="2000" b="1" dirty="0">
              <a:solidFill>
                <a:srgbClr val="FF0000"/>
              </a:solidFill>
              <a:ea typeface="DejaVu Sans" charset="0"/>
              <a:cs typeface="DejaVu San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MISSION PPT AS RECEIVED FROM CHAIRM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6149</TotalTime>
  <Words>661</Words>
  <Application>Microsoft Office PowerPoint</Application>
  <PresentationFormat>Custom</PresentationFormat>
  <Paragraphs>114</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Rounded MT Bold</vt:lpstr>
      <vt:lpstr>Calibri</vt:lpstr>
      <vt:lpstr>DejaVu Sans</vt:lpstr>
      <vt:lpstr>Times New Roman</vt:lpstr>
      <vt:lpstr>Wingdings</vt:lpstr>
      <vt:lpstr>ADMISSION PPT AS RECEIVED FROM CHAIRMAN</vt:lpstr>
      <vt:lpstr>PowerPoint Presentation</vt:lpstr>
      <vt:lpstr>OUTLINE</vt:lpstr>
      <vt:lpstr>PROBLEM STATEMENT</vt:lpstr>
      <vt:lpstr>OBJECTIVE</vt:lpstr>
      <vt:lpstr>PROJECT SPECIFICATION</vt:lpstr>
      <vt:lpstr>METHODOLOGY</vt:lpstr>
      <vt:lpstr>METHODOLOGY</vt:lpstr>
      <vt:lpstr>POSSIBLE OUTCOME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SEMINAR  ON  CARBON NANOTUBE</dc:title>
  <dc:creator>Surjyo</dc:creator>
  <cp:lastModifiedBy>Windows User</cp:lastModifiedBy>
  <cp:revision>725</cp:revision>
  <cp:lastPrinted>1601-01-01T00:00:00Z</cp:lastPrinted>
  <dcterms:created xsi:type="dcterms:W3CDTF">2005-01-24T10:28:59Z</dcterms:created>
  <dcterms:modified xsi:type="dcterms:W3CDTF">2021-10-04T18:12:09Z</dcterms:modified>
</cp:coreProperties>
</file>