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62" r:id="rId4"/>
    <p:sldId id="267" r:id="rId5"/>
    <p:sldId id="266" r:id="rId6"/>
    <p:sldId id="265" r:id="rId7"/>
    <p:sldId id="264" r:id="rId8"/>
    <p:sldId id="263" r:id="rId9"/>
    <p:sldId id="268" r:id="rId10"/>
    <p:sldId id="272" r:id="rId11"/>
    <p:sldId id="270" r:id="rId12"/>
    <p:sldId id="271" r:id="rId13"/>
    <p:sldId id="274" r:id="rId14"/>
    <p:sldId id="275" r:id="rId15"/>
    <p:sldId id="273" r:id="rId16"/>
    <p:sldId id="276" r:id="rId17"/>
    <p:sldId id="269" r:id="rId18"/>
    <p:sldId id="260" r:id="rId19"/>
  </p:sldIdLst>
  <p:sldSz cx="12188825" cy="685800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900"/>
    <a:srgbClr val="0000CC"/>
    <a:srgbClr val="00007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7" y="821"/>
      </p:cViewPr>
      <p:guideLst>
        <p:guide orient="horz" pos="2160"/>
        <p:guide pos="2880"/>
        <p:guide pos="383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 dirty="0"/>
              <a:t>B-TECH PROJECT MID-SEM PRESENTATION 2011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1237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r>
              <a:rPr lang="en-US" dirty="0"/>
              <a:t>BY KHUSHBU KHAN &amp; ISAN SAHOO 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90173F01-018E-44DD-8CA5-61626393428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3310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dirty="0"/>
              <a:t>B-TECH PROJECT MID-SEM PRESENTATION 2011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dirty="0"/>
              <a:t>BY KHUSHBU KHAN &amp; ISAN SAHOO 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86F327-06FC-42EA-BF79-15D71132BE0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765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8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dirty="0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dirty="0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2</a:t>
            </a:fld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8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dirty="0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dirty="0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</a:t>
            </a:fld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657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dirty="0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dirty="0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4</a:t>
            </a:fld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7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dirty="0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dirty="0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5</a:t>
            </a:fld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12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dirty="0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dirty="0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512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dirty="0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dirty="0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9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dirty="0"/>
              <a:t>B-TECH PROJECT MID-SEM PRESENTATION 2011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dirty="0"/>
              <a:t>BY KHUSHBU KHAN &amp; ISAN SAHOO 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4EDF8B-684A-4260-8B04-CE71A75B308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B-TECH PROJECT MID-SEM PRESENTATION 2011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 KHUSHBU KHAN &amp; ISAN SAHOO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DAD62-B17A-4873-B6E3-9B274CD5C417}" type="slidenum">
              <a:rPr 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 algn="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US" sz="1200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56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016" y="457200"/>
            <a:ext cx="10055781" cy="61434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02A7E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550" y="1088408"/>
            <a:ext cx="11212846" cy="5311781"/>
          </a:xfrm>
          <a:prstGeom prst="rect">
            <a:avLst/>
          </a:prstGeom>
        </p:spPr>
        <p:txBody>
          <a:bodyPr/>
          <a:lstStyle>
            <a:lvl1pPr marL="519113" indent="-519113">
              <a:lnSpc>
                <a:spcPct val="120000"/>
              </a:lnSpc>
              <a:buFont typeface="Wingdings" pitchFamily="2" charset="2"/>
              <a:buChar char="q"/>
              <a:defRPr sz="2600"/>
            </a:lvl1pPr>
            <a:lvl2pPr marL="1146175" indent="450850">
              <a:lnSpc>
                <a:spcPct val="120000"/>
              </a:lnSpc>
              <a:buFont typeface="Wingdings" pitchFamily="2" charset="2"/>
              <a:buChar char="v"/>
              <a:defRPr sz="2400"/>
            </a:lvl2pPr>
            <a:lvl3pPr marL="2116138" indent="-287338">
              <a:lnSpc>
                <a:spcPct val="120000"/>
              </a:lnSpc>
              <a:defRPr sz="2400"/>
            </a:lvl3pPr>
            <a:lvl4pPr>
              <a:lnSpc>
                <a:spcPct val="120000"/>
              </a:lnSpc>
              <a:defRPr sz="2400"/>
            </a:lvl4pPr>
            <a:lvl5pPr>
              <a:lnSpc>
                <a:spcPct val="120000"/>
              </a:lnSpc>
              <a:defRPr sz="2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702550" y="1088408"/>
            <a:ext cx="11457496" cy="1588"/>
          </a:xfrm>
          <a:prstGeom prst="line">
            <a:avLst/>
          </a:prstGeom>
          <a:noFill/>
          <a:ln w="34925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6" name="Google Shape;14;p17">
            <a:extLst>
              <a:ext uri="{FF2B5EF4-FFF2-40B4-BE49-F238E27FC236}"/>
            </a:extLst>
          </p:cNvPr>
          <p:cNvSpPr txBox="1">
            <a:spLocks noChangeArrowheads="1"/>
          </p:cNvSpPr>
          <p:nvPr userDrawn="1"/>
        </p:nvSpPr>
        <p:spPr bwMode="auto">
          <a:xfrm>
            <a:off x="11162479" y="6438900"/>
            <a:ext cx="914162" cy="419100"/>
          </a:xfrm>
          <a:prstGeom prst="rect">
            <a:avLst/>
          </a:prstGeom>
          <a:noFill/>
          <a:ln>
            <a:noFill/>
          </a:ln>
          <a:extLst/>
        </p:spPr>
        <p:txBody>
          <a:bodyPr lIns="91425" tIns="45700" rIns="91425" bIns="45700"/>
          <a:lstStyle/>
          <a:p>
            <a:pPr algn="ctr" eaLnBrk="1" hangingPunct="1">
              <a:buClr>
                <a:srgbClr val="0D0D0D"/>
              </a:buClr>
              <a:buSzPts val="2000"/>
              <a:buFont typeface="Calibri" pitchFamily="34" charset="0"/>
              <a:buNone/>
              <a:defRPr/>
            </a:pPr>
            <a:fld id="{E272016D-8C43-44D8-986D-350DDA9DFE98}" type="slidenum">
              <a:rPr lang="en-US" altLang="en-US" sz="2400" b="1">
                <a:solidFill>
                  <a:srgbClr val="0D0D0D"/>
                </a:solidFill>
                <a:latin typeface="+mn-lt"/>
                <a:cs typeface="Calibri" pitchFamily="34" charset="0"/>
                <a:sym typeface="Calibri" pitchFamily="34" charset="0"/>
              </a:rPr>
              <a:pPr algn="ctr" eaLnBrk="1" hangingPunct="1">
                <a:buClr>
                  <a:srgbClr val="0D0D0D"/>
                </a:buClr>
                <a:buSzPts val="2000"/>
                <a:buFont typeface="Calibri" pitchFamily="34" charset="0"/>
                <a:buNone/>
                <a:defRPr/>
              </a:pPr>
              <a:t>‹#›</a:t>
            </a:fld>
            <a:endParaRPr lang="en-US" altLang="en-US" b="1" dirty="0"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60412" y="6457890"/>
            <a:ext cx="1036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ANISHA</a:t>
            </a:r>
            <a:r>
              <a:rPr lang="en-US" sz="2000" baseline="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MOHANTA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(201843391)      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&amp;       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SWAPNADEEP SAMAL (201810384)</a:t>
            </a:r>
            <a:endParaRPr lang="en-US" sz="20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10563648" y="6324600"/>
            <a:ext cx="1320456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 b="1" dirty="0">
              <a:solidFill>
                <a:schemeClr val="tx1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Google Shape;14;p17">
            <a:extLst>
              <a:ext uri="{FF2B5EF4-FFF2-40B4-BE49-F238E27FC236}"/>
            </a:extLst>
          </p:cNvPr>
          <p:cNvSpPr txBox="1">
            <a:spLocks noChangeArrowheads="1"/>
          </p:cNvSpPr>
          <p:nvPr userDrawn="1"/>
        </p:nvSpPr>
        <p:spPr bwMode="auto">
          <a:xfrm>
            <a:off x="11162479" y="6438900"/>
            <a:ext cx="914162" cy="419100"/>
          </a:xfrm>
          <a:prstGeom prst="rect">
            <a:avLst/>
          </a:prstGeom>
          <a:noFill/>
          <a:ln>
            <a:noFill/>
          </a:ln>
          <a:extLst/>
        </p:spPr>
        <p:txBody>
          <a:bodyPr lIns="91425" tIns="45700" rIns="91425" bIns="45700"/>
          <a:lstStyle/>
          <a:p>
            <a:pPr algn="ctr" eaLnBrk="1" hangingPunct="1">
              <a:buClr>
                <a:srgbClr val="0D0D0D"/>
              </a:buClr>
              <a:buSzPts val="2000"/>
              <a:buFont typeface="Calibri" pitchFamily="34" charset="0"/>
              <a:buNone/>
              <a:defRPr/>
            </a:pPr>
            <a:fld id="{E272016D-8C43-44D8-986D-350DDA9DFE98}" type="slidenum">
              <a:rPr lang="en-US" altLang="en-US" sz="2400" b="1">
                <a:solidFill>
                  <a:srgbClr val="0D0D0D"/>
                </a:solidFill>
                <a:latin typeface="+mn-lt"/>
                <a:cs typeface="Calibri" pitchFamily="34" charset="0"/>
                <a:sym typeface="Calibri" pitchFamily="34" charset="0"/>
              </a:rPr>
              <a:pPr algn="ctr" eaLnBrk="1" hangingPunct="1">
                <a:buClr>
                  <a:srgbClr val="0D0D0D"/>
                </a:buClr>
                <a:buSzPts val="2000"/>
                <a:buFont typeface="Calibri" pitchFamily="34" charset="0"/>
                <a:buNone/>
                <a:defRPr/>
              </a:pPr>
              <a:t>‹#›</a:t>
            </a:fld>
            <a:endParaRPr lang="en-US" altLang="en-US" b="1" dirty="0"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60412" y="6457890"/>
            <a:ext cx="1112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ANISHA</a:t>
            </a:r>
            <a:r>
              <a:rPr lang="en-US" sz="2000" baseline="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 MOHANTA (201843391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)      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&amp;        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  <a:ea typeface="DejaVu Sans" charset="0"/>
                <a:cs typeface="DejaVu Sans" charset="0"/>
              </a:rPr>
              <a:t>SWAPNADEEP SAMAL (201810384)</a:t>
            </a:r>
            <a:endParaRPr lang="en-US" sz="2000" dirty="0">
              <a:solidFill>
                <a:srgbClr val="FF0000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1364492" y="6438900"/>
            <a:ext cx="558654" cy="419100"/>
          </a:xfrm>
          <a:prstGeom prst="rect">
            <a:avLst/>
          </a:prstGeom>
          <a:solidFill>
            <a:srgbClr val="F79646"/>
          </a:solidFill>
          <a:ln>
            <a:noFill/>
          </a:ln>
          <a:extLst/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7" name="Google Shape;7;p1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4164515" y="6248400"/>
            <a:ext cx="3859795" cy="457200"/>
          </a:xfrm>
          <a:prstGeom prst="rect">
            <a:avLst/>
          </a:prstGeom>
          <a:noFill/>
          <a:ln>
            <a:noFill/>
          </a:ln>
          <a:extLst/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8" name="Google Shape;8;p1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8735324" y="6248400"/>
            <a:ext cx="2539339" cy="457200"/>
          </a:xfrm>
          <a:prstGeom prst="rect">
            <a:avLst/>
          </a:prstGeom>
          <a:noFill/>
          <a:ln>
            <a:noFill/>
          </a:ln>
          <a:extLst/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9" name="Google Shape;9;p1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0" y="733427"/>
            <a:ext cx="711015" cy="6124575"/>
          </a:xfrm>
          <a:prstGeom prst="rect">
            <a:avLst/>
          </a:prstGeom>
          <a:solidFill>
            <a:srgbClr val="2E4698"/>
          </a:solidFill>
          <a:ln>
            <a:noFill/>
          </a:ln>
          <a:extLst/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30" name="Google Shape;10;p1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 rot="-5400000">
            <a:off x="-2976641" y="3579740"/>
            <a:ext cx="6567487" cy="446236"/>
          </a:xfrm>
          <a:prstGeom prst="rect">
            <a:avLst/>
          </a:prstGeom>
          <a:noFill/>
          <a:ln>
            <a:noFill/>
          </a:ln>
          <a:extLst/>
        </p:spPr>
        <p:txBody>
          <a:bodyPr lIns="91425" tIns="45700" rIns="91425" bIns="4570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ts val="2300"/>
              <a:defRPr/>
            </a:pPr>
            <a:r>
              <a:rPr lang="en-US" sz="2300" b="1" dirty="0">
                <a:solidFill>
                  <a:srgbClr val="FFFFFF"/>
                </a:solidFill>
              </a:rPr>
              <a:t>National Institute of Science &amp; Technology </a:t>
            </a:r>
            <a:endParaRPr lang="en-US" dirty="0"/>
          </a:p>
        </p:txBody>
      </p:sp>
      <p:sp>
        <p:nvSpPr>
          <p:cNvPr id="1031" name="Google Shape;11;p1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761802" y="76202"/>
            <a:ext cx="10179574" cy="646113"/>
          </a:xfrm>
          <a:prstGeom prst="rect">
            <a:avLst/>
          </a:prstGeom>
          <a:noFill/>
          <a:ln>
            <a:noFill/>
          </a:ln>
          <a:extLst/>
        </p:spPr>
        <p:txBody>
          <a:bodyPr lIns="91425" tIns="45700" rIns="91425" bIns="45700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D43A2A"/>
              </a:buClr>
              <a:buSzPts val="3600"/>
              <a:defRPr/>
            </a:pPr>
            <a:r>
              <a:rPr lang="en-US" sz="3600" b="1" dirty="0">
                <a:solidFill>
                  <a:srgbClr val="D43A2A"/>
                </a:solidFill>
              </a:rPr>
              <a:t> </a:t>
            </a:r>
            <a:endParaRPr lang="en-US" dirty="0"/>
          </a:p>
        </p:txBody>
      </p:sp>
      <p:pic>
        <p:nvPicPr>
          <p:cNvPr id="68616" name="Google Shape;12;p17"/>
          <p:cNvPicPr preferRelativeResize="0"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20914" y="40945"/>
            <a:ext cx="1369498" cy="87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Google Shape;13;p17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0" y="2"/>
            <a:ext cx="711015" cy="733425"/>
          </a:xfrm>
          <a:prstGeom prst="rect">
            <a:avLst/>
          </a:prstGeom>
          <a:solidFill>
            <a:srgbClr val="F79646"/>
          </a:solidFill>
          <a:ln>
            <a:noFill/>
          </a:ln>
          <a:extLst/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cxnSp>
        <p:nvCxnSpPr>
          <p:cNvPr id="68619" name="Google Shape;15;p17"/>
          <p:cNvCxnSpPr>
            <a:cxnSpLocks noChangeShapeType="1"/>
          </p:cNvCxnSpPr>
          <p:nvPr userDrawn="1"/>
        </p:nvCxnSpPr>
        <p:spPr bwMode="auto">
          <a:xfrm>
            <a:off x="679928" y="6463352"/>
            <a:ext cx="1069848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cxnSp>
      <p:sp>
        <p:nvSpPr>
          <p:cNvPr id="13" name="Text Box 4"/>
          <p:cNvSpPr txBox="1">
            <a:spLocks noChangeArrowheads="1"/>
          </p:cNvSpPr>
          <p:nvPr userDrawn="1"/>
        </p:nvSpPr>
        <p:spPr bwMode="auto">
          <a:xfrm>
            <a:off x="711063" y="2"/>
            <a:ext cx="5969624" cy="3715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DejaVu Sans" charset="0"/>
                <a:cs typeface="DejaVu Sans" charset="0"/>
              </a:rPr>
              <a:t>B.TECH  MINOR PROJECT  PRESENTATION  2021-22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6" name="Line 8"/>
          <p:cNvSpPr>
            <a:spLocks noChangeShapeType="1"/>
          </p:cNvSpPr>
          <p:nvPr userDrawn="1"/>
        </p:nvSpPr>
        <p:spPr bwMode="auto">
          <a:xfrm>
            <a:off x="702550" y="1088408"/>
            <a:ext cx="11457496" cy="1588"/>
          </a:xfrm>
          <a:prstGeom prst="line">
            <a:avLst/>
          </a:prstGeom>
          <a:noFill/>
          <a:ln w="34925" cap="sq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711015" y="1641971"/>
            <a:ext cx="11477810" cy="10476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b="1" dirty="0" smtClean="0">
                <a:solidFill>
                  <a:srgbClr val="3333CC"/>
                </a:solidFill>
                <a:ea typeface="DejaVu Sans" charset="0"/>
                <a:cs typeface="DejaVu Sans" charset="0"/>
              </a:rPr>
              <a:t>Face recognition in unconstrained environment using Deep Learning</a:t>
            </a:r>
            <a:endParaRPr lang="en-US" sz="3600" b="1" dirty="0" smtClean="0">
              <a:solidFill>
                <a:srgbClr val="3333CC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Project </a:t>
            </a:r>
            <a:r>
              <a:rPr lang="en-US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ID</a:t>
            </a:r>
            <a:r>
              <a:rPr lang="en-US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: 22301</a:t>
            </a:r>
            <a:endParaRPr lang="en-US" b="1" dirty="0">
              <a:solidFill>
                <a:schemeClr val="tx1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103312" y="4550921"/>
            <a:ext cx="3276600" cy="89941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Anisha</a:t>
            </a: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Mohanta</a:t>
            </a:r>
            <a:endParaRPr lang="en-US" sz="2000" b="1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Roll no - 201843391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8717" y="3249737"/>
            <a:ext cx="1893013" cy="10668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776433" y="4555312"/>
            <a:ext cx="4007688" cy="85049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Swapnadeep</a:t>
            </a: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Samal</a:t>
            </a:r>
            <a:endParaRPr lang="en-US" sz="2000" b="1" dirty="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t>Roll No:201810384</a:t>
            </a:r>
            <a:endParaRPr lang="en-US" sz="2000" dirty="0">
              <a:solidFill>
                <a:srgbClr val="0000FF"/>
              </a:solidFill>
              <a:ea typeface="DejaVu Sans" charset="0"/>
              <a:cs typeface="DejaVu Sans" charset="0"/>
            </a:endParaRPr>
          </a:p>
          <a:p>
            <a:pPr algn="ctr" eaLnBrk="1" hangingPunct="1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b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53353" y="4518895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solidFill>
                  <a:srgbClr val="000000"/>
                </a:solidFill>
                <a:ea typeface="DejaVu Sans" charset="0"/>
                <a:cs typeface="DejaVu Sans" charset="0"/>
              </a:rPr>
              <a:t>By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86317" y="5382064"/>
            <a:ext cx="11477810" cy="94535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i="1" dirty="0" smtClean="0">
                <a:solidFill>
                  <a:srgbClr val="0000CC"/>
                </a:solidFill>
                <a:ea typeface="DejaVu Sans" charset="0"/>
                <a:cs typeface="DejaVu Sans" charset="0"/>
              </a:rPr>
              <a:t>Under </a:t>
            </a:r>
            <a:r>
              <a:rPr lang="en-US" sz="2800" i="1" dirty="0">
                <a:solidFill>
                  <a:srgbClr val="0000CC"/>
                </a:solidFill>
                <a:ea typeface="DejaVu Sans" charset="0"/>
                <a:cs typeface="DejaVu Sans" charset="0"/>
              </a:rPr>
              <a:t>the guidance of</a:t>
            </a:r>
          </a:p>
          <a:p>
            <a:pPr algn="ctr">
              <a:spcBef>
                <a:spcPts val="5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Prof.  </a:t>
            </a:r>
            <a:r>
              <a:rPr lang="en-US" sz="2800" b="1" dirty="0" smtClean="0">
                <a:solidFill>
                  <a:schemeClr val="tx1"/>
                </a:solidFill>
                <a:ea typeface="DejaVu Sans" charset="0"/>
                <a:cs typeface="DejaVu Sans" charset="0"/>
              </a:rPr>
              <a:t>Pradeep Kumar Jena</a:t>
            </a:r>
            <a:endParaRPr lang="en-US" sz="2000" b="1" i="1" dirty="0">
              <a:solidFill>
                <a:srgbClr val="0000FF"/>
              </a:solidFill>
              <a:ea typeface="DejaVu Sans" charset="0"/>
              <a:cs typeface="DejaVu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2" y="2514601"/>
            <a:ext cx="1732931" cy="2004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2514601"/>
            <a:ext cx="1981200" cy="20042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COLLECTION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collection of human faces for face recognition are done</a:t>
            </a:r>
          </a:p>
          <a:p>
            <a:r>
              <a:rPr lang="en-US" dirty="0" smtClean="0"/>
              <a:t>The process flow of the data collection as follows:</a:t>
            </a:r>
          </a:p>
          <a:p>
            <a:pPr marL="640080" lvl="1"/>
            <a:r>
              <a:rPr lang="en-US" dirty="0"/>
              <a:t>Identify the location of face in the video frame</a:t>
            </a:r>
            <a:r>
              <a:rPr lang="en-US" dirty="0" smtClean="0"/>
              <a:t>.</a:t>
            </a:r>
          </a:p>
          <a:p>
            <a:pPr marL="640080" lvl="1"/>
            <a:r>
              <a:rPr lang="en-US" dirty="0"/>
              <a:t>Extract the face image and convert into gray scale </a:t>
            </a:r>
            <a:r>
              <a:rPr lang="en-US" dirty="0" smtClean="0"/>
              <a:t>image.</a:t>
            </a:r>
          </a:p>
          <a:p>
            <a:pPr marL="640080" lvl="1"/>
            <a:r>
              <a:rPr lang="en-US" dirty="0"/>
              <a:t>Attach the label w.r.t to the class of the image and write into a csv </a:t>
            </a:r>
            <a:r>
              <a:rPr lang="en-US" dirty="0" smtClean="0"/>
              <a:t>file.</a:t>
            </a:r>
            <a:endParaRPr lang="en-US" dirty="0"/>
          </a:p>
          <a:p>
            <a:r>
              <a:rPr lang="en-US" dirty="0"/>
              <a:t>Data Augmentation is a strategy that enables practitioners to significantly increase the diversity of data available for training models, without actually collecting huge </a:t>
            </a:r>
            <a:r>
              <a:rPr lang="en-US" dirty="0" smtClean="0"/>
              <a:t>data.</a:t>
            </a:r>
          </a:p>
          <a:p>
            <a:r>
              <a:rPr lang="en-US" dirty="0"/>
              <a:t>In the current work, synthetic images are being generated randomly, by applying the </a:t>
            </a:r>
            <a:r>
              <a:rPr lang="en-US" dirty="0" smtClean="0"/>
              <a:t>following </a:t>
            </a:r>
            <a:r>
              <a:rPr lang="en-US" dirty="0"/>
              <a:t>operations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Zoom, Shear, Height Shift, Rotation, Width Shift, etc.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319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COLLECTION AND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10" t="3885" r="8591"/>
          <a:stretch/>
        </p:blipFill>
        <p:spPr>
          <a:xfrm>
            <a:off x="1217612" y="1151684"/>
            <a:ext cx="9982200" cy="52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9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DATASET COLLECTION AND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30"/>
          <a:stretch/>
        </p:blipFill>
        <p:spPr>
          <a:xfrm>
            <a:off x="1065212" y="1295400"/>
            <a:ext cx="4952999" cy="478312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15" t="9412" r="20470" b="40756"/>
          <a:stretch/>
        </p:blipFill>
        <p:spPr>
          <a:xfrm>
            <a:off x="6932612" y="1406372"/>
            <a:ext cx="4724400" cy="467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DEVELOPING THE MODEL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11" t="15362" r="13545" b="5738"/>
          <a:stretch/>
        </p:blipFill>
        <p:spPr>
          <a:xfrm>
            <a:off x="1065212" y="1219200"/>
            <a:ext cx="10210800" cy="509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3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DEVELOPING THE MODEL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59" t="28272" r="14352" b="20084"/>
          <a:stretch/>
        </p:blipFill>
        <p:spPr>
          <a:xfrm>
            <a:off x="1051297" y="1600200"/>
            <a:ext cx="9715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828800"/>
            <a:ext cx="11212846" cy="3505200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3000" dirty="0" smtClean="0"/>
              <a:t>Testing of the CNN model, then checking whether the model is able to recognize the face or not.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Testing the model in real-time environment whether the model is able to recognize the face or not.</a:t>
            </a:r>
          </a:p>
        </p:txBody>
      </p:sp>
    </p:spTree>
    <p:extLst>
      <p:ext uri="{BB962C8B-B14F-4D97-AF65-F5344CB8AC3E}">
        <p14:creationId xmlns:p14="http://schemas.microsoft.com/office/powerpoint/2010/main" val="3066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57200"/>
            <a:ext cx="10055781" cy="61434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2" y="1219200"/>
            <a:ext cx="11212846" cy="4876800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3000" dirty="0" smtClean="0"/>
              <a:t>This overall procedure of face recognition and identification system is designed using deep learning approach.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The CNN approach for face recognition can affect the accuracy of the system.</a:t>
            </a:r>
          </a:p>
          <a:p>
            <a:pPr>
              <a:lnSpc>
                <a:spcPct val="150000"/>
              </a:lnSpc>
            </a:pPr>
            <a:r>
              <a:rPr lang="en-US" sz="3000" dirty="0" smtClean="0"/>
              <a:t>This project aims at real time recognition process where aggressive data augmentation can lead to recognition even in low light intensity.</a:t>
            </a:r>
          </a:p>
        </p:txBody>
      </p:sp>
    </p:spTree>
    <p:extLst>
      <p:ext uri="{BB962C8B-B14F-4D97-AF65-F5344CB8AC3E}">
        <p14:creationId xmlns:p14="http://schemas.microsoft.com/office/powerpoint/2010/main" val="32268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REFERENCCES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sz="2200" dirty="0" smtClean="0"/>
              <a:t>S</a:t>
            </a:r>
            <a:r>
              <a:rPr lang="en-US" sz="2200" dirty="0"/>
              <a:t>. </a:t>
            </a:r>
            <a:r>
              <a:rPr lang="en-US" sz="2200" dirty="0"/>
              <a:t>Albawi</a:t>
            </a:r>
            <a:r>
              <a:rPr lang="en-US" sz="2200" dirty="0"/>
              <a:t>, T. A. Mohammed, and S. Al-</a:t>
            </a:r>
            <a:r>
              <a:rPr lang="en-US" sz="2200" dirty="0"/>
              <a:t>Zawi</a:t>
            </a:r>
            <a:r>
              <a:rPr lang="en-US" sz="2200" dirty="0"/>
              <a:t>, “Understanding of a convolutional neural network,” in 2017 International Conference on Engineering and Technology (ICET). IEEE, 2017, pp. 1–6.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 smtClean="0"/>
              <a:t>G</a:t>
            </a:r>
            <a:r>
              <a:rPr lang="en-US" sz="2200" dirty="0"/>
              <a:t>. Hu, Y. Yang, D. Yi, J. Kittler, W. Christmas, S. Z. Li, and T. </a:t>
            </a:r>
            <a:r>
              <a:rPr lang="en-US" sz="2200" dirty="0"/>
              <a:t>Hospedales</a:t>
            </a:r>
            <a:r>
              <a:rPr lang="en-US" sz="2200" dirty="0"/>
              <a:t>, “When face recognition meets with deep learning: an evaluation of convolutional neural networks for face recognition,” in Proceedings of the IEEE international conference on computer vision workshops, 2015, pp. 142–150.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 smtClean="0"/>
              <a:t>J</a:t>
            </a:r>
            <a:r>
              <a:rPr lang="en-US" sz="2200" dirty="0"/>
              <a:t>. </a:t>
            </a:r>
            <a:r>
              <a:rPr lang="en-US" sz="2200" dirty="0"/>
              <a:t>Redmon</a:t>
            </a:r>
            <a:r>
              <a:rPr lang="en-US" sz="2200" dirty="0"/>
              <a:t>, S. </a:t>
            </a:r>
            <a:r>
              <a:rPr lang="en-US" sz="2200" dirty="0"/>
              <a:t>Divvala</a:t>
            </a:r>
            <a:r>
              <a:rPr lang="en-US" sz="2200" dirty="0"/>
              <a:t>, R. </a:t>
            </a:r>
            <a:r>
              <a:rPr lang="en-US" sz="2200" dirty="0"/>
              <a:t>Girshick</a:t>
            </a:r>
            <a:r>
              <a:rPr lang="en-US" sz="2200" dirty="0"/>
              <a:t>, and A. </a:t>
            </a:r>
            <a:r>
              <a:rPr lang="en-US" sz="2200" dirty="0"/>
              <a:t>Farhadi</a:t>
            </a:r>
            <a:r>
              <a:rPr lang="en-US" sz="2200" dirty="0"/>
              <a:t>, “You only look once: Unified, real-time object detection,” in Proceedings of the IEEE conference on computer vision and pattern recognition, 2016, pp. 779–788.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200" dirty="0" smtClean="0"/>
              <a:t>A</a:t>
            </a:r>
            <a:r>
              <a:rPr lang="en-US" sz="2200" dirty="0"/>
              <a:t>. Khan, A. </a:t>
            </a:r>
            <a:r>
              <a:rPr lang="en-US" sz="2200" dirty="0"/>
              <a:t>Sohail</a:t>
            </a:r>
            <a:r>
              <a:rPr lang="en-US" sz="2200" dirty="0"/>
              <a:t>, U. </a:t>
            </a:r>
            <a:r>
              <a:rPr lang="en-US" sz="2200" dirty="0"/>
              <a:t>Zahoora</a:t>
            </a:r>
            <a:r>
              <a:rPr lang="en-US" sz="2200" dirty="0"/>
              <a:t>, and A. S. Qureshi, “A survey of the recent architectures of deep convolutional neural networks,” </a:t>
            </a:r>
            <a:r>
              <a:rPr lang="en-US" sz="2200" dirty="0"/>
              <a:t>arXiv</a:t>
            </a:r>
            <a:r>
              <a:rPr lang="en-US" sz="2200" dirty="0"/>
              <a:t> preprint arXiv:1901.06032, 2019.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406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6612" y="2667000"/>
            <a:ext cx="11173090" cy="1470025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rgbClr val="C00000"/>
                </a:solidFill>
              </a:rPr>
              <a:t>Thank You</a:t>
            </a:r>
            <a:endParaRPr lang="en-US" sz="9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953542"/>
            <a:ext cx="10914232" cy="43039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2176" y="339196"/>
            <a:ext cx="10055781" cy="61434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984" y="1066800"/>
            <a:ext cx="11040428" cy="5265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O</a:t>
            </a:r>
            <a:r>
              <a:rPr lang="en-US" sz="3200" dirty="0" smtClean="0"/>
              <a:t>BJECTIVE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PROJECT </a:t>
            </a:r>
            <a:r>
              <a:rPr lang="en-US" sz="3200" dirty="0" smtClean="0"/>
              <a:t>SPECIFICATION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DEEP LEARNING AND CNN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DATA COLLECTION AND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DEVELOPING CNN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FUTUTRE WORKS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CONCLUSION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smtClean="0"/>
              <a:t>REFERENCES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94687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953542"/>
            <a:ext cx="10914232" cy="43039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2176" y="339196"/>
            <a:ext cx="10055781" cy="614346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984" y="1371600"/>
            <a:ext cx="11040428" cy="4960465"/>
          </a:xfrm>
        </p:spPr>
        <p:txBody>
          <a:bodyPr/>
          <a:lstStyle/>
          <a:p>
            <a:pPr marL="508000" indent="-508000" eaLnBrk="1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/>
              <a:t>Developing a highly efficient face recognition framework to learn a robust face detection in an unconstrained environment using aggressive data augmentation and CNN.</a:t>
            </a:r>
            <a:endParaRPr lang="en-IN" sz="3200" dirty="0">
              <a:cs typeface="Times New Roman" pitchFamily="16" charset="0"/>
            </a:endParaRPr>
          </a:p>
          <a:p>
            <a:pPr marL="508000" indent="-508000" eaLnBrk="1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3200" dirty="0"/>
              <a:t>To learn face representation from large-scale data with massive noisy and occluded face</a:t>
            </a:r>
            <a:r>
              <a:rPr lang="en-US" sz="3200" dirty="0" smtClean="0"/>
              <a:t>.</a:t>
            </a:r>
            <a:endParaRPr lang="en-IN" sz="3200" dirty="0">
              <a:cs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00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953542"/>
            <a:ext cx="10914232" cy="43039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2176" y="339196"/>
            <a:ext cx="10055781" cy="614346"/>
          </a:xfrm>
        </p:spPr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984" y="1497227"/>
            <a:ext cx="11040428" cy="3989173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To design an effective face recognition system that has an ability to recognize the faces in real-time.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This effective system will also be able to identify the faces even when there is a massive noise present within the image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8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953542"/>
            <a:ext cx="10914232" cy="43039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2176" y="339196"/>
            <a:ext cx="10055781" cy="614346"/>
          </a:xfrm>
        </p:spPr>
        <p:txBody>
          <a:bodyPr/>
          <a:lstStyle/>
          <a:p>
            <a:r>
              <a:rPr lang="en-US" dirty="0" smtClean="0"/>
              <a:t>PROJECT SPECIFICATIONS AND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984" y="1066800"/>
            <a:ext cx="11040428" cy="52652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requirements for developing the results of the project are listed below:-</a:t>
            </a:r>
          </a:p>
          <a:p>
            <a:pPr lvl="1"/>
            <a:r>
              <a:rPr lang="en-US" sz="2600" dirty="0" smtClean="0"/>
              <a:t>Python</a:t>
            </a:r>
          </a:p>
          <a:p>
            <a:pPr lvl="1"/>
            <a:r>
              <a:rPr lang="en-US" sz="2600" dirty="0" smtClean="0"/>
              <a:t>Jupyter</a:t>
            </a:r>
            <a:r>
              <a:rPr lang="en-US" sz="2600" dirty="0" smtClean="0"/>
              <a:t> Notebook</a:t>
            </a:r>
          </a:p>
          <a:p>
            <a:pPr lvl="1"/>
            <a:r>
              <a:rPr lang="en-US" sz="2600" dirty="0" smtClean="0"/>
              <a:t>Python libraries – </a:t>
            </a:r>
          </a:p>
          <a:p>
            <a:pPr lvl="2"/>
            <a:r>
              <a:rPr lang="en-US" sz="2600" dirty="0" smtClean="0"/>
              <a:t>Numpy</a:t>
            </a:r>
            <a:endParaRPr lang="en-US" sz="2600" dirty="0" smtClean="0"/>
          </a:p>
          <a:p>
            <a:pPr lvl="2"/>
            <a:r>
              <a:rPr lang="en-US" sz="2600" dirty="0" smtClean="0"/>
              <a:t>Pandas</a:t>
            </a:r>
          </a:p>
          <a:p>
            <a:pPr lvl="2"/>
            <a:r>
              <a:rPr lang="en-US" sz="2600" dirty="0" smtClean="0"/>
              <a:t>Tensorflow</a:t>
            </a:r>
            <a:endParaRPr lang="en-US" sz="2600" dirty="0" smtClean="0"/>
          </a:p>
          <a:p>
            <a:pPr lvl="2"/>
            <a:r>
              <a:rPr lang="en-US" sz="2600" dirty="0" smtClean="0"/>
              <a:t>Keras</a:t>
            </a:r>
            <a:r>
              <a:rPr lang="en-US" sz="2600" dirty="0" smtClean="0"/>
              <a:t> </a:t>
            </a:r>
          </a:p>
          <a:p>
            <a:pPr lvl="2"/>
            <a:r>
              <a:rPr lang="en-US" sz="2600" dirty="0" smtClean="0"/>
              <a:t>Scikit</a:t>
            </a:r>
            <a:r>
              <a:rPr lang="en-US" sz="2600" dirty="0" smtClean="0"/>
              <a:t> – Learn</a:t>
            </a:r>
          </a:p>
        </p:txBody>
      </p:sp>
    </p:spTree>
    <p:extLst>
      <p:ext uri="{BB962C8B-B14F-4D97-AF65-F5344CB8AC3E}">
        <p14:creationId xmlns:p14="http://schemas.microsoft.com/office/powerpoint/2010/main" val="2721914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953542"/>
            <a:ext cx="10914232" cy="43039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2176" y="339196"/>
            <a:ext cx="10055781" cy="614346"/>
          </a:xfrm>
        </p:spPr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984" y="1066800"/>
            <a:ext cx="11040428" cy="5265265"/>
          </a:xfrm>
        </p:spPr>
        <p:txBody>
          <a:bodyPr/>
          <a:lstStyle/>
          <a:p>
            <a:r>
              <a:rPr lang="en-US" sz="2800" dirty="0"/>
              <a:t>Deep learning is a machine learning technique that teaches computers to do what comes naturally to humans: learn by </a:t>
            </a:r>
            <a:r>
              <a:rPr lang="en-US" sz="2800" dirty="0" smtClean="0"/>
              <a:t>example</a:t>
            </a:r>
          </a:p>
          <a:p>
            <a:r>
              <a:rPr lang="en-US" sz="2800" dirty="0" smtClean="0"/>
              <a:t>In this, a computer model learns to perform classification tasks directly from images, text or sound.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Why Deep Learning?</a:t>
            </a:r>
          </a:p>
          <a:p>
            <a:pPr marL="457200" lvl="1"/>
            <a:r>
              <a:rPr lang="en-US" dirty="0" smtClean="0"/>
              <a:t>Helps to meet the user expectations, and it is crucial for safety critical applications</a:t>
            </a:r>
          </a:p>
          <a:p>
            <a:pPr marL="457200" lvl="1"/>
            <a:r>
              <a:rPr lang="en-US" dirty="0" smtClean="0"/>
              <a:t>Because of accuracy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1234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953542"/>
            <a:ext cx="10914232" cy="43039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2176" y="339196"/>
            <a:ext cx="10055781" cy="614346"/>
          </a:xfrm>
        </p:spPr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8984" y="1066800"/>
            <a:ext cx="11040428" cy="5265265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 smtClean="0"/>
              <a:t>How does it works ?</a:t>
            </a:r>
          </a:p>
          <a:p>
            <a:pPr marL="731520" lvl="1" indent="-457200"/>
            <a:r>
              <a:rPr lang="en-US" sz="2600" dirty="0" smtClean="0"/>
              <a:t>Deep learning methods use neural network architectures</a:t>
            </a:r>
          </a:p>
          <a:p>
            <a:pPr marL="731520" lvl="1" indent="-457200"/>
            <a:r>
              <a:rPr lang="en-US" sz="2600" dirty="0" smtClean="0"/>
              <a:t>There are a number of hidden layers in the neural network</a:t>
            </a:r>
          </a:p>
          <a:p>
            <a:pPr marL="731520" lvl="1" indent="-457200"/>
            <a:r>
              <a:rPr lang="en-US" sz="2600" dirty="0" smtClean="0"/>
              <a:t>Trained using a large sets of data and neural network architectures that learn features directly</a:t>
            </a:r>
          </a:p>
          <a:p>
            <a:pPr marL="731520" lvl="1" indent="-457200"/>
            <a:endParaRPr lang="en-US" sz="2600" dirty="0" smtClean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92" y="3581400"/>
            <a:ext cx="7315199" cy="275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498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732176" y="953542"/>
            <a:ext cx="10914232" cy="430396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 smtClean="0">
              <a:solidFill>
                <a:srgbClr val="000000"/>
              </a:solidFill>
              <a:cs typeface="Times New Roman" pitchFamily="16" charset="0"/>
            </a:endParaRPr>
          </a:p>
          <a:p>
            <a:pPr marL="341313" indent="-341313" eaLnBrk="1" hangingPunct="1">
              <a:lnSpc>
                <a:spcPct val="150000"/>
              </a:lnSpc>
              <a:spcBef>
                <a:spcPts val="600"/>
              </a:spcBef>
              <a:buFont typeface="Times New Roman" pitchFamily="16" charset="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b="1" dirty="0">
              <a:solidFill>
                <a:srgbClr val="000000"/>
              </a:solidFill>
              <a:cs typeface="Times New Roman" pitchFamily="1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2176" y="339196"/>
            <a:ext cx="10055781" cy="614346"/>
          </a:xfrm>
        </p:spPr>
        <p:txBody>
          <a:bodyPr/>
          <a:lstStyle/>
          <a:p>
            <a:r>
              <a:rPr lang="en-US" dirty="0" smtClean="0"/>
              <a:t>CONVOLUTIONAL NEURAL NETWORK (CNN)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6683" y="1447800"/>
            <a:ext cx="11040428" cy="526526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2800" dirty="0" smtClean="0"/>
              <a:t>It is a </a:t>
            </a:r>
            <a:r>
              <a:rPr lang="en-US" sz="2800" dirty="0"/>
              <a:t>special type of Neural Networks, which has shown exemplary performance on several competitions related to Computer Vision and Image </a:t>
            </a:r>
            <a:r>
              <a:rPr lang="en-US" sz="2800" dirty="0" smtClean="0"/>
              <a:t>Processing.</a:t>
            </a:r>
          </a:p>
          <a:p>
            <a:pPr>
              <a:lnSpc>
                <a:spcPct val="125000"/>
              </a:lnSpc>
            </a:pPr>
            <a:r>
              <a:rPr lang="en-US" sz="2800" dirty="0"/>
              <a:t>The powerful learning ability of deep CNN is primarily due to the use of multiple feature extraction stages that can automatically learn representations from the </a:t>
            </a:r>
            <a:r>
              <a:rPr lang="en-US" sz="2800" dirty="0" smtClean="0"/>
              <a:t>data.</a:t>
            </a:r>
          </a:p>
          <a:p>
            <a:pPr>
              <a:lnSpc>
                <a:spcPct val="125000"/>
              </a:lnSpc>
            </a:pPr>
            <a:r>
              <a:rPr lang="en-US" sz="2800" dirty="0"/>
              <a:t>The availability of a large amount of data and improvement in the hardware technology has accelerated the research in </a:t>
            </a:r>
            <a:r>
              <a:rPr lang="en-US" sz="2800" dirty="0" smtClean="0"/>
              <a:t>CNNs.</a:t>
            </a:r>
          </a:p>
        </p:txBody>
      </p:sp>
    </p:spTree>
    <p:extLst>
      <p:ext uri="{BB962C8B-B14F-4D97-AF65-F5344CB8AC3E}">
        <p14:creationId xmlns:p14="http://schemas.microsoft.com/office/powerpoint/2010/main" val="562986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CONVOLUTION NEURAL NETWORK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CNNs have </a:t>
            </a:r>
            <a:r>
              <a:rPr lang="en-US" dirty="0"/>
              <a:t>several different filters/kernels consisting of trainable parameters which can convolve on a given image spatially to detect features like edges and </a:t>
            </a:r>
            <a:r>
              <a:rPr lang="en-US" dirty="0" smtClean="0"/>
              <a:t>shapes.</a:t>
            </a:r>
          </a:p>
          <a:p>
            <a:r>
              <a:rPr lang="en-US" dirty="0"/>
              <a:t>There are different layers that are used in order to build an efficient CNN 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Convolutional Layer</a:t>
            </a:r>
          </a:p>
          <a:p>
            <a:pPr lvl="1"/>
            <a:r>
              <a:rPr lang="en-US" dirty="0" smtClean="0"/>
              <a:t>Batch Normalization Layer</a:t>
            </a:r>
            <a:endParaRPr lang="en-US" dirty="0" smtClean="0"/>
          </a:p>
          <a:p>
            <a:pPr lvl="1"/>
            <a:r>
              <a:rPr lang="en-US" dirty="0" smtClean="0"/>
              <a:t>Max </a:t>
            </a:r>
            <a:r>
              <a:rPr lang="en-US" dirty="0"/>
              <a:t>P</a:t>
            </a:r>
            <a:r>
              <a:rPr lang="en-US" dirty="0" smtClean="0"/>
              <a:t>ooling Layer</a:t>
            </a:r>
          </a:p>
          <a:p>
            <a:pPr lvl="1"/>
            <a:r>
              <a:rPr lang="en-US" dirty="0" smtClean="0"/>
              <a:t>Fully Connected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1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MISSION PPT AS RECEIVED FROM CHAIRMA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7010</TotalTime>
  <Words>1014</Words>
  <Application>Microsoft Office PowerPoint</Application>
  <PresentationFormat>Custom</PresentationFormat>
  <Paragraphs>146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DejaVu Sans</vt:lpstr>
      <vt:lpstr>Times New Roman</vt:lpstr>
      <vt:lpstr>Wingdings</vt:lpstr>
      <vt:lpstr>ADMISSION PPT AS RECEIVED FROM CHAIRMAN</vt:lpstr>
      <vt:lpstr>PowerPoint Presentation</vt:lpstr>
      <vt:lpstr>OUTLINE</vt:lpstr>
      <vt:lpstr>PROBLEM STATEMENT</vt:lpstr>
      <vt:lpstr>OBJECTIVE</vt:lpstr>
      <vt:lpstr>PROJECT SPECIFICATIONS AND REQUIREMENTS</vt:lpstr>
      <vt:lpstr>DEEP LEARNING</vt:lpstr>
      <vt:lpstr>DEEP LEARNING</vt:lpstr>
      <vt:lpstr>CONVOLUTIONAL NEURAL NETWORK (CNN)</vt:lpstr>
      <vt:lpstr>CONVOLUTION NEURAL NETWORK (CNN)</vt:lpstr>
      <vt:lpstr>DATASET COLLECTION AND ANALYSIS</vt:lpstr>
      <vt:lpstr>DATASET COLLECTION AND ANALYSIS</vt:lpstr>
      <vt:lpstr>DATASET COLLECTION AND ANALYSIS</vt:lpstr>
      <vt:lpstr>DEVELOPING THE MODEL CODE</vt:lpstr>
      <vt:lpstr>DEVELOPING THE MODEL CODE</vt:lpstr>
      <vt:lpstr>FUTURE WORKS</vt:lpstr>
      <vt:lpstr>CONCLUSION</vt:lpstr>
      <vt:lpstr>REFERENCCES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TECHNICAL SEMINAR  ON  CARBON NANOTUBE</dc:title>
  <dc:creator>Surjyo</dc:creator>
  <cp:lastModifiedBy>Windows User</cp:lastModifiedBy>
  <cp:revision>705</cp:revision>
  <cp:lastPrinted>1601-01-01T00:00:00Z</cp:lastPrinted>
  <dcterms:created xsi:type="dcterms:W3CDTF">2005-01-24T10:28:59Z</dcterms:created>
  <dcterms:modified xsi:type="dcterms:W3CDTF">2022-02-11T05:45:07Z</dcterms:modified>
</cp:coreProperties>
</file>