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0" r:id="rId3"/>
    <p:sldId id="505" r:id="rId4"/>
    <p:sldId id="511" r:id="rId5"/>
    <p:sldId id="448" r:id="rId6"/>
    <p:sldId id="566" r:id="rId7"/>
    <p:sldId id="512" r:id="rId8"/>
    <p:sldId id="479" r:id="rId9"/>
    <p:sldId id="567" r:id="rId10"/>
    <p:sldId id="568" r:id="rId11"/>
    <p:sldId id="569" r:id="rId12"/>
    <p:sldId id="570" r:id="rId13"/>
    <p:sldId id="571" r:id="rId14"/>
    <p:sldId id="572" r:id="rId15"/>
    <p:sldId id="573" r:id="rId16"/>
    <p:sldId id="574" r:id="rId17"/>
    <p:sldId id="575" r:id="rId18"/>
    <p:sldId id="578" r:id="rId19"/>
    <p:sldId id="579" r:id="rId20"/>
    <p:sldId id="565" r:id="rId21"/>
  </p:sldIdLst>
  <p:sldSz cx="12190413" cy="6859588"/>
  <p:notesSz cx="6858000" cy="9144000"/>
  <p:defaultTextStyle>
    <a:defPPr>
      <a:defRPr lang="en-US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158" autoAdjust="0"/>
  </p:normalViewPr>
  <p:slideViewPr>
    <p:cSldViewPr>
      <p:cViewPr>
        <p:scale>
          <a:sx n="70" d="100"/>
          <a:sy n="70" d="100"/>
        </p:scale>
        <p:origin x="-708" y="-90"/>
      </p:cViewPr>
      <p:guideLst>
        <p:guide orient="horz" pos="2249"/>
        <p:guide pos="406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807C-DAAE-4070-B795-D551ADC24664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5A60A-B846-4057-988C-4CBF0F9414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6742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0E561-B658-4924-9E22-1D89257B26E3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90061-1F4C-4256-827D-3A73A7AAB7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7203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837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注意：如果使用自动安装 </a:t>
            </a:r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memcached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命令位于 </a:t>
            </a:r>
            <a:r>
              <a:rPr lang="en-US" altLang="zh-CN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4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CN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/local/bin/</a:t>
            </a:r>
            <a:r>
              <a:rPr lang="en-US" altLang="zh-CN" sz="14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memcached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启动选项：</a:t>
            </a:r>
            <a:endParaRPr lang="zh-CN" alt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是启动一个守护进程；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是分配给</a:t>
            </a:r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使用的内存数量，单位是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-u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是运行</a:t>
            </a:r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的用户；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是监听的服务器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地址，可以有多个地址；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是设置</a:t>
            </a:r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监听的端口，，最好是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1024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以上的端口；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是最大运行的并发连接数，默认是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1024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是设置保存</a:t>
            </a:r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文件。</a:t>
            </a:r>
            <a:endParaRPr lang="zh-CN" alt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288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注意：如果使用自动安装 </a:t>
            </a:r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memcached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命令位于 </a:t>
            </a:r>
            <a:r>
              <a:rPr lang="en-US" altLang="zh-CN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4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CN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/local/bin/</a:t>
            </a:r>
            <a:r>
              <a:rPr lang="en-US" altLang="zh-CN" sz="14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memcached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启动选项：</a:t>
            </a:r>
            <a:endParaRPr lang="zh-CN" alt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是启动一个守护进程；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是分配给</a:t>
            </a:r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使用的内存数量，单位是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-u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是运行</a:t>
            </a:r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的用户；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是监听的服务器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地址，可以有多个地址；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是设置</a:t>
            </a:r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监听的端口，，最好是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1024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以上的端口；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是最大运行的并发连接数，默认是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1024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是设置保存</a:t>
            </a:r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文件。</a:t>
            </a:r>
            <a:endParaRPr lang="zh-CN" alt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288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155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4B8A-6832-48EF-8F8B-5A0ABF6CC74E}" type="datetime1">
              <a:rPr lang="en-US" altLang="zh-CN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D6E6E-A611-43CA-AC33-67B43F9DCC3D}" type="datetime1">
              <a:rPr lang="en-US" altLang="zh-CN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71" y="457306"/>
            <a:ext cx="1913218" cy="229109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 flipV="1">
            <a:off x="446982" y="797989"/>
            <a:ext cx="11337084" cy="30487"/>
          </a:xfrm>
          <a:prstGeom prst="line">
            <a:avLst/>
          </a:prstGeom>
          <a:ln w="38100" cmpd="thinThick">
            <a:gradFill>
              <a:gsLst>
                <a:gs pos="74000">
                  <a:srgbClr val="C00000"/>
                </a:gs>
                <a:gs pos="83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50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108850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pecl.php.net/package/memcach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tatic.runoob.com/download/memcached-1.4.5-x86.zi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tatic.runoob.com/download/memcached-1.4.5-amd64.zi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690760" y="6"/>
            <a:ext cx="14486219" cy="685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6347" y="5335235"/>
            <a:ext cx="12851659" cy="1221943"/>
          </a:xfrm>
          <a:prstGeom prst="rect">
            <a:avLst/>
          </a:prstGeom>
          <a:noFill/>
        </p:spPr>
        <p:txBody>
          <a:bodyPr wrap="square" lIns="0" tIns="0" rIns="0" bIns="54425" rtlCol="0">
            <a:spAutoFit/>
          </a:bodyPr>
          <a:lstStyle/>
          <a:p>
            <a:pPr defTabSz="-756">
              <a:lnSpc>
                <a:spcPts val="3690"/>
              </a:lnSpc>
              <a:tabLst>
                <a:tab pos="30236" algn="l"/>
              </a:tabLst>
            </a:pPr>
            <a:r>
              <a:rPr lang="en-US" altLang="zh-CN" sz="2600" b="1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《PHP</a:t>
            </a:r>
            <a:r>
              <a:rPr lang="zh-CN" altLang="en-US" sz="26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高级</a:t>
            </a:r>
            <a:r>
              <a:rPr lang="en-US" altLang="zh-CN" sz="2600" b="1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ts val="1190"/>
              </a:lnSpc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algn="r" defTabSz="-756">
              <a:lnSpc>
                <a:spcPts val="4166"/>
              </a:lnSpc>
              <a:tabLst>
                <a:tab pos="30236" algn="l"/>
              </a:tabLst>
            </a:pPr>
            <a:r>
              <a:rPr lang="zh-CN" altLang="en-US" sz="4800" b="1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第章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：</a:t>
            </a:r>
            <a:r>
              <a:rPr lang="en-US" altLang="zh-CN" sz="4800" b="1" dirty="0" smtClean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GIT</a:t>
            </a:r>
          </a:p>
        </p:txBody>
      </p:sp>
      <p:pic>
        <p:nvPicPr>
          <p:cNvPr id="5" name="image2.png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316249" y="488988"/>
            <a:ext cx="1949208" cy="3111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/>
          <p:cNvSpPr txBox="1"/>
          <p:nvPr/>
        </p:nvSpPr>
        <p:spPr>
          <a:xfrm>
            <a:off x="8305006" y="229394"/>
            <a:ext cx="3584315" cy="606390"/>
          </a:xfrm>
          <a:prstGeom prst="rect">
            <a:avLst/>
          </a:prstGeom>
          <a:noFill/>
        </p:spPr>
        <p:txBody>
          <a:bodyPr wrap="none" lIns="0" tIns="0" rIns="0" bIns="54425" rtlCol="0">
            <a:spAutoFit/>
          </a:bodyPr>
          <a:lstStyle/>
          <a:p>
            <a:pPr defTabSz="-756">
              <a:lnSpc>
                <a:spcPts val="4285"/>
              </a:lnSpc>
            </a:pPr>
            <a:r>
              <a:rPr lang="en-US" altLang="zh-CN" sz="4300" dirty="0" err="1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Memcached</a:t>
            </a: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存储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42478" y="1143794"/>
            <a:ext cx="338765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itchFamily="2" charset="2"/>
              <a:buChar char="n"/>
            </a:pPr>
            <a:r>
              <a:rPr lang="en-US" altLang="zh-CN" b="1" dirty="0" err="1"/>
              <a:t>Memcached</a:t>
            </a:r>
            <a:r>
              <a:rPr lang="en-US" altLang="zh-CN" b="1" dirty="0"/>
              <a:t> </a:t>
            </a:r>
            <a:r>
              <a:rPr lang="zh-CN" altLang="en-US" b="1" dirty="0"/>
              <a:t> </a:t>
            </a:r>
            <a:r>
              <a:rPr lang="en-US" altLang="zh-CN" b="1" dirty="0" smtClean="0"/>
              <a:t>replace</a:t>
            </a:r>
            <a:r>
              <a:rPr lang="zh-CN" altLang="en-US" b="1" dirty="0" smtClean="0"/>
              <a:t>命令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1983581" y="1592064"/>
            <a:ext cx="8988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err="1"/>
              <a:t>Memcached</a:t>
            </a:r>
            <a:r>
              <a:rPr lang="en-US" altLang="zh-CN" sz="1800" dirty="0"/>
              <a:t> replace </a:t>
            </a:r>
            <a:r>
              <a:rPr lang="zh-CN" altLang="en-US" sz="1800" dirty="0" smtClean="0"/>
              <a:t>命令</a:t>
            </a:r>
            <a:r>
              <a:rPr lang="zh-CN" altLang="en-US" sz="1800" dirty="0"/>
              <a:t>用于将 </a:t>
            </a:r>
            <a:r>
              <a:rPr lang="en-US" altLang="zh-CN" sz="1800" b="1" dirty="0"/>
              <a:t>value(</a:t>
            </a:r>
            <a:r>
              <a:rPr lang="zh-CN" altLang="en-US" sz="1800" b="1" dirty="0"/>
              <a:t>数据值</a:t>
            </a:r>
            <a:r>
              <a:rPr lang="en-US" altLang="zh-CN" sz="1800" b="1" dirty="0"/>
              <a:t>)</a:t>
            </a:r>
            <a:r>
              <a:rPr lang="zh-CN" altLang="en-US" sz="1800" dirty="0"/>
              <a:t> 存储在指定的 </a:t>
            </a:r>
            <a:r>
              <a:rPr lang="en-US" altLang="zh-CN" sz="1800" b="1" dirty="0"/>
              <a:t>key(</a:t>
            </a:r>
            <a:r>
              <a:rPr lang="zh-CN" altLang="en-US" sz="1800" b="1" dirty="0"/>
              <a:t>键</a:t>
            </a:r>
            <a:r>
              <a:rPr lang="en-US" altLang="zh-CN" sz="1800" b="1" dirty="0"/>
              <a:t>)</a:t>
            </a:r>
            <a:r>
              <a:rPr lang="zh-CN" altLang="en-US" sz="1800" dirty="0"/>
              <a:t> 中。</a:t>
            </a:r>
          </a:p>
          <a:p>
            <a:r>
              <a:rPr lang="zh-CN" altLang="en-US" sz="1800" dirty="0"/>
              <a:t>如果 </a:t>
            </a:r>
            <a:r>
              <a:rPr lang="en-US" altLang="zh-CN" sz="1800" dirty="0"/>
              <a:t>key </a:t>
            </a:r>
            <a:r>
              <a:rPr lang="zh-CN" altLang="en-US" sz="1800" dirty="0"/>
              <a:t>不存在，则替换失败，并且您将获得响应 </a:t>
            </a:r>
            <a:r>
              <a:rPr lang="en-US" altLang="zh-CN" sz="1800" b="1" dirty="0"/>
              <a:t>NOT_STORED</a:t>
            </a:r>
            <a:r>
              <a:rPr lang="zh-CN" altLang="en-US" sz="1800" dirty="0"/>
              <a:t>。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828006" y="2697084"/>
            <a:ext cx="6095206" cy="76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33308" rIns="9144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replace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key flags exptime bytes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noreply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value 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47762" y="2480896"/>
            <a:ext cx="107273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itchFamily="2" charset="2"/>
              <a:buChar char="n"/>
            </a:pPr>
            <a:r>
              <a:rPr lang="zh-CN" altLang="en-US" b="1" dirty="0"/>
              <a:t>语法</a:t>
            </a:r>
          </a:p>
        </p:txBody>
      </p:sp>
      <p:sp>
        <p:nvSpPr>
          <p:cNvPr id="9" name="矩形 8"/>
          <p:cNvSpPr/>
          <p:nvPr/>
        </p:nvSpPr>
        <p:spPr>
          <a:xfrm>
            <a:off x="2059781" y="3504268"/>
            <a:ext cx="90646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/>
              <a:t>key</a:t>
            </a:r>
            <a:r>
              <a:rPr lang="zh-CN" altLang="en-US" sz="1800" b="1" dirty="0"/>
              <a:t>：</a:t>
            </a:r>
            <a:r>
              <a:rPr lang="zh-CN" altLang="en-US" sz="1800" dirty="0"/>
              <a:t>键值 </a:t>
            </a:r>
            <a:r>
              <a:rPr lang="en-US" altLang="zh-CN" sz="1800" dirty="0"/>
              <a:t>key-value </a:t>
            </a:r>
            <a:r>
              <a:rPr lang="zh-CN" altLang="en-US" sz="1800" dirty="0"/>
              <a:t>结构中的 </a:t>
            </a:r>
            <a:r>
              <a:rPr lang="en-US" altLang="zh-CN" sz="1800" dirty="0"/>
              <a:t>key</a:t>
            </a:r>
            <a:r>
              <a:rPr lang="zh-CN" altLang="en-US" sz="1800" dirty="0"/>
              <a:t>，用于查找缓存值。</a:t>
            </a:r>
          </a:p>
          <a:p>
            <a:r>
              <a:rPr lang="en-US" altLang="zh-CN" sz="1800" b="1" dirty="0"/>
              <a:t>flags</a:t>
            </a:r>
            <a:r>
              <a:rPr lang="zh-CN" altLang="en-US" sz="1800" dirty="0"/>
              <a:t>：可以包括键值对的整型参数，客户机使用它存储关于键值对的额外信息 。</a:t>
            </a:r>
          </a:p>
          <a:p>
            <a:r>
              <a:rPr lang="en-US" altLang="zh-CN" sz="1800" b="1" dirty="0" err="1"/>
              <a:t>exptime</a:t>
            </a:r>
            <a:r>
              <a:rPr lang="zh-CN" altLang="en-US" sz="1800" dirty="0"/>
              <a:t>：在缓存中保存键值对的时间长度（以秒为单位，</a:t>
            </a:r>
            <a:r>
              <a:rPr lang="en-US" altLang="zh-CN" sz="1800" dirty="0"/>
              <a:t>0 </a:t>
            </a:r>
            <a:r>
              <a:rPr lang="zh-CN" altLang="en-US" sz="1800" dirty="0"/>
              <a:t>表示永远）</a:t>
            </a:r>
          </a:p>
          <a:p>
            <a:r>
              <a:rPr lang="en-US" altLang="zh-CN" sz="1800" b="1" dirty="0"/>
              <a:t>bytes</a:t>
            </a:r>
            <a:r>
              <a:rPr lang="zh-CN" altLang="en-US" sz="1800" dirty="0"/>
              <a:t>：在缓存中存储的字节数</a:t>
            </a:r>
          </a:p>
          <a:p>
            <a:r>
              <a:rPr lang="en-US" altLang="zh-CN" sz="1800" b="1" dirty="0" err="1"/>
              <a:t>noreply</a:t>
            </a:r>
            <a:r>
              <a:rPr lang="zh-CN" altLang="en-US" sz="1800" b="1" dirty="0"/>
              <a:t>（可选）</a:t>
            </a:r>
            <a:r>
              <a:rPr lang="zh-CN" altLang="en-US" sz="1800" dirty="0"/>
              <a:t>： 该参数告知服务器不需要返回数据</a:t>
            </a:r>
          </a:p>
          <a:p>
            <a:r>
              <a:rPr lang="en-US" altLang="zh-CN" sz="1800" b="1" dirty="0"/>
              <a:t>value</a:t>
            </a:r>
            <a:r>
              <a:rPr lang="zh-CN" altLang="en-US" sz="1800" dirty="0"/>
              <a:t>：存储的值（始终位于第二行）（可直接理解为</a:t>
            </a:r>
            <a:r>
              <a:rPr lang="en-US" altLang="zh-CN" sz="1800" dirty="0"/>
              <a:t>key-value</a:t>
            </a:r>
            <a:r>
              <a:rPr lang="zh-CN" altLang="en-US" sz="1800" dirty="0"/>
              <a:t>结构中的</a:t>
            </a:r>
            <a:r>
              <a:rPr lang="en-US" altLang="zh-CN" sz="1800" dirty="0"/>
              <a:t>value</a:t>
            </a:r>
            <a:r>
              <a:rPr lang="zh-CN" altLang="en-US" sz="1800" dirty="0"/>
              <a:t>）</a:t>
            </a:r>
          </a:p>
        </p:txBody>
      </p:sp>
      <p:sp>
        <p:nvSpPr>
          <p:cNvPr id="11" name="矩形 10"/>
          <p:cNvSpPr/>
          <p:nvPr/>
        </p:nvSpPr>
        <p:spPr>
          <a:xfrm>
            <a:off x="1247762" y="5264175"/>
            <a:ext cx="181195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itchFamily="2" charset="2"/>
              <a:buChar char="n"/>
            </a:pPr>
            <a:r>
              <a:rPr lang="zh-CN" altLang="en-US" b="1" dirty="0"/>
              <a:t>示例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057400" y="5639763"/>
            <a:ext cx="9067006" cy="76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33308" rIns="9144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rgbClr val="000088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replace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runoob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900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9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memcached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837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/>
          <p:cNvSpPr txBox="1"/>
          <p:nvPr/>
        </p:nvSpPr>
        <p:spPr>
          <a:xfrm>
            <a:off x="8305006" y="229394"/>
            <a:ext cx="3584315" cy="606390"/>
          </a:xfrm>
          <a:prstGeom prst="rect">
            <a:avLst/>
          </a:prstGeom>
          <a:noFill/>
        </p:spPr>
        <p:txBody>
          <a:bodyPr wrap="none" lIns="0" tIns="0" rIns="0" bIns="54425" rtlCol="0">
            <a:spAutoFit/>
          </a:bodyPr>
          <a:lstStyle/>
          <a:p>
            <a:pPr defTabSz="-756">
              <a:lnSpc>
                <a:spcPts val="4285"/>
              </a:lnSpc>
            </a:pPr>
            <a:r>
              <a:rPr lang="en-US" altLang="zh-CN" sz="4300" dirty="0" err="1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Memcached</a:t>
            </a: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存储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42478" y="1143794"/>
            <a:ext cx="341311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itchFamily="2" charset="2"/>
              <a:buChar char="n"/>
            </a:pPr>
            <a:r>
              <a:rPr lang="en-US" altLang="zh-CN" b="1" dirty="0" err="1"/>
              <a:t>Memcached</a:t>
            </a:r>
            <a:r>
              <a:rPr lang="en-US" altLang="zh-CN" b="1" dirty="0"/>
              <a:t> </a:t>
            </a:r>
            <a:r>
              <a:rPr lang="zh-CN" altLang="en-US" b="1" dirty="0"/>
              <a:t> </a:t>
            </a:r>
            <a:r>
              <a:rPr lang="en-US" altLang="zh-CN" b="1" dirty="0" smtClean="0"/>
              <a:t>append</a:t>
            </a:r>
            <a:r>
              <a:rPr lang="zh-CN" altLang="en-US" b="1" dirty="0" smtClean="0"/>
              <a:t>命令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1983581" y="1592064"/>
            <a:ext cx="8988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err="1"/>
              <a:t>Memcached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append</a:t>
            </a:r>
            <a:r>
              <a:rPr lang="en-US" altLang="zh-CN" sz="1800" dirty="0"/>
              <a:t> </a:t>
            </a:r>
            <a:r>
              <a:rPr lang="zh-CN" altLang="en-US" sz="1800" dirty="0"/>
              <a:t>命令用于向已存在 </a:t>
            </a:r>
            <a:r>
              <a:rPr lang="en-US" altLang="zh-CN" sz="1800" b="1" dirty="0"/>
              <a:t>key(</a:t>
            </a:r>
            <a:r>
              <a:rPr lang="zh-CN" altLang="en-US" sz="1800" b="1" dirty="0"/>
              <a:t>键</a:t>
            </a:r>
            <a:r>
              <a:rPr lang="en-US" altLang="zh-CN" sz="1800" b="1" dirty="0"/>
              <a:t>)</a:t>
            </a:r>
            <a:r>
              <a:rPr lang="zh-CN" altLang="en-US" sz="1800" dirty="0"/>
              <a:t> 的 </a:t>
            </a:r>
            <a:r>
              <a:rPr lang="en-US" altLang="zh-CN" sz="1800" b="1" dirty="0"/>
              <a:t>value(</a:t>
            </a:r>
            <a:r>
              <a:rPr lang="zh-CN" altLang="en-US" sz="1800" b="1" dirty="0"/>
              <a:t>数据值</a:t>
            </a:r>
            <a:r>
              <a:rPr lang="en-US" altLang="zh-CN" sz="1800" b="1" dirty="0"/>
              <a:t>)</a:t>
            </a:r>
            <a:r>
              <a:rPr lang="zh-CN" altLang="en-US" sz="1800" dirty="0"/>
              <a:t> 后面追加数据 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zh-CN" altLang="en-US" sz="1800" dirty="0" smtClean="0"/>
              <a:t>如果 </a:t>
            </a:r>
            <a:r>
              <a:rPr lang="en-US" altLang="zh-CN" sz="1800" dirty="0"/>
              <a:t>key </a:t>
            </a:r>
            <a:r>
              <a:rPr lang="zh-CN" altLang="en-US" sz="1800" dirty="0"/>
              <a:t>不存在，</a:t>
            </a:r>
            <a:r>
              <a:rPr lang="zh-CN" altLang="en-US" sz="1800" dirty="0" smtClean="0"/>
              <a:t>则</a:t>
            </a:r>
            <a:r>
              <a:rPr lang="zh-CN" altLang="en-US" sz="1800" dirty="0"/>
              <a:t>添加</a:t>
            </a:r>
            <a:r>
              <a:rPr lang="zh-CN" altLang="en-US" sz="1800" dirty="0" smtClean="0"/>
              <a:t>失败</a:t>
            </a:r>
            <a:r>
              <a:rPr lang="zh-CN" altLang="en-US" sz="1800" dirty="0"/>
              <a:t>，并且您将获得响应 </a:t>
            </a:r>
            <a:r>
              <a:rPr lang="en-US" altLang="zh-CN" sz="1800" b="1" dirty="0"/>
              <a:t>NOT_STORED</a:t>
            </a:r>
            <a:r>
              <a:rPr lang="zh-CN" altLang="en-US" sz="1800" dirty="0"/>
              <a:t>。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828006" y="2697084"/>
            <a:ext cx="6095206" cy="76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33308" rIns="9144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rgbClr val="000088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ppend</a:t>
            </a:r>
            <a:r>
              <a:rPr kumimoji="0" lang="en-US" altLang="zh-CN" sz="1600" b="0" i="0" u="none" strike="noStrike" cap="none" normalizeH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key flags exptime bytes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noreply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value 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47762" y="2480896"/>
            <a:ext cx="107273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itchFamily="2" charset="2"/>
              <a:buChar char="n"/>
            </a:pPr>
            <a:r>
              <a:rPr lang="zh-CN" altLang="en-US" b="1" dirty="0"/>
              <a:t>语法</a:t>
            </a:r>
          </a:p>
        </p:txBody>
      </p:sp>
      <p:sp>
        <p:nvSpPr>
          <p:cNvPr id="9" name="矩形 8"/>
          <p:cNvSpPr/>
          <p:nvPr/>
        </p:nvSpPr>
        <p:spPr>
          <a:xfrm>
            <a:off x="2059781" y="3504268"/>
            <a:ext cx="90646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/>
              <a:t>key</a:t>
            </a:r>
            <a:r>
              <a:rPr lang="zh-CN" altLang="en-US" sz="1800" b="1" dirty="0"/>
              <a:t>：</a:t>
            </a:r>
            <a:r>
              <a:rPr lang="zh-CN" altLang="en-US" sz="1800" dirty="0"/>
              <a:t>键值 </a:t>
            </a:r>
            <a:r>
              <a:rPr lang="en-US" altLang="zh-CN" sz="1800" dirty="0"/>
              <a:t>key-value </a:t>
            </a:r>
            <a:r>
              <a:rPr lang="zh-CN" altLang="en-US" sz="1800" dirty="0"/>
              <a:t>结构中的 </a:t>
            </a:r>
            <a:r>
              <a:rPr lang="en-US" altLang="zh-CN" sz="1800" dirty="0"/>
              <a:t>key</a:t>
            </a:r>
            <a:r>
              <a:rPr lang="zh-CN" altLang="en-US" sz="1800" dirty="0"/>
              <a:t>，用于查找缓存值。</a:t>
            </a:r>
          </a:p>
          <a:p>
            <a:r>
              <a:rPr lang="en-US" altLang="zh-CN" sz="1800" b="1" dirty="0"/>
              <a:t>flags</a:t>
            </a:r>
            <a:r>
              <a:rPr lang="zh-CN" altLang="en-US" sz="1800" dirty="0"/>
              <a:t>：可以包括键值对的整型参数，客户机使用它存储关于键值对的额外信息 。</a:t>
            </a:r>
          </a:p>
          <a:p>
            <a:r>
              <a:rPr lang="en-US" altLang="zh-CN" sz="1800" b="1" dirty="0" err="1"/>
              <a:t>exptime</a:t>
            </a:r>
            <a:r>
              <a:rPr lang="zh-CN" altLang="en-US" sz="1800" dirty="0"/>
              <a:t>：在缓存中保存键值对的时间长度（以秒为单位，</a:t>
            </a:r>
            <a:r>
              <a:rPr lang="en-US" altLang="zh-CN" sz="1800" dirty="0"/>
              <a:t>0 </a:t>
            </a:r>
            <a:r>
              <a:rPr lang="zh-CN" altLang="en-US" sz="1800" dirty="0"/>
              <a:t>表示永远）</a:t>
            </a:r>
          </a:p>
          <a:p>
            <a:r>
              <a:rPr lang="en-US" altLang="zh-CN" sz="1800" b="1" dirty="0"/>
              <a:t>bytes</a:t>
            </a:r>
            <a:r>
              <a:rPr lang="zh-CN" altLang="en-US" sz="1800" dirty="0"/>
              <a:t>：在缓存中存储的字节数</a:t>
            </a:r>
          </a:p>
          <a:p>
            <a:r>
              <a:rPr lang="en-US" altLang="zh-CN" sz="1800" b="1" dirty="0" err="1"/>
              <a:t>noreply</a:t>
            </a:r>
            <a:r>
              <a:rPr lang="zh-CN" altLang="en-US" sz="1800" b="1" dirty="0"/>
              <a:t>（可选）</a:t>
            </a:r>
            <a:r>
              <a:rPr lang="zh-CN" altLang="en-US" sz="1800" dirty="0"/>
              <a:t>： 该参数告知服务器不需要返回数据</a:t>
            </a:r>
          </a:p>
          <a:p>
            <a:r>
              <a:rPr lang="en-US" altLang="zh-CN" sz="1800" b="1" dirty="0"/>
              <a:t>value</a:t>
            </a:r>
            <a:r>
              <a:rPr lang="zh-CN" altLang="en-US" sz="1800" dirty="0"/>
              <a:t>：存储的值（始终位于第二行）（可直接理解为</a:t>
            </a:r>
            <a:r>
              <a:rPr lang="en-US" altLang="zh-CN" sz="1800" dirty="0"/>
              <a:t>key-value</a:t>
            </a:r>
            <a:r>
              <a:rPr lang="zh-CN" altLang="en-US" sz="1800" dirty="0"/>
              <a:t>结构中的</a:t>
            </a:r>
            <a:r>
              <a:rPr lang="en-US" altLang="zh-CN" sz="1800" dirty="0"/>
              <a:t>value</a:t>
            </a:r>
            <a:r>
              <a:rPr lang="zh-CN" altLang="en-US" sz="1800" dirty="0"/>
              <a:t>）</a:t>
            </a:r>
          </a:p>
        </p:txBody>
      </p:sp>
      <p:sp>
        <p:nvSpPr>
          <p:cNvPr id="11" name="矩形 10"/>
          <p:cNvSpPr/>
          <p:nvPr/>
        </p:nvSpPr>
        <p:spPr>
          <a:xfrm>
            <a:off x="1247762" y="5264175"/>
            <a:ext cx="181195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itchFamily="2" charset="2"/>
              <a:buChar char="n"/>
            </a:pPr>
            <a:r>
              <a:rPr lang="zh-CN" altLang="en-US" b="1" dirty="0"/>
              <a:t>示例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057400" y="5639763"/>
            <a:ext cx="9067006" cy="76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33308" rIns="9144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00088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</a:t>
            </a:r>
            <a:r>
              <a:rPr lang="en-US" altLang="zh-CN" sz="1600" dirty="0" smtClean="0">
                <a:solidFill>
                  <a:srgbClr val="000088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ppend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runoob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900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9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memcached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189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/>
          <p:cNvSpPr txBox="1"/>
          <p:nvPr/>
        </p:nvSpPr>
        <p:spPr>
          <a:xfrm>
            <a:off x="8305006" y="229394"/>
            <a:ext cx="3584315" cy="606390"/>
          </a:xfrm>
          <a:prstGeom prst="rect">
            <a:avLst/>
          </a:prstGeom>
          <a:noFill/>
        </p:spPr>
        <p:txBody>
          <a:bodyPr wrap="none" lIns="0" tIns="0" rIns="0" bIns="54425" rtlCol="0">
            <a:spAutoFit/>
          </a:bodyPr>
          <a:lstStyle/>
          <a:p>
            <a:pPr defTabSz="-756">
              <a:lnSpc>
                <a:spcPts val="4285"/>
              </a:lnSpc>
            </a:pPr>
            <a:r>
              <a:rPr lang="en-US" altLang="zh-CN" sz="4300" dirty="0" err="1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Memcached</a:t>
            </a: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存储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42478" y="1143794"/>
            <a:ext cx="350948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itchFamily="2" charset="2"/>
              <a:buChar char="n"/>
            </a:pPr>
            <a:r>
              <a:rPr lang="en-US" altLang="zh-CN" b="1" dirty="0" err="1"/>
              <a:t>Memcached</a:t>
            </a:r>
            <a:r>
              <a:rPr lang="en-US" altLang="zh-CN" b="1" dirty="0"/>
              <a:t> </a:t>
            </a:r>
            <a:r>
              <a:rPr lang="zh-CN" altLang="en-US" b="1" dirty="0"/>
              <a:t> </a:t>
            </a:r>
            <a:r>
              <a:rPr lang="en-US" altLang="zh-CN" b="1" dirty="0" smtClean="0"/>
              <a:t>prepend</a:t>
            </a:r>
            <a:r>
              <a:rPr lang="zh-CN" altLang="en-US" b="1" dirty="0" smtClean="0"/>
              <a:t>命令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1983581" y="1592064"/>
            <a:ext cx="8988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err="1"/>
              <a:t>Memcached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prepend</a:t>
            </a:r>
            <a:r>
              <a:rPr lang="en-US" altLang="zh-CN" sz="1800" dirty="0"/>
              <a:t> </a:t>
            </a:r>
            <a:r>
              <a:rPr lang="zh-CN" altLang="en-US" sz="1800" dirty="0"/>
              <a:t>命令用于向已存在 </a:t>
            </a:r>
            <a:r>
              <a:rPr lang="en-US" altLang="zh-CN" sz="1800" b="1" dirty="0"/>
              <a:t>key(</a:t>
            </a:r>
            <a:r>
              <a:rPr lang="zh-CN" altLang="en-US" sz="1800" b="1" dirty="0"/>
              <a:t>键</a:t>
            </a:r>
            <a:r>
              <a:rPr lang="en-US" altLang="zh-CN" sz="1800" b="1" dirty="0"/>
              <a:t>)</a:t>
            </a:r>
            <a:r>
              <a:rPr lang="zh-CN" altLang="en-US" sz="1800" dirty="0"/>
              <a:t> 的 </a:t>
            </a:r>
            <a:r>
              <a:rPr lang="en-US" altLang="zh-CN" sz="1800" b="1" dirty="0"/>
              <a:t>value(</a:t>
            </a:r>
            <a:r>
              <a:rPr lang="zh-CN" altLang="en-US" sz="1800" b="1" dirty="0"/>
              <a:t>数据值</a:t>
            </a:r>
            <a:r>
              <a:rPr lang="en-US" altLang="zh-CN" sz="1800" b="1" dirty="0"/>
              <a:t>)</a:t>
            </a:r>
            <a:r>
              <a:rPr lang="zh-CN" altLang="en-US" sz="1800" dirty="0"/>
              <a:t> 前面</a:t>
            </a:r>
            <a:r>
              <a:rPr lang="zh-CN" altLang="en-US" sz="1800" dirty="0" smtClean="0"/>
              <a:t>追加</a:t>
            </a:r>
            <a:r>
              <a:rPr lang="zh-CN" altLang="en-US" sz="1800" dirty="0"/>
              <a:t>数据 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zh-CN" altLang="en-US" sz="1800" dirty="0" smtClean="0"/>
              <a:t>如果 </a:t>
            </a:r>
            <a:r>
              <a:rPr lang="en-US" altLang="zh-CN" sz="1800" dirty="0"/>
              <a:t>key </a:t>
            </a:r>
            <a:r>
              <a:rPr lang="zh-CN" altLang="en-US" sz="1800" dirty="0"/>
              <a:t>不存在，</a:t>
            </a:r>
            <a:r>
              <a:rPr lang="zh-CN" altLang="en-US" sz="1800" dirty="0" smtClean="0"/>
              <a:t>则</a:t>
            </a:r>
            <a:r>
              <a:rPr lang="zh-CN" altLang="en-US" sz="1800" dirty="0"/>
              <a:t>添加</a:t>
            </a:r>
            <a:r>
              <a:rPr lang="zh-CN" altLang="en-US" sz="1800" dirty="0" smtClean="0"/>
              <a:t>失败</a:t>
            </a:r>
            <a:r>
              <a:rPr lang="zh-CN" altLang="en-US" sz="1800" dirty="0"/>
              <a:t>，并且您将获得响应 </a:t>
            </a:r>
            <a:r>
              <a:rPr lang="en-US" altLang="zh-CN" sz="1800" b="1" dirty="0"/>
              <a:t>NOT_STORED</a:t>
            </a:r>
            <a:r>
              <a:rPr lang="zh-CN" altLang="en-US" sz="1800" dirty="0"/>
              <a:t>。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828006" y="2697084"/>
            <a:ext cx="6095206" cy="76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33308" rIns="9144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rgbClr val="000088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prepend</a:t>
            </a:r>
            <a:r>
              <a:rPr kumimoji="0" lang="en-US" altLang="zh-CN" sz="1600" b="0" i="0" u="none" strike="noStrike" cap="none" normalizeH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key flags exptime bytes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noreply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value 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47762" y="2480896"/>
            <a:ext cx="107273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itchFamily="2" charset="2"/>
              <a:buChar char="n"/>
            </a:pPr>
            <a:r>
              <a:rPr lang="zh-CN" altLang="en-US" b="1" dirty="0"/>
              <a:t>语法</a:t>
            </a:r>
          </a:p>
        </p:txBody>
      </p:sp>
      <p:sp>
        <p:nvSpPr>
          <p:cNvPr id="9" name="矩形 8"/>
          <p:cNvSpPr/>
          <p:nvPr/>
        </p:nvSpPr>
        <p:spPr>
          <a:xfrm>
            <a:off x="2059781" y="3504268"/>
            <a:ext cx="90646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/>
              <a:t>key</a:t>
            </a:r>
            <a:r>
              <a:rPr lang="zh-CN" altLang="en-US" sz="1800" b="1" dirty="0"/>
              <a:t>：</a:t>
            </a:r>
            <a:r>
              <a:rPr lang="zh-CN" altLang="en-US" sz="1800" dirty="0"/>
              <a:t>键值 </a:t>
            </a:r>
            <a:r>
              <a:rPr lang="en-US" altLang="zh-CN" sz="1800" dirty="0"/>
              <a:t>key-value </a:t>
            </a:r>
            <a:r>
              <a:rPr lang="zh-CN" altLang="en-US" sz="1800" dirty="0"/>
              <a:t>结构中的 </a:t>
            </a:r>
            <a:r>
              <a:rPr lang="en-US" altLang="zh-CN" sz="1800" dirty="0"/>
              <a:t>key</a:t>
            </a:r>
            <a:r>
              <a:rPr lang="zh-CN" altLang="en-US" sz="1800" dirty="0"/>
              <a:t>，用于查找缓存值。</a:t>
            </a:r>
          </a:p>
          <a:p>
            <a:r>
              <a:rPr lang="en-US" altLang="zh-CN" sz="1800" b="1" dirty="0"/>
              <a:t>flags</a:t>
            </a:r>
            <a:r>
              <a:rPr lang="zh-CN" altLang="en-US" sz="1800" dirty="0"/>
              <a:t>：可以包括键值对的整型参数，客户机使用它存储关于键值对的额外信息 。</a:t>
            </a:r>
          </a:p>
          <a:p>
            <a:r>
              <a:rPr lang="en-US" altLang="zh-CN" sz="1800" b="1" dirty="0" err="1"/>
              <a:t>exptime</a:t>
            </a:r>
            <a:r>
              <a:rPr lang="zh-CN" altLang="en-US" sz="1800" dirty="0"/>
              <a:t>：在缓存中保存键值对的时间长度（以秒为单位，</a:t>
            </a:r>
            <a:r>
              <a:rPr lang="en-US" altLang="zh-CN" sz="1800" dirty="0"/>
              <a:t>0 </a:t>
            </a:r>
            <a:r>
              <a:rPr lang="zh-CN" altLang="en-US" sz="1800" dirty="0"/>
              <a:t>表示永远）</a:t>
            </a:r>
          </a:p>
          <a:p>
            <a:r>
              <a:rPr lang="en-US" altLang="zh-CN" sz="1800" b="1" dirty="0"/>
              <a:t>bytes</a:t>
            </a:r>
            <a:r>
              <a:rPr lang="zh-CN" altLang="en-US" sz="1800" dirty="0"/>
              <a:t>：在缓存中存储的字节数</a:t>
            </a:r>
          </a:p>
          <a:p>
            <a:r>
              <a:rPr lang="en-US" altLang="zh-CN" sz="1800" b="1" dirty="0" err="1"/>
              <a:t>noreply</a:t>
            </a:r>
            <a:r>
              <a:rPr lang="zh-CN" altLang="en-US" sz="1800" b="1" dirty="0"/>
              <a:t>（可选）</a:t>
            </a:r>
            <a:r>
              <a:rPr lang="zh-CN" altLang="en-US" sz="1800" dirty="0"/>
              <a:t>： 该参数告知服务器不需要返回数据</a:t>
            </a:r>
          </a:p>
          <a:p>
            <a:r>
              <a:rPr lang="en-US" altLang="zh-CN" sz="1800" b="1" dirty="0"/>
              <a:t>value</a:t>
            </a:r>
            <a:r>
              <a:rPr lang="zh-CN" altLang="en-US" sz="1800" dirty="0"/>
              <a:t>：存储的值（始终位于第二行）（可直接理解为</a:t>
            </a:r>
            <a:r>
              <a:rPr lang="en-US" altLang="zh-CN" sz="1800" dirty="0"/>
              <a:t>key-value</a:t>
            </a:r>
            <a:r>
              <a:rPr lang="zh-CN" altLang="en-US" sz="1800" dirty="0"/>
              <a:t>结构中的</a:t>
            </a:r>
            <a:r>
              <a:rPr lang="en-US" altLang="zh-CN" sz="1800" dirty="0"/>
              <a:t>value</a:t>
            </a:r>
            <a:r>
              <a:rPr lang="zh-CN" altLang="en-US" sz="1800" dirty="0"/>
              <a:t>）</a:t>
            </a:r>
          </a:p>
        </p:txBody>
      </p:sp>
      <p:sp>
        <p:nvSpPr>
          <p:cNvPr id="11" name="矩形 10"/>
          <p:cNvSpPr/>
          <p:nvPr/>
        </p:nvSpPr>
        <p:spPr>
          <a:xfrm>
            <a:off x="1247762" y="5264175"/>
            <a:ext cx="181195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itchFamily="2" charset="2"/>
              <a:buChar char="n"/>
            </a:pPr>
            <a:r>
              <a:rPr lang="zh-CN" altLang="en-US" b="1" dirty="0"/>
              <a:t>示例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057400" y="5639763"/>
            <a:ext cx="9067006" cy="76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33308" rIns="9144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rgbClr val="000088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prepend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runoob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900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9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memcached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135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/>
          <p:cNvSpPr txBox="1"/>
          <p:nvPr/>
        </p:nvSpPr>
        <p:spPr>
          <a:xfrm>
            <a:off x="8305006" y="229394"/>
            <a:ext cx="3584315" cy="606390"/>
          </a:xfrm>
          <a:prstGeom prst="rect">
            <a:avLst/>
          </a:prstGeom>
          <a:noFill/>
        </p:spPr>
        <p:txBody>
          <a:bodyPr wrap="none" lIns="0" tIns="0" rIns="0" bIns="54425" rtlCol="0">
            <a:spAutoFit/>
          </a:bodyPr>
          <a:lstStyle/>
          <a:p>
            <a:pPr defTabSz="-756">
              <a:lnSpc>
                <a:spcPts val="4285"/>
              </a:lnSpc>
            </a:pPr>
            <a:r>
              <a:rPr lang="en-US" altLang="zh-CN" sz="4300" dirty="0" err="1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Memcached</a:t>
            </a: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获取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42478" y="1143794"/>
            <a:ext cx="291945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itchFamily="2" charset="2"/>
              <a:buChar char="n"/>
            </a:pPr>
            <a:r>
              <a:rPr lang="en-US" altLang="zh-CN" b="1" dirty="0" err="1"/>
              <a:t>Memcached</a:t>
            </a:r>
            <a:r>
              <a:rPr lang="en-US" altLang="zh-CN" b="1" dirty="0"/>
              <a:t> </a:t>
            </a:r>
            <a:r>
              <a:rPr lang="zh-CN" altLang="en-US" b="1" dirty="0"/>
              <a:t> </a:t>
            </a:r>
            <a:r>
              <a:rPr lang="en-US" altLang="zh-CN" b="1" dirty="0" smtClean="0"/>
              <a:t>get</a:t>
            </a:r>
            <a:r>
              <a:rPr lang="zh-CN" altLang="en-US" b="1" dirty="0" smtClean="0"/>
              <a:t>命令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1983581" y="1592064"/>
            <a:ext cx="89884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err="1"/>
              <a:t>Memcached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get</a:t>
            </a:r>
            <a:r>
              <a:rPr lang="en-US" altLang="zh-CN" sz="1800" dirty="0"/>
              <a:t> </a:t>
            </a:r>
            <a:r>
              <a:rPr lang="zh-CN" altLang="en-US" sz="1800" dirty="0"/>
              <a:t>命令获取存储在 </a:t>
            </a:r>
            <a:r>
              <a:rPr lang="en-US" altLang="zh-CN" sz="1800" b="1" dirty="0"/>
              <a:t>key(</a:t>
            </a:r>
            <a:r>
              <a:rPr lang="zh-CN" altLang="en-US" sz="1800" b="1" dirty="0"/>
              <a:t>键</a:t>
            </a:r>
            <a:r>
              <a:rPr lang="en-US" altLang="zh-CN" sz="1800" b="1" dirty="0"/>
              <a:t>)</a:t>
            </a:r>
            <a:r>
              <a:rPr lang="zh-CN" altLang="en-US" sz="1800" dirty="0"/>
              <a:t> 中的 </a:t>
            </a:r>
            <a:r>
              <a:rPr lang="en-US" altLang="zh-CN" sz="1800" b="1" dirty="0"/>
              <a:t>value(</a:t>
            </a:r>
            <a:r>
              <a:rPr lang="zh-CN" altLang="en-US" sz="1800" b="1" dirty="0"/>
              <a:t>数据值</a:t>
            </a:r>
            <a:r>
              <a:rPr lang="en-US" altLang="zh-CN" sz="1800" b="1" dirty="0"/>
              <a:t>)</a:t>
            </a:r>
            <a:r>
              <a:rPr lang="zh-CN" altLang="en-US" sz="1800" dirty="0"/>
              <a:t> ，如果 </a:t>
            </a:r>
            <a:r>
              <a:rPr lang="en-US" altLang="zh-CN" sz="1800" dirty="0"/>
              <a:t>key </a:t>
            </a:r>
            <a:r>
              <a:rPr lang="zh-CN" altLang="en-US" sz="1800" dirty="0"/>
              <a:t>不存在，则返回空</a:t>
            </a:r>
            <a:r>
              <a:rPr lang="zh-CN" altLang="en-US" sz="1800" dirty="0" smtClean="0"/>
              <a:t>。</a:t>
            </a:r>
            <a:endParaRPr lang="zh-CN" altLang="en-US" sz="18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828006" y="2820194"/>
            <a:ext cx="6095206" cy="76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33308" rIns="9144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基本语法</a:t>
            </a:r>
            <a:endParaRPr lang="en-US" altLang="zh-CN" sz="1600" dirty="0" smtClean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rgbClr val="000088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get key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47762" y="2480896"/>
            <a:ext cx="107273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itchFamily="2" charset="2"/>
              <a:buChar char="n"/>
            </a:pPr>
            <a:r>
              <a:rPr lang="zh-CN" altLang="en-US" b="1" dirty="0"/>
              <a:t>语法</a:t>
            </a:r>
          </a:p>
        </p:txBody>
      </p:sp>
      <p:sp>
        <p:nvSpPr>
          <p:cNvPr id="11" name="矩形 10"/>
          <p:cNvSpPr/>
          <p:nvPr/>
        </p:nvSpPr>
        <p:spPr>
          <a:xfrm>
            <a:off x="1247762" y="5264175"/>
            <a:ext cx="181195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itchFamily="2" charset="2"/>
              <a:buChar char="n"/>
            </a:pPr>
            <a:r>
              <a:rPr lang="zh-CN" altLang="en-US" b="1" dirty="0"/>
              <a:t>示例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057400" y="5762873"/>
            <a:ext cx="9067006" cy="51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33308" rIns="9144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get </a:t>
            </a:r>
            <a:r>
              <a:rPr lang="en-US" altLang="zh-CN" sz="1600" dirty="0" err="1" smtClean="0">
                <a:latin typeface="Arial" pitchFamily="34" charset="0"/>
                <a:ea typeface="宋体" pitchFamily="2" charset="-122"/>
                <a:cs typeface="宋体" pitchFamily="2" charset="-122"/>
              </a:rPr>
              <a:t>runoob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828006" y="3477043"/>
            <a:ext cx="6095206" cy="76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33308" rIns="9144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取多个值，中间用空格隔开</a:t>
            </a:r>
            <a:endParaRPr lang="en-US" altLang="zh-CN" sz="1600" dirty="0" smtClean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rgbClr val="000088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get key1 key2 key3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023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/>
          <p:cNvSpPr txBox="1"/>
          <p:nvPr/>
        </p:nvSpPr>
        <p:spPr>
          <a:xfrm>
            <a:off x="8305006" y="229394"/>
            <a:ext cx="3584315" cy="606390"/>
          </a:xfrm>
          <a:prstGeom prst="rect">
            <a:avLst/>
          </a:prstGeom>
          <a:noFill/>
        </p:spPr>
        <p:txBody>
          <a:bodyPr wrap="none" lIns="0" tIns="0" rIns="0" bIns="54425" rtlCol="0">
            <a:spAutoFit/>
          </a:bodyPr>
          <a:lstStyle/>
          <a:p>
            <a:pPr defTabSz="-756">
              <a:lnSpc>
                <a:spcPts val="4285"/>
              </a:lnSpc>
            </a:pPr>
            <a:r>
              <a:rPr lang="en-US" altLang="zh-CN" sz="4300" dirty="0" err="1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Memcached</a:t>
            </a: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获取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42478" y="1143794"/>
            <a:ext cx="327333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itchFamily="2" charset="2"/>
              <a:buChar char="n"/>
            </a:pPr>
            <a:r>
              <a:rPr lang="en-US" altLang="zh-CN" b="1" dirty="0" err="1"/>
              <a:t>Memcached</a:t>
            </a:r>
            <a:r>
              <a:rPr lang="en-US" altLang="zh-CN" b="1" dirty="0"/>
              <a:t> </a:t>
            </a:r>
            <a:r>
              <a:rPr lang="zh-CN" altLang="en-US" b="1" dirty="0"/>
              <a:t> </a:t>
            </a:r>
            <a:r>
              <a:rPr lang="en-US" altLang="zh-CN" b="1" dirty="0" smtClean="0"/>
              <a:t>delete</a:t>
            </a:r>
            <a:r>
              <a:rPr lang="zh-CN" altLang="en-US" b="1" dirty="0" smtClean="0"/>
              <a:t>命令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1983581" y="1592064"/>
            <a:ext cx="89884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err="1"/>
              <a:t>Memcached</a:t>
            </a:r>
            <a:r>
              <a:rPr lang="en-US" altLang="zh-CN" sz="1800" dirty="0"/>
              <a:t> delete </a:t>
            </a:r>
            <a:r>
              <a:rPr lang="zh-CN" altLang="en-US" sz="1800" dirty="0"/>
              <a:t>命令用于删除已存在的 </a:t>
            </a:r>
            <a:r>
              <a:rPr lang="en-US" altLang="zh-CN" sz="1800" dirty="0"/>
              <a:t>key(</a:t>
            </a:r>
            <a:r>
              <a:rPr lang="zh-CN" altLang="en-US" sz="1800" dirty="0"/>
              <a:t>键</a:t>
            </a:r>
            <a:r>
              <a:rPr lang="en-US" altLang="zh-CN" sz="1800" dirty="0"/>
              <a:t>)</a:t>
            </a:r>
            <a:r>
              <a:rPr lang="zh-CN" altLang="en-US" sz="1800" dirty="0" smtClean="0"/>
              <a:t>。</a:t>
            </a:r>
            <a:endParaRPr lang="zh-CN" altLang="en-US" sz="1800" dirty="0"/>
          </a:p>
        </p:txBody>
      </p:sp>
      <p:sp>
        <p:nvSpPr>
          <p:cNvPr id="8" name="矩形 7"/>
          <p:cNvSpPr/>
          <p:nvPr/>
        </p:nvSpPr>
        <p:spPr>
          <a:xfrm>
            <a:off x="1247762" y="2480896"/>
            <a:ext cx="107273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itchFamily="2" charset="2"/>
              <a:buChar char="n"/>
            </a:pPr>
            <a:r>
              <a:rPr lang="zh-CN" altLang="en-US" b="1" dirty="0"/>
              <a:t>语法</a:t>
            </a:r>
          </a:p>
        </p:txBody>
      </p:sp>
      <p:sp>
        <p:nvSpPr>
          <p:cNvPr id="11" name="矩形 10"/>
          <p:cNvSpPr/>
          <p:nvPr/>
        </p:nvSpPr>
        <p:spPr>
          <a:xfrm>
            <a:off x="1247762" y="5264175"/>
            <a:ext cx="181195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itchFamily="2" charset="2"/>
              <a:buChar char="n"/>
            </a:pPr>
            <a:r>
              <a:rPr lang="zh-CN" altLang="en-US" b="1" dirty="0"/>
              <a:t>示例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057400" y="5762873"/>
            <a:ext cx="9067006" cy="51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33308" rIns="9144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delete </a:t>
            </a:r>
            <a:r>
              <a:rPr lang="en-US" altLang="zh-CN" sz="1600" dirty="0" err="1" smtClean="0">
                <a:latin typeface="Arial" pitchFamily="34" charset="0"/>
                <a:ea typeface="宋体" pitchFamily="2" charset="-122"/>
                <a:cs typeface="宋体" pitchFamily="2" charset="-122"/>
              </a:rPr>
              <a:t>runoob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828006" y="3096042"/>
            <a:ext cx="6095206" cy="51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33308" rIns="9144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rgbClr val="000088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delete</a:t>
            </a:r>
            <a:r>
              <a:rPr kumimoji="0" lang="en-US" altLang="zh-CN" sz="1600" b="0" i="0" u="none" strike="noStrike" cap="none" normalizeH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key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noreply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83581" y="3492599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800" b="1" dirty="0"/>
              <a:t>key</a:t>
            </a:r>
            <a:r>
              <a:rPr lang="zh-CN" altLang="en-US" sz="1800" b="1" dirty="0"/>
              <a:t>：</a:t>
            </a:r>
            <a:r>
              <a:rPr lang="zh-CN" altLang="en-US" sz="1800" dirty="0"/>
              <a:t>键值 </a:t>
            </a:r>
            <a:r>
              <a:rPr lang="en-US" altLang="zh-CN" sz="1800" dirty="0"/>
              <a:t>key-value </a:t>
            </a:r>
            <a:r>
              <a:rPr lang="zh-CN" altLang="en-US" sz="1800" dirty="0"/>
              <a:t>结构中的 </a:t>
            </a:r>
            <a:r>
              <a:rPr lang="en-US" altLang="zh-CN" sz="1800" dirty="0"/>
              <a:t>key</a:t>
            </a:r>
            <a:r>
              <a:rPr lang="zh-CN" altLang="en-US" sz="1800" dirty="0"/>
              <a:t>，用于查找缓存值。</a:t>
            </a:r>
          </a:p>
          <a:p>
            <a:r>
              <a:rPr lang="en-US" altLang="zh-CN" sz="1800" b="1" dirty="0" err="1"/>
              <a:t>noreply</a:t>
            </a:r>
            <a:r>
              <a:rPr lang="zh-CN" altLang="en-US" sz="1800" b="1" dirty="0"/>
              <a:t>（可选）</a:t>
            </a:r>
            <a:r>
              <a:rPr lang="zh-CN" altLang="en-US" sz="1800" dirty="0"/>
              <a:t>： 该参数告知服务器不需要返回数据</a:t>
            </a:r>
          </a:p>
        </p:txBody>
      </p:sp>
    </p:spTree>
    <p:extLst>
      <p:ext uri="{BB962C8B-B14F-4D97-AF65-F5344CB8AC3E}">
        <p14:creationId xmlns:p14="http://schemas.microsoft.com/office/powerpoint/2010/main" val="305509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/>
          <p:cNvSpPr txBox="1"/>
          <p:nvPr/>
        </p:nvSpPr>
        <p:spPr>
          <a:xfrm>
            <a:off x="8305006" y="229394"/>
            <a:ext cx="3584315" cy="606390"/>
          </a:xfrm>
          <a:prstGeom prst="rect">
            <a:avLst/>
          </a:prstGeom>
          <a:noFill/>
        </p:spPr>
        <p:txBody>
          <a:bodyPr wrap="none" lIns="0" tIns="0" rIns="0" bIns="54425" rtlCol="0">
            <a:spAutoFit/>
          </a:bodyPr>
          <a:lstStyle/>
          <a:p>
            <a:pPr defTabSz="-756">
              <a:lnSpc>
                <a:spcPts val="4285"/>
              </a:lnSpc>
            </a:pPr>
            <a:r>
              <a:rPr lang="en-US" altLang="zh-CN" sz="4300" dirty="0" err="1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Memcached</a:t>
            </a: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获取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42478" y="1143794"/>
            <a:ext cx="374493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itchFamily="2" charset="2"/>
              <a:buChar char="n"/>
            </a:pPr>
            <a:r>
              <a:rPr lang="en-US" altLang="zh-CN" b="1" dirty="0" err="1"/>
              <a:t>Memcached</a:t>
            </a:r>
            <a:r>
              <a:rPr lang="en-US" altLang="zh-CN" b="1" dirty="0"/>
              <a:t> </a:t>
            </a:r>
            <a:r>
              <a:rPr lang="zh-CN" altLang="en-US" b="1" dirty="0"/>
              <a:t> </a:t>
            </a:r>
            <a:r>
              <a:rPr lang="en-US" altLang="zh-CN" b="1" dirty="0" err="1" smtClean="0"/>
              <a:t>incr</a:t>
            </a:r>
            <a:r>
              <a:rPr lang="zh-CN" altLang="en-US" b="1" dirty="0" smtClean="0"/>
              <a:t>与</a:t>
            </a:r>
            <a:r>
              <a:rPr lang="en-US" altLang="zh-CN" b="1" dirty="0" err="1" smtClean="0"/>
              <a:t>decr</a:t>
            </a:r>
            <a:r>
              <a:rPr lang="zh-CN" altLang="en-US" b="1" dirty="0" smtClean="0"/>
              <a:t>命令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1983581" y="1592064"/>
            <a:ext cx="89884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err="1"/>
              <a:t>Memcached</a:t>
            </a:r>
            <a:r>
              <a:rPr lang="en-US" altLang="zh-CN" sz="1800" dirty="0"/>
              <a:t> </a:t>
            </a:r>
            <a:r>
              <a:rPr lang="en-US" altLang="zh-CN" sz="1800" dirty="0" err="1" smtClean="0"/>
              <a:t>incr</a:t>
            </a:r>
            <a:r>
              <a:rPr lang="zh-CN" altLang="en-US" sz="1800" dirty="0" smtClean="0"/>
              <a:t>与 </a:t>
            </a:r>
            <a:r>
              <a:rPr lang="en-US" altLang="zh-CN" sz="1800" dirty="0" err="1"/>
              <a:t>decr</a:t>
            </a:r>
            <a:r>
              <a:rPr lang="en-US" altLang="zh-CN" sz="1800" dirty="0"/>
              <a:t> </a:t>
            </a:r>
            <a:r>
              <a:rPr lang="zh-CN" altLang="en-US" sz="1800" dirty="0"/>
              <a:t>命令用于对已存在的 </a:t>
            </a:r>
            <a:r>
              <a:rPr lang="en-US" altLang="zh-CN" sz="1800" dirty="0"/>
              <a:t>key(</a:t>
            </a:r>
            <a:r>
              <a:rPr lang="zh-CN" altLang="en-US" sz="1800" dirty="0"/>
              <a:t>键</a:t>
            </a:r>
            <a:r>
              <a:rPr lang="en-US" altLang="zh-CN" sz="1800" dirty="0"/>
              <a:t>) </a:t>
            </a:r>
            <a:r>
              <a:rPr lang="zh-CN" altLang="en-US" sz="1800" dirty="0"/>
              <a:t>的数字值进行自增或自减操作。</a:t>
            </a:r>
          </a:p>
          <a:p>
            <a:r>
              <a:rPr lang="en-US" altLang="zh-CN" sz="1800" dirty="0" err="1"/>
              <a:t>incr</a:t>
            </a:r>
            <a:r>
              <a:rPr lang="en-US" altLang="zh-CN" sz="1800" dirty="0"/>
              <a:t> </a:t>
            </a:r>
            <a:r>
              <a:rPr lang="zh-CN" altLang="en-US" sz="1800" dirty="0"/>
              <a:t>与 </a:t>
            </a:r>
            <a:r>
              <a:rPr lang="en-US" altLang="zh-CN" sz="1800" dirty="0" err="1"/>
              <a:t>decr</a:t>
            </a:r>
            <a:r>
              <a:rPr lang="en-US" altLang="zh-CN" sz="1800" dirty="0"/>
              <a:t> </a:t>
            </a:r>
            <a:r>
              <a:rPr lang="zh-CN" altLang="en-US" sz="1800" dirty="0"/>
              <a:t>命令操作的数据必须是十进制的</a:t>
            </a:r>
            <a:r>
              <a:rPr lang="en-US" altLang="zh-CN" sz="1800" dirty="0"/>
              <a:t>32</a:t>
            </a:r>
            <a:r>
              <a:rPr lang="zh-CN" altLang="en-US" sz="1800" dirty="0"/>
              <a:t>位无符号整数。</a:t>
            </a:r>
          </a:p>
          <a:p>
            <a:r>
              <a:rPr lang="zh-CN" altLang="en-US" sz="1800" dirty="0"/>
              <a:t>如果 </a:t>
            </a:r>
            <a:r>
              <a:rPr lang="en-US" altLang="zh-CN" sz="1800" dirty="0"/>
              <a:t>key </a:t>
            </a:r>
            <a:r>
              <a:rPr lang="zh-CN" altLang="en-US" sz="1800" dirty="0"/>
              <a:t>不存在返回 </a:t>
            </a:r>
            <a:r>
              <a:rPr lang="en-US" altLang="zh-CN" sz="1800" b="1" dirty="0"/>
              <a:t>NOT_FOUND</a:t>
            </a:r>
            <a:r>
              <a:rPr lang="zh-CN" altLang="en-US" sz="1800" dirty="0"/>
              <a:t>，如果键的值不为数字，则返回 </a:t>
            </a:r>
            <a:r>
              <a:rPr lang="en-US" altLang="zh-CN" sz="1800" b="1" dirty="0"/>
              <a:t>CLIENT_ERROR</a:t>
            </a:r>
            <a:r>
              <a:rPr lang="zh-CN" altLang="en-US" sz="1800" dirty="0"/>
              <a:t>，其他错误返回 </a:t>
            </a:r>
            <a:r>
              <a:rPr lang="en-US" altLang="zh-CN" sz="1800" b="1" dirty="0"/>
              <a:t>ERROR</a:t>
            </a:r>
            <a:r>
              <a:rPr lang="zh-CN" altLang="en-US" sz="1800" dirty="0"/>
              <a:t>。</a:t>
            </a:r>
          </a:p>
        </p:txBody>
      </p:sp>
      <p:sp>
        <p:nvSpPr>
          <p:cNvPr id="8" name="矩形 7"/>
          <p:cNvSpPr/>
          <p:nvPr/>
        </p:nvSpPr>
        <p:spPr>
          <a:xfrm>
            <a:off x="1247762" y="2709496"/>
            <a:ext cx="107273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itchFamily="2" charset="2"/>
              <a:buChar char="n"/>
            </a:pPr>
            <a:r>
              <a:rPr lang="zh-CN" altLang="en-US" b="1" dirty="0"/>
              <a:t>语法</a:t>
            </a:r>
          </a:p>
        </p:txBody>
      </p:sp>
      <p:sp>
        <p:nvSpPr>
          <p:cNvPr id="11" name="矩形 10"/>
          <p:cNvSpPr/>
          <p:nvPr/>
        </p:nvSpPr>
        <p:spPr>
          <a:xfrm>
            <a:off x="1247762" y="5264175"/>
            <a:ext cx="181195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itchFamily="2" charset="2"/>
              <a:buChar char="n"/>
            </a:pPr>
            <a:r>
              <a:rPr lang="zh-CN" altLang="en-US" b="1" dirty="0"/>
              <a:t>示例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057400" y="5762873"/>
            <a:ext cx="9067006" cy="51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33308" rIns="9144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/>
              <a:t>incr</a:t>
            </a:r>
            <a:r>
              <a:rPr lang="en-US" altLang="zh-CN" sz="1600" dirty="0"/>
              <a:t> visitors </a:t>
            </a:r>
            <a:r>
              <a:rPr lang="en-US" altLang="zh-CN" sz="1600" dirty="0" smtClean="0"/>
              <a:t> 5   </a:t>
            </a:r>
            <a:r>
              <a:rPr lang="zh-CN" altLang="en-US" sz="1600" dirty="0" smtClean="0"/>
              <a:t>和 </a:t>
            </a:r>
            <a:r>
              <a:rPr lang="en-US" altLang="zh-CN" sz="1600" dirty="0" err="1" smtClean="0"/>
              <a:t>decr</a:t>
            </a:r>
            <a:r>
              <a:rPr lang="en-US" altLang="zh-CN" sz="1600" dirty="0" smtClean="0"/>
              <a:t> visitor 5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828006" y="3096042"/>
            <a:ext cx="8001000" cy="51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33308" rIns="91440" bIns="133308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incr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key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increment_value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en-US" sz="1600" dirty="0" smtClean="0">
                <a:latin typeface="Courier New" pitchFamily="49" charset="0"/>
                <a:cs typeface="Courier New" pitchFamily="49" charset="0"/>
              </a:rPr>
              <a:t>和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dirty="0" err="1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decr</a:t>
            </a:r>
            <a:r>
              <a:rPr lang="en-US" altLang="zh-CN" sz="1600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key </a:t>
            </a:r>
            <a:r>
              <a:rPr lang="en-US" altLang="zh-CN" sz="1600" dirty="0" err="1">
                <a:latin typeface="Courier New" pitchFamily="49" charset="0"/>
                <a:cs typeface="Courier New" pitchFamily="49" charset="0"/>
              </a:rPr>
              <a:t>increment_value</a:t>
            </a:r>
            <a:r>
              <a:rPr lang="zh-CN" altLang="zh-CN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83581" y="3697863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800" b="1" dirty="0"/>
              <a:t>key</a:t>
            </a:r>
            <a:r>
              <a:rPr lang="zh-CN" altLang="en-US" sz="1800" b="1" dirty="0"/>
              <a:t>：</a:t>
            </a:r>
            <a:r>
              <a:rPr lang="zh-CN" altLang="en-US" sz="1800" dirty="0"/>
              <a:t>键值 </a:t>
            </a:r>
            <a:r>
              <a:rPr lang="en-US" altLang="zh-CN" sz="1800" dirty="0"/>
              <a:t>key-value </a:t>
            </a:r>
            <a:r>
              <a:rPr lang="zh-CN" altLang="en-US" sz="1800" dirty="0"/>
              <a:t>结构中的 </a:t>
            </a:r>
            <a:r>
              <a:rPr lang="en-US" altLang="zh-CN" sz="1800" dirty="0"/>
              <a:t>key</a:t>
            </a:r>
            <a:r>
              <a:rPr lang="zh-CN" altLang="en-US" sz="1800" dirty="0"/>
              <a:t>，用于查找缓存值。</a:t>
            </a:r>
          </a:p>
          <a:p>
            <a:r>
              <a:rPr lang="en-US" altLang="zh-CN" sz="1800" b="1" dirty="0" err="1"/>
              <a:t>noreply</a:t>
            </a:r>
            <a:r>
              <a:rPr lang="zh-CN" altLang="en-US" sz="1800" b="1" dirty="0"/>
              <a:t>（可选）</a:t>
            </a:r>
            <a:r>
              <a:rPr lang="zh-CN" altLang="en-US" sz="1800" dirty="0"/>
              <a:t>： 该参数告知服务器不需要返回数据</a:t>
            </a:r>
          </a:p>
        </p:txBody>
      </p:sp>
    </p:spTree>
    <p:extLst>
      <p:ext uri="{BB962C8B-B14F-4D97-AF65-F5344CB8AC3E}">
        <p14:creationId xmlns:p14="http://schemas.microsoft.com/office/powerpoint/2010/main" val="380581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/>
          <p:cNvSpPr txBox="1"/>
          <p:nvPr/>
        </p:nvSpPr>
        <p:spPr>
          <a:xfrm>
            <a:off x="8305006" y="229394"/>
            <a:ext cx="3584315" cy="606390"/>
          </a:xfrm>
          <a:prstGeom prst="rect">
            <a:avLst/>
          </a:prstGeom>
          <a:noFill/>
        </p:spPr>
        <p:txBody>
          <a:bodyPr wrap="none" lIns="0" tIns="0" rIns="0" bIns="54425" rtlCol="0">
            <a:spAutoFit/>
          </a:bodyPr>
          <a:lstStyle/>
          <a:p>
            <a:pPr defTabSz="-756">
              <a:lnSpc>
                <a:spcPts val="4285"/>
              </a:lnSpc>
            </a:pPr>
            <a:r>
              <a:rPr lang="en-US" altLang="zh-CN" sz="4300" dirty="0" err="1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Memcached</a:t>
            </a: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清空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42478" y="1143794"/>
            <a:ext cx="357341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itchFamily="2" charset="2"/>
              <a:buChar char="n"/>
            </a:pPr>
            <a:r>
              <a:rPr lang="en-US" altLang="zh-CN" b="1" dirty="0" err="1"/>
              <a:t>Memcached</a:t>
            </a:r>
            <a:r>
              <a:rPr lang="en-US" altLang="zh-CN" b="1" dirty="0"/>
              <a:t> </a:t>
            </a:r>
            <a:r>
              <a:rPr lang="zh-CN" altLang="en-US" b="1" dirty="0"/>
              <a:t> </a:t>
            </a:r>
            <a:r>
              <a:rPr lang="en-US" altLang="zh-CN" b="1" dirty="0" err="1" smtClean="0"/>
              <a:t>flush_all</a:t>
            </a:r>
            <a:r>
              <a:rPr lang="en-US" altLang="zh-CN" b="1" dirty="0"/>
              <a:t> </a:t>
            </a:r>
            <a:r>
              <a:rPr lang="zh-CN" altLang="en-US" b="1" dirty="0" smtClean="0"/>
              <a:t>命令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1983581" y="1592064"/>
            <a:ext cx="8988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err="1"/>
              <a:t>Memcached</a:t>
            </a:r>
            <a:r>
              <a:rPr lang="en-US" altLang="zh-CN" sz="1800" dirty="0"/>
              <a:t> </a:t>
            </a:r>
            <a:r>
              <a:rPr lang="en-US" altLang="zh-CN" sz="1800" dirty="0" err="1"/>
              <a:t>flush_all</a:t>
            </a:r>
            <a:r>
              <a:rPr lang="en-US" altLang="zh-CN" sz="1800" dirty="0"/>
              <a:t> </a:t>
            </a:r>
            <a:r>
              <a:rPr lang="zh-CN" altLang="en-US" sz="1800" dirty="0"/>
              <a:t>命令用于用于清理缓存中的所有 </a:t>
            </a:r>
            <a:r>
              <a:rPr lang="en-US" altLang="zh-CN" sz="1800" b="1" dirty="0"/>
              <a:t>key=&gt;value(</a:t>
            </a:r>
            <a:r>
              <a:rPr lang="zh-CN" altLang="en-US" sz="1800" b="1" dirty="0"/>
              <a:t>键</a:t>
            </a:r>
            <a:r>
              <a:rPr lang="en-US" altLang="zh-CN" sz="1800" b="1" dirty="0"/>
              <a:t>=&gt;</a:t>
            </a:r>
            <a:r>
              <a:rPr lang="zh-CN" altLang="en-US" sz="1800" b="1" dirty="0"/>
              <a:t>值</a:t>
            </a:r>
            <a:r>
              <a:rPr lang="en-US" altLang="zh-CN" sz="1800" b="1" dirty="0"/>
              <a:t>)</a:t>
            </a:r>
            <a:r>
              <a:rPr lang="zh-CN" altLang="en-US" sz="1800" dirty="0"/>
              <a:t> 对。</a:t>
            </a:r>
          </a:p>
          <a:p>
            <a:r>
              <a:rPr lang="zh-CN" altLang="en-US" sz="1800" dirty="0"/>
              <a:t>该命令提供了一个可选参数 </a:t>
            </a:r>
            <a:r>
              <a:rPr lang="en-US" altLang="zh-CN" sz="1800" b="1" dirty="0"/>
              <a:t>time</a:t>
            </a:r>
            <a:r>
              <a:rPr lang="zh-CN" altLang="en-US" sz="1800" dirty="0"/>
              <a:t>，用于在制定的时间后执行清理缓存操作。</a:t>
            </a:r>
          </a:p>
        </p:txBody>
      </p:sp>
      <p:sp>
        <p:nvSpPr>
          <p:cNvPr id="8" name="矩形 7"/>
          <p:cNvSpPr/>
          <p:nvPr/>
        </p:nvSpPr>
        <p:spPr>
          <a:xfrm>
            <a:off x="1247762" y="2709496"/>
            <a:ext cx="107273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itchFamily="2" charset="2"/>
              <a:buChar char="n"/>
            </a:pPr>
            <a:r>
              <a:rPr lang="zh-CN" altLang="en-US" b="1" dirty="0"/>
              <a:t>语法</a:t>
            </a:r>
          </a:p>
        </p:txBody>
      </p:sp>
      <p:sp>
        <p:nvSpPr>
          <p:cNvPr id="11" name="矩形 10"/>
          <p:cNvSpPr/>
          <p:nvPr/>
        </p:nvSpPr>
        <p:spPr>
          <a:xfrm>
            <a:off x="1247762" y="5264175"/>
            <a:ext cx="181195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itchFamily="2" charset="2"/>
              <a:buChar char="n"/>
            </a:pPr>
            <a:r>
              <a:rPr lang="zh-CN" altLang="en-US" b="1" dirty="0"/>
              <a:t>示例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057400" y="5762873"/>
            <a:ext cx="9067006" cy="51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33308" rIns="9144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/>
              <a:t>f</a:t>
            </a:r>
            <a:r>
              <a:rPr lang="en-US" altLang="zh-CN" sz="1600" dirty="0" smtClean="0"/>
              <a:t>lush    all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828006" y="3096042"/>
            <a:ext cx="8001000" cy="51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33308" rIns="91440" bIns="133308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/>
              <a:t>flush_all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  [</a:t>
            </a:r>
            <a:r>
              <a:rPr lang="en-US" altLang="zh-CN" sz="1600" dirty="0"/>
              <a:t>time</a:t>
            </a:r>
            <a:r>
              <a:rPr lang="en-US" altLang="zh-CN" sz="1600" dirty="0" smtClean="0"/>
              <a:t>]    </a:t>
            </a:r>
            <a:r>
              <a:rPr lang="en-US" altLang="zh-CN" sz="1600" dirty="0"/>
              <a:t>[</a:t>
            </a:r>
            <a:r>
              <a:rPr lang="en-US" altLang="zh-CN" sz="1600" dirty="0" err="1"/>
              <a:t>noreply</a:t>
            </a:r>
            <a:r>
              <a:rPr lang="en-US" altLang="zh-CN" sz="1600" dirty="0"/>
              <a:t>]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83581" y="3697863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800" b="1" dirty="0" smtClean="0"/>
              <a:t>time</a:t>
            </a:r>
            <a:r>
              <a:rPr lang="zh-CN" altLang="en-US" sz="1800" b="1" dirty="0" smtClean="0"/>
              <a:t>：</a:t>
            </a:r>
            <a:r>
              <a:rPr lang="zh-CN" altLang="en-US" sz="1800" dirty="0" smtClean="0"/>
              <a:t>指定时间后执行清理缓存</a:t>
            </a:r>
            <a:endParaRPr lang="zh-CN" altLang="en-US" sz="1800" dirty="0"/>
          </a:p>
          <a:p>
            <a:r>
              <a:rPr lang="en-US" altLang="zh-CN" sz="1800" b="1" dirty="0" err="1"/>
              <a:t>noreply</a:t>
            </a:r>
            <a:r>
              <a:rPr lang="zh-CN" altLang="en-US" sz="1800" b="1" dirty="0"/>
              <a:t>（可选）</a:t>
            </a:r>
            <a:r>
              <a:rPr lang="zh-CN" altLang="en-US" sz="1800" dirty="0"/>
              <a:t>： 该参数告知服务器不需要返回数据</a:t>
            </a:r>
          </a:p>
        </p:txBody>
      </p:sp>
    </p:spTree>
    <p:extLst>
      <p:ext uri="{BB962C8B-B14F-4D97-AF65-F5344CB8AC3E}">
        <p14:creationId xmlns:p14="http://schemas.microsoft.com/office/powerpoint/2010/main" val="157766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/>
          <p:cNvSpPr txBox="1"/>
          <p:nvPr/>
        </p:nvSpPr>
        <p:spPr>
          <a:xfrm>
            <a:off x="6448276" y="229394"/>
            <a:ext cx="5514330" cy="606390"/>
          </a:xfrm>
          <a:prstGeom prst="rect">
            <a:avLst/>
          </a:prstGeom>
          <a:noFill/>
        </p:spPr>
        <p:txBody>
          <a:bodyPr wrap="none" lIns="0" tIns="0" rIns="0" bIns="54425" rtlCol="0">
            <a:spAutoFit/>
          </a:bodyPr>
          <a:lstStyle/>
          <a:p>
            <a:pPr defTabSz="-756">
              <a:lnSpc>
                <a:spcPts val="4285"/>
              </a:lnSpc>
            </a:pPr>
            <a:r>
              <a:rPr lang="en-US" altLang="zh-CN" sz="43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PHP</a:t>
            </a:r>
            <a:r>
              <a:rPr lang="zh-CN" altLang="en-US" sz="43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连接</a:t>
            </a:r>
            <a:r>
              <a:rPr lang="en-US" altLang="zh-CN" sz="4300" dirty="0" err="1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Memcached</a:t>
            </a:r>
            <a:r>
              <a:rPr lang="zh-CN" altLang="en-US" sz="43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服务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42478" y="1143794"/>
            <a:ext cx="362471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itchFamily="2" charset="2"/>
              <a:buChar char="n"/>
            </a:pPr>
            <a:r>
              <a:rPr lang="en-US" altLang="zh-CN" b="1" dirty="0" smtClean="0"/>
              <a:t>PHP </a:t>
            </a:r>
            <a:r>
              <a:rPr lang="en-US" altLang="zh-CN" b="1" dirty="0" err="1" smtClean="0"/>
              <a:t>Memcached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 扩展安装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1983581" y="1592064"/>
            <a:ext cx="8988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/>
              <a:t>PHP </a:t>
            </a:r>
            <a:r>
              <a:rPr lang="en-US" altLang="zh-CN" sz="1800" dirty="0" err="1"/>
              <a:t>Memcache</a:t>
            </a:r>
            <a:r>
              <a:rPr lang="en-US" altLang="zh-CN" sz="1800" dirty="0"/>
              <a:t> </a:t>
            </a:r>
            <a:r>
              <a:rPr lang="zh-CN" altLang="en-US" sz="1800" dirty="0"/>
              <a:t>扩展包下载地址：</a:t>
            </a:r>
            <a:r>
              <a:rPr lang="en-US" altLang="zh-CN" sz="1800" u="sng" dirty="0">
                <a:hlinkClick r:id="rId2"/>
              </a:rPr>
              <a:t>http://pecl.php.net/package/memcache</a:t>
            </a:r>
            <a:r>
              <a:rPr lang="zh-CN" altLang="en-US" sz="1800" dirty="0"/>
              <a:t>，你可以下载最新稳定包</a:t>
            </a:r>
            <a:r>
              <a:rPr lang="en-US" altLang="zh-CN" sz="1800" dirty="0"/>
              <a:t>(stable)</a:t>
            </a:r>
            <a:endParaRPr lang="zh-CN" altLang="en-US" sz="1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884" y="2238395"/>
            <a:ext cx="5421921" cy="1572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884" y="3963194"/>
            <a:ext cx="6031522" cy="882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581" y="4799202"/>
            <a:ext cx="7713447" cy="1449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264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/>
          <p:cNvSpPr txBox="1"/>
          <p:nvPr/>
        </p:nvSpPr>
        <p:spPr>
          <a:xfrm>
            <a:off x="6448276" y="229394"/>
            <a:ext cx="5514330" cy="606390"/>
          </a:xfrm>
          <a:prstGeom prst="rect">
            <a:avLst/>
          </a:prstGeom>
          <a:noFill/>
        </p:spPr>
        <p:txBody>
          <a:bodyPr wrap="none" lIns="0" tIns="0" rIns="0" bIns="54425" rtlCol="0">
            <a:spAutoFit/>
          </a:bodyPr>
          <a:lstStyle/>
          <a:p>
            <a:pPr defTabSz="-756">
              <a:lnSpc>
                <a:spcPts val="4285"/>
              </a:lnSpc>
            </a:pPr>
            <a:r>
              <a:rPr lang="en-US" altLang="zh-CN" sz="43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PHP</a:t>
            </a:r>
            <a:r>
              <a:rPr lang="zh-CN" altLang="en-US" sz="43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连接</a:t>
            </a:r>
            <a:r>
              <a:rPr lang="en-US" altLang="zh-CN" sz="4300" dirty="0" err="1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Memcached</a:t>
            </a:r>
            <a:r>
              <a:rPr lang="zh-CN" altLang="en-US" sz="43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服务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406" y="1296194"/>
            <a:ext cx="8213194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556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/>
          <p:cNvSpPr txBox="1"/>
          <p:nvPr/>
        </p:nvSpPr>
        <p:spPr>
          <a:xfrm>
            <a:off x="6448276" y="229394"/>
            <a:ext cx="5514330" cy="606390"/>
          </a:xfrm>
          <a:prstGeom prst="rect">
            <a:avLst/>
          </a:prstGeom>
          <a:noFill/>
        </p:spPr>
        <p:txBody>
          <a:bodyPr wrap="none" lIns="0" tIns="0" rIns="0" bIns="54425" rtlCol="0">
            <a:spAutoFit/>
          </a:bodyPr>
          <a:lstStyle/>
          <a:p>
            <a:pPr defTabSz="-756">
              <a:lnSpc>
                <a:spcPts val="4285"/>
              </a:lnSpc>
            </a:pPr>
            <a:r>
              <a:rPr lang="en-US" altLang="zh-CN" sz="43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PHP</a:t>
            </a:r>
            <a:r>
              <a:rPr lang="zh-CN" altLang="en-US" sz="43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连接</a:t>
            </a:r>
            <a:r>
              <a:rPr lang="en-US" altLang="zh-CN" sz="4300" dirty="0" err="1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Memcached</a:t>
            </a:r>
            <a:r>
              <a:rPr lang="zh-CN" altLang="en-US" sz="43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服务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478" y="1006180"/>
            <a:ext cx="7156128" cy="5837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10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812694" y="1219482"/>
            <a:ext cx="6051015" cy="516621"/>
          </a:xfrm>
          <a:prstGeom prst="rect">
            <a:avLst/>
          </a:prstGeom>
          <a:noFill/>
        </p:spPr>
        <p:txBody>
          <a:bodyPr wrap="none" lIns="0" tIns="0" rIns="0" bIns="54425" rtlCol="0">
            <a:spAutoFit/>
          </a:bodyPr>
          <a:lstStyle/>
          <a:p>
            <a:pPr marL="544251" indent="-544251" defTabSz="-756">
              <a:lnSpc>
                <a:spcPts val="3571"/>
              </a:lnSpc>
              <a:buFont typeface="Wingdings" pitchFamily="18" charset="0"/>
              <a:buChar char="u"/>
            </a:pPr>
            <a:r>
              <a:rPr lang="en-US" altLang="zh-CN" sz="3300" dirty="0">
                <a:solidFill>
                  <a:schemeClr val="tx2">
                    <a:lumMod val="40000"/>
                    <a:lumOff val="60000"/>
                  </a:schemeClr>
                </a:solidFill>
                <a:latin typeface="黑体" pitchFamily="18" charset="0"/>
                <a:cs typeface="黑体" pitchFamily="18" charset="0"/>
              </a:rPr>
              <a:t>  </a:t>
            </a:r>
            <a:r>
              <a:rPr lang="en-US" altLang="zh-CN" sz="3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学完本次课程后，你能够：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09520" y="228653"/>
            <a:ext cx="11089890" cy="5184566"/>
          </a:xfrm>
          <a:prstGeom prst="rect">
            <a:avLst/>
          </a:prstGeom>
          <a:noFill/>
        </p:spPr>
        <p:txBody>
          <a:bodyPr wrap="square" lIns="0" tIns="0" rIns="0" bIns="54425" rtlCol="0">
            <a:spAutoFit/>
          </a:bodyPr>
          <a:lstStyle/>
          <a:p>
            <a:pPr defTabSz="-756">
              <a:lnSpc>
                <a:spcPts val="4285"/>
              </a:lnSpc>
              <a:tabLst>
                <a:tab pos="544251" algn="l"/>
                <a:tab pos="7725339" algn="l"/>
              </a:tabLst>
            </a:pPr>
            <a:r>
              <a:rPr lang="en-US" altLang="zh-CN" dirty="0" smtClean="0"/>
              <a:t>		</a:t>
            </a:r>
            <a:r>
              <a:rPr lang="en-US" altLang="zh-CN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本</a:t>
            </a: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章目标</a:t>
            </a:r>
          </a:p>
          <a:p>
            <a:pPr>
              <a:lnSpc>
                <a:spcPts val="1190"/>
              </a:lnSpc>
            </a:pPr>
            <a:endParaRPr lang="en-US" altLang="zh-CN" dirty="0" smtClean="0"/>
          </a:p>
          <a:p>
            <a:pPr>
              <a:lnSpc>
                <a:spcPts val="1190"/>
              </a:lnSpc>
            </a:pPr>
            <a:endParaRPr lang="en-US" altLang="zh-CN" dirty="0" smtClean="0"/>
          </a:p>
          <a:p>
            <a:pPr>
              <a:lnSpc>
                <a:spcPts val="1190"/>
              </a:lnSpc>
            </a:pPr>
            <a:endParaRPr lang="en-US" altLang="zh-CN" dirty="0" smtClean="0"/>
          </a:p>
          <a:p>
            <a:pPr>
              <a:lnSpc>
                <a:spcPts val="1190"/>
              </a:lnSpc>
            </a:pPr>
            <a:endParaRPr lang="en-US" altLang="zh-CN" dirty="0" smtClean="0"/>
          </a:p>
          <a:p>
            <a:pPr>
              <a:lnSpc>
                <a:spcPts val="1190"/>
              </a:lnSpc>
            </a:pPr>
            <a:endParaRPr lang="en-US" altLang="zh-CN" dirty="0" smtClean="0"/>
          </a:p>
          <a:p>
            <a:pPr>
              <a:lnSpc>
                <a:spcPts val="1190"/>
              </a:lnSpc>
            </a:pPr>
            <a:endParaRPr lang="en-US" altLang="zh-CN" dirty="0" smtClean="0"/>
          </a:p>
          <a:p>
            <a:pPr>
              <a:lnSpc>
                <a:spcPts val="1190"/>
              </a:lnSpc>
            </a:pPr>
            <a:endParaRPr lang="en-US" altLang="zh-CN" b="1" dirty="0" smtClean="0"/>
          </a:p>
          <a:p>
            <a:pPr>
              <a:lnSpc>
                <a:spcPts val="1190"/>
              </a:lnSpc>
            </a:pPr>
            <a:endParaRPr lang="en-US" altLang="zh-CN" sz="3300" b="1" dirty="0">
              <a:solidFill>
                <a:srgbClr val="000000"/>
              </a:solidFill>
              <a:latin typeface="黑体" pitchFamily="18" charset="0"/>
              <a:cs typeface="黑体" pitchFamily="18" charset="0"/>
            </a:endParaRPr>
          </a:p>
          <a:p>
            <a:pPr defTabSz="-756">
              <a:lnSpc>
                <a:spcPct val="150000"/>
              </a:lnSpc>
              <a:tabLst>
                <a:tab pos="544251" algn="l"/>
                <a:tab pos="7725339" algn="l"/>
              </a:tabLst>
            </a:pPr>
            <a:r>
              <a:rPr lang="en-US" altLang="zh-CN" dirty="0" smtClean="0"/>
              <a:t>	</a:t>
            </a:r>
            <a:r>
              <a:rPr lang="en-US" altLang="zh-CN" sz="2900" dirty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 </a:t>
            </a:r>
            <a:r>
              <a:rPr lang="en-US" altLang="zh-CN" sz="2900" dirty="0" smtClean="0">
                <a:solidFill>
                  <a:srgbClr val="000000"/>
                </a:solidFill>
                <a:latin typeface="黑体" pitchFamily="18" charset="0"/>
                <a:cs typeface="Wingdings" pitchFamily="18" charset="0"/>
              </a:rPr>
              <a:t>GIT</a:t>
            </a:r>
            <a:r>
              <a:rPr lang="zh-CN" altLang="en-US" sz="2900" dirty="0" smtClean="0">
                <a:solidFill>
                  <a:srgbClr val="000000"/>
                </a:solidFill>
                <a:latin typeface="黑体" pitchFamily="18" charset="0"/>
                <a:cs typeface="Wingdings" pitchFamily="18" charset="0"/>
              </a:rPr>
              <a:t>安装</a:t>
            </a:r>
            <a:endParaRPr lang="zh-CN" altLang="en-US" sz="2900" dirty="0">
              <a:solidFill>
                <a:srgbClr val="000000"/>
              </a:solidFill>
              <a:latin typeface="黑体" pitchFamily="18" charset="0"/>
              <a:cs typeface="Wingdings" pitchFamily="18" charset="0"/>
            </a:endParaRPr>
          </a:p>
          <a:p>
            <a:pPr defTabSz="-756">
              <a:lnSpc>
                <a:spcPct val="150000"/>
              </a:lnSpc>
              <a:tabLst>
                <a:tab pos="544251" algn="l"/>
                <a:tab pos="7725339" algn="l"/>
              </a:tabLst>
            </a:pPr>
            <a:r>
              <a:rPr lang="en-US" altLang="zh-CN" sz="2900" dirty="0"/>
              <a:t>	</a:t>
            </a:r>
            <a:r>
              <a:rPr lang="en-US" altLang="zh-CN" sz="2900" dirty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 </a:t>
            </a:r>
            <a:r>
              <a:rPr lang="en-US" altLang="zh-CN" sz="2900" dirty="0" smtClean="0">
                <a:solidFill>
                  <a:srgbClr val="000000"/>
                </a:solidFill>
                <a:latin typeface="黑体" pitchFamily="18" charset="0"/>
                <a:cs typeface="Wingdings" pitchFamily="18" charset="0"/>
              </a:rPr>
              <a:t>GIT</a:t>
            </a:r>
            <a:r>
              <a:rPr lang="zh-CN" altLang="en-US" sz="2900" dirty="0" smtClean="0">
                <a:solidFill>
                  <a:srgbClr val="000000"/>
                </a:solidFill>
                <a:latin typeface="黑体" pitchFamily="18" charset="0"/>
                <a:cs typeface="Wingdings" pitchFamily="18" charset="0"/>
              </a:rPr>
              <a:t>创建版本库</a:t>
            </a:r>
            <a:endParaRPr lang="zh-CN" altLang="en-US" sz="2900" dirty="0">
              <a:solidFill>
                <a:srgbClr val="000000"/>
              </a:solidFill>
              <a:latin typeface="黑体" pitchFamily="18" charset="0"/>
              <a:cs typeface="Wingdings" pitchFamily="18" charset="0"/>
            </a:endParaRPr>
          </a:p>
          <a:p>
            <a:pPr defTabSz="-756">
              <a:lnSpc>
                <a:spcPct val="150000"/>
              </a:lnSpc>
              <a:tabLst>
                <a:tab pos="544251" algn="l"/>
                <a:tab pos="7725339" algn="l"/>
              </a:tabLst>
            </a:pPr>
            <a:r>
              <a:rPr lang="en-US" altLang="zh-CN" sz="2900" dirty="0">
                <a:sym typeface="+mn-ea"/>
              </a:rPr>
              <a:t>	</a:t>
            </a:r>
            <a:r>
              <a:rPr lang="en-US" altLang="zh-CN" sz="2900" dirty="0">
                <a:solidFill>
                  <a:srgbClr val="4BACC6"/>
                </a:solidFill>
                <a:latin typeface="Wingdings" pitchFamily="18" charset="0"/>
                <a:cs typeface="Wingdings" pitchFamily="18" charset="0"/>
                <a:sym typeface="+mn-ea"/>
              </a:rPr>
              <a:t> </a:t>
            </a:r>
            <a:r>
              <a:rPr lang="en-US" altLang="zh-CN" sz="2900" dirty="0" smtClean="0">
                <a:solidFill>
                  <a:srgbClr val="000000"/>
                </a:solidFill>
                <a:latin typeface="黑体" pitchFamily="18" charset="0"/>
                <a:cs typeface="Wingdings" pitchFamily="18" charset="0"/>
                <a:sym typeface="+mn-ea"/>
              </a:rPr>
              <a:t>GIT</a:t>
            </a:r>
            <a:r>
              <a:rPr lang="zh-CN" altLang="en-US" sz="2900" dirty="0" smtClean="0">
                <a:solidFill>
                  <a:srgbClr val="000000"/>
                </a:solidFill>
                <a:latin typeface="黑体" pitchFamily="18" charset="0"/>
                <a:cs typeface="Wingdings" pitchFamily="18" charset="0"/>
                <a:sym typeface="+mn-ea"/>
              </a:rPr>
              <a:t>文件管理</a:t>
            </a:r>
            <a:endParaRPr lang="en-US" altLang="zh-CN" sz="2900" dirty="0" smtClean="0">
              <a:solidFill>
                <a:srgbClr val="000000"/>
              </a:solidFill>
              <a:latin typeface="黑体" pitchFamily="18" charset="0"/>
              <a:cs typeface="Wingdings" pitchFamily="18" charset="0"/>
            </a:endParaRPr>
          </a:p>
          <a:p>
            <a:pPr defTabSz="-756">
              <a:lnSpc>
                <a:spcPct val="150000"/>
              </a:lnSpc>
              <a:tabLst>
                <a:tab pos="544251" algn="l"/>
                <a:tab pos="7725339" algn="l"/>
              </a:tabLst>
            </a:pPr>
            <a:r>
              <a:rPr lang="en-US" altLang="zh-CN" sz="29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  <a:sym typeface="+mn-ea"/>
              </a:rPr>
              <a:t>	 </a:t>
            </a:r>
            <a:r>
              <a:rPr lang="en-US" altLang="zh-CN" sz="2900" dirty="0" smtClean="0">
                <a:solidFill>
                  <a:srgbClr val="000000"/>
                </a:solidFill>
                <a:latin typeface="黑体" pitchFamily="18" charset="0"/>
                <a:cs typeface="Wingdings" pitchFamily="18" charset="0"/>
                <a:sym typeface="+mn-ea"/>
              </a:rPr>
              <a:t>GIT</a:t>
            </a:r>
            <a:r>
              <a:rPr lang="zh-CN" altLang="en-US" sz="2900" dirty="0" smtClean="0">
                <a:solidFill>
                  <a:srgbClr val="000000"/>
                </a:solidFill>
                <a:latin typeface="黑体" pitchFamily="18" charset="0"/>
                <a:cs typeface="Wingdings" pitchFamily="18" charset="0"/>
                <a:sym typeface="+mn-ea"/>
              </a:rPr>
              <a:t>远程仓库</a:t>
            </a:r>
            <a:endParaRPr lang="en-US" altLang="zh-CN" sz="2900" dirty="0" smtClean="0">
              <a:solidFill>
                <a:srgbClr val="000000"/>
              </a:solidFill>
              <a:latin typeface="黑体" pitchFamily="18" charset="0"/>
              <a:cs typeface="Wingdings" pitchFamily="18" charset="0"/>
            </a:endParaRPr>
          </a:p>
          <a:p>
            <a:pPr defTabSz="-756">
              <a:lnSpc>
                <a:spcPct val="150000"/>
              </a:lnSpc>
              <a:tabLst>
                <a:tab pos="544251" algn="l"/>
                <a:tab pos="7725339" algn="l"/>
              </a:tabLst>
            </a:pPr>
            <a:r>
              <a:rPr lang="en-US" altLang="zh-CN" sz="29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  <a:sym typeface="+mn-ea"/>
              </a:rPr>
              <a:t>	 </a:t>
            </a:r>
            <a:r>
              <a:rPr lang="en-US" altLang="zh-CN" sz="2900" dirty="0" smtClean="0">
                <a:solidFill>
                  <a:srgbClr val="000000"/>
                </a:solidFill>
                <a:latin typeface="黑体" pitchFamily="18" charset="0"/>
                <a:cs typeface="Wingdings" pitchFamily="18" charset="0"/>
                <a:sym typeface="+mn-ea"/>
              </a:rPr>
              <a:t>GIT</a:t>
            </a:r>
            <a:r>
              <a:rPr lang="zh-CN" altLang="en-US" sz="2900" dirty="0" smtClean="0">
                <a:solidFill>
                  <a:srgbClr val="000000"/>
                </a:solidFill>
                <a:latin typeface="黑体" pitchFamily="18" charset="0"/>
                <a:cs typeface="Wingdings" pitchFamily="18" charset="0"/>
                <a:sym typeface="+mn-ea"/>
              </a:rPr>
              <a:t>分支管理</a:t>
            </a:r>
            <a:endParaRPr lang="zh-CN" altLang="en-US" sz="2900" dirty="0">
              <a:solidFill>
                <a:srgbClr val="000000"/>
              </a:solidFill>
              <a:latin typeface="黑体" pitchFamily="18" charset="0"/>
              <a:cs typeface="Wingding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111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4889" b="4889"/>
          <a:stretch>
            <a:fillRect/>
          </a:stretch>
        </p:blipFill>
        <p:spPr>
          <a:xfrm>
            <a:off x="-1" y="-1"/>
            <a:ext cx="12190414" cy="6872292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Shape 234"/>
          <p:cNvSpPr/>
          <p:nvPr/>
        </p:nvSpPr>
        <p:spPr>
          <a:xfrm>
            <a:off x="3352364" y="4242782"/>
            <a:ext cx="5455323" cy="0"/>
          </a:xfrm>
          <a:prstGeom prst="line">
            <a:avLst/>
          </a:prstGeom>
          <a:ln w="6350">
            <a:solidFill>
              <a:srgbClr val="FBFDFE">
                <a:alpha val="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-18060" y="-20870"/>
            <a:ext cx="12196168" cy="6901328"/>
          </a:xfrm>
          <a:prstGeom prst="rect">
            <a:avLst/>
          </a:prstGeom>
          <a:solidFill>
            <a:srgbClr val="000000">
              <a:alpha val="7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40" name="Group 240"/>
          <p:cNvGrpSpPr/>
          <p:nvPr/>
        </p:nvGrpSpPr>
        <p:grpSpPr>
          <a:xfrm>
            <a:off x="3352364" y="2516598"/>
            <a:ext cx="5455324" cy="1525994"/>
            <a:chOff x="0" y="53498"/>
            <a:chExt cx="5456033" cy="1525640"/>
          </a:xfrm>
        </p:grpSpPr>
        <p:sp>
          <p:nvSpPr>
            <p:cNvPr id="236" name="Shape 236"/>
            <p:cNvSpPr/>
            <p:nvPr/>
          </p:nvSpPr>
          <p:spPr>
            <a:xfrm>
              <a:off x="1456190" y="471401"/>
              <a:ext cx="2543654" cy="1107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lnSpc>
                  <a:spcPct val="150000"/>
                </a:lnSpc>
                <a:defRPr sz="44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/>
                <a:t>THANKS</a:t>
              </a:r>
            </a:p>
          </p:txBody>
        </p:sp>
        <p:sp>
          <p:nvSpPr>
            <p:cNvPr id="237" name="Shape 237"/>
            <p:cNvSpPr/>
            <p:nvPr/>
          </p:nvSpPr>
          <p:spPr>
            <a:xfrm>
              <a:off x="0" y="290978"/>
              <a:ext cx="2463800" cy="1"/>
            </a:xfrm>
            <a:prstGeom prst="line">
              <a:avLst/>
            </a:prstGeom>
            <a:noFill/>
            <a:ln w="6350" cap="flat">
              <a:solidFill>
                <a:srgbClr val="FBFDFE">
                  <a:alpha val="5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 rot="2700000">
              <a:off x="2616918" y="53498"/>
              <a:ext cx="258316" cy="25831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2992232" y="290978"/>
              <a:ext cx="2463801" cy="1"/>
            </a:xfrm>
            <a:prstGeom prst="line">
              <a:avLst/>
            </a:prstGeom>
            <a:noFill/>
            <a:ln w="6350" cap="flat">
              <a:solidFill>
                <a:srgbClr val="FFFFFF">
                  <a:alpha val="5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241" name="image2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316208" y="489101"/>
            <a:ext cx="1948954" cy="31118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9684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8305006" y="229394"/>
            <a:ext cx="3584315" cy="606390"/>
          </a:xfrm>
          <a:prstGeom prst="rect">
            <a:avLst/>
          </a:prstGeom>
          <a:noFill/>
        </p:spPr>
        <p:txBody>
          <a:bodyPr wrap="none" lIns="0" tIns="0" rIns="0" bIns="54425" rtlCol="0">
            <a:spAutoFit/>
          </a:bodyPr>
          <a:lstStyle/>
          <a:p>
            <a:pPr defTabSz="-756">
              <a:lnSpc>
                <a:spcPts val="4285"/>
              </a:lnSpc>
            </a:pPr>
            <a:r>
              <a:rPr lang="en-US" altLang="zh-CN" sz="4300" dirty="0" err="1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Memcached</a:t>
            </a:r>
            <a:r>
              <a:rPr lang="zh-CN" altLang="en-US" sz="43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简介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97511" y="1372394"/>
            <a:ext cx="856675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itchFamily="2" charset="2"/>
              <a:buChar char="u"/>
            </a:pPr>
            <a:r>
              <a:rPr lang="en-US" altLang="zh-CN" dirty="0" err="1"/>
              <a:t>Git</a:t>
            </a:r>
            <a:r>
              <a:rPr lang="zh-CN" altLang="en-US" dirty="0"/>
              <a:t>是目前世界上最先进的分布式版本控制系统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94606" y="2134394"/>
            <a:ext cx="85344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itchFamily="2" charset="2"/>
              <a:buChar char="u"/>
            </a:pPr>
            <a:r>
              <a:rPr lang="en-US" altLang="zh-CN" dirty="0" err="1"/>
              <a:t>Memcached</a:t>
            </a:r>
            <a:r>
              <a:rPr lang="zh-CN" altLang="en-US" dirty="0"/>
              <a:t>是一种基于内存的</a:t>
            </a:r>
            <a:r>
              <a:rPr lang="en-US" altLang="zh-CN" dirty="0"/>
              <a:t>key-value</a:t>
            </a:r>
            <a:r>
              <a:rPr lang="zh-CN" altLang="en-US" dirty="0"/>
              <a:t>存储，用来存储小块的任意数据（字符串、对象）。这些数据可以是数据库调用、</a:t>
            </a:r>
            <a:r>
              <a:rPr lang="en-US" altLang="zh-CN" dirty="0"/>
              <a:t>API</a:t>
            </a:r>
            <a:r>
              <a:rPr lang="zh-CN" altLang="en-US" dirty="0"/>
              <a:t>调用或者是页面渲染的结果。</a:t>
            </a:r>
          </a:p>
        </p:txBody>
      </p:sp>
      <p:sp>
        <p:nvSpPr>
          <p:cNvPr id="6" name="矩形 5"/>
          <p:cNvSpPr/>
          <p:nvPr/>
        </p:nvSpPr>
        <p:spPr>
          <a:xfrm>
            <a:off x="1294606" y="3429794"/>
            <a:ext cx="85344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itchFamily="2" charset="2"/>
              <a:buChar char="u"/>
            </a:pPr>
            <a:r>
              <a:rPr lang="en-US" altLang="zh-CN" dirty="0" err="1"/>
              <a:t>Memcached</a:t>
            </a:r>
            <a:r>
              <a:rPr lang="zh-CN" altLang="en-US" dirty="0"/>
              <a:t>简洁而强大。它的简洁设计便于快速开发，减轻开发难度，解决了大数据量缓存的很多问题。它的</a:t>
            </a:r>
            <a:r>
              <a:rPr lang="en-US" altLang="zh-CN" dirty="0"/>
              <a:t>API</a:t>
            </a:r>
            <a:r>
              <a:rPr lang="zh-CN" altLang="en-US" dirty="0"/>
              <a:t>兼容大部分流行的开发语言。</a:t>
            </a:r>
          </a:p>
        </p:txBody>
      </p:sp>
      <p:sp>
        <p:nvSpPr>
          <p:cNvPr id="7" name="矩形 6"/>
          <p:cNvSpPr/>
          <p:nvPr/>
        </p:nvSpPr>
        <p:spPr>
          <a:xfrm>
            <a:off x="1297781" y="4653965"/>
            <a:ext cx="853122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itchFamily="2" charset="2"/>
              <a:buChar char="u"/>
            </a:pPr>
            <a:r>
              <a:rPr lang="zh-CN" altLang="en-US" dirty="0"/>
              <a:t>本质上，它是一个简洁的</a:t>
            </a:r>
            <a:r>
              <a:rPr lang="en-US" altLang="zh-CN" dirty="0"/>
              <a:t>key-value</a:t>
            </a:r>
            <a:r>
              <a:rPr lang="zh-CN" altLang="en-US" dirty="0"/>
              <a:t>存储系统。</a:t>
            </a:r>
          </a:p>
          <a:p>
            <a:r>
              <a:rPr lang="zh-CN" altLang="en-US" dirty="0"/>
              <a:t>一般的使用目的是，通过缓存数据库查询结果，减少数据库访问次数，以提高动态</a:t>
            </a:r>
            <a:r>
              <a:rPr lang="en-US" altLang="zh-CN" dirty="0"/>
              <a:t>Web</a:t>
            </a:r>
            <a:r>
              <a:rPr lang="zh-CN" altLang="en-US" dirty="0"/>
              <a:t>应用的速度、提高可扩展性。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b_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006" y="1524793"/>
            <a:ext cx="5353050" cy="461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"/>
          <p:cNvSpPr txBox="1"/>
          <p:nvPr/>
        </p:nvSpPr>
        <p:spPr>
          <a:xfrm>
            <a:off x="8378291" y="229394"/>
            <a:ext cx="3584315" cy="606390"/>
          </a:xfrm>
          <a:prstGeom prst="rect">
            <a:avLst/>
          </a:prstGeom>
          <a:noFill/>
        </p:spPr>
        <p:txBody>
          <a:bodyPr wrap="none" lIns="0" tIns="0" rIns="0" bIns="54425" rtlCol="0">
            <a:spAutoFit/>
          </a:bodyPr>
          <a:lstStyle/>
          <a:p>
            <a:pPr defTabSz="-756">
              <a:lnSpc>
                <a:spcPts val="4285"/>
              </a:lnSpc>
            </a:pPr>
            <a:r>
              <a:rPr lang="en-US" altLang="zh-CN" sz="4300" dirty="0" err="1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Memcached</a:t>
            </a:r>
            <a:r>
              <a:rPr lang="zh-CN" altLang="en-US" sz="43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简介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/>
          <p:nvPr/>
        </p:nvSpPr>
        <p:spPr>
          <a:xfrm>
            <a:off x="8305006" y="229394"/>
            <a:ext cx="3584315" cy="606390"/>
          </a:xfrm>
          <a:prstGeom prst="rect">
            <a:avLst/>
          </a:prstGeom>
          <a:noFill/>
        </p:spPr>
        <p:txBody>
          <a:bodyPr wrap="none" lIns="0" tIns="0" rIns="0" bIns="54425" rtlCol="0">
            <a:spAutoFit/>
          </a:bodyPr>
          <a:lstStyle/>
          <a:p>
            <a:pPr defTabSz="-756">
              <a:lnSpc>
                <a:spcPts val="4285"/>
              </a:lnSpc>
            </a:pPr>
            <a:r>
              <a:rPr lang="en-US" altLang="zh-CN" sz="4300" dirty="0" err="1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Memcached</a:t>
            </a: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安装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94606" y="1143794"/>
            <a:ext cx="315823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itchFamily="2" charset="2"/>
              <a:buChar char="n"/>
            </a:pPr>
            <a:r>
              <a:rPr lang="en-US" altLang="zh-CN" b="1" dirty="0"/>
              <a:t>Linux </a:t>
            </a:r>
            <a:r>
              <a:rPr lang="en-US" altLang="zh-CN" b="1" dirty="0" err="1"/>
              <a:t>Memcached</a:t>
            </a:r>
            <a:r>
              <a:rPr lang="en-US" altLang="zh-CN" b="1" dirty="0"/>
              <a:t> </a:t>
            </a:r>
            <a:r>
              <a:rPr lang="zh-CN" altLang="en-US" b="1" dirty="0"/>
              <a:t>安装</a:t>
            </a:r>
          </a:p>
        </p:txBody>
      </p:sp>
      <p:sp>
        <p:nvSpPr>
          <p:cNvPr id="5" name="矩形 4"/>
          <p:cNvSpPr/>
          <p:nvPr/>
        </p:nvSpPr>
        <p:spPr>
          <a:xfrm>
            <a:off x="1828006" y="1600994"/>
            <a:ext cx="792400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Memcached</a:t>
            </a:r>
            <a:r>
              <a:rPr lang="en-US" altLang="zh-CN" dirty="0"/>
              <a:t> </a:t>
            </a:r>
            <a:r>
              <a:rPr lang="zh-CN" altLang="en-US" dirty="0"/>
              <a:t>支持许多平台：</a:t>
            </a:r>
            <a:r>
              <a:rPr lang="en-US" altLang="zh-CN" dirty="0"/>
              <a:t>Linux</a:t>
            </a:r>
            <a:r>
              <a:rPr lang="zh-CN" altLang="en-US" dirty="0"/>
              <a:t>、</a:t>
            </a:r>
            <a:r>
              <a:rPr lang="en-US" altLang="zh-CN" dirty="0"/>
              <a:t>FreeBSD</a:t>
            </a:r>
            <a:r>
              <a:rPr lang="zh-CN" altLang="en-US" dirty="0"/>
              <a:t>、</a:t>
            </a:r>
            <a:r>
              <a:rPr lang="en-US" altLang="zh-CN" dirty="0"/>
              <a:t>Solaris</a:t>
            </a:r>
            <a:r>
              <a:rPr lang="zh-CN" altLang="en-US" dirty="0"/>
              <a:t>、</a:t>
            </a:r>
            <a:r>
              <a:rPr lang="en-US" altLang="zh-CN" dirty="0"/>
              <a:t>Mac OS</a:t>
            </a:r>
            <a:r>
              <a:rPr lang="zh-CN" altLang="en-US" dirty="0"/>
              <a:t>，也可以安装在</a:t>
            </a:r>
            <a:r>
              <a:rPr lang="en-US" altLang="zh-CN" dirty="0"/>
              <a:t>Windows</a:t>
            </a:r>
            <a:r>
              <a:rPr lang="zh-CN" altLang="en-US" dirty="0"/>
              <a:t>上。</a:t>
            </a:r>
          </a:p>
          <a:p>
            <a:r>
              <a:rPr lang="en-US" altLang="zh-CN" dirty="0"/>
              <a:t>Linux</a:t>
            </a:r>
            <a:r>
              <a:rPr lang="zh-CN" altLang="en-US" dirty="0"/>
              <a:t>系统安装</a:t>
            </a:r>
            <a:r>
              <a:rPr lang="en-US" altLang="zh-CN" dirty="0" err="1"/>
              <a:t>memcached</a:t>
            </a:r>
            <a:r>
              <a:rPr lang="zh-CN" altLang="en-US" dirty="0"/>
              <a:t>，首先要先安装</a:t>
            </a:r>
            <a:r>
              <a:rPr lang="en-US" altLang="zh-CN" dirty="0" err="1"/>
              <a:t>libevent</a:t>
            </a:r>
            <a:r>
              <a:rPr lang="zh-CN" altLang="en-US" dirty="0"/>
              <a:t>库。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056606" y="2591594"/>
            <a:ext cx="8991600" cy="76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33308" rIns="9144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sudo apt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-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get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install libevent libevent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-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deve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自动下载安装（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Ubuntu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Debian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）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yum install libevent libevent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-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deve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自动下载安装（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Redhat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Fedora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Centos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）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083860" y="3740647"/>
            <a:ext cx="6754546" cy="17465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Ubuntu/Debian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sudo apt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-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get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install memcached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Redhat/Fedora/Centos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yum install memcached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FreeBSD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portmaster databases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memcached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12" name="矩形 11"/>
          <p:cNvSpPr/>
          <p:nvPr/>
        </p:nvSpPr>
        <p:spPr>
          <a:xfrm>
            <a:off x="1301513" y="3429794"/>
            <a:ext cx="256672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itchFamily="2" charset="2"/>
              <a:buChar char="n"/>
            </a:pPr>
            <a:r>
              <a:rPr lang="zh-CN" altLang="en-US" b="1" dirty="0" smtClean="0"/>
              <a:t>安装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Memcached</a:t>
            </a:r>
            <a:r>
              <a:rPr lang="en-US" altLang="zh-CN" b="1" dirty="0" smtClean="0"/>
              <a:t> 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1294606" y="5376496"/>
            <a:ext cx="256672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itchFamily="2" charset="2"/>
              <a:buChar char="n"/>
            </a:pPr>
            <a:r>
              <a:rPr lang="zh-CN" altLang="en-US" b="1" dirty="0"/>
              <a:t>运行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Memcached</a:t>
            </a:r>
            <a:r>
              <a:rPr lang="en-US" altLang="zh-CN" b="1" dirty="0" smtClean="0"/>
              <a:t> </a:t>
            </a:r>
            <a:endParaRPr lang="zh-CN" altLang="en-US" b="1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132806" y="5809953"/>
            <a:ext cx="5865813" cy="51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33308" rIns="9144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$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usr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local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memcached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bin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memcached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-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h 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/>
          <p:nvPr/>
        </p:nvSpPr>
        <p:spPr>
          <a:xfrm>
            <a:off x="8305006" y="229394"/>
            <a:ext cx="3584315" cy="606390"/>
          </a:xfrm>
          <a:prstGeom prst="rect">
            <a:avLst/>
          </a:prstGeom>
          <a:noFill/>
        </p:spPr>
        <p:txBody>
          <a:bodyPr wrap="none" lIns="0" tIns="0" rIns="0" bIns="54425" rtlCol="0">
            <a:spAutoFit/>
          </a:bodyPr>
          <a:lstStyle/>
          <a:p>
            <a:pPr defTabSz="-756">
              <a:lnSpc>
                <a:spcPts val="4285"/>
              </a:lnSpc>
            </a:pPr>
            <a:r>
              <a:rPr lang="en-US" altLang="zh-CN" sz="4300" dirty="0" err="1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Memcached</a:t>
            </a: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安装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94606" y="1143794"/>
            <a:ext cx="361445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itchFamily="2" charset="2"/>
              <a:buChar char="n"/>
            </a:pPr>
            <a:r>
              <a:rPr lang="en-US" altLang="zh-CN" b="1" dirty="0"/>
              <a:t>Windows</a:t>
            </a:r>
            <a:r>
              <a:rPr lang="en-US" altLang="zh-CN" b="1" dirty="0" smtClean="0"/>
              <a:t> </a:t>
            </a:r>
            <a:r>
              <a:rPr lang="en-US" altLang="zh-CN" b="1" dirty="0" err="1"/>
              <a:t>Memcached</a:t>
            </a:r>
            <a:r>
              <a:rPr lang="en-US" altLang="zh-CN" b="1" dirty="0"/>
              <a:t> </a:t>
            </a:r>
            <a:r>
              <a:rPr lang="zh-CN" altLang="en-US" b="1" dirty="0"/>
              <a:t>安装</a:t>
            </a:r>
          </a:p>
        </p:txBody>
      </p:sp>
      <p:sp>
        <p:nvSpPr>
          <p:cNvPr id="12" name="矩形 11"/>
          <p:cNvSpPr/>
          <p:nvPr/>
        </p:nvSpPr>
        <p:spPr>
          <a:xfrm>
            <a:off x="1301513" y="2362994"/>
            <a:ext cx="386997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itchFamily="2" charset="2"/>
              <a:buChar char="n"/>
            </a:pPr>
            <a:r>
              <a:rPr lang="en-US" altLang="zh-CN" b="1" dirty="0" err="1" smtClean="0"/>
              <a:t>Memcached</a:t>
            </a:r>
            <a:r>
              <a:rPr lang="en-US" altLang="zh-CN" b="1" dirty="0" smtClean="0"/>
              <a:t>&gt;=1.4.5</a:t>
            </a:r>
            <a:r>
              <a:rPr lang="zh-CN" altLang="en-US" b="1" dirty="0" smtClean="0"/>
              <a:t>版本安装</a:t>
            </a:r>
            <a:r>
              <a:rPr lang="en-US" altLang="zh-CN" b="1" dirty="0" smtClean="0"/>
              <a:t> 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1294606" y="5452696"/>
            <a:ext cx="256672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itchFamily="2" charset="2"/>
              <a:buChar char="n"/>
            </a:pPr>
            <a:r>
              <a:rPr lang="zh-CN" altLang="en-US" b="1" dirty="0"/>
              <a:t>删除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Memcached</a:t>
            </a:r>
            <a:r>
              <a:rPr lang="en-US" altLang="zh-CN" b="1" dirty="0" smtClean="0"/>
              <a:t> </a:t>
            </a:r>
            <a:endParaRPr lang="zh-CN" altLang="en-US" b="1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132806" y="5809953"/>
            <a:ext cx="5865813" cy="51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33308" rIns="9144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/>
              <a:t>schtasks</a:t>
            </a:r>
            <a:r>
              <a:rPr lang="en-US" altLang="zh-CN" sz="1600" dirty="0"/>
              <a:t> /delete /</a:t>
            </a:r>
            <a:r>
              <a:rPr lang="en-US" altLang="zh-CN" sz="1600" dirty="0" err="1"/>
              <a:t>tn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memcached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80406" y="1640463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/>
              <a:t>32</a:t>
            </a:r>
            <a:r>
              <a:rPr lang="zh-CN" altLang="en-US" sz="1800" dirty="0"/>
              <a:t>位系统 </a:t>
            </a:r>
            <a:r>
              <a:rPr lang="en-US" altLang="zh-CN" sz="1800" dirty="0"/>
              <a:t>1.4.5</a:t>
            </a:r>
            <a:r>
              <a:rPr lang="zh-CN" altLang="en-US" sz="1800" dirty="0"/>
              <a:t>版本：</a:t>
            </a:r>
            <a:r>
              <a:rPr lang="en-US" altLang="zh-CN" sz="1800" dirty="0">
                <a:hlinkClick r:id="rId3"/>
              </a:rPr>
              <a:t>http://static.runoob.com/download/memcached-1.4.5-x86.zip</a:t>
            </a:r>
            <a:endParaRPr lang="zh-CN" altLang="en-US" sz="1800" dirty="0"/>
          </a:p>
          <a:p>
            <a:r>
              <a:rPr lang="en-US" altLang="zh-CN" sz="1800" dirty="0"/>
              <a:t>64</a:t>
            </a:r>
            <a:r>
              <a:rPr lang="zh-CN" altLang="en-US" sz="1800" dirty="0"/>
              <a:t>位系统 </a:t>
            </a:r>
            <a:r>
              <a:rPr lang="en-US" altLang="zh-CN" sz="1800" dirty="0"/>
              <a:t>1.4.5</a:t>
            </a:r>
            <a:r>
              <a:rPr lang="zh-CN" altLang="en-US" sz="1800" dirty="0"/>
              <a:t>版本：</a:t>
            </a:r>
            <a:r>
              <a:rPr lang="en-US" altLang="zh-CN" sz="1800" dirty="0">
                <a:hlinkClick r:id="rId4"/>
              </a:rPr>
              <a:t>http://static.runoob.com/download/memcached-1.4.5-amd64.zip</a:t>
            </a:r>
            <a:endParaRPr lang="zh-CN" alt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1980406" y="2896394"/>
            <a:ext cx="82264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/>
              <a:t>1</a:t>
            </a:r>
            <a:r>
              <a:rPr lang="zh-CN" altLang="en-US" sz="1800" dirty="0"/>
              <a:t>、解压下载的安装包到指定目录。</a:t>
            </a:r>
          </a:p>
          <a:p>
            <a:r>
              <a:rPr lang="en-US" altLang="zh-CN" sz="1800" dirty="0"/>
              <a:t>2</a:t>
            </a:r>
            <a:r>
              <a:rPr lang="zh-CN" altLang="en-US" sz="1800" dirty="0"/>
              <a:t>、在 </a:t>
            </a:r>
            <a:r>
              <a:rPr lang="en-US" altLang="zh-CN" sz="1800" dirty="0"/>
              <a:t>memcached1.4.5 </a:t>
            </a:r>
            <a:r>
              <a:rPr lang="zh-CN" altLang="en-US" sz="1800" dirty="0"/>
              <a:t>版本之后，</a:t>
            </a:r>
            <a:r>
              <a:rPr lang="en-US" altLang="zh-CN" sz="1800" dirty="0" err="1"/>
              <a:t>memcached</a:t>
            </a:r>
            <a:r>
              <a:rPr lang="en-US" altLang="zh-CN" sz="1800" dirty="0"/>
              <a:t> </a:t>
            </a:r>
            <a:r>
              <a:rPr lang="zh-CN" altLang="en-US" sz="1800" dirty="0"/>
              <a:t>不能作为服务来运行，需要使用任务计划中来开启一个普通的进程，在 </a:t>
            </a:r>
            <a:r>
              <a:rPr lang="en-US" altLang="zh-CN" sz="1800" dirty="0"/>
              <a:t>window </a:t>
            </a:r>
            <a:r>
              <a:rPr lang="zh-CN" altLang="en-US" sz="1800" dirty="0"/>
              <a:t>启动时设置 </a:t>
            </a:r>
            <a:r>
              <a:rPr lang="en-US" altLang="zh-CN" sz="1800" dirty="0" err="1"/>
              <a:t>memcached</a:t>
            </a:r>
            <a:r>
              <a:rPr lang="zh-CN" altLang="en-US" sz="1800" dirty="0"/>
              <a:t>自动执行。</a:t>
            </a:r>
          </a:p>
          <a:p>
            <a:r>
              <a:rPr lang="zh-CN" altLang="en-US" sz="1800" dirty="0"/>
              <a:t>我们使用管理员身份执行以下命令将 </a:t>
            </a:r>
            <a:r>
              <a:rPr lang="en-US" altLang="zh-CN" sz="1800" dirty="0" err="1"/>
              <a:t>memcached</a:t>
            </a:r>
            <a:r>
              <a:rPr lang="en-US" altLang="zh-CN" sz="1800" dirty="0"/>
              <a:t> </a:t>
            </a:r>
            <a:r>
              <a:rPr lang="zh-CN" altLang="en-US" sz="1800" dirty="0"/>
              <a:t>添加来任务计划表中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980406" y="3963194"/>
            <a:ext cx="9753600" cy="76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33308" rIns="9144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schtasks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create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sc onstart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tn memcached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"'c:\memcached\memcached.exe' -m 512"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13" name="矩形 12"/>
          <p:cNvSpPr/>
          <p:nvPr/>
        </p:nvSpPr>
        <p:spPr>
          <a:xfrm>
            <a:off x="1980406" y="4640808"/>
            <a:ext cx="792480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/>
              <a:t>注意：</a:t>
            </a:r>
            <a:r>
              <a:rPr lang="zh-CN" altLang="en-US" sz="1400" dirty="0"/>
              <a:t>你需要使用真实的路径替代 </a:t>
            </a:r>
            <a:r>
              <a:rPr lang="en-US" altLang="zh-CN" sz="1400" dirty="0"/>
              <a:t>c:\memcached\memcached.exe</a:t>
            </a:r>
            <a:r>
              <a:rPr lang="zh-CN" altLang="en-US" sz="1400" dirty="0"/>
              <a:t>。</a:t>
            </a:r>
          </a:p>
          <a:p>
            <a:r>
              <a:rPr lang="zh-CN" altLang="en-US" sz="1400" b="1" dirty="0"/>
              <a:t>注意：</a:t>
            </a:r>
            <a:r>
              <a:rPr lang="en-US" altLang="zh-CN" sz="1400" b="1" dirty="0"/>
              <a:t>-m 512</a:t>
            </a:r>
            <a:r>
              <a:rPr lang="en-US" altLang="zh-CN" sz="1400" dirty="0"/>
              <a:t> </a:t>
            </a:r>
            <a:r>
              <a:rPr lang="zh-CN" altLang="en-US" sz="1400" dirty="0"/>
              <a:t>意思是设置 </a:t>
            </a:r>
            <a:r>
              <a:rPr lang="en-US" altLang="zh-CN" sz="1400" dirty="0" err="1"/>
              <a:t>memcached</a:t>
            </a:r>
            <a:r>
              <a:rPr lang="en-US" altLang="zh-CN" sz="1400" dirty="0"/>
              <a:t> </a:t>
            </a:r>
            <a:r>
              <a:rPr lang="zh-CN" altLang="en-US" sz="1400" dirty="0"/>
              <a:t>最大的缓存配置为</a:t>
            </a:r>
            <a:r>
              <a:rPr lang="en-US" altLang="zh-CN" sz="1400" dirty="0"/>
              <a:t>512M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zh-CN" altLang="en-US" sz="1400" b="1" dirty="0" smtClean="0"/>
              <a:t>注意</a:t>
            </a:r>
            <a:r>
              <a:rPr lang="zh-CN" altLang="en-US" sz="1400" b="1" dirty="0"/>
              <a:t>：</a:t>
            </a:r>
            <a:r>
              <a:rPr lang="zh-CN" altLang="en-US" sz="1400" dirty="0"/>
              <a:t>我们可以通过使用 </a:t>
            </a:r>
            <a:r>
              <a:rPr lang="en-US" altLang="zh-CN" sz="1400" dirty="0"/>
              <a:t>"</a:t>
            </a:r>
            <a:r>
              <a:rPr lang="en-US" altLang="zh-CN" sz="1400" i="1" dirty="0"/>
              <a:t>c:\memcached\memcached.exe -h</a:t>
            </a:r>
            <a:r>
              <a:rPr lang="en-US" altLang="zh-CN" sz="1400" dirty="0"/>
              <a:t>" </a:t>
            </a:r>
            <a:r>
              <a:rPr lang="zh-CN" altLang="en-US" sz="1400" dirty="0"/>
              <a:t>命令查看更多的参数配置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4588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/>
          <p:nvPr/>
        </p:nvSpPr>
        <p:spPr>
          <a:xfrm>
            <a:off x="4824525" y="6011378"/>
            <a:ext cx="4420718" cy="324261"/>
          </a:xfrm>
          <a:prstGeom prst="rect">
            <a:avLst/>
          </a:prstGeom>
          <a:noFill/>
        </p:spPr>
        <p:txBody>
          <a:bodyPr wrap="square" lIns="0" tIns="0" rIns="0" bIns="54425" rtlCol="0">
            <a:spAutoFit/>
          </a:bodyPr>
          <a:lstStyle/>
          <a:p>
            <a:pPr algn="ctr" defTabSz="-756">
              <a:lnSpc>
                <a:spcPts val="2143"/>
              </a:lnSpc>
            </a:pPr>
            <a:r>
              <a:rPr lang="zh-CN" altLang="en-US">
                <a:solidFill>
                  <a:schemeClr val="bg1"/>
                </a:solidFill>
              </a:rPr>
              <a:t>演示示例</a:t>
            </a:r>
            <a:r>
              <a:rPr lang="en-US" altLang="zh-CN">
                <a:solidFill>
                  <a:schemeClr val="bg1"/>
                </a:solidFill>
              </a:rPr>
              <a:t>02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r>
              <a:rPr lang="en-US" altLang="zh-CN">
                <a:solidFill>
                  <a:schemeClr val="bg1"/>
                </a:solidFill>
              </a:rPr>
              <a:t>GET</a:t>
            </a:r>
            <a:r>
              <a:rPr lang="zh-CN" altLang="en-US">
                <a:solidFill>
                  <a:schemeClr val="bg1"/>
                </a:solidFill>
              </a:rPr>
              <a:t>方法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8305006" y="229394"/>
            <a:ext cx="3584315" cy="606390"/>
          </a:xfrm>
          <a:prstGeom prst="rect">
            <a:avLst/>
          </a:prstGeom>
          <a:noFill/>
        </p:spPr>
        <p:txBody>
          <a:bodyPr wrap="none" lIns="0" tIns="0" rIns="0" bIns="54425" rtlCol="0">
            <a:spAutoFit/>
          </a:bodyPr>
          <a:lstStyle/>
          <a:p>
            <a:pPr defTabSz="-756">
              <a:lnSpc>
                <a:spcPts val="4285"/>
              </a:lnSpc>
            </a:pPr>
            <a:r>
              <a:rPr lang="en-US" altLang="zh-CN" sz="4300" dirty="0" err="1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Memcached</a:t>
            </a: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连接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94606" y="1143794"/>
            <a:ext cx="256672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itchFamily="2" charset="2"/>
              <a:buChar char="n"/>
            </a:pPr>
            <a:r>
              <a:rPr lang="en-US" altLang="zh-CN" b="1" dirty="0" err="1" smtClean="0"/>
              <a:t>Memcached</a:t>
            </a:r>
            <a:r>
              <a:rPr lang="en-US" altLang="zh-CN" b="1" dirty="0" smtClean="0"/>
              <a:t> </a:t>
            </a:r>
            <a:r>
              <a:rPr lang="zh-CN" altLang="en-US" b="1" dirty="0"/>
              <a:t> </a:t>
            </a:r>
            <a:r>
              <a:rPr lang="zh-CN" altLang="en-US" b="1" dirty="0" smtClean="0"/>
              <a:t>连接</a:t>
            </a:r>
            <a:endParaRPr lang="zh-CN" altLang="en-US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57922" y="1551184"/>
            <a:ext cx="5333206" cy="51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33308" rIns="9144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telnet HOST PORT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2144274" y="1905794"/>
            <a:ext cx="7823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/>
              <a:t>命令中的 </a:t>
            </a:r>
            <a:r>
              <a:rPr lang="en-US" altLang="zh-CN" sz="1800" b="1" dirty="0"/>
              <a:t>HOST</a:t>
            </a:r>
            <a:r>
              <a:rPr lang="en-US" altLang="zh-CN" sz="1800" dirty="0"/>
              <a:t> </a:t>
            </a:r>
            <a:r>
              <a:rPr lang="zh-CN" altLang="en-US" sz="1800" dirty="0"/>
              <a:t>和 </a:t>
            </a:r>
            <a:r>
              <a:rPr lang="en-US" altLang="zh-CN" sz="1800" b="1" dirty="0"/>
              <a:t>PORT</a:t>
            </a:r>
            <a:r>
              <a:rPr lang="en-US" altLang="zh-CN" sz="1800" dirty="0"/>
              <a:t> </a:t>
            </a:r>
            <a:r>
              <a:rPr lang="zh-CN" altLang="en-US" sz="1800" dirty="0"/>
              <a:t>为运行 </a:t>
            </a:r>
            <a:r>
              <a:rPr lang="en-US" altLang="zh-CN" sz="1800" dirty="0" err="1"/>
              <a:t>Memcached</a:t>
            </a:r>
            <a:r>
              <a:rPr lang="en-US" altLang="zh-CN" sz="1800" dirty="0"/>
              <a:t> </a:t>
            </a:r>
            <a:r>
              <a:rPr lang="zh-CN" altLang="en-US" sz="1800" dirty="0"/>
              <a:t>服务的 </a:t>
            </a:r>
            <a:r>
              <a:rPr lang="en-US" altLang="zh-CN" sz="1800" dirty="0"/>
              <a:t>IP </a:t>
            </a:r>
            <a:r>
              <a:rPr lang="zh-CN" altLang="en-US" sz="1800" dirty="0"/>
              <a:t>和 端口。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206" y="2271371"/>
            <a:ext cx="5610225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/>
          <p:cNvSpPr txBox="1"/>
          <p:nvPr/>
        </p:nvSpPr>
        <p:spPr>
          <a:xfrm>
            <a:off x="8305006" y="229394"/>
            <a:ext cx="3584315" cy="606390"/>
          </a:xfrm>
          <a:prstGeom prst="rect">
            <a:avLst/>
          </a:prstGeom>
          <a:noFill/>
        </p:spPr>
        <p:txBody>
          <a:bodyPr wrap="none" lIns="0" tIns="0" rIns="0" bIns="54425" rtlCol="0">
            <a:spAutoFit/>
          </a:bodyPr>
          <a:lstStyle/>
          <a:p>
            <a:pPr defTabSz="-756">
              <a:lnSpc>
                <a:spcPts val="4285"/>
              </a:lnSpc>
            </a:pPr>
            <a:r>
              <a:rPr lang="en-US" altLang="zh-CN" sz="4300" dirty="0" err="1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Memcached</a:t>
            </a: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存储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42478" y="1143794"/>
            <a:ext cx="290150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itchFamily="2" charset="2"/>
              <a:buChar char="n"/>
            </a:pPr>
            <a:r>
              <a:rPr lang="en-US" altLang="zh-CN" b="1" dirty="0" err="1"/>
              <a:t>Memcached</a:t>
            </a:r>
            <a:r>
              <a:rPr lang="en-US" altLang="zh-CN" b="1" dirty="0"/>
              <a:t> </a:t>
            </a:r>
            <a:r>
              <a:rPr lang="zh-CN" altLang="en-US" b="1" dirty="0"/>
              <a:t> </a:t>
            </a:r>
            <a:r>
              <a:rPr lang="en-US" altLang="zh-CN" b="1" dirty="0" smtClean="0"/>
              <a:t>set</a:t>
            </a:r>
            <a:r>
              <a:rPr lang="zh-CN" altLang="en-US" b="1" dirty="0" smtClean="0"/>
              <a:t>命令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1983581" y="1592064"/>
            <a:ext cx="89884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err="1"/>
              <a:t>Memcached</a:t>
            </a:r>
            <a:r>
              <a:rPr lang="en-US" altLang="zh-CN" sz="1800" dirty="0"/>
              <a:t> set </a:t>
            </a:r>
            <a:r>
              <a:rPr lang="zh-CN" altLang="en-US" sz="1800" dirty="0"/>
              <a:t>命令用于将 </a:t>
            </a:r>
            <a:r>
              <a:rPr lang="en-US" altLang="zh-CN" sz="1800" b="1" dirty="0"/>
              <a:t>value(</a:t>
            </a:r>
            <a:r>
              <a:rPr lang="zh-CN" altLang="en-US" sz="1800" b="1" dirty="0"/>
              <a:t>数据值</a:t>
            </a:r>
            <a:r>
              <a:rPr lang="en-US" altLang="zh-CN" sz="1800" b="1" dirty="0"/>
              <a:t>)</a:t>
            </a:r>
            <a:r>
              <a:rPr lang="zh-CN" altLang="en-US" sz="1800" dirty="0"/>
              <a:t> 存储在指定的 </a:t>
            </a:r>
            <a:r>
              <a:rPr lang="en-US" altLang="zh-CN" sz="1800" b="1" dirty="0"/>
              <a:t>key(</a:t>
            </a:r>
            <a:r>
              <a:rPr lang="zh-CN" altLang="en-US" sz="1800" b="1" dirty="0"/>
              <a:t>键</a:t>
            </a:r>
            <a:r>
              <a:rPr lang="en-US" altLang="zh-CN" sz="1800" b="1" dirty="0"/>
              <a:t>)</a:t>
            </a:r>
            <a:r>
              <a:rPr lang="zh-CN" altLang="en-US" sz="1800" dirty="0"/>
              <a:t> 中。</a:t>
            </a:r>
          </a:p>
          <a:p>
            <a:r>
              <a:rPr lang="zh-CN" altLang="en-US" sz="1800" dirty="0"/>
              <a:t>如果</a:t>
            </a:r>
            <a:r>
              <a:rPr lang="en-US" altLang="zh-CN" sz="1800" dirty="0"/>
              <a:t>set</a:t>
            </a:r>
            <a:r>
              <a:rPr lang="zh-CN" altLang="en-US" sz="1800" dirty="0"/>
              <a:t>的</a:t>
            </a:r>
            <a:r>
              <a:rPr lang="en-US" altLang="zh-CN" sz="1800" dirty="0"/>
              <a:t>key</a:t>
            </a:r>
            <a:r>
              <a:rPr lang="zh-CN" altLang="en-US" sz="1800" dirty="0"/>
              <a:t>已经存在，该命令可以更新该</a:t>
            </a:r>
            <a:r>
              <a:rPr lang="en-US" altLang="zh-CN" sz="1800" dirty="0"/>
              <a:t>key</a:t>
            </a:r>
            <a:r>
              <a:rPr lang="zh-CN" altLang="en-US" sz="1800" dirty="0"/>
              <a:t>所对应的原来的数据，也就是实现更新的作用。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828006" y="2697084"/>
            <a:ext cx="6095206" cy="76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33308" rIns="9144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key flags exptime bytes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noreply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value 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47762" y="2480896"/>
            <a:ext cx="107273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itchFamily="2" charset="2"/>
              <a:buChar char="n"/>
            </a:pPr>
            <a:r>
              <a:rPr lang="zh-CN" altLang="en-US" b="1" dirty="0"/>
              <a:t>语法</a:t>
            </a:r>
          </a:p>
        </p:txBody>
      </p:sp>
      <p:sp>
        <p:nvSpPr>
          <p:cNvPr id="9" name="矩形 8"/>
          <p:cNvSpPr/>
          <p:nvPr/>
        </p:nvSpPr>
        <p:spPr>
          <a:xfrm>
            <a:off x="2059781" y="3504268"/>
            <a:ext cx="90646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/>
              <a:t>key</a:t>
            </a:r>
            <a:r>
              <a:rPr lang="zh-CN" altLang="en-US" sz="1800" b="1" dirty="0"/>
              <a:t>：</a:t>
            </a:r>
            <a:r>
              <a:rPr lang="zh-CN" altLang="en-US" sz="1800" dirty="0"/>
              <a:t>键值 </a:t>
            </a:r>
            <a:r>
              <a:rPr lang="en-US" altLang="zh-CN" sz="1800" dirty="0"/>
              <a:t>key-value </a:t>
            </a:r>
            <a:r>
              <a:rPr lang="zh-CN" altLang="en-US" sz="1800" dirty="0"/>
              <a:t>结构中的 </a:t>
            </a:r>
            <a:r>
              <a:rPr lang="en-US" altLang="zh-CN" sz="1800" dirty="0"/>
              <a:t>key</a:t>
            </a:r>
            <a:r>
              <a:rPr lang="zh-CN" altLang="en-US" sz="1800" dirty="0"/>
              <a:t>，用于查找缓存值。</a:t>
            </a:r>
          </a:p>
          <a:p>
            <a:r>
              <a:rPr lang="en-US" altLang="zh-CN" sz="1800" b="1" dirty="0"/>
              <a:t>flags</a:t>
            </a:r>
            <a:r>
              <a:rPr lang="zh-CN" altLang="en-US" sz="1800" dirty="0"/>
              <a:t>：可以包括键值对的整型参数，客户机使用它存储关于键值对的额外信息 。</a:t>
            </a:r>
          </a:p>
          <a:p>
            <a:r>
              <a:rPr lang="en-US" altLang="zh-CN" sz="1800" b="1" dirty="0" err="1"/>
              <a:t>exptime</a:t>
            </a:r>
            <a:r>
              <a:rPr lang="zh-CN" altLang="en-US" sz="1800" dirty="0"/>
              <a:t>：在缓存中保存键值对的时间长度（以秒为单位，</a:t>
            </a:r>
            <a:r>
              <a:rPr lang="en-US" altLang="zh-CN" sz="1800" dirty="0"/>
              <a:t>0 </a:t>
            </a:r>
            <a:r>
              <a:rPr lang="zh-CN" altLang="en-US" sz="1800" dirty="0"/>
              <a:t>表示永远）</a:t>
            </a:r>
          </a:p>
          <a:p>
            <a:r>
              <a:rPr lang="en-US" altLang="zh-CN" sz="1800" b="1" dirty="0"/>
              <a:t>bytes</a:t>
            </a:r>
            <a:r>
              <a:rPr lang="zh-CN" altLang="en-US" sz="1800" dirty="0"/>
              <a:t>：在缓存中存储的字节数</a:t>
            </a:r>
          </a:p>
          <a:p>
            <a:r>
              <a:rPr lang="en-US" altLang="zh-CN" sz="1800" b="1" dirty="0" err="1"/>
              <a:t>noreply</a:t>
            </a:r>
            <a:r>
              <a:rPr lang="zh-CN" altLang="en-US" sz="1800" b="1" dirty="0"/>
              <a:t>（可选）</a:t>
            </a:r>
            <a:r>
              <a:rPr lang="zh-CN" altLang="en-US" sz="1800" dirty="0"/>
              <a:t>： 该参数告知服务器不需要返回数据</a:t>
            </a:r>
          </a:p>
          <a:p>
            <a:r>
              <a:rPr lang="en-US" altLang="zh-CN" sz="1800" b="1" dirty="0"/>
              <a:t>value</a:t>
            </a:r>
            <a:r>
              <a:rPr lang="zh-CN" altLang="en-US" sz="1800" dirty="0"/>
              <a:t>：存储的值（始终位于第二行）（可直接理解为</a:t>
            </a:r>
            <a:r>
              <a:rPr lang="en-US" altLang="zh-CN" sz="1800" dirty="0"/>
              <a:t>key-value</a:t>
            </a:r>
            <a:r>
              <a:rPr lang="zh-CN" altLang="en-US" sz="1800" dirty="0"/>
              <a:t>结构中的</a:t>
            </a:r>
            <a:r>
              <a:rPr lang="en-US" altLang="zh-CN" sz="1800" dirty="0"/>
              <a:t>value</a:t>
            </a:r>
            <a:r>
              <a:rPr lang="zh-CN" altLang="en-US" sz="1800" dirty="0"/>
              <a:t>）</a:t>
            </a:r>
          </a:p>
        </p:txBody>
      </p:sp>
      <p:sp>
        <p:nvSpPr>
          <p:cNvPr id="11" name="矩形 10"/>
          <p:cNvSpPr/>
          <p:nvPr/>
        </p:nvSpPr>
        <p:spPr>
          <a:xfrm>
            <a:off x="1247762" y="5264175"/>
            <a:ext cx="181195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itchFamily="2" charset="2"/>
              <a:buChar char="n"/>
            </a:pPr>
            <a:r>
              <a:rPr lang="zh-CN" altLang="en-US" b="1" dirty="0"/>
              <a:t>示例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057400" y="5639763"/>
            <a:ext cx="9067006" cy="76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33308" rIns="9144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runoob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900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9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memcached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/>
          <p:cNvSpPr txBox="1"/>
          <p:nvPr/>
        </p:nvSpPr>
        <p:spPr>
          <a:xfrm>
            <a:off x="8305006" y="229394"/>
            <a:ext cx="3584315" cy="606390"/>
          </a:xfrm>
          <a:prstGeom prst="rect">
            <a:avLst/>
          </a:prstGeom>
          <a:noFill/>
        </p:spPr>
        <p:txBody>
          <a:bodyPr wrap="none" lIns="0" tIns="0" rIns="0" bIns="54425" rtlCol="0">
            <a:spAutoFit/>
          </a:bodyPr>
          <a:lstStyle/>
          <a:p>
            <a:pPr defTabSz="-756">
              <a:lnSpc>
                <a:spcPts val="4285"/>
              </a:lnSpc>
            </a:pPr>
            <a:r>
              <a:rPr lang="en-US" altLang="zh-CN" sz="4300" dirty="0" err="1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Memcached</a:t>
            </a: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存储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42478" y="1143794"/>
            <a:ext cx="298831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itchFamily="2" charset="2"/>
              <a:buChar char="n"/>
            </a:pPr>
            <a:r>
              <a:rPr lang="en-US" altLang="zh-CN" b="1" dirty="0" err="1"/>
              <a:t>Memcached</a:t>
            </a:r>
            <a:r>
              <a:rPr lang="en-US" altLang="zh-CN" b="1" dirty="0"/>
              <a:t> </a:t>
            </a:r>
            <a:r>
              <a:rPr lang="zh-CN" altLang="en-US" b="1" dirty="0"/>
              <a:t> </a:t>
            </a:r>
            <a:r>
              <a:rPr lang="en-US" altLang="zh-CN" b="1" dirty="0"/>
              <a:t>add</a:t>
            </a:r>
            <a:r>
              <a:rPr lang="zh-CN" altLang="en-US" b="1" dirty="0" smtClean="0"/>
              <a:t>命令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1983581" y="1592064"/>
            <a:ext cx="89884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err="1"/>
              <a:t>Memcached</a:t>
            </a:r>
            <a:r>
              <a:rPr lang="en-US" altLang="zh-CN" sz="1800" dirty="0"/>
              <a:t> add</a:t>
            </a:r>
            <a:r>
              <a:rPr lang="en-US" altLang="zh-CN" sz="1800" dirty="0" smtClean="0"/>
              <a:t> </a:t>
            </a:r>
            <a:r>
              <a:rPr lang="zh-CN" altLang="en-US" sz="1800" dirty="0"/>
              <a:t>命令用于将 </a:t>
            </a:r>
            <a:r>
              <a:rPr lang="en-US" altLang="zh-CN" sz="1800" b="1" dirty="0"/>
              <a:t>value(</a:t>
            </a:r>
            <a:r>
              <a:rPr lang="zh-CN" altLang="en-US" sz="1800" b="1" dirty="0"/>
              <a:t>数据值</a:t>
            </a:r>
            <a:r>
              <a:rPr lang="en-US" altLang="zh-CN" sz="1800" b="1" dirty="0"/>
              <a:t>)</a:t>
            </a:r>
            <a:r>
              <a:rPr lang="zh-CN" altLang="en-US" sz="1800" dirty="0"/>
              <a:t> 存储在指定的 </a:t>
            </a:r>
            <a:r>
              <a:rPr lang="en-US" altLang="zh-CN" sz="1800" b="1" dirty="0"/>
              <a:t>key(</a:t>
            </a:r>
            <a:r>
              <a:rPr lang="zh-CN" altLang="en-US" sz="1800" b="1" dirty="0"/>
              <a:t>键</a:t>
            </a:r>
            <a:r>
              <a:rPr lang="en-US" altLang="zh-CN" sz="1800" b="1" dirty="0"/>
              <a:t>)</a:t>
            </a:r>
            <a:r>
              <a:rPr lang="zh-CN" altLang="en-US" sz="1800" dirty="0"/>
              <a:t> 中。</a:t>
            </a:r>
          </a:p>
          <a:p>
            <a:r>
              <a:rPr lang="zh-CN" altLang="en-US" sz="1800" dirty="0" smtClean="0"/>
              <a:t>如果</a:t>
            </a:r>
            <a:r>
              <a:rPr lang="en-US" altLang="zh-CN" sz="1800" dirty="0"/>
              <a:t>add</a:t>
            </a:r>
            <a:r>
              <a:rPr lang="zh-CN" altLang="en-US" sz="1800" dirty="0" smtClean="0"/>
              <a:t>的</a:t>
            </a:r>
            <a:r>
              <a:rPr lang="en-US" altLang="zh-CN" sz="1800" dirty="0"/>
              <a:t>key</a:t>
            </a:r>
            <a:r>
              <a:rPr lang="zh-CN" altLang="en-US" sz="1800" dirty="0"/>
              <a:t>已经存在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则不会更新数据，之前的值将仍然保持相同，并且您将获得响应 </a:t>
            </a:r>
            <a:r>
              <a:rPr lang="en-US" altLang="zh-CN" sz="1800" b="1" dirty="0"/>
              <a:t>NOT_STORED</a:t>
            </a:r>
            <a:r>
              <a:rPr lang="zh-CN" altLang="en-US" sz="1800" dirty="0" smtClean="0"/>
              <a:t>。</a:t>
            </a:r>
            <a:endParaRPr lang="zh-CN" altLang="en-US" sz="18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828006" y="2697084"/>
            <a:ext cx="6095206" cy="76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33308" rIns="9144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add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key flags exptime bytes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noreply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value 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47762" y="2480896"/>
            <a:ext cx="107273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itchFamily="2" charset="2"/>
              <a:buChar char="n"/>
            </a:pPr>
            <a:r>
              <a:rPr lang="zh-CN" altLang="en-US" b="1" dirty="0"/>
              <a:t>语法</a:t>
            </a:r>
          </a:p>
        </p:txBody>
      </p:sp>
      <p:sp>
        <p:nvSpPr>
          <p:cNvPr id="9" name="矩形 8"/>
          <p:cNvSpPr/>
          <p:nvPr/>
        </p:nvSpPr>
        <p:spPr>
          <a:xfrm>
            <a:off x="2059781" y="3504268"/>
            <a:ext cx="90646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/>
              <a:t>key</a:t>
            </a:r>
            <a:r>
              <a:rPr lang="zh-CN" altLang="en-US" sz="1800" b="1" dirty="0"/>
              <a:t>：</a:t>
            </a:r>
            <a:r>
              <a:rPr lang="zh-CN" altLang="en-US" sz="1800" dirty="0"/>
              <a:t>键值 </a:t>
            </a:r>
            <a:r>
              <a:rPr lang="en-US" altLang="zh-CN" sz="1800" dirty="0"/>
              <a:t>key-value </a:t>
            </a:r>
            <a:r>
              <a:rPr lang="zh-CN" altLang="en-US" sz="1800" dirty="0"/>
              <a:t>结构中的 </a:t>
            </a:r>
            <a:r>
              <a:rPr lang="en-US" altLang="zh-CN" sz="1800" dirty="0"/>
              <a:t>key</a:t>
            </a:r>
            <a:r>
              <a:rPr lang="zh-CN" altLang="en-US" sz="1800" dirty="0"/>
              <a:t>，用于查找缓存值。</a:t>
            </a:r>
          </a:p>
          <a:p>
            <a:r>
              <a:rPr lang="en-US" altLang="zh-CN" sz="1800" b="1" dirty="0"/>
              <a:t>flags</a:t>
            </a:r>
            <a:r>
              <a:rPr lang="zh-CN" altLang="en-US" sz="1800" dirty="0"/>
              <a:t>：可以包括键值对的整型参数，客户机使用它存储关于键值对的额外信息 。</a:t>
            </a:r>
          </a:p>
          <a:p>
            <a:r>
              <a:rPr lang="en-US" altLang="zh-CN" sz="1800" b="1" dirty="0" err="1"/>
              <a:t>exptime</a:t>
            </a:r>
            <a:r>
              <a:rPr lang="zh-CN" altLang="en-US" sz="1800" dirty="0"/>
              <a:t>：在缓存中保存键值对的时间长度（以秒为单位，</a:t>
            </a:r>
            <a:r>
              <a:rPr lang="en-US" altLang="zh-CN" sz="1800" dirty="0"/>
              <a:t>0 </a:t>
            </a:r>
            <a:r>
              <a:rPr lang="zh-CN" altLang="en-US" sz="1800" dirty="0"/>
              <a:t>表示永远）</a:t>
            </a:r>
          </a:p>
          <a:p>
            <a:r>
              <a:rPr lang="en-US" altLang="zh-CN" sz="1800" b="1" dirty="0"/>
              <a:t>bytes</a:t>
            </a:r>
            <a:r>
              <a:rPr lang="zh-CN" altLang="en-US" sz="1800" dirty="0"/>
              <a:t>：在缓存中存储的字节数</a:t>
            </a:r>
          </a:p>
          <a:p>
            <a:r>
              <a:rPr lang="en-US" altLang="zh-CN" sz="1800" b="1" dirty="0" err="1"/>
              <a:t>noreply</a:t>
            </a:r>
            <a:r>
              <a:rPr lang="zh-CN" altLang="en-US" sz="1800" b="1" dirty="0"/>
              <a:t>（可选）</a:t>
            </a:r>
            <a:r>
              <a:rPr lang="zh-CN" altLang="en-US" sz="1800" dirty="0"/>
              <a:t>： 该参数告知服务器不需要返回数据</a:t>
            </a:r>
          </a:p>
          <a:p>
            <a:r>
              <a:rPr lang="en-US" altLang="zh-CN" sz="1800" b="1" dirty="0"/>
              <a:t>value</a:t>
            </a:r>
            <a:r>
              <a:rPr lang="zh-CN" altLang="en-US" sz="1800" dirty="0"/>
              <a:t>：存储的值（始终位于第二行）（可直接理解为</a:t>
            </a:r>
            <a:r>
              <a:rPr lang="en-US" altLang="zh-CN" sz="1800" dirty="0"/>
              <a:t>key-value</a:t>
            </a:r>
            <a:r>
              <a:rPr lang="zh-CN" altLang="en-US" sz="1800" dirty="0"/>
              <a:t>结构中的</a:t>
            </a:r>
            <a:r>
              <a:rPr lang="en-US" altLang="zh-CN" sz="1800" dirty="0"/>
              <a:t>value</a:t>
            </a:r>
            <a:r>
              <a:rPr lang="zh-CN" altLang="en-US" sz="1800" dirty="0"/>
              <a:t>）</a:t>
            </a:r>
          </a:p>
        </p:txBody>
      </p:sp>
      <p:sp>
        <p:nvSpPr>
          <p:cNvPr id="11" name="矩形 10"/>
          <p:cNvSpPr/>
          <p:nvPr/>
        </p:nvSpPr>
        <p:spPr>
          <a:xfrm>
            <a:off x="1247762" y="5264175"/>
            <a:ext cx="181195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itchFamily="2" charset="2"/>
              <a:buChar char="n"/>
            </a:pPr>
            <a:r>
              <a:rPr lang="zh-CN" altLang="en-US" b="1" dirty="0"/>
              <a:t>示例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057400" y="5639763"/>
            <a:ext cx="9067006" cy="76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33308" rIns="9144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rgbClr val="000088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add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runoob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900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9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memcached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703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1457</TotalTime>
  <Words>1333</Words>
  <Application>Microsoft Office PowerPoint</Application>
  <PresentationFormat>自定义</PresentationFormat>
  <Paragraphs>203</Paragraphs>
  <Slides>20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请叫我丶Rose</dc:creator>
  <cp:lastModifiedBy>lx</cp:lastModifiedBy>
  <cp:revision>1138</cp:revision>
  <dcterms:created xsi:type="dcterms:W3CDTF">2006-08-16T00:00:00Z</dcterms:created>
  <dcterms:modified xsi:type="dcterms:W3CDTF">2017-07-10T14:59:56Z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