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erif"/>
      <p:regular r:id="rId13"/>
      <p:bold r:id="rId14"/>
      <p:italic r:id="rId15"/>
      <p:boldItalic r:id="rId16"/>
    </p:embeddedFont>
    <p:embeddedFont>
      <p:font typeface="PT Sans Narrow"/>
      <p:regular r:id="rId17"/>
      <p:bold r:id="rId18"/>
    </p:embeddedFont>
    <p:embeddedFont>
      <p:font typeface="Roboto Serif SemiBold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SemiBold-bold.fntdata"/><Relationship Id="rId22" Type="http://schemas.openxmlformats.org/officeDocument/2006/relationships/font" Target="fonts/RobotoSerifSemiBold-boldItalic.fntdata"/><Relationship Id="rId21" Type="http://schemas.openxmlformats.org/officeDocument/2006/relationships/font" Target="fonts/RobotoSerifSemiBold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erif-regular.fntdata"/><Relationship Id="rId12" Type="http://schemas.openxmlformats.org/officeDocument/2006/relationships/slide" Target="slides/slide7.xml"/><Relationship Id="rId15" Type="http://schemas.openxmlformats.org/officeDocument/2006/relationships/font" Target="fonts/RobotoSerif-italic.fntdata"/><Relationship Id="rId14" Type="http://schemas.openxmlformats.org/officeDocument/2006/relationships/font" Target="fonts/RobotoSerif-bold.fntdata"/><Relationship Id="rId17" Type="http://schemas.openxmlformats.org/officeDocument/2006/relationships/font" Target="fonts/PTSansNarrow-regular.fntdata"/><Relationship Id="rId16" Type="http://schemas.openxmlformats.org/officeDocument/2006/relationships/font" Target="fonts/RobotoSerif-boldItalic.fntdata"/><Relationship Id="rId19" Type="http://schemas.openxmlformats.org/officeDocument/2006/relationships/font" Target="fonts/RobotoSerifSemiBold-regular.fntdata"/><Relationship Id="rId18" Type="http://schemas.openxmlformats.org/officeDocument/2006/relationships/font" Target="fonts/PTSans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2e1a06d6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2e1a06d6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2e1a06d6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2e1a06d6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2e1a06d6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2e1a06d6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2e1a06d6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2e1a06d6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e1a06d6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e1a06d6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2e1a06d6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2e1a06d6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-199625" y="12540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Roboto Serif SemiBold"/>
                <a:ea typeface="Roboto Serif SemiBold"/>
                <a:cs typeface="Roboto Serif SemiBold"/>
                <a:sym typeface="Roboto Serif SemiBold"/>
              </a:rPr>
              <a:t>VENDING MACHINE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100" y="1821302"/>
            <a:ext cx="2064536" cy="2064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3000" y="0"/>
            <a:ext cx="3352275" cy="11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789175" y="2398400"/>
            <a:ext cx="46386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Roboto Serif SemiBold"/>
                <a:ea typeface="Roboto Serif SemiBold"/>
                <a:cs typeface="Roboto Serif SemiBold"/>
                <a:sym typeface="Roboto Serif SemiBold"/>
              </a:rPr>
              <a:t>ECE DEPARTMENT</a:t>
            </a:r>
            <a:endParaRPr sz="2400">
              <a:solidFill>
                <a:srgbClr val="FF0000"/>
              </a:solidFill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225" y="1266323"/>
            <a:ext cx="5308859" cy="30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206000" y="221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TEAM MEMBERS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845425"/>
            <a:ext cx="4911000" cy="4239300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 rot="10800000">
            <a:off x="4153200" y="50"/>
            <a:ext cx="4990800" cy="4126500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1266325"/>
            <a:ext cx="4488300" cy="38184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/>
          <p:nvPr/>
        </p:nvSpPr>
        <p:spPr>
          <a:xfrm rot="10800000">
            <a:off x="4535100" y="-18825"/>
            <a:ext cx="4608900" cy="38283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986425" y="929300"/>
            <a:ext cx="676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Ramireddy Indumathi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(BU21EECE0100360)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378900" y="106525"/>
            <a:ext cx="359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Sana Sayeeda (BU21EECE0100268)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06000" y="2973350"/>
            <a:ext cx="676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T. Karthik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(BU21EECE0100164)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31525" y="3936325"/>
            <a:ext cx="676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Athukuri V S Sai Jayanth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(BU21EECE0100310)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480600" y="845425"/>
            <a:ext cx="266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Sinchana R (BU22EECE0100441)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525" y="1413875"/>
            <a:ext cx="5470700" cy="26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233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300">
                <a:latin typeface="Roboto Serif SemiBold"/>
                <a:ea typeface="Roboto Serif SemiBold"/>
                <a:cs typeface="Roboto Serif SemiBold"/>
                <a:sym typeface="Roboto Serif SemiBold"/>
              </a:rPr>
              <a:t>Challenges Of Vending Machine</a:t>
            </a:r>
            <a:endParaRPr b="0" sz="330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Maintenance and Servicing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Security Concerns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Stock Management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Customer Service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Location and Accessibility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Energy Consumption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Technological Advancements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Regulatory Compliance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Environmental Impact</a:t>
            </a:r>
            <a:endParaRPr sz="7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5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475" y="1437350"/>
            <a:ext cx="3801075" cy="25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257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Roboto Serif SemiBold"/>
                <a:ea typeface="Roboto Serif SemiBold"/>
                <a:cs typeface="Roboto Serif SemiBold"/>
                <a:sym typeface="Roboto Serif SemiBold"/>
              </a:rPr>
              <a:t>H</a:t>
            </a:r>
            <a:r>
              <a:rPr b="0" lang="en-GB">
                <a:latin typeface="Roboto Serif SemiBold"/>
                <a:ea typeface="Roboto Serif SemiBold"/>
                <a:cs typeface="Roboto Serif SemiBold"/>
                <a:sym typeface="Roboto Serif SemiBold"/>
              </a:rPr>
              <a:t>ow To Overcome Challenges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25400" y="1190750"/>
            <a:ext cx="4446600" cy="3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8454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Serif SemiBold"/>
              <a:buChar char="●"/>
            </a:pPr>
            <a:r>
              <a:rPr lang="en-GB" sz="2035" u="sng">
                <a:latin typeface="Roboto Serif SemiBold"/>
                <a:ea typeface="Roboto Serif SemiBold"/>
                <a:cs typeface="Roboto Serif SemiBold"/>
                <a:sym typeface="Roboto Serif SemiBold"/>
              </a:rPr>
              <a:t>Maintenance and Servicing</a:t>
            </a:r>
            <a:endParaRPr sz="2035" u="sng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Routine Inspections: Implement regular maintenance schedules to ensure machines are clean and functioning correctly.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Remote Monitoring: Utilize IoT technology to monitor the status of vending machines remotely, allowing for proactive maintenance and quick response to issues.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Service Contracts: Establish service agreements with reliable technicians to ensure prompt repair services.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2496625"/>
            <a:ext cx="85206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Serif SemiBold"/>
              <a:buChar char="●"/>
            </a:pPr>
            <a:r>
              <a:rPr lang="en-GB" u="sng">
                <a:latin typeface="Roboto Serif SemiBold"/>
                <a:ea typeface="Roboto Serif SemiBold"/>
                <a:cs typeface="Roboto Serif SemiBold"/>
                <a:sym typeface="Roboto Serif SemiBold"/>
              </a:rPr>
              <a:t>Location and Accessibility</a:t>
            </a:r>
            <a:endParaRPr u="sng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Market Research: Conduct thorough market research to identify high-traffic, secure locations for placing vending machines.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Accessibility Compliance: Ensure machines are accessible to people with disabilities by adhering to relevant guidelines and incorporating features such as lower dispensing units and voice instructions.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85500" y="227850"/>
            <a:ext cx="8001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Serif SemiBold"/>
              <a:buChar char="●"/>
            </a:pPr>
            <a:r>
              <a:rPr lang="en-GB" sz="1800" u="sng">
                <a:solidFill>
                  <a:schemeClr val="dk2"/>
                </a:solidFill>
                <a:latin typeface="Roboto Serif SemiBold"/>
                <a:ea typeface="Roboto Serif SemiBold"/>
                <a:cs typeface="Roboto Serif SemiBold"/>
                <a:sym typeface="Roboto Serif SemiBold"/>
              </a:rPr>
              <a:t>Environmental Impact</a:t>
            </a:r>
            <a:endParaRPr sz="1800" u="sng">
              <a:solidFill>
                <a:schemeClr val="dk2"/>
              </a:solidFill>
              <a:latin typeface="Roboto Serif SemiBold"/>
              <a:ea typeface="Roboto Serif SemiBold"/>
              <a:cs typeface="Roboto Serif SemiBold"/>
              <a:sym typeface="Roboto Serif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Sustainable Practices: Adopt sustainable practices such as using recyclable packaging, reducing waste, and implementing eco-friendly materials.</a:t>
            </a:r>
            <a:endParaRPr sz="16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Waste Management Programs: Partner with recycling programs to manage waste responsibly.</a:t>
            </a:r>
            <a:endParaRPr sz="16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Energy Efficiency: Continuously seek ways to improve the energy efficiency of machines and operations</a:t>
            </a:r>
            <a:r>
              <a:rPr lang="en-GB" sz="20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.</a:t>
            </a:r>
            <a:endParaRPr sz="2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33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Roboto Serif SemiBold"/>
                <a:ea typeface="Roboto Serif SemiBold"/>
                <a:cs typeface="Roboto Serif SemiBold"/>
                <a:sym typeface="Roboto Serif SemiBold"/>
              </a:rPr>
              <a:t>Advantages of vending machine using fpga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147275" y="16421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Serif"/>
              <a:buChar char="●"/>
            </a:pPr>
            <a:r>
              <a:rPr lang="en-GB" sz="7200">
                <a:latin typeface="Roboto Serif"/>
                <a:ea typeface="Roboto Serif"/>
                <a:cs typeface="Roboto Serif"/>
                <a:sym typeface="Roboto Serif"/>
              </a:rPr>
              <a:t>Customization and Flexibility</a:t>
            </a:r>
            <a:endParaRPr sz="72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Serif"/>
              <a:buChar char="●"/>
            </a:pPr>
            <a:r>
              <a:rPr lang="en-GB" sz="7200">
                <a:latin typeface="Roboto Serif"/>
                <a:ea typeface="Roboto Serif"/>
                <a:cs typeface="Roboto Serif"/>
                <a:sym typeface="Roboto Serif"/>
              </a:rPr>
              <a:t>Performance Enhancement</a:t>
            </a:r>
            <a:endParaRPr sz="72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Serif"/>
              <a:buChar char="●"/>
            </a:pPr>
            <a:r>
              <a:rPr lang="en-GB" sz="7200">
                <a:latin typeface="Roboto Serif"/>
                <a:ea typeface="Roboto Serif"/>
                <a:cs typeface="Roboto Serif"/>
                <a:sym typeface="Roboto Serif"/>
              </a:rPr>
              <a:t>Energy Efficiency</a:t>
            </a:r>
            <a:endParaRPr sz="72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Serif"/>
              <a:buChar char="●"/>
            </a:pPr>
            <a:r>
              <a:rPr lang="en-GB" sz="7200">
                <a:latin typeface="Roboto Serif"/>
                <a:ea typeface="Roboto Serif"/>
                <a:cs typeface="Roboto Serif"/>
                <a:sym typeface="Roboto Serif"/>
              </a:rPr>
              <a:t>Reliability and Durability</a:t>
            </a:r>
            <a:endParaRPr sz="72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Serif"/>
              <a:buChar char="●"/>
            </a:pPr>
            <a:r>
              <a:rPr lang="en-GB" sz="7200">
                <a:latin typeface="Roboto Serif"/>
                <a:ea typeface="Roboto Serif"/>
                <a:cs typeface="Roboto Serif"/>
                <a:sym typeface="Roboto Serif"/>
              </a:rPr>
              <a:t>Security Features</a:t>
            </a:r>
            <a:endParaRPr sz="72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Serif"/>
              <a:buChar char="●"/>
            </a:pPr>
            <a:r>
              <a:rPr lang="en-GB" sz="7200">
                <a:latin typeface="Roboto Serif"/>
                <a:ea typeface="Roboto Serif"/>
                <a:cs typeface="Roboto Serif"/>
                <a:sym typeface="Roboto Serif"/>
              </a:rPr>
              <a:t>Cost-Effectiveness</a:t>
            </a:r>
            <a:endParaRPr sz="72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Serif"/>
              <a:buChar char="●"/>
            </a:pPr>
            <a:r>
              <a:rPr lang="en-GB" sz="7200">
                <a:latin typeface="Roboto Serif"/>
                <a:ea typeface="Roboto Serif"/>
                <a:cs typeface="Roboto Serif"/>
                <a:sym typeface="Roboto Serif"/>
              </a:rPr>
              <a:t>Advanced Features Integration</a:t>
            </a:r>
            <a:endParaRPr sz="72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Serif"/>
              <a:buChar char="●"/>
            </a:pPr>
            <a:r>
              <a:rPr lang="en-GB" sz="7200">
                <a:latin typeface="Roboto Serif"/>
                <a:ea typeface="Roboto Serif"/>
                <a:cs typeface="Roboto Serif"/>
                <a:sym typeface="Roboto Serif"/>
              </a:rPr>
              <a:t>High-Resolution Displays and Interfaces</a:t>
            </a:r>
            <a:endParaRPr sz="72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Serif"/>
              <a:buChar char="●"/>
            </a:pPr>
            <a:r>
              <a:rPr lang="en-GB" sz="7200">
                <a:latin typeface="Roboto Serif"/>
                <a:ea typeface="Roboto Serif"/>
                <a:cs typeface="Roboto Serif"/>
                <a:sym typeface="Roboto Serif"/>
              </a:rPr>
              <a:t>Scalability</a:t>
            </a:r>
            <a:endParaRPr sz="72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36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550" y="1366525"/>
            <a:ext cx="3370300" cy="24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41250" y="245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Roboto Serif SemiBold"/>
                <a:ea typeface="Roboto Serif SemiBold"/>
                <a:cs typeface="Roboto Serif SemiBold"/>
                <a:sym typeface="Roboto Serif SemiBold"/>
              </a:rPr>
              <a:t>F</a:t>
            </a:r>
            <a:r>
              <a:rPr b="0" lang="en-GB">
                <a:latin typeface="Roboto Serif SemiBold"/>
                <a:ea typeface="Roboto Serif SemiBold"/>
                <a:cs typeface="Roboto Serif SemiBold"/>
                <a:sym typeface="Roboto Serif SemiBold"/>
              </a:rPr>
              <a:t>lowchart Of Fpga Based Vending Machine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13" y="1492675"/>
            <a:ext cx="81614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4E5A4E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