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CAA0-2A9A-46B5-91F9-0AB97F02511A}" type="datetimeFigureOut">
              <a:rPr lang="en-GB" smtClean="0"/>
              <a:t>14/01/2021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8D281-E278-43E3-B6C4-E865152C63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73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B27A-777A-43F3-824F-2BC0382C088B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1501-1F24-48D2-8E48-06EB9064918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AB42-3F30-4CDD-847F-4702717B6BE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BFDC6-3C07-472D-B3B3-7D187585F45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ABB848-3080-4D3A-A66A-A2F5D41850D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458A7-8955-4B9B-B1E6-3D99E0B995D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B175-3793-4281-9BDC-313624B5043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360D-F469-4047-984F-5431BB11A50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566F-0024-400D-9CAC-06366BBBCF4F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8E92-D4F4-4FED-9D6C-6186BE5AF54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C837-9F50-44F0-9B73-24ECE0A1D385}" type="datetime1">
              <a:rPr lang="en-US" smtClean="0"/>
              <a:t>1/14/2021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17A77E7-34C8-41C0-ABCB-1B8291D9F3BB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R.html#sklearn.svm.SVR" TargetMode="External"/><Relationship Id="rId2" Type="http://schemas.openxmlformats.org/officeDocument/2006/relationships/hyperlink" Target="https://scikit-learn.org/stable/modules/generated/sklearn.ensemble.RandomForestRegress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dc.nal.usda.gov/docs/Foundation_Foods_Documentation_Oct2020.pdf" TargetMode="External"/><Relationship Id="rId4" Type="http://schemas.openxmlformats.org/officeDocument/2006/relationships/hyperlink" Target="https://fdc.nal.usda.gov/api-guid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dc.nal.usda.gov/api-guid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BÁO CÁO ĐỒ ÁN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Giảng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viên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hướng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dẫn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Thầy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Trần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Trung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Kiên</a:t>
            </a:r>
            <a:endParaRPr lang="en-GB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Nhóm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1:</a:t>
            </a:r>
          </a:p>
          <a:p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18120529 – Phan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Văn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Võ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Quyền</a:t>
            </a:r>
            <a:endParaRPr lang="en-GB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18120540 –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Phạm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Minh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Sỹ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0EED-914E-4E80-8302-F07002CE11E9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huấn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luyện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4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Kiểu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vector input X: float64</a:t>
            </a: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missing_ratio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lower_quantile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median,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upper_quantile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17" y="3348309"/>
            <a:ext cx="9650404" cy="300037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9D67-9BA8-4C96-B239-8DFE7287DF0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huấn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luyện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4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Energy (kcal), Energy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lường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kcal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tháng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10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2020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giản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ta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chỉ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xét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Energy (kcal)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Energy (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kj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/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Energy (Atwater Specific Factors) (kcal)</a:t>
            </a:r>
          </a:p>
          <a:p>
            <a:pPr lvl="1"/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Energy (Atwater General Factors) (kcal)</a:t>
            </a: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lipit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ta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acid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béo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tổng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acid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béo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cuối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cùng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giảm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bớt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nguy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overfitting</a:t>
            </a: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bỏ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tỉ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lệ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25%,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phương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pháp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mean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điền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F55A-3BC4-4D9D-804F-EFBEA21FFF00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huấn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luyện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4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Xây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dựng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class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ColDropper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kế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thừa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class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BaseEstimator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TransformerMixin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nhiệm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vụ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Xây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dựng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process_pipeline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giai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đoạn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ColDropper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missing_ratio_threshold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=0.25):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ngưỡng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25%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SimpleImputer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stragety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=‘mean’):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điền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chiến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mean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StandardScaler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():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tỉ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lệ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process_pipeline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(5938, 45) -&gt;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chiều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Xây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dựng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process_pipeline_full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dụng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PCA()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cắt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giảm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chiều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đảm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bảo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mối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tương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quan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process_pipeline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process_pipeline_full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process_pipeline_full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kích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thước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(5983, 20)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8C94-028B-4A63-9C82-BD16DF93071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hóa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(validation)</a:t>
            </a:r>
            <a:endParaRPr lang="en-GB" sz="4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transform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validation</a:t>
            </a: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Tiến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Neural Network</a:t>
            </a:r>
          </a:p>
          <a:p>
            <a:pPr lvl="1"/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SVR (Support Vector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Regressor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1"/>
            <a:r>
              <a:rPr lang="en-GB" smtClean="0">
                <a:latin typeface="Cambria Math" panose="02040503050406030204" pitchFamily="18" charset="0"/>
                <a:ea typeface="Cambria Math" panose="02040503050406030204" pitchFamily="18" charset="0"/>
              </a:rPr>
              <a:t>RandomForestRegressor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74320" lvl="1" indent="0">
              <a:buNone/>
            </a:pP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AB0A8-36AC-42CC-8788-810140157ECC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 HÌNH NEURAL NETWORK</a:t>
            </a:r>
            <a:endParaRPr lang="en-GB" sz="4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neural network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idden_layer_sizes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=(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activation=‘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tanh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’, solver=‘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lbfgs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’,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random_state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max_iter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=2500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alpha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MLPRegressor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5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0.1, 1, 10, 100, 1000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xây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dựng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full_pipeline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chứa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process_pipeline_full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best_alpha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=100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best_val_err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=1.103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ADE7-A75C-45B9-8978-A04E542B181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 HÌNH SVR</a:t>
            </a:r>
            <a:endParaRPr lang="en-GB" sz="4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neural network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ax_iter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=10 000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SVR 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5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1, 3, 5, 7, 9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epsilon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5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0.1, 0.15, 0.2, 0.25, 0.3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=9,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best_epsilon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=0.1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best_val_err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=8.841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C6958-0680-44B9-8393-49C15059428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 HÌNH </a:t>
            </a:r>
            <a:r>
              <a:rPr lang="en-GB" sz="4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randomforestregressor</a:t>
            </a:r>
            <a:endParaRPr lang="en-GB" sz="40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RandomForestRegressor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andom_state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=0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n_estimator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RandomForestRegressor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5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nhau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50, 75, 100, 125, 150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max_depth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5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16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32,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64, 128,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256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best_num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=50,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best_depth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=256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best_val_err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=2.238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016D-F369-43D1-8B53-7B28C38A5D96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Đánh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giá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endParaRPr lang="en-GB" sz="4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Neural Network,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RandomForest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tỉ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lệ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đúng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validation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SVR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giữa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2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Neural Network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RandomForest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lúc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nghĩa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chủ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phụ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đồng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hai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đều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Neural Network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đem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nghiệm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test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đem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tốt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cụ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97.5%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39D7-4D02-466C-984D-B092C3E1D048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Nhìn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quá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đồ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án</a:t>
            </a:r>
            <a:endParaRPr lang="en-GB" sz="4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khăn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khăn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nguồn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thống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chính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nhiễu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thô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khăn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hiểu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test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gấp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rút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đồ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vì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vướng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cử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khăn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hiểu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knowledge domain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Những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điều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hữu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ích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hoàn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chỉnh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khoa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Kĩ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Kĩ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đọc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hiểu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cũng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như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nghiên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cứu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Nếu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thêm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chúng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sẽ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nghiên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cứu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siêu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xem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tối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ưu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nữa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hay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không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Chuẩn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slide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báo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hoàn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chỉnh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hiểu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github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kĩ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CA1E-815A-446C-A7F2-9CDAB9D14A3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Tài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tham</a:t>
            </a:r>
            <a:r>
              <a:rPr lang="en-GB" sz="40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0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khảo</a:t>
            </a:r>
            <a:endParaRPr lang="en-GB" sz="40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en-GB" dirty="0" err="1">
                <a:hlinkClick r:id="rId2"/>
              </a:rPr>
              <a:t>sklearn.ensemble.RandomForestRegressor</a:t>
            </a:r>
            <a:r>
              <a:rPr lang="en-GB" dirty="0">
                <a:hlinkClick r:id="rId2"/>
              </a:rPr>
              <a:t> — </a:t>
            </a:r>
            <a:r>
              <a:rPr lang="en-GB" dirty="0" err="1">
                <a:hlinkClick r:id="rId2"/>
              </a:rPr>
              <a:t>scikit</a:t>
            </a:r>
            <a:r>
              <a:rPr lang="en-GB" dirty="0">
                <a:hlinkClick r:id="rId2"/>
              </a:rPr>
              <a:t>-learn 0.24.0 documentation (scikit-learn.org</a:t>
            </a:r>
            <a:r>
              <a:rPr lang="en-GB" dirty="0" smtClean="0">
                <a:hlinkClick r:id="rId2"/>
              </a:rPr>
              <a:t>)</a:t>
            </a:r>
            <a:endParaRPr lang="en-GB" dirty="0" smtClean="0"/>
          </a:p>
          <a:p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en-GB" dirty="0" err="1">
                <a:hlinkClick r:id="rId3"/>
              </a:rPr>
              <a:t>sklearn.svm.SVR</a:t>
            </a:r>
            <a:r>
              <a:rPr lang="en-GB" dirty="0">
                <a:hlinkClick r:id="rId3"/>
              </a:rPr>
              <a:t> — </a:t>
            </a:r>
            <a:r>
              <a:rPr lang="en-GB" dirty="0" err="1">
                <a:hlinkClick r:id="rId3"/>
              </a:rPr>
              <a:t>scikit</a:t>
            </a:r>
            <a:r>
              <a:rPr lang="en-GB" dirty="0">
                <a:hlinkClick r:id="rId3"/>
              </a:rPr>
              <a:t>-learn 0.24.0 documentation (scikit-learn.org</a:t>
            </a:r>
            <a:r>
              <a:rPr lang="en-GB" dirty="0" smtClean="0">
                <a:hlinkClick r:id="rId3"/>
              </a:rPr>
              <a:t>)</a:t>
            </a:r>
            <a:endParaRPr lang="en-GB" dirty="0" smtClean="0"/>
          </a:p>
          <a:p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 </a:t>
            </a:r>
            <a:r>
              <a:rPr lang="en-GB" dirty="0" err="1">
                <a:hlinkClick r:id="rId4"/>
              </a:rPr>
              <a:t>FoodData</a:t>
            </a:r>
            <a:r>
              <a:rPr lang="en-GB" dirty="0">
                <a:hlinkClick r:id="rId4"/>
              </a:rPr>
              <a:t> Central (usda.gov</a:t>
            </a:r>
            <a:r>
              <a:rPr lang="en-GB" dirty="0" smtClean="0">
                <a:hlinkClick r:id="rId4"/>
              </a:rPr>
              <a:t>)</a:t>
            </a:r>
            <a:endParaRPr lang="en-GB" dirty="0" smtClean="0"/>
          </a:p>
          <a:p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 </a:t>
            </a:r>
            <a:r>
              <a:rPr lang="en-GB" dirty="0">
                <a:hlinkClick r:id="rId5"/>
              </a:rPr>
              <a:t>Composition of Foods (usda.gov</a:t>
            </a:r>
            <a:r>
              <a:rPr lang="en-GB" dirty="0" smtClean="0">
                <a:hlinkClick r:id="rId5"/>
              </a:rPr>
              <a:t>)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5449-7B47-40DE-BD61-12BAA2B797D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9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I.	Thu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thập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thức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thập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API</a:t>
            </a:r>
          </a:p>
          <a:p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Link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>
                <a:hlinkClick r:id="rId2"/>
              </a:rPr>
              <a:t>FoodData</a:t>
            </a:r>
            <a:r>
              <a:rPr lang="en-GB" dirty="0">
                <a:hlinkClick r:id="rId2"/>
              </a:rPr>
              <a:t> Central (usda.gov</a:t>
            </a:r>
            <a:r>
              <a:rPr lang="en-GB" dirty="0" smtClean="0">
                <a:hlinkClick r:id="rId2"/>
              </a:rPr>
              <a:t>)</a:t>
            </a:r>
            <a:endParaRPr lang="en-GB" dirty="0" smtClean="0"/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trình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bày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dưỡng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qua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cùng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Lí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lựa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chọn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nguồn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cung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cấp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phẩm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sự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hiểu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biết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khoa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học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mối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hệ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giữa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khẩu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sức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khỏe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triển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qua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nhiều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năm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do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cầu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sức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khỏe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càng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cao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70E6-C100-4CA2-9AFB-3859C0746FE7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end</a:t>
            </a:r>
            <a:endParaRPr lang="en-GB" sz="66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Chúng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em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xin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chân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cảm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ơn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sự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lắng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nghe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8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thầy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ạ </a:t>
            </a:r>
            <a:r>
              <a:rPr lang="en-GB" sz="2800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</a:t>
            </a:r>
            <a:endParaRPr lang="en-GB" sz="2800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F86D-EB14-48BB-A0D2-16A321C9D9F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Hình</a:t>
            </a:r>
            <a:r>
              <a:rPr lang="en-GB" sz="3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ảnh</a:t>
            </a:r>
            <a:r>
              <a:rPr lang="en-GB" sz="3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sz="3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sz="3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sz="3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</a:t>
            </a:r>
            <a:r>
              <a:rPr lang="en-GB" sz="3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thập</a:t>
            </a:r>
            <a:r>
              <a:rPr lang="en-GB" sz="36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6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endParaRPr lang="en-GB" sz="36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85" y="2120900"/>
            <a:ext cx="8975780" cy="40513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DC7F-8B59-48EA-8692-6010ABD044D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1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484632"/>
            <a:ext cx="10755086" cy="1609344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II.	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sz="48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dòng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(10 000, 7)</a:t>
            </a:r>
          </a:p>
          <a:p>
            <a:pPr lvl="1"/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dòng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0</a:t>
            </a:r>
          </a:p>
          <a:p>
            <a:pPr lvl="1"/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bị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GB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2"/>
            <a:r>
              <a:rPr lang="en-GB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fdcId</a:t>
            </a:r>
            <a:r>
              <a:rPr lang="en-GB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0</a:t>
            </a:r>
          </a:p>
          <a:p>
            <a:pPr lvl="2"/>
            <a:r>
              <a:rPr lang="en-GB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GB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escription: 0</a:t>
            </a:r>
          </a:p>
          <a:p>
            <a:pPr lvl="2"/>
            <a:r>
              <a:rPr lang="en-GB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dataType</a:t>
            </a:r>
            <a:r>
              <a:rPr lang="en-GB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0</a:t>
            </a:r>
          </a:p>
          <a:p>
            <a:pPr lvl="2"/>
            <a:r>
              <a:rPr lang="en-GB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publicationDate</a:t>
            </a:r>
            <a:r>
              <a:rPr lang="en-GB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0</a:t>
            </a:r>
          </a:p>
          <a:p>
            <a:pPr lvl="2"/>
            <a:r>
              <a:rPr lang="en-GB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foodCode</a:t>
            </a:r>
            <a:r>
              <a:rPr lang="en-GB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5402</a:t>
            </a:r>
          </a:p>
          <a:p>
            <a:pPr lvl="2"/>
            <a:r>
              <a:rPr lang="en-GB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foodNutrients</a:t>
            </a:r>
            <a:r>
              <a:rPr lang="en-GB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0</a:t>
            </a:r>
          </a:p>
          <a:p>
            <a:pPr lvl="2"/>
            <a:r>
              <a:rPr lang="en-GB" sz="1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ndbNumber</a:t>
            </a:r>
            <a:r>
              <a:rPr lang="en-GB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4603</a:t>
            </a:r>
          </a:p>
          <a:p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195E-E0C9-4CB7-AA5A-3F3589DA621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8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484632"/>
            <a:ext cx="10755086" cy="1609344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II.	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sz="4800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4800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sz="4800" b="1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nghĩa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dòng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dưỡng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Ý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nghĩa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fdcld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duy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bởi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FCD</a:t>
            </a:r>
          </a:p>
          <a:p>
            <a:pPr lvl="1"/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nbdNumber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duy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bởi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SR Legacy foods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khác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fcdld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description: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mô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tả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bao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gồm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tên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trưng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datatype: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thông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tin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khảo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sát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tiến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hành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publicationDate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gian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công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bố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foodCode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chuỗi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duy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nhất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dùng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để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món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bởi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FNDDS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FoodNutrients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dinh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dưỡng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lvl="1"/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0EF8-B4CE-4861-853A-3FB4DCA9603D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2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47482"/>
          </a:xfrm>
        </p:spPr>
        <p:txBody>
          <a:bodyPr>
            <a:normAutofit/>
          </a:bodyPr>
          <a:lstStyle/>
          <a:p>
            <a:pPr algn="ctr"/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Tạo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mới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cũ</a:t>
            </a:r>
            <a:endParaRPr lang="en-GB" sz="3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050254"/>
            <a:ext cx="10058400" cy="2537678"/>
          </a:xfrm>
        </p:spPr>
        <p:txBody>
          <a:bodyPr>
            <a:normAutofit lnSpcReduction="10000"/>
          </a:bodyPr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Chú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đến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quan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trọng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ban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nãy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marL="457200" lvl="2">
              <a:spcBef>
                <a:spcPts val="120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FoodNutrients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kết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quả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tích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tiết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về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dinh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18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dưỡng</a:t>
            </a:r>
            <a:r>
              <a:rPr lang="en-GB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thuộc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dựa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theo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tên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vị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đo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lường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Đồng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thời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đó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phân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dataframe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fdcId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index,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biểu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diễn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dưỡng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503" y="3518263"/>
            <a:ext cx="9100458" cy="279232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DC43-0835-4E8F-9001-D31314AF39CE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9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Đặt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GB" b="1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b="1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hỏi</a:t>
            </a:r>
            <a:r>
              <a:rPr lang="en-GB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Đâu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công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thức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tính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dinh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dưỡng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cụ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</a:p>
          <a:p>
            <a:pPr lvl="1"/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Input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xác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dinh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dưỡng</a:t>
            </a:r>
            <a:endParaRPr lang="en-GB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Output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xác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định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endParaRPr lang="en-GB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Dễ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nhận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thấy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đây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bài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toán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hồi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quy</a:t>
            </a:r>
            <a:endParaRPr lang="en-GB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tìm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trả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lời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câu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hỏi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này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ý </a:t>
            </a:r>
            <a:r>
              <a:rPr lang="en-GB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nghĩa</a:t>
            </a:r>
            <a:r>
              <a:rPr lang="en-GB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/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Từ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biết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được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mức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mỗi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loại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phẩm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lại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con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ta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có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thể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chủ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động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việc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điều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phối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khẩu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phần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ăn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hằng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sao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cho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cân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bằng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giữa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mức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cần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nạp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sức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khỏe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họ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đặc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biệt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trong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bối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cảnh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con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người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ngày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càng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chú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trọng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hơn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vào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sức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khỏe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mình</a:t>
            </a:r>
            <a:endParaRPr lang="en-GB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Ngoài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ra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nó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còn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giúp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chuyên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gia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nhà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nghiên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cứu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phát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triển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sản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phẩm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phù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hợp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thị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hiếu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sức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khỏe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mà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vẫn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đảm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bảo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năng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cùng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chi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phí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sản</a:t>
            </a:r>
            <a:r>
              <a:rPr lang="en-GB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xuất</a:t>
            </a:r>
            <a:endParaRPr lang="en-GB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8198-E49F-4218-BB1E-2DD483E2FAC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Khám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phá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và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tiền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xử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lý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trước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khi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GB" sz="32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sz="32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endParaRPr lang="en-GB" sz="32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DataType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“Energy (Cal)”: float64</a:t>
            </a: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Số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dòng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của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“Energy (Cal)”: 28</a:t>
            </a:r>
          </a:p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Thực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hiện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xóa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dòng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thiếu</a:t>
            </a:r>
            <a:endParaRPr lang="en-GB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8460-AFD3-4F81-ABB9-D302396A03AF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3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endParaRPr lang="en-GB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Tách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thành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3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tập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train, validation, test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với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tỉ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lệ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lần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lượt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là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60%, 20%, 20%</a:t>
            </a:r>
          </a:p>
          <a:p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Vector input X: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tất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cả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các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ngoại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trừ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“Energy (Cal)”</a:t>
            </a:r>
          </a:p>
          <a:p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Output y: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cột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dữ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liệu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“Energy (Cal)”</a:t>
            </a:r>
            <a:endParaRPr lang="en-GB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3819-0F86-4229-916D-821EDB0B14A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605</TotalTime>
  <Words>1586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Cambria Math</vt:lpstr>
      <vt:lpstr>Rockwell</vt:lpstr>
      <vt:lpstr>Rockwell Condensed</vt:lpstr>
      <vt:lpstr>Symbol</vt:lpstr>
      <vt:lpstr>Times New Roman</vt:lpstr>
      <vt:lpstr>Wingdings</vt:lpstr>
      <vt:lpstr>Wood Type</vt:lpstr>
      <vt:lpstr>BÁO CÁO ĐỒ ÁN</vt:lpstr>
      <vt:lpstr>I. Thu thập dữ liệu</vt:lpstr>
      <vt:lpstr>Hình ảnh về dữ liệu thu thập được</vt:lpstr>
      <vt:lpstr>II. Khám phá và tiền xử lý dữ liệu</vt:lpstr>
      <vt:lpstr>II. Khám phá và tiền xử lý dữ liệu</vt:lpstr>
      <vt:lpstr>Tạo cột thuộc tính mới từ cột thuộc tính cũ</vt:lpstr>
      <vt:lpstr>Đặt câu hỏi?</vt:lpstr>
      <vt:lpstr>Khám phá và tiền xử lý trước khi tách tập</vt:lpstr>
      <vt:lpstr>Tách các tập dữ liệu</vt:lpstr>
      <vt:lpstr>Khám phá và Tiền xử lý tập huấn luyện (khám phá)</vt:lpstr>
      <vt:lpstr>Khám phá và Tiền xử lý tập huấn luyện (tiền xử lý)</vt:lpstr>
      <vt:lpstr>Khám phá và Tiền xử lý tập huấn luyện (tiền xử lý)</vt:lpstr>
      <vt:lpstr>Tiền xử lý và mô hình hóa (validation)</vt:lpstr>
      <vt:lpstr>MÔ HÌNH NEURAL NETWORK</vt:lpstr>
      <vt:lpstr>MÔ HÌNH SVR</vt:lpstr>
      <vt:lpstr>MÔ HÌNH randomforestregressor</vt:lpstr>
      <vt:lpstr>Đánh giá 3 mô hình</vt:lpstr>
      <vt:lpstr>Nhìn lại quá trình làm đồ án</vt:lpstr>
      <vt:lpstr>Tài liệu tham khảo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</dc:title>
  <dc:creator>PC</dc:creator>
  <cp:lastModifiedBy>PC</cp:lastModifiedBy>
  <cp:revision>30</cp:revision>
  <dcterms:created xsi:type="dcterms:W3CDTF">2021-01-07T16:39:04Z</dcterms:created>
  <dcterms:modified xsi:type="dcterms:W3CDTF">2021-01-14T04:02:25Z</dcterms:modified>
</cp:coreProperties>
</file>