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7" r:id="rId3"/>
    <p:sldId id="258" r:id="rId4"/>
    <p:sldId id="263" r:id="rId5"/>
    <p:sldId id="261" r:id="rId6"/>
    <p:sldId id="259"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5CAA0-2A9A-46B5-91F9-0AB97F02511A}" type="datetimeFigureOut">
              <a:rPr lang="en-GB" smtClean="0"/>
              <a:t>14/01/2021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8D281-E278-43E3-B6C4-E865152C63A1}" type="slidenum">
              <a:rPr lang="en-GB" smtClean="0"/>
              <a:t>‹#›</a:t>
            </a:fld>
            <a:endParaRPr lang="en-GB"/>
          </a:p>
        </p:txBody>
      </p:sp>
    </p:spTree>
    <p:extLst>
      <p:ext uri="{BB962C8B-B14F-4D97-AF65-F5344CB8AC3E}">
        <p14:creationId xmlns:p14="http://schemas.microsoft.com/office/powerpoint/2010/main" val="379573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66B27A-777A-43F3-824F-2BC0382C088B}"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71501-1F24-48D2-8E48-06EB9064918E}"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AAB42-3F30-4CDD-847F-4702717B6BE6}"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3BFDC6-3C07-472D-B3B3-7D187585F45E}" type="datetime1">
              <a:rPr lang="en-US" smtClean="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F8ABB848-3080-4D3A-A66A-A2F5D41850D6}" type="datetime1">
              <a:rPr lang="en-US" smtClean="0"/>
              <a:t>1/14/2021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B458A7-8955-4B9B-B1E6-3D99E0B995DC}"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29B175-3793-4281-9BDC-313624B5043A}" type="datetime1">
              <a:rPr lang="en-US" smtClean="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10360D-F469-4047-984F-5431BB11A500}" type="datetime1">
              <a:rPr lang="en-US" smtClean="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B566F-0024-400D-9CAC-06366BBBCF4F}" type="datetime1">
              <a:rPr lang="en-US" smtClean="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08E92-D4F4-4FED-9D6C-6186BE5AF54C}" type="datetime1">
              <a:rPr lang="en-US" smtClean="0"/>
              <a:t>1/14/2021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645C837-9F50-44F0-9B73-24ECE0A1D385}" type="datetime1">
              <a:rPr lang="en-US" smtClean="0"/>
              <a:t>1/14/2021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17A77E7-34C8-41C0-ABCB-1B8291D9F3BB}" type="datetime1">
              <a:rPr lang="en-US" smtClean="0"/>
              <a:t>1/14/2021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modules/generated/sklearn.svm.SVR.html#sklearn.svm.SVR" TargetMode="External"/><Relationship Id="rId2" Type="http://schemas.openxmlformats.org/officeDocument/2006/relationships/hyperlink" Target="https://scikit-learn.org/stable/modules/generated/sklearn.ensemble.RandomForestRegressor.html" TargetMode="External"/><Relationship Id="rId1" Type="http://schemas.openxmlformats.org/officeDocument/2006/relationships/slideLayout" Target="../slideLayouts/slideLayout2.xml"/><Relationship Id="rId5" Type="http://schemas.openxmlformats.org/officeDocument/2006/relationships/hyperlink" Target="https://fdc.nal.usda.gov/docs/Foundation_Foods_Documentation_Oct2020.pdf" TargetMode="External"/><Relationship Id="rId4" Type="http://schemas.openxmlformats.org/officeDocument/2006/relationships/hyperlink" Target="https://fdc.nal.usda.gov/api-guide.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fdc.nal.usda.gov/api-guid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latin typeface="Cambria Math" panose="02040503050406030204" pitchFamily="18" charset="0"/>
                <a:ea typeface="Cambria Math" panose="02040503050406030204" pitchFamily="18" charset="0"/>
                <a:cs typeface="Times New Roman" panose="02020603050405020304" pitchFamily="18" charset="0"/>
              </a:rPr>
              <a:t>BÁO CÁO ĐỒ ÁN</a:t>
            </a:r>
            <a:endParaRPr lang="en-GB"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GB" sz="2000" dirty="0" err="1" smtClean="0">
                <a:latin typeface="Cambria Math" panose="02040503050406030204" pitchFamily="18" charset="0"/>
                <a:ea typeface="Cambria Math" panose="02040503050406030204" pitchFamily="18" charset="0"/>
              </a:rPr>
              <a:t>Giảng</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viên</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hướng</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dẫn</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Thầy</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Trần</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Trung</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Kiên</a:t>
            </a:r>
            <a:endParaRPr lang="en-GB" sz="2000" dirty="0" smtClean="0">
              <a:latin typeface="Cambria Math" panose="02040503050406030204" pitchFamily="18" charset="0"/>
              <a:ea typeface="Cambria Math" panose="02040503050406030204" pitchFamily="18" charset="0"/>
            </a:endParaRPr>
          </a:p>
          <a:p>
            <a:r>
              <a:rPr lang="en-GB" sz="2000" dirty="0" err="1" smtClean="0">
                <a:latin typeface="Cambria Math" panose="02040503050406030204" pitchFamily="18" charset="0"/>
                <a:ea typeface="Cambria Math" panose="02040503050406030204" pitchFamily="18" charset="0"/>
              </a:rPr>
              <a:t>Nhóm</a:t>
            </a:r>
            <a:r>
              <a:rPr lang="en-GB" sz="2000" dirty="0" smtClean="0">
                <a:latin typeface="Cambria Math" panose="02040503050406030204" pitchFamily="18" charset="0"/>
                <a:ea typeface="Cambria Math" panose="02040503050406030204" pitchFamily="18" charset="0"/>
              </a:rPr>
              <a:t> 1:</a:t>
            </a:r>
          </a:p>
          <a:p>
            <a:r>
              <a:rPr lang="en-GB" sz="2000" dirty="0" smtClean="0">
                <a:latin typeface="Cambria Math" panose="02040503050406030204" pitchFamily="18" charset="0"/>
                <a:ea typeface="Cambria Math" panose="02040503050406030204" pitchFamily="18" charset="0"/>
              </a:rPr>
              <a:t>18120529 – Phan </a:t>
            </a:r>
            <a:r>
              <a:rPr lang="en-GB" sz="2000" dirty="0" err="1" smtClean="0">
                <a:latin typeface="Cambria Math" panose="02040503050406030204" pitchFamily="18" charset="0"/>
                <a:ea typeface="Cambria Math" panose="02040503050406030204" pitchFamily="18" charset="0"/>
              </a:rPr>
              <a:t>Văn</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Võ</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Quyền</a:t>
            </a:r>
            <a:endParaRPr lang="en-GB" sz="2000" dirty="0" smtClean="0">
              <a:latin typeface="Cambria Math" panose="02040503050406030204" pitchFamily="18" charset="0"/>
              <a:ea typeface="Cambria Math" panose="02040503050406030204" pitchFamily="18" charset="0"/>
            </a:endParaRPr>
          </a:p>
          <a:p>
            <a:r>
              <a:rPr lang="en-GB" sz="2000" dirty="0" smtClean="0">
                <a:latin typeface="Cambria Math" panose="02040503050406030204" pitchFamily="18" charset="0"/>
                <a:ea typeface="Cambria Math" panose="02040503050406030204" pitchFamily="18" charset="0"/>
              </a:rPr>
              <a:t>18120540 – </a:t>
            </a:r>
            <a:r>
              <a:rPr lang="en-GB" sz="2000" dirty="0" err="1" smtClean="0">
                <a:latin typeface="Cambria Math" panose="02040503050406030204" pitchFamily="18" charset="0"/>
                <a:ea typeface="Cambria Math" panose="02040503050406030204" pitchFamily="18" charset="0"/>
              </a:rPr>
              <a:t>Phạm</a:t>
            </a:r>
            <a:r>
              <a:rPr lang="en-GB" sz="2000" dirty="0" smtClean="0">
                <a:latin typeface="Cambria Math" panose="02040503050406030204" pitchFamily="18" charset="0"/>
                <a:ea typeface="Cambria Math" panose="02040503050406030204" pitchFamily="18" charset="0"/>
              </a:rPr>
              <a:t> Minh </a:t>
            </a:r>
            <a:r>
              <a:rPr lang="en-GB" sz="2000" dirty="0" err="1" smtClean="0">
                <a:latin typeface="Cambria Math" panose="02040503050406030204" pitchFamily="18" charset="0"/>
                <a:ea typeface="Cambria Math" panose="02040503050406030204" pitchFamily="18" charset="0"/>
              </a:rPr>
              <a:t>Sỹ</a:t>
            </a:r>
            <a:endParaRPr lang="en-GB" sz="2000" dirty="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84E90EED-914E-4E80-8302-F07002CE11E9}"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235427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err="1" smtClean="0">
                <a:solidFill>
                  <a:srgbClr val="0070C0"/>
                </a:solidFill>
                <a:latin typeface="Cambria Math" panose="02040503050406030204" pitchFamily="18" charset="0"/>
                <a:ea typeface="Cambria Math" panose="02040503050406030204" pitchFamily="18" charset="0"/>
              </a:rPr>
              <a:t>Khám</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phá</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và</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Tiền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xử</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lý</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tập</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huấn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luyện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khám</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phá</a:t>
            </a:r>
            <a:r>
              <a:rPr lang="en-GB" sz="4000" dirty="0" smtClean="0">
                <a:solidFill>
                  <a:srgbClr val="0070C0"/>
                </a:solidFill>
                <a:latin typeface="Cambria Math" panose="02040503050406030204" pitchFamily="18" charset="0"/>
                <a:ea typeface="Cambria Math" panose="02040503050406030204" pitchFamily="18" charset="0"/>
              </a:rPr>
              <a:t>)</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Kiểu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vector input X: float64</a:t>
            </a:r>
          </a:p>
          <a:p>
            <a:r>
              <a:rPr lang="en-GB" dirty="0" err="1" smtClean="0">
                <a:latin typeface="Cambria Math" panose="02040503050406030204" pitchFamily="18" charset="0"/>
                <a:ea typeface="Cambria Math" panose="02040503050406030204" pitchFamily="18" charset="0"/>
              </a:rPr>
              <a:t>Tính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toán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thông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missing_ratio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lower_quantile</a:t>
            </a:r>
            <a:r>
              <a:rPr lang="en-GB" dirty="0" smtClean="0">
                <a:latin typeface="Cambria Math" panose="02040503050406030204" pitchFamily="18" charset="0"/>
                <a:ea typeface="Cambria Math" panose="02040503050406030204" pitchFamily="18" charset="0"/>
              </a:rPr>
              <a:t>, median, </a:t>
            </a:r>
            <a:r>
              <a:rPr lang="en-GB" dirty="0" err="1" smtClean="0">
                <a:latin typeface="Cambria Math" panose="02040503050406030204" pitchFamily="18" charset="0"/>
                <a:ea typeface="Cambria Math" panose="02040503050406030204" pitchFamily="18" charset="0"/>
              </a:rPr>
              <a:t>upper_quantile</a:t>
            </a:r>
            <a:endParaRPr lang="en-GB" dirty="0" smtClean="0">
              <a:latin typeface="Cambria Math" panose="02040503050406030204" pitchFamily="18" charset="0"/>
              <a:ea typeface="Cambria Math" panose="02040503050406030204" pitchFamily="18" charset="0"/>
            </a:endParaRPr>
          </a:p>
          <a:p>
            <a:endParaRPr lang="en-GB" dirty="0"/>
          </a:p>
        </p:txBody>
      </p:sp>
      <p:pic>
        <p:nvPicPr>
          <p:cNvPr id="4" name="Picture 3"/>
          <p:cNvPicPr>
            <a:picLocks noChangeAspect="1"/>
          </p:cNvPicPr>
          <p:nvPr/>
        </p:nvPicPr>
        <p:blipFill>
          <a:blip r:embed="rId2"/>
          <a:stretch>
            <a:fillRect/>
          </a:stretch>
        </p:blipFill>
        <p:spPr>
          <a:xfrm>
            <a:off x="1139517" y="3348309"/>
            <a:ext cx="9650404" cy="3000375"/>
          </a:xfrm>
          <a:prstGeom prst="rect">
            <a:avLst/>
          </a:prstGeom>
        </p:spPr>
      </p:pic>
      <p:sp>
        <p:nvSpPr>
          <p:cNvPr id="5" name="Date Placeholder 4"/>
          <p:cNvSpPr>
            <a:spLocks noGrp="1"/>
          </p:cNvSpPr>
          <p:nvPr>
            <p:ph type="dt" sz="half" idx="10"/>
          </p:nvPr>
        </p:nvSpPr>
        <p:spPr/>
        <p:txBody>
          <a:bodyPr/>
          <a:lstStyle/>
          <a:p>
            <a:fld id="{AEC19D67-9BA8-4C96-B239-8DFE7287DF00}" type="datetime1">
              <a:rPr lang="en-US" smtClean="0"/>
              <a:t>1/14/2021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08828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err="1" smtClean="0">
                <a:solidFill>
                  <a:srgbClr val="0070C0"/>
                </a:solidFill>
                <a:latin typeface="Cambria Math" panose="02040503050406030204" pitchFamily="18" charset="0"/>
                <a:ea typeface="Cambria Math" panose="02040503050406030204" pitchFamily="18" charset="0"/>
              </a:rPr>
              <a:t>Khám</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phá</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và</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Tiền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xử</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lý</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tập</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huấn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luyện</a:t>
            </a:r>
            <a:r>
              <a:rPr lang="en-GB" sz="4000" dirty="0" smtClean="0">
                <a:solidFill>
                  <a:srgbClr val="0070C0"/>
                </a:solidFill>
                <a:latin typeface="Cambria Math" panose="02040503050406030204" pitchFamily="18" charset="0"/>
                <a:ea typeface="Cambria Math" panose="02040503050406030204" pitchFamily="18" charset="0"/>
              </a:rPr>
              <a:t/>
            </a:r>
            <a:br>
              <a:rPr lang="en-GB" sz="4000" dirty="0" smtClean="0">
                <a:solidFill>
                  <a:srgbClr val="0070C0"/>
                </a:solidFill>
                <a:latin typeface="Cambria Math" panose="02040503050406030204" pitchFamily="18" charset="0"/>
                <a:ea typeface="Cambria Math" panose="02040503050406030204" pitchFamily="18" charset="0"/>
              </a:rPr>
            </a:br>
            <a:r>
              <a:rPr lang="en-GB" sz="4000" dirty="0" smtClean="0">
                <a:solidFill>
                  <a:srgbClr val="0070C0"/>
                </a:solidFill>
                <a:latin typeface="Cambria Math" panose="02040503050406030204" pitchFamily="18" charset="0"/>
                <a:ea typeface="Cambria Math" panose="02040503050406030204" pitchFamily="18" charset="0"/>
              </a:rPr>
              <a:t>(</a:t>
            </a:r>
            <a:r>
              <a:rPr lang="en-GB" sz="4000" dirty="0" err="1" smtClean="0">
                <a:solidFill>
                  <a:srgbClr val="0070C0"/>
                </a:solidFill>
                <a:latin typeface="Cambria Math" panose="02040503050406030204" pitchFamily="18" charset="0"/>
                <a:ea typeface="Cambria Math" panose="02040503050406030204" pitchFamily="18" charset="0"/>
              </a:rPr>
              <a:t>tiền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xử</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lý</a:t>
            </a:r>
            <a:r>
              <a:rPr lang="en-GB" sz="4000" dirty="0" smtClean="0">
                <a:solidFill>
                  <a:srgbClr val="0070C0"/>
                </a:solidFill>
                <a:latin typeface="Cambria Math" panose="02040503050406030204" pitchFamily="18" charset="0"/>
                <a:ea typeface="Cambria Math" panose="02040503050406030204" pitchFamily="18" charset="0"/>
              </a:rPr>
              <a:t>)</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đến</a:t>
            </a:r>
            <a:r>
              <a:rPr lang="en-GB" dirty="0" smtClean="0">
                <a:latin typeface="Cambria Math" panose="02040503050406030204" pitchFamily="18" charset="0"/>
                <a:ea typeface="Cambria Math" panose="02040503050406030204" pitchFamily="18" charset="0"/>
              </a:rPr>
              <a:t> Energy (kcal), Energy </a:t>
            </a:r>
            <a:r>
              <a:rPr lang="en-GB" dirty="0" err="1" smtClean="0">
                <a:latin typeface="Cambria Math" panose="02040503050406030204" pitchFamily="18" charset="0"/>
                <a:ea typeface="Cambria Math" panose="02040503050406030204" pitchFamily="18" charset="0"/>
              </a:rPr>
              <a:t>chỉ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lường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bằng</a:t>
            </a:r>
            <a:r>
              <a:rPr lang="en-GB" dirty="0" smtClean="0">
                <a:latin typeface="Cambria Math" panose="02040503050406030204" pitchFamily="18" charset="0"/>
                <a:ea typeface="Cambria Math" panose="02040503050406030204" pitchFamily="18" charset="0"/>
              </a:rPr>
              <a:t> kcal </a:t>
            </a:r>
            <a:r>
              <a:rPr lang="en-GB" dirty="0" err="1" smtClean="0">
                <a:latin typeface="Cambria Math" panose="02040503050406030204" pitchFamily="18" charset="0"/>
                <a:ea typeface="Cambria Math" panose="02040503050406030204" pitchFamily="18" charset="0"/>
              </a:rPr>
              <a:t>từ</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tháng</a:t>
            </a:r>
            <a:r>
              <a:rPr lang="en-GB" dirty="0" smtClean="0">
                <a:latin typeface="Cambria Math" panose="02040503050406030204" pitchFamily="18" charset="0"/>
                <a:ea typeface="Cambria Math" panose="02040503050406030204" pitchFamily="18" charset="0"/>
              </a:rPr>
              <a:t> 10 </a:t>
            </a:r>
            <a:r>
              <a:rPr lang="en-GB" dirty="0" err="1" smtClean="0">
                <a:latin typeface="Cambria Math" panose="02040503050406030204" pitchFamily="18" charset="0"/>
                <a:ea typeface="Cambria Math" panose="02040503050406030204" pitchFamily="18" charset="0"/>
              </a:rPr>
              <a:t>năm</a:t>
            </a:r>
            <a:r>
              <a:rPr lang="en-GB" dirty="0" smtClean="0">
                <a:latin typeface="Cambria Math" panose="02040503050406030204" pitchFamily="18" charset="0"/>
                <a:ea typeface="Cambria Math" panose="02040503050406030204" pitchFamily="18" charset="0"/>
              </a:rPr>
              <a:t> 2020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để</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giản</a:t>
            </a:r>
            <a:r>
              <a:rPr lang="en-GB" dirty="0" smtClean="0">
                <a:latin typeface="Cambria Math" panose="02040503050406030204" pitchFamily="18" charset="0"/>
                <a:ea typeface="Cambria Math" panose="02040503050406030204" pitchFamily="18" charset="0"/>
              </a:rPr>
              <a:t>, ta </a:t>
            </a:r>
            <a:r>
              <a:rPr lang="en-GB" dirty="0" err="1" smtClean="0">
                <a:latin typeface="Cambria Math" panose="02040503050406030204" pitchFamily="18" charset="0"/>
                <a:ea typeface="Cambria Math" panose="02040503050406030204" pitchFamily="18" charset="0"/>
              </a:rPr>
              <a:t>chỉ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xét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đến</a:t>
            </a:r>
            <a:r>
              <a:rPr lang="en-GB" dirty="0" smtClean="0">
                <a:latin typeface="Cambria Math" panose="02040503050406030204" pitchFamily="18" charset="0"/>
                <a:ea typeface="Cambria Math" panose="02040503050406030204" pitchFamily="18" charset="0"/>
              </a:rPr>
              <a:t> Energy (kcal) </a:t>
            </a:r>
            <a:r>
              <a:rPr lang="en-GB" dirty="0" err="1" smtClean="0">
                <a:latin typeface="Cambria Math" panose="02040503050406030204" pitchFamily="18" charset="0"/>
                <a:ea typeface="Cambria Math" panose="02040503050406030204" pitchFamily="18" charset="0"/>
              </a:rPr>
              <a:t>nên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loại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bỏ</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a:t>
            </a:r>
          </a:p>
          <a:p>
            <a:pPr lvl="1"/>
            <a:r>
              <a:rPr lang="en-GB" dirty="0" smtClean="0">
                <a:latin typeface="Cambria Math" panose="02040503050406030204" pitchFamily="18" charset="0"/>
                <a:ea typeface="Cambria Math" panose="02040503050406030204" pitchFamily="18" charset="0"/>
              </a:rPr>
              <a:t>Energy (</a:t>
            </a:r>
            <a:r>
              <a:rPr lang="en-GB" dirty="0" err="1" smtClean="0">
                <a:latin typeface="Cambria Math" panose="02040503050406030204" pitchFamily="18" charset="0"/>
                <a:ea typeface="Cambria Math" panose="02040503050406030204" pitchFamily="18" charset="0"/>
              </a:rPr>
              <a:t>kj</a:t>
            </a:r>
            <a:r>
              <a:rPr lang="en-GB" dirty="0" smtClean="0">
                <a:latin typeface="Cambria Math" panose="02040503050406030204" pitchFamily="18" charset="0"/>
                <a:ea typeface="Cambria Math" panose="02040503050406030204" pitchFamily="18" charset="0"/>
              </a:rPr>
              <a:t>)</a:t>
            </a:r>
          </a:p>
          <a:p>
            <a:pPr lvl="1"/>
            <a:r>
              <a:rPr lang="en-GB" dirty="0" smtClean="0">
                <a:latin typeface="Cambria Math" panose="02040503050406030204" pitchFamily="18" charset="0"/>
                <a:ea typeface="Cambria Math" panose="02040503050406030204" pitchFamily="18" charset="0"/>
              </a:rPr>
              <a:t>Energy (Atwater Specific Factors) (kcal)</a:t>
            </a:r>
          </a:p>
          <a:p>
            <a:pPr lvl="1"/>
            <a:r>
              <a:rPr lang="en-GB" dirty="0" smtClean="0">
                <a:latin typeface="Cambria Math" panose="02040503050406030204" pitchFamily="18" charset="0"/>
                <a:ea typeface="Cambria Math" panose="02040503050406030204" pitchFamily="18" charset="0"/>
              </a:rPr>
              <a:t>Energy (Atwater General Factors) (kcal)</a:t>
            </a:r>
          </a:p>
          <a:p>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đến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lipit</a:t>
            </a:r>
            <a:r>
              <a:rPr lang="en-GB" dirty="0" smtClean="0">
                <a:latin typeface="Cambria Math" panose="02040503050406030204" pitchFamily="18" charset="0"/>
                <a:ea typeface="Cambria Math" panose="02040503050406030204" pitchFamily="18" charset="0"/>
              </a:rPr>
              <a:t>, ta </a:t>
            </a:r>
            <a:r>
              <a:rPr lang="en-GB" dirty="0" err="1" smtClean="0">
                <a:latin typeface="Cambria Math" panose="02040503050406030204" pitchFamily="18" charset="0"/>
                <a:ea typeface="Cambria Math" panose="02040503050406030204" pitchFamily="18" charset="0"/>
              </a:rPr>
              <a:t>loại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bỏ</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acid </a:t>
            </a:r>
            <a:r>
              <a:rPr lang="en-GB" dirty="0" err="1" smtClean="0">
                <a:latin typeface="Cambria Math" panose="02040503050406030204" pitchFamily="18" charset="0"/>
                <a:ea typeface="Cambria Math" panose="02040503050406030204" pitchFamily="18" charset="0"/>
              </a:rPr>
              <a:t>béo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tổng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lượng</a:t>
            </a:r>
            <a:r>
              <a:rPr lang="en-GB" dirty="0" smtClean="0">
                <a:latin typeface="Cambria Math" panose="02040503050406030204" pitchFamily="18" charset="0"/>
                <a:ea typeface="Cambria Math" panose="02040503050406030204" pitchFamily="18" charset="0"/>
              </a:rPr>
              <a:t> acid </a:t>
            </a:r>
            <a:r>
              <a:rPr lang="en-GB" dirty="0" err="1" smtClean="0">
                <a:latin typeface="Cambria Math" panose="02040503050406030204" pitchFamily="18" charset="0"/>
                <a:ea typeface="Cambria Math" panose="02040503050406030204" pitchFamily="18" charset="0"/>
              </a:rPr>
              <a:t>béo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cuối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cùng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giảm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bớt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nguy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cơ</a:t>
            </a:r>
            <a:r>
              <a:rPr lang="en-GB" dirty="0" smtClean="0">
                <a:latin typeface="Cambria Math" panose="02040503050406030204" pitchFamily="18" charset="0"/>
                <a:ea typeface="Cambria Math" panose="02040503050406030204" pitchFamily="18" charset="0"/>
              </a:rPr>
              <a:t> overfitting</a:t>
            </a:r>
          </a:p>
          <a:p>
            <a:r>
              <a:rPr lang="en-GB" dirty="0" err="1" smtClean="0">
                <a:latin typeface="Cambria Math" panose="02040503050406030204" pitchFamily="18" charset="0"/>
                <a:ea typeface="Cambria Math" panose="02040503050406030204" pitchFamily="18" charset="0"/>
              </a:rPr>
              <a:t>Loại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bỏ</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lệ</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25%, </a:t>
            </a:r>
            <a:r>
              <a:rPr lang="en-GB" dirty="0" err="1" smtClean="0">
                <a:latin typeface="Cambria Math" panose="02040503050406030204" pitchFamily="18" charset="0"/>
                <a:ea typeface="Cambria Math" panose="02040503050406030204" pitchFamily="18" charset="0"/>
              </a:rPr>
              <a:t>còn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dụng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phương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pháp</a:t>
            </a:r>
            <a:r>
              <a:rPr lang="en-GB" dirty="0" smtClean="0">
                <a:latin typeface="Cambria Math" panose="02040503050406030204" pitchFamily="18" charset="0"/>
                <a:ea typeface="Cambria Math" panose="02040503050406030204" pitchFamily="18" charset="0"/>
              </a:rPr>
              <a:t> mean </a:t>
            </a:r>
            <a:r>
              <a:rPr lang="en-GB" dirty="0" err="1" smtClean="0">
                <a:latin typeface="Cambria Math" panose="02040503050406030204" pitchFamily="18" charset="0"/>
                <a:ea typeface="Cambria Math" panose="02040503050406030204" pitchFamily="18" charset="0"/>
              </a:rPr>
              <a:t>để</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điền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CDE0F55A-3BC4-4D9D-804F-EFBEA21FFF00}"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3172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err="1" smtClean="0">
                <a:solidFill>
                  <a:srgbClr val="0070C0"/>
                </a:solidFill>
                <a:latin typeface="Cambria Math" panose="02040503050406030204" pitchFamily="18" charset="0"/>
                <a:ea typeface="Cambria Math" panose="02040503050406030204" pitchFamily="18" charset="0"/>
              </a:rPr>
              <a:t>Khám</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phá</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và</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Tiền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xử</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lý</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tập</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huấn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luyện</a:t>
            </a:r>
            <a:r>
              <a:rPr lang="en-GB" sz="4000" dirty="0" smtClean="0">
                <a:solidFill>
                  <a:srgbClr val="0070C0"/>
                </a:solidFill>
                <a:latin typeface="Cambria Math" panose="02040503050406030204" pitchFamily="18" charset="0"/>
                <a:ea typeface="Cambria Math" panose="02040503050406030204" pitchFamily="18" charset="0"/>
              </a:rPr>
              <a:t/>
            </a:r>
            <a:br>
              <a:rPr lang="en-GB" sz="4000" dirty="0" smtClean="0">
                <a:solidFill>
                  <a:srgbClr val="0070C0"/>
                </a:solidFill>
                <a:latin typeface="Cambria Math" panose="02040503050406030204" pitchFamily="18" charset="0"/>
                <a:ea typeface="Cambria Math" panose="02040503050406030204" pitchFamily="18" charset="0"/>
              </a:rPr>
            </a:br>
            <a:r>
              <a:rPr lang="en-GB" sz="4000" dirty="0" smtClean="0">
                <a:solidFill>
                  <a:srgbClr val="0070C0"/>
                </a:solidFill>
                <a:latin typeface="Cambria Math" panose="02040503050406030204" pitchFamily="18" charset="0"/>
                <a:ea typeface="Cambria Math" panose="02040503050406030204" pitchFamily="18" charset="0"/>
              </a:rPr>
              <a:t>(</a:t>
            </a:r>
            <a:r>
              <a:rPr lang="en-GB" sz="4000" dirty="0" err="1" smtClean="0">
                <a:solidFill>
                  <a:srgbClr val="0070C0"/>
                </a:solidFill>
                <a:latin typeface="Cambria Math" panose="02040503050406030204" pitchFamily="18" charset="0"/>
                <a:ea typeface="Cambria Math" panose="02040503050406030204" pitchFamily="18" charset="0"/>
              </a:rPr>
              <a:t>tiền</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xử</a:t>
            </a:r>
            <a:r>
              <a:rPr lang="en-GB" sz="4000" dirty="0" smtClean="0">
                <a:solidFill>
                  <a:srgbClr val="0070C0"/>
                </a:solidFill>
                <a:latin typeface="Cambria Math" panose="02040503050406030204" pitchFamily="18" charset="0"/>
                <a:ea typeface="Cambria Math" panose="02040503050406030204" pitchFamily="18" charset="0"/>
              </a:rPr>
              <a:t> </a:t>
            </a:r>
            <a:r>
              <a:rPr lang="en-GB" sz="4000" dirty="0" err="1" smtClean="0">
                <a:solidFill>
                  <a:srgbClr val="0070C0"/>
                </a:solidFill>
                <a:latin typeface="Cambria Math" panose="02040503050406030204" pitchFamily="18" charset="0"/>
                <a:ea typeface="Cambria Math" panose="02040503050406030204" pitchFamily="18" charset="0"/>
              </a:rPr>
              <a:t>lý</a:t>
            </a:r>
            <a:r>
              <a:rPr lang="en-GB" sz="4000" dirty="0" smtClean="0">
                <a:solidFill>
                  <a:srgbClr val="0070C0"/>
                </a:solidFill>
                <a:latin typeface="Cambria Math" panose="02040503050406030204" pitchFamily="18" charset="0"/>
                <a:ea typeface="Cambria Math" panose="02040503050406030204" pitchFamily="18" charset="0"/>
              </a:rPr>
              <a:t>)</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Xây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dựng</a:t>
            </a:r>
            <a:r>
              <a:rPr lang="en-GB" dirty="0" smtClean="0">
                <a:latin typeface="Cambria Math" panose="02040503050406030204" pitchFamily="18" charset="0"/>
                <a:ea typeface="Cambria Math" panose="02040503050406030204" pitchFamily="18" charset="0"/>
              </a:rPr>
              <a:t> class </a:t>
            </a:r>
            <a:r>
              <a:rPr lang="en-GB" dirty="0" err="1" smtClean="0">
                <a:latin typeface="Cambria Math" panose="02040503050406030204" pitchFamily="18" charset="0"/>
                <a:ea typeface="Cambria Math" panose="02040503050406030204" pitchFamily="18" charset="0"/>
              </a:rPr>
              <a:t>ColDropper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kế</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thừa</a:t>
            </a:r>
            <a:r>
              <a:rPr lang="en-GB" dirty="0" smtClean="0">
                <a:latin typeface="Cambria Math" panose="02040503050406030204" pitchFamily="18" charset="0"/>
                <a:ea typeface="Cambria Math" panose="02040503050406030204" pitchFamily="18" charset="0"/>
              </a:rPr>
              <a:t> class </a:t>
            </a:r>
            <a:r>
              <a:rPr lang="en-GB" dirty="0" err="1" smtClean="0">
                <a:latin typeface="Cambria Math" panose="02040503050406030204" pitchFamily="18" charset="0"/>
                <a:ea typeface="Cambria Math" panose="02040503050406030204" pitchFamily="18" charset="0"/>
              </a:rPr>
              <a:t>BaseEstimator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TransformerMixin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để</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nhiệm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vụ</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tiền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lý</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xóa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endParaRPr lang="en-GB" dirty="0" smtClean="0">
              <a:latin typeface="Cambria Math" panose="02040503050406030204" pitchFamily="18" charset="0"/>
              <a:ea typeface="Cambria Math" panose="02040503050406030204" pitchFamily="18" charset="0"/>
            </a:endParaRPr>
          </a:p>
          <a:p>
            <a:r>
              <a:rPr lang="en-GB" dirty="0" err="1" smtClean="0">
                <a:latin typeface="Cambria Math" panose="02040503050406030204" pitchFamily="18" charset="0"/>
                <a:ea typeface="Cambria Math" panose="02040503050406030204" pitchFamily="18" charset="0"/>
              </a:rPr>
              <a:t>Xây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dựng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gồm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giai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đoạn</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ColDropper</a:t>
            </a:r>
            <a:r>
              <a:rPr lang="en-GB" dirty="0" smtClean="0">
                <a:latin typeface="Cambria Math" panose="02040503050406030204" pitchFamily="18" charset="0"/>
                <a:ea typeface="Cambria Math" panose="02040503050406030204" pitchFamily="18" charset="0"/>
              </a:rPr>
              <a:t>(</a:t>
            </a:r>
            <a:r>
              <a:rPr lang="en-GB" dirty="0" err="1" smtClean="0">
                <a:latin typeface="Cambria Math" panose="02040503050406030204" pitchFamily="18" charset="0"/>
                <a:ea typeface="Cambria Math" panose="02040503050406030204" pitchFamily="18" charset="0"/>
              </a:rPr>
              <a:t>missing_ratio_threshold</a:t>
            </a:r>
            <a:r>
              <a:rPr lang="en-GB" dirty="0" smtClean="0">
                <a:latin typeface="Cambria Math" panose="02040503050406030204" pitchFamily="18" charset="0"/>
                <a:ea typeface="Cambria Math" panose="02040503050406030204" pitchFamily="18" charset="0"/>
              </a:rPr>
              <a:t>=0.25): </a:t>
            </a:r>
            <a:r>
              <a:rPr lang="en-GB" dirty="0" err="1" smtClean="0">
                <a:latin typeface="Cambria Math" panose="02040503050406030204" pitchFamily="18" charset="0"/>
                <a:ea typeface="Cambria Math" panose="02040503050406030204" pitchFamily="18" charset="0"/>
              </a:rPr>
              <a:t>xóa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ngưỡng</a:t>
            </a:r>
            <a:r>
              <a:rPr lang="en-GB" dirty="0" smtClean="0">
                <a:latin typeface="Cambria Math" panose="02040503050406030204" pitchFamily="18" charset="0"/>
                <a:ea typeface="Cambria Math" panose="02040503050406030204" pitchFamily="18" charset="0"/>
              </a:rPr>
              <a:t> 25%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endParaRPr lang="en-GB" dirty="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SimpleImputer</a:t>
            </a:r>
            <a:r>
              <a:rPr lang="en-GB" dirty="0" smtClean="0">
                <a:latin typeface="Cambria Math" panose="02040503050406030204" pitchFamily="18" charset="0"/>
                <a:ea typeface="Cambria Math" panose="02040503050406030204" pitchFamily="18" charset="0"/>
              </a:rPr>
              <a:t>(</a:t>
            </a:r>
            <a:r>
              <a:rPr lang="en-GB" dirty="0" err="1" smtClean="0">
                <a:latin typeface="Cambria Math" panose="02040503050406030204" pitchFamily="18" charset="0"/>
                <a:ea typeface="Cambria Math" panose="02040503050406030204" pitchFamily="18" charset="0"/>
              </a:rPr>
              <a:t>stragety</a:t>
            </a:r>
            <a:r>
              <a:rPr lang="en-GB" dirty="0" smtClean="0">
                <a:latin typeface="Cambria Math" panose="02040503050406030204" pitchFamily="18" charset="0"/>
                <a:ea typeface="Cambria Math" panose="02040503050406030204" pitchFamily="18" charset="0"/>
              </a:rPr>
              <a:t>=‘mean’):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điền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bằng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chiến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lược</a:t>
            </a:r>
            <a:r>
              <a:rPr lang="en-GB" dirty="0" smtClean="0">
                <a:latin typeface="Cambria Math" panose="02040503050406030204" pitchFamily="18" charset="0"/>
                <a:ea typeface="Cambria Math" panose="02040503050406030204" pitchFamily="18" charset="0"/>
              </a:rPr>
              <a:t> mean</a:t>
            </a:r>
          </a:p>
          <a:p>
            <a:pPr lvl="1"/>
            <a:r>
              <a:rPr lang="en-GB" dirty="0" err="1" smtClean="0">
                <a:latin typeface="Cambria Math" panose="02040503050406030204" pitchFamily="18" charset="0"/>
                <a:ea typeface="Cambria Math" panose="02040503050406030204" pitchFamily="18" charset="0"/>
              </a:rPr>
              <a:t>StandardScaler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chuẩn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hóa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lệ</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endParaRPr lang="en-GB" dirty="0">
              <a:latin typeface="Cambria Math" panose="02040503050406030204" pitchFamily="18" charset="0"/>
              <a:ea typeface="Cambria Math" panose="02040503050406030204" pitchFamily="18" charset="0"/>
            </a:endParaRPr>
          </a:p>
          <a:p>
            <a:pPr lvl="1">
              <a:buFont typeface="Symbol" panose="05050102010706020507" pitchFamily="18" charset="2"/>
              <a:buChar char="Þ"/>
            </a:pPr>
            <a:r>
              <a:rPr lang="en-GB" dirty="0" err="1" smtClean="0">
                <a:latin typeface="Cambria Math" panose="02040503050406030204" pitchFamily="18" charset="0"/>
                <a:ea typeface="Cambria Math" panose="02040503050406030204" pitchFamily="18" charset="0"/>
              </a:rPr>
              <a:t>Sau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kích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thước</a:t>
            </a:r>
            <a:r>
              <a:rPr lang="en-GB" dirty="0" smtClean="0">
                <a:latin typeface="Cambria Math" panose="02040503050406030204" pitchFamily="18" charset="0"/>
                <a:ea typeface="Cambria Math" panose="02040503050406030204" pitchFamily="18" charset="0"/>
              </a:rPr>
              <a:t>: (5938, 45) -&gt; </a:t>
            </a:r>
            <a:r>
              <a:rPr lang="en-GB" dirty="0" err="1" smtClean="0">
                <a:latin typeface="Cambria Math" panose="02040503050406030204" pitchFamily="18" charset="0"/>
                <a:ea typeface="Cambria Math" panose="02040503050406030204" pitchFamily="18" charset="0"/>
              </a:rPr>
              <a:t>còn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nhiều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chiều</a:t>
            </a:r>
            <a:endParaRPr lang="en-GB" dirty="0" smtClean="0">
              <a:latin typeface="Cambria Math" panose="02040503050406030204" pitchFamily="18" charset="0"/>
              <a:ea typeface="Cambria Math" panose="02040503050406030204" pitchFamily="18" charset="0"/>
            </a:endParaRPr>
          </a:p>
          <a:p>
            <a:r>
              <a:rPr lang="en-GB" dirty="0" err="1" smtClean="0">
                <a:latin typeface="Cambria Math" panose="02040503050406030204" pitchFamily="18" charset="0"/>
                <a:ea typeface="Cambria Math" panose="02040503050406030204" pitchFamily="18" charset="0"/>
              </a:rPr>
              <a:t>Xây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dựng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process_pipeline_full</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Sử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dụng</a:t>
            </a:r>
            <a:r>
              <a:rPr lang="en-GB" dirty="0" smtClean="0">
                <a:latin typeface="Cambria Math" panose="02040503050406030204" pitchFamily="18" charset="0"/>
                <a:ea typeface="Cambria Math" panose="02040503050406030204" pitchFamily="18" charset="0"/>
              </a:rPr>
              <a:t> PCA()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cắt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giảm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chiều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sao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vẫn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đảm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bảo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tương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Thêm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tạo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process_pipeline_full</a:t>
            </a:r>
            <a:endParaRPr lang="en-GB" dirty="0" smtClean="0">
              <a:latin typeface="Cambria Math" panose="02040503050406030204" pitchFamily="18" charset="0"/>
              <a:ea typeface="Cambria Math" panose="02040503050406030204" pitchFamily="18" charset="0"/>
            </a:endParaRPr>
          </a:p>
          <a:p>
            <a:pPr lvl="1">
              <a:buFont typeface="Symbol" panose="05050102010706020507" pitchFamily="18" charset="2"/>
              <a:buChar char="Þ"/>
            </a:pPr>
            <a:r>
              <a:rPr lang="en-GB" dirty="0" err="1" smtClean="0">
                <a:latin typeface="Cambria Math" panose="02040503050406030204" pitchFamily="18" charset="0"/>
                <a:ea typeface="Cambria Math" panose="02040503050406030204" pitchFamily="18" charset="0"/>
              </a:rPr>
              <a:t>Sau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process_pipeline_full</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kích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thước</a:t>
            </a:r>
            <a:r>
              <a:rPr lang="en-GB" dirty="0" smtClean="0">
                <a:latin typeface="Cambria Math" panose="02040503050406030204" pitchFamily="18" charset="0"/>
                <a:ea typeface="Cambria Math" panose="02040503050406030204" pitchFamily="18" charset="0"/>
              </a:rPr>
              <a:t>: (5983, 20)</a:t>
            </a:r>
          </a:p>
          <a:p>
            <a:endParaRPr lang="en-GB" dirty="0">
              <a:latin typeface="Cambria Math" panose="02040503050406030204" pitchFamily="18" charset="0"/>
              <a:ea typeface="Cambria Math" panose="02040503050406030204" pitchFamily="18" charset="0"/>
            </a:endParaRPr>
          </a:p>
          <a:p>
            <a:pPr marL="274320" lvl="1" indent="0">
              <a:buNone/>
            </a:pPr>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9A4F8C94-028B-4A63-9C82-BD16DF930716}"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27371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err="1" smtClean="0">
                <a:solidFill>
                  <a:srgbClr val="0070C0"/>
                </a:solidFill>
                <a:latin typeface="Cambria Math" panose="02040503050406030204" pitchFamily="18" charset="0"/>
                <a:ea typeface="Cambria Math" panose="02040503050406030204" pitchFamily="18" charset="0"/>
              </a:rPr>
              <a:t>Tiền</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xử</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lý</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và</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mô</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hình</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hóa</a:t>
            </a:r>
            <a:r>
              <a:rPr lang="en-GB" sz="4000" b="1" dirty="0" smtClean="0">
                <a:solidFill>
                  <a:srgbClr val="0070C0"/>
                </a:solidFill>
                <a:latin typeface="Cambria Math" panose="02040503050406030204" pitchFamily="18" charset="0"/>
                <a:ea typeface="Cambria Math" panose="02040503050406030204" pitchFamily="18" charset="0"/>
              </a:rPr>
              <a:t> (validation)</a:t>
            </a:r>
            <a:endParaRPr lang="en-GB" sz="40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transform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tập</a:t>
            </a:r>
            <a:r>
              <a:rPr lang="en-GB" dirty="0" smtClean="0">
                <a:latin typeface="Cambria Math" panose="02040503050406030204" pitchFamily="18" charset="0"/>
                <a:ea typeface="Cambria Math" panose="02040503050406030204" pitchFamily="18" charset="0"/>
              </a:rPr>
              <a:t> validation</a:t>
            </a:r>
          </a:p>
          <a:p>
            <a:r>
              <a:rPr lang="en-GB" dirty="0" err="1" smtClean="0">
                <a:latin typeface="Cambria Math" panose="02040503050406030204" pitchFamily="18" charset="0"/>
                <a:ea typeface="Cambria Math" panose="02040503050406030204" pitchFamily="18" charset="0"/>
              </a:rPr>
              <a:t>Tiến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lựa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tốt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nhất</a:t>
            </a:r>
            <a:r>
              <a:rPr lang="en-GB" dirty="0" smtClean="0">
                <a:latin typeface="Cambria Math" panose="02040503050406030204" pitchFamily="18" charset="0"/>
                <a:ea typeface="Cambria Math" panose="02040503050406030204" pitchFamily="18" charset="0"/>
              </a:rPr>
              <a:t>:</a:t>
            </a:r>
          </a:p>
          <a:p>
            <a:pPr lvl="1"/>
            <a:r>
              <a:rPr lang="en-GB" dirty="0" smtClean="0">
                <a:latin typeface="Cambria Math" panose="02040503050406030204" pitchFamily="18" charset="0"/>
                <a:ea typeface="Cambria Math" panose="02040503050406030204" pitchFamily="18" charset="0"/>
              </a:rPr>
              <a:t>Neural Network</a:t>
            </a:r>
          </a:p>
          <a:p>
            <a:pPr lvl="1"/>
            <a:r>
              <a:rPr lang="en-GB" dirty="0" smtClean="0">
                <a:latin typeface="Cambria Math" panose="02040503050406030204" pitchFamily="18" charset="0"/>
                <a:ea typeface="Cambria Math" panose="02040503050406030204" pitchFamily="18" charset="0"/>
              </a:rPr>
              <a:t>SVR (Support Vector </a:t>
            </a:r>
            <a:r>
              <a:rPr lang="en-GB" dirty="0" err="1" smtClean="0">
                <a:latin typeface="Cambria Math" panose="02040503050406030204" pitchFamily="18" charset="0"/>
                <a:ea typeface="Cambria Math" panose="02040503050406030204" pitchFamily="18" charset="0"/>
              </a:rPr>
              <a:t>Regressor</a:t>
            </a:r>
            <a:r>
              <a:rPr lang="en-GB" dirty="0" smtClean="0">
                <a:latin typeface="Cambria Math" panose="02040503050406030204" pitchFamily="18" charset="0"/>
                <a:ea typeface="Cambria Math" panose="02040503050406030204" pitchFamily="18" charset="0"/>
              </a:rPr>
              <a:t>)</a:t>
            </a:r>
          </a:p>
          <a:p>
            <a:pPr lvl="1"/>
            <a:r>
              <a:rPr lang="en-GB" smtClean="0">
                <a:latin typeface="Cambria Math" panose="02040503050406030204" pitchFamily="18" charset="0"/>
                <a:ea typeface="Cambria Math" panose="02040503050406030204" pitchFamily="18" charset="0"/>
              </a:rPr>
              <a:t>RandomForestRegressor</a:t>
            </a:r>
            <a:endParaRPr lang="en-GB" dirty="0">
              <a:latin typeface="Cambria Math" panose="02040503050406030204" pitchFamily="18" charset="0"/>
              <a:ea typeface="Cambria Math" panose="02040503050406030204" pitchFamily="18" charset="0"/>
            </a:endParaRPr>
          </a:p>
          <a:p>
            <a:pPr marL="274320" lvl="1" indent="0">
              <a:buNone/>
            </a:pPr>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00FAB0A8-36AC-42CC-8788-810140157ECC}"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68461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smtClean="0">
                <a:solidFill>
                  <a:srgbClr val="0070C0"/>
                </a:solidFill>
                <a:latin typeface="Cambria Math" panose="02040503050406030204" pitchFamily="18" charset="0"/>
                <a:ea typeface="Cambria Math" panose="02040503050406030204" pitchFamily="18" charset="0"/>
              </a:rPr>
              <a:t>MÔ HÌNH NEURAL NETWORK</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Thử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nghiệm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neural network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a:t>
            </a:r>
          </a:p>
          <a:p>
            <a:pPr lvl="1"/>
            <a:r>
              <a:rPr lang="en-GB" dirty="0" err="1">
                <a:latin typeface="Cambria Math" panose="02040503050406030204" pitchFamily="18" charset="0"/>
                <a:ea typeface="Cambria Math" panose="02040503050406030204" pitchFamily="18" charset="0"/>
              </a:rPr>
              <a:t>h</a:t>
            </a:r>
            <a:r>
              <a:rPr lang="en-GB" dirty="0" err="1" smtClean="0">
                <a:latin typeface="Cambria Math" panose="02040503050406030204" pitchFamily="18" charset="0"/>
                <a:ea typeface="Cambria Math" panose="02040503050406030204" pitchFamily="18" charset="0"/>
              </a:rPr>
              <a:t>idden_layer_sizes</a:t>
            </a:r>
            <a:r>
              <a:rPr lang="en-GB" dirty="0" smtClean="0">
                <a:latin typeface="Cambria Math" panose="02040503050406030204" pitchFamily="18" charset="0"/>
                <a:ea typeface="Cambria Math" panose="02040503050406030204" pitchFamily="18" charset="0"/>
              </a:rPr>
              <a:t>=(</a:t>
            </a:r>
            <a:r>
              <a:rPr lang="en-GB" dirty="0">
                <a:latin typeface="Cambria Math" panose="02040503050406030204" pitchFamily="18" charset="0"/>
                <a:ea typeface="Cambria Math" panose="02040503050406030204" pitchFamily="18" charset="0"/>
              </a:rPr>
              <a:t>2</a:t>
            </a:r>
            <a:r>
              <a:rPr lang="en-GB" dirty="0" smtClean="0">
                <a:latin typeface="Cambria Math" panose="02040503050406030204" pitchFamily="18" charset="0"/>
                <a:ea typeface="Cambria Math" panose="02040503050406030204" pitchFamily="18" charset="0"/>
              </a:rPr>
              <a:t>0), activation=‘</a:t>
            </a:r>
            <a:r>
              <a:rPr lang="en-GB" dirty="0" err="1" smtClean="0">
                <a:latin typeface="Cambria Math" panose="02040503050406030204" pitchFamily="18" charset="0"/>
                <a:ea typeface="Cambria Math" panose="02040503050406030204" pitchFamily="18" charset="0"/>
              </a:rPr>
              <a:t>tanh</a:t>
            </a:r>
            <a:r>
              <a:rPr lang="en-GB" dirty="0" smtClean="0">
                <a:latin typeface="Cambria Math" panose="02040503050406030204" pitchFamily="18" charset="0"/>
                <a:ea typeface="Cambria Math" panose="02040503050406030204" pitchFamily="18" charset="0"/>
              </a:rPr>
              <a:t>’, solver=‘</a:t>
            </a:r>
            <a:r>
              <a:rPr lang="en-GB" dirty="0" err="1" smtClean="0">
                <a:latin typeface="Cambria Math" panose="02040503050406030204" pitchFamily="18" charset="0"/>
                <a:ea typeface="Cambria Math" panose="02040503050406030204" pitchFamily="18" charset="0"/>
              </a:rPr>
              <a:t>lbfgs</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random_state</a:t>
            </a:r>
            <a:r>
              <a:rPr lang="en-GB" dirty="0" smtClean="0">
                <a:latin typeface="Cambria Math" panose="02040503050406030204" pitchFamily="18" charset="0"/>
                <a:ea typeface="Cambria Math" panose="02040503050406030204" pitchFamily="18" charset="0"/>
              </a:rPr>
              <a:t>=0, </a:t>
            </a:r>
            <a:r>
              <a:rPr lang="en-GB" dirty="0" err="1" smtClean="0">
                <a:latin typeface="Cambria Math" panose="02040503050406030204" pitchFamily="18" charset="0"/>
                <a:ea typeface="Cambria Math" panose="02040503050406030204" pitchFamily="18" charset="0"/>
              </a:rPr>
              <a:t>max_iter</a:t>
            </a:r>
            <a:r>
              <a:rPr lang="en-GB" dirty="0" smtClean="0">
                <a:latin typeface="Cambria Math" panose="02040503050406030204" pitchFamily="18" charset="0"/>
                <a:ea typeface="Cambria Math" panose="02040503050406030204" pitchFamily="18" charset="0"/>
              </a:rPr>
              <a:t>=2500</a:t>
            </a:r>
          </a:p>
          <a:p>
            <a:pPr lvl="1"/>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alpha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MLPRegressor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nhau</a:t>
            </a:r>
            <a:r>
              <a:rPr lang="en-GB" dirty="0" smtClean="0">
                <a:latin typeface="Cambria Math" panose="02040503050406030204" pitchFamily="18" charset="0"/>
                <a:ea typeface="Cambria Math" panose="02040503050406030204" pitchFamily="18" charset="0"/>
              </a:rPr>
              <a:t>: 0.1, 1, 10, 100, 1000</a:t>
            </a:r>
          </a:p>
          <a:p>
            <a:pPr lvl="1"/>
            <a:r>
              <a:rPr lang="en-GB" dirty="0" err="1" smtClean="0">
                <a:latin typeface="Cambria Math" panose="02040503050406030204" pitchFamily="18" charset="0"/>
                <a:ea typeface="Cambria Math" panose="02040503050406030204" pitchFamily="18" charset="0"/>
              </a:rPr>
              <a:t>Sau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xây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dựng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tạo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full_pipeline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chứa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process_pipeline_full</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best_alpha</a:t>
            </a:r>
            <a:r>
              <a:rPr lang="en-GB" dirty="0" smtClean="0">
                <a:latin typeface="Cambria Math" panose="02040503050406030204" pitchFamily="18" charset="0"/>
                <a:ea typeface="Cambria Math" panose="02040503050406030204" pitchFamily="18" charset="0"/>
              </a:rPr>
              <a:t>=100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best_val_err</a:t>
            </a:r>
            <a:r>
              <a:rPr lang="en-GB" dirty="0" smtClean="0">
                <a:latin typeface="Cambria Math" panose="02040503050406030204" pitchFamily="18" charset="0"/>
                <a:ea typeface="Cambria Math" panose="02040503050406030204" pitchFamily="18" charset="0"/>
              </a:rPr>
              <a:t>=1.103</a:t>
            </a:r>
          </a:p>
        </p:txBody>
      </p:sp>
      <p:sp>
        <p:nvSpPr>
          <p:cNvPr id="4" name="Date Placeholder 3"/>
          <p:cNvSpPr>
            <a:spLocks noGrp="1"/>
          </p:cNvSpPr>
          <p:nvPr>
            <p:ph type="dt" sz="half" idx="10"/>
          </p:nvPr>
        </p:nvSpPr>
        <p:spPr/>
        <p:txBody>
          <a:bodyPr/>
          <a:lstStyle/>
          <a:p>
            <a:fld id="{08B6ADE7-A75C-45B9-8978-A04E542B181D}"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6015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smtClean="0">
                <a:solidFill>
                  <a:srgbClr val="0070C0"/>
                </a:solidFill>
                <a:latin typeface="Cambria Math" panose="02040503050406030204" pitchFamily="18" charset="0"/>
                <a:ea typeface="Cambria Math" panose="02040503050406030204" pitchFamily="18" charset="0"/>
              </a:rPr>
              <a:t>MÔ HÌNH SVR</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Thử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nghiệm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neural network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a:t>
            </a:r>
          </a:p>
          <a:p>
            <a:pPr lvl="1"/>
            <a:r>
              <a:rPr lang="en-GB" dirty="0" err="1">
                <a:latin typeface="Cambria Math" panose="02040503050406030204" pitchFamily="18" charset="0"/>
                <a:ea typeface="Cambria Math" panose="02040503050406030204" pitchFamily="18" charset="0"/>
              </a:rPr>
              <a:t>m</a:t>
            </a:r>
            <a:r>
              <a:rPr lang="en-GB" dirty="0" err="1" smtClean="0">
                <a:latin typeface="Cambria Math" panose="02040503050406030204" pitchFamily="18" charset="0"/>
                <a:ea typeface="Cambria Math" panose="02040503050406030204" pitchFamily="18" charset="0"/>
              </a:rPr>
              <a:t>ax_iter</a:t>
            </a:r>
            <a:r>
              <a:rPr lang="en-GB" dirty="0" smtClean="0">
                <a:latin typeface="Cambria Math" panose="02040503050406030204" pitchFamily="18" charset="0"/>
                <a:ea typeface="Cambria Math" panose="02040503050406030204" pitchFamily="18" charset="0"/>
              </a:rPr>
              <a:t>=10 000</a:t>
            </a:r>
          </a:p>
          <a:p>
            <a:pPr lvl="1"/>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C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SVR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nhau</a:t>
            </a:r>
            <a:r>
              <a:rPr lang="en-GB" dirty="0" smtClean="0">
                <a:latin typeface="Cambria Math" panose="02040503050406030204" pitchFamily="18" charset="0"/>
                <a:ea typeface="Cambria Math" panose="02040503050406030204" pitchFamily="18" charset="0"/>
              </a:rPr>
              <a:t>: 1, 3, 5, 7, 9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epsilon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0.1, 0.15, 0.2, 0.25, 0.3</a:t>
            </a:r>
          </a:p>
          <a:p>
            <a:pPr lvl="1"/>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best_c</a:t>
            </a:r>
            <a:r>
              <a:rPr lang="en-GB" dirty="0" smtClean="0">
                <a:latin typeface="Cambria Math" panose="02040503050406030204" pitchFamily="18" charset="0"/>
                <a:ea typeface="Cambria Math" panose="02040503050406030204" pitchFamily="18" charset="0"/>
              </a:rPr>
              <a:t>=9, </a:t>
            </a:r>
            <a:r>
              <a:rPr lang="en-GB" dirty="0" err="1" smtClean="0">
                <a:latin typeface="Cambria Math" panose="02040503050406030204" pitchFamily="18" charset="0"/>
                <a:ea typeface="Cambria Math" panose="02040503050406030204" pitchFamily="18" charset="0"/>
              </a:rPr>
              <a:t>best_epsilon</a:t>
            </a:r>
            <a:r>
              <a:rPr lang="en-GB" dirty="0" smtClean="0">
                <a:latin typeface="Cambria Math" panose="02040503050406030204" pitchFamily="18" charset="0"/>
                <a:ea typeface="Cambria Math" panose="02040503050406030204" pitchFamily="18" charset="0"/>
              </a:rPr>
              <a:t>=0.1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best_val_err</a:t>
            </a:r>
            <a:r>
              <a:rPr lang="en-GB" dirty="0" smtClean="0">
                <a:latin typeface="Cambria Math" panose="02040503050406030204" pitchFamily="18" charset="0"/>
                <a:ea typeface="Cambria Math" panose="02040503050406030204" pitchFamily="18" charset="0"/>
              </a:rPr>
              <a:t>=8.841</a:t>
            </a:r>
          </a:p>
        </p:txBody>
      </p:sp>
      <p:sp>
        <p:nvSpPr>
          <p:cNvPr id="4" name="Date Placeholder 3"/>
          <p:cNvSpPr>
            <a:spLocks noGrp="1"/>
          </p:cNvSpPr>
          <p:nvPr>
            <p:ph type="dt" sz="half" idx="10"/>
          </p:nvPr>
        </p:nvSpPr>
        <p:spPr/>
        <p:txBody>
          <a:bodyPr/>
          <a:lstStyle/>
          <a:p>
            <a:fld id="{606C6958-0680-44B9-8393-49C150594282}"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53332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dirty="0" smtClean="0">
                <a:solidFill>
                  <a:srgbClr val="0070C0"/>
                </a:solidFill>
                <a:latin typeface="Cambria Math" panose="02040503050406030204" pitchFamily="18" charset="0"/>
                <a:ea typeface="Cambria Math" panose="02040503050406030204" pitchFamily="18" charset="0"/>
              </a:rPr>
              <a:t>MÔ HÌNH </a:t>
            </a:r>
            <a:r>
              <a:rPr lang="en-GB" sz="4000" dirty="0" err="1" smtClean="0">
                <a:solidFill>
                  <a:srgbClr val="0070C0"/>
                </a:solidFill>
                <a:latin typeface="Cambria Math" panose="02040503050406030204" pitchFamily="18" charset="0"/>
                <a:ea typeface="Cambria Math" panose="02040503050406030204" pitchFamily="18" charset="0"/>
              </a:rPr>
              <a:t>randomforestregressor</a:t>
            </a:r>
            <a:endParaRPr lang="en-GB" sz="40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Thử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nghiệm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RandomForestRegressor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a:t>
            </a:r>
          </a:p>
          <a:p>
            <a:pPr lvl="1"/>
            <a:r>
              <a:rPr lang="en-GB" dirty="0" err="1">
                <a:latin typeface="Cambria Math" panose="02040503050406030204" pitchFamily="18" charset="0"/>
                <a:ea typeface="Cambria Math" panose="02040503050406030204" pitchFamily="18" charset="0"/>
              </a:rPr>
              <a:t>r</a:t>
            </a:r>
            <a:r>
              <a:rPr lang="en-GB" dirty="0" err="1" smtClean="0">
                <a:latin typeface="Cambria Math" panose="02040503050406030204" pitchFamily="18" charset="0"/>
                <a:ea typeface="Cambria Math" panose="02040503050406030204" pitchFamily="18" charset="0"/>
              </a:rPr>
              <a:t>andom_state</a:t>
            </a:r>
            <a:r>
              <a:rPr lang="en-GB" dirty="0" smtClean="0">
                <a:latin typeface="Cambria Math" panose="02040503050406030204" pitchFamily="18" charset="0"/>
                <a:ea typeface="Cambria Math" panose="02040503050406030204" pitchFamily="18" charset="0"/>
              </a:rPr>
              <a:t>=0</a:t>
            </a:r>
          </a:p>
          <a:p>
            <a:pPr lvl="1"/>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n_estimator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RandomForestRegressor</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nhau</a:t>
            </a:r>
            <a:r>
              <a:rPr lang="en-GB" dirty="0" smtClean="0">
                <a:latin typeface="Cambria Math" panose="02040503050406030204" pitchFamily="18" charset="0"/>
                <a:ea typeface="Cambria Math" panose="02040503050406030204" pitchFamily="18" charset="0"/>
              </a:rPr>
              <a:t>: 50, 75, 100, 125, 150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max_depth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5 </a:t>
            </a:r>
            <a:r>
              <a:rPr lang="en-GB" dirty="0" err="1" smtClean="0">
                <a:latin typeface="Cambria Math" panose="02040503050406030204" pitchFamily="18" charset="0"/>
                <a:ea typeface="Cambria Math" panose="02040503050406030204" pitchFamily="18" charset="0"/>
              </a:rPr>
              <a:t>giá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trị</a:t>
            </a:r>
            <a:r>
              <a:rPr lang="en-GB" dirty="0" smtClean="0">
                <a:latin typeface="Cambria Math" panose="02040503050406030204" pitchFamily="18" charset="0"/>
                <a:ea typeface="Cambria Math" panose="02040503050406030204" pitchFamily="18" charset="0"/>
              </a:rPr>
              <a:t>: 16, 32, 64, 128, 256</a:t>
            </a:r>
          </a:p>
          <a:p>
            <a:pPr lvl="1"/>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best_num</a:t>
            </a:r>
            <a:r>
              <a:rPr lang="en-GB" dirty="0" smtClean="0">
                <a:latin typeface="Cambria Math" panose="02040503050406030204" pitchFamily="18" charset="0"/>
                <a:ea typeface="Cambria Math" panose="02040503050406030204" pitchFamily="18" charset="0"/>
              </a:rPr>
              <a:t>=50, </a:t>
            </a:r>
            <a:r>
              <a:rPr lang="en-GB" dirty="0" err="1" smtClean="0">
                <a:latin typeface="Cambria Math" panose="02040503050406030204" pitchFamily="18" charset="0"/>
                <a:ea typeface="Cambria Math" panose="02040503050406030204" pitchFamily="18" charset="0"/>
              </a:rPr>
              <a:t>best_depth</a:t>
            </a:r>
            <a:r>
              <a:rPr lang="en-GB" dirty="0" smtClean="0">
                <a:latin typeface="Cambria Math" panose="02040503050406030204" pitchFamily="18" charset="0"/>
                <a:ea typeface="Cambria Math" panose="02040503050406030204" pitchFamily="18" charset="0"/>
              </a:rPr>
              <a:t>=256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best_val_err</a:t>
            </a:r>
            <a:r>
              <a:rPr lang="en-GB" dirty="0" smtClean="0">
                <a:latin typeface="Cambria Math" panose="02040503050406030204" pitchFamily="18" charset="0"/>
                <a:ea typeface="Cambria Math" panose="02040503050406030204" pitchFamily="18" charset="0"/>
              </a:rPr>
              <a:t>=2.238</a:t>
            </a:r>
          </a:p>
        </p:txBody>
      </p:sp>
      <p:sp>
        <p:nvSpPr>
          <p:cNvPr id="4" name="Date Placeholder 3"/>
          <p:cNvSpPr>
            <a:spLocks noGrp="1"/>
          </p:cNvSpPr>
          <p:nvPr>
            <p:ph type="dt" sz="half" idx="10"/>
          </p:nvPr>
        </p:nvSpPr>
        <p:spPr/>
        <p:txBody>
          <a:bodyPr/>
          <a:lstStyle/>
          <a:p>
            <a:fld id="{187A016D-F369-43D1-8B53-7B28C38A5D96}"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37093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err="1" smtClean="0">
                <a:solidFill>
                  <a:srgbClr val="0070C0"/>
                </a:solidFill>
                <a:latin typeface="Cambria Math" panose="02040503050406030204" pitchFamily="18" charset="0"/>
                <a:ea typeface="Cambria Math" panose="02040503050406030204" pitchFamily="18" charset="0"/>
              </a:rPr>
              <a:t>Đánh</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giá</a:t>
            </a:r>
            <a:r>
              <a:rPr lang="en-GB" sz="4000" b="1" dirty="0" smtClean="0">
                <a:solidFill>
                  <a:srgbClr val="0070C0"/>
                </a:solidFill>
                <a:latin typeface="Cambria Math" panose="02040503050406030204" pitchFamily="18" charset="0"/>
                <a:ea typeface="Cambria Math" panose="02040503050406030204" pitchFamily="18" charset="0"/>
              </a:rPr>
              <a:t> 3 </a:t>
            </a:r>
            <a:r>
              <a:rPr lang="en-GB" sz="4000" b="1" dirty="0" err="1" smtClean="0">
                <a:solidFill>
                  <a:srgbClr val="0070C0"/>
                </a:solidFill>
                <a:latin typeface="Cambria Math" panose="02040503050406030204" pitchFamily="18" charset="0"/>
                <a:ea typeface="Cambria Math" panose="02040503050406030204" pitchFamily="18" charset="0"/>
              </a:rPr>
              <a:t>mô</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hình</a:t>
            </a:r>
            <a:endParaRPr lang="en-GB" sz="40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pPr algn="just"/>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Neural Network, </a:t>
            </a:r>
            <a:r>
              <a:rPr lang="en-GB" dirty="0" err="1" smtClean="0">
                <a:latin typeface="Cambria Math" panose="02040503050406030204" pitchFamily="18" charset="0"/>
                <a:ea typeface="Cambria Math" panose="02040503050406030204" pitchFamily="18" charset="0"/>
              </a:rPr>
              <a:t>RandomForest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lệ</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đúng</a:t>
            </a:r>
            <a:r>
              <a:rPr lang="en-GB" dirty="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tập</a:t>
            </a:r>
            <a:r>
              <a:rPr lang="en-GB" dirty="0" smtClean="0">
                <a:latin typeface="Cambria Math" panose="02040503050406030204" pitchFamily="18" charset="0"/>
                <a:ea typeface="Cambria Math" panose="02040503050406030204" pitchFamily="18" charset="0"/>
              </a:rPr>
              <a:t> validation </a:t>
            </a:r>
            <a:r>
              <a:rPr lang="en-GB" dirty="0" err="1" smtClean="0">
                <a:latin typeface="Cambria Math" panose="02040503050406030204" pitchFamily="18" charset="0"/>
                <a:ea typeface="Cambria Math" panose="02040503050406030204" pitchFamily="18" charset="0"/>
              </a:rPr>
              <a:t>cao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SVR </a:t>
            </a:r>
            <a:r>
              <a:rPr lang="en-GB" dirty="0" err="1" smtClean="0">
                <a:latin typeface="Cambria Math" panose="02040503050406030204" pitchFamily="18" charset="0"/>
                <a:ea typeface="Cambria Math" panose="02040503050406030204" pitchFamily="18" charset="0"/>
              </a:rPr>
              <a:t>lại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không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tốt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bằng</a:t>
            </a:r>
            <a:r>
              <a:rPr lang="en-GB" dirty="0" smtClean="0">
                <a:latin typeface="Cambria Math" panose="02040503050406030204" pitchFamily="18" charset="0"/>
                <a:ea typeface="Cambria Math" panose="02040503050406030204" pitchFamily="18" charset="0"/>
              </a:rPr>
              <a:t> 2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endParaRPr lang="en-GB" dirty="0" smtClean="0">
              <a:latin typeface="Cambria Math" panose="02040503050406030204" pitchFamily="18" charset="0"/>
              <a:ea typeface="Cambria Math" panose="02040503050406030204" pitchFamily="18" charset="0"/>
            </a:endParaRPr>
          </a:p>
          <a:p>
            <a:pPr algn="just"/>
            <a:r>
              <a:rPr lang="en-GB" dirty="0" err="1" smtClean="0">
                <a:latin typeface="Cambria Math" panose="02040503050406030204" pitchFamily="18" charset="0"/>
                <a:ea typeface="Cambria Math" panose="02040503050406030204" pitchFamily="18" charset="0"/>
              </a:rPr>
              <a:t>Việc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lựa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giữa</a:t>
            </a:r>
            <a:r>
              <a:rPr lang="en-GB" dirty="0" smtClean="0">
                <a:latin typeface="Cambria Math" panose="02040503050406030204" pitchFamily="18" charset="0"/>
                <a:ea typeface="Cambria Math" panose="02040503050406030204" pitchFamily="18" charset="0"/>
              </a:rPr>
              <a:t> 2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Neural Network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RandomForest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lúc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này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mang</a:t>
            </a:r>
            <a:r>
              <a:rPr lang="en-GB" dirty="0" smtClean="0">
                <a:latin typeface="Cambria Math" panose="02040503050406030204" pitchFamily="18" charset="0"/>
                <a:ea typeface="Cambria Math" panose="02040503050406030204" pitchFamily="18" charset="0"/>
              </a:rPr>
              <a:t> ý </a:t>
            </a:r>
            <a:r>
              <a:rPr lang="en-GB" dirty="0" err="1" smtClean="0">
                <a:latin typeface="Cambria Math" panose="02040503050406030204" pitchFamily="18" charset="0"/>
                <a:ea typeface="Cambria Math" panose="02040503050406030204" pitchFamily="18" charset="0"/>
              </a:rPr>
              <a:t>nghĩa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chủ</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vì</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còn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phụ</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thuộc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ta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đồng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hai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tốt</a:t>
            </a:r>
            <a:endParaRPr lang="en-GB" dirty="0" smtClean="0">
              <a:latin typeface="Cambria Math" panose="02040503050406030204" pitchFamily="18" charset="0"/>
              <a:ea typeface="Cambria Math" panose="02040503050406030204" pitchFamily="18" charset="0"/>
            </a:endParaRPr>
          </a:p>
          <a:p>
            <a:pPr algn="just"/>
            <a:r>
              <a:rPr lang="en-GB" dirty="0" err="1" smtClean="0">
                <a:latin typeface="Cambria Math" panose="02040503050406030204" pitchFamily="18" charset="0"/>
                <a:ea typeface="Cambria Math" panose="02040503050406030204" pitchFamily="18" charset="0"/>
              </a:rPr>
              <a:t>Lựa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Neural Network </a:t>
            </a:r>
            <a:r>
              <a:rPr lang="en-GB" dirty="0" err="1" smtClean="0">
                <a:latin typeface="Cambria Math" panose="02040503050406030204" pitchFamily="18" charset="0"/>
                <a:ea typeface="Cambria Math" panose="02040503050406030204" pitchFamily="18" charset="0"/>
              </a:rPr>
              <a:t>đem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nghiệm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tập</a:t>
            </a:r>
            <a:r>
              <a:rPr lang="en-GB" dirty="0" smtClean="0">
                <a:latin typeface="Cambria Math" panose="02040503050406030204" pitchFamily="18" charset="0"/>
                <a:ea typeface="Cambria Math" panose="02040503050406030204" pitchFamily="18" charset="0"/>
              </a:rPr>
              <a:t> test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đem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tốt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cụ</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thể</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là</a:t>
            </a:r>
            <a:r>
              <a:rPr lang="en-GB" dirty="0" smtClean="0">
                <a:latin typeface="Cambria Math" panose="02040503050406030204" pitchFamily="18" charset="0"/>
                <a:ea typeface="Cambria Math" panose="02040503050406030204" pitchFamily="18" charset="0"/>
              </a:rPr>
              <a:t> 97.5%</a:t>
            </a:r>
          </a:p>
        </p:txBody>
      </p:sp>
      <p:sp>
        <p:nvSpPr>
          <p:cNvPr id="4" name="Date Placeholder 3"/>
          <p:cNvSpPr>
            <a:spLocks noGrp="1"/>
          </p:cNvSpPr>
          <p:nvPr>
            <p:ph type="dt" sz="half" idx="10"/>
          </p:nvPr>
        </p:nvSpPr>
        <p:spPr/>
        <p:txBody>
          <a:bodyPr/>
          <a:lstStyle/>
          <a:p>
            <a:fld id="{49C439D7-4D02-466C-984D-B092C3E1D048}"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56208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err="1" smtClean="0">
                <a:solidFill>
                  <a:srgbClr val="0070C0"/>
                </a:solidFill>
                <a:latin typeface="Cambria Math" panose="02040503050406030204" pitchFamily="18" charset="0"/>
                <a:ea typeface="Cambria Math" panose="02040503050406030204" pitchFamily="18" charset="0"/>
              </a:rPr>
              <a:t>Nhìn</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lại</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quá</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trình</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làm</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đồ</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án</a:t>
            </a:r>
            <a:endParaRPr lang="en-GB" sz="40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GB" dirty="0" err="1" smtClean="0">
                <a:latin typeface="Cambria Math" panose="02040503050406030204" pitchFamily="18" charset="0"/>
                <a:ea typeface="Cambria Math" panose="02040503050406030204" pitchFamily="18" charset="0"/>
              </a:rPr>
              <a:t>Khó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khăn</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Khó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khăn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việc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nguồn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thống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thông</a:t>
            </a:r>
            <a:r>
              <a:rPr lang="en-GB" dirty="0" smtClean="0">
                <a:latin typeface="Cambria Math" panose="02040503050406030204" pitchFamily="18" charset="0"/>
                <a:ea typeface="Cambria Math" panose="02040503050406030204" pitchFamily="18" charset="0"/>
              </a:rPr>
              <a:t> tin </a:t>
            </a:r>
            <a:r>
              <a:rPr lang="en-GB" dirty="0" err="1" smtClean="0">
                <a:latin typeface="Cambria Math" panose="02040503050406030204" pitchFamily="18" charset="0"/>
                <a:ea typeface="Cambria Math" panose="02040503050406030204" pitchFamily="18" charset="0"/>
              </a:rPr>
              <a:t>chính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ít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nhiễu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ít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thô</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Khó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khăn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việc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để</a:t>
            </a:r>
            <a:r>
              <a:rPr lang="en-GB" dirty="0" smtClean="0">
                <a:latin typeface="Cambria Math" panose="02040503050406030204" pitchFamily="18" charset="0"/>
                <a:ea typeface="Cambria Math" panose="02040503050406030204" pitchFamily="18" charset="0"/>
              </a:rPr>
              <a:t> test</a:t>
            </a:r>
          </a:p>
          <a:p>
            <a:pPr lvl="1"/>
            <a:r>
              <a:rPr lang="en-GB" dirty="0" err="1" smtClean="0">
                <a:latin typeface="Cambria Math" panose="02040503050406030204" pitchFamily="18" charset="0"/>
                <a:ea typeface="Cambria Math" panose="02040503050406030204" pitchFamily="18" charset="0"/>
              </a:rPr>
              <a:t>Khá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gấp</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rút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làm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đồ</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vì</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vướng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cử</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Khó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khăn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việc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hiểu</a:t>
            </a:r>
            <a:r>
              <a:rPr lang="en-GB" dirty="0" smtClean="0">
                <a:latin typeface="Cambria Math" panose="02040503050406030204" pitchFamily="18" charset="0"/>
                <a:ea typeface="Cambria Math" panose="02040503050406030204" pitchFamily="18" charset="0"/>
              </a:rPr>
              <a:t> knowledge domain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endParaRPr lang="en-GB" dirty="0" smtClean="0">
              <a:latin typeface="Cambria Math" panose="02040503050406030204" pitchFamily="18" charset="0"/>
              <a:ea typeface="Cambria Math" panose="02040503050406030204" pitchFamily="18" charset="0"/>
            </a:endParaRPr>
          </a:p>
          <a:p>
            <a:r>
              <a:rPr lang="en-GB" dirty="0" err="1" smtClean="0">
                <a:latin typeface="Cambria Math" panose="02040503050406030204" pitchFamily="18" charset="0"/>
                <a:ea typeface="Cambria Math" panose="02040503050406030204" pitchFamily="18" charset="0"/>
              </a:rPr>
              <a:t>Những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điều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hữu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ích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học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làm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việc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hoàn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chỉnh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khoa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học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Kĩ</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năng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khám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phá</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tiền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Kĩ</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năng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đọc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cũng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như</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cứu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endParaRPr lang="en-GB" dirty="0" smtClean="0">
              <a:latin typeface="Cambria Math" panose="02040503050406030204" pitchFamily="18" charset="0"/>
              <a:ea typeface="Cambria Math" panose="02040503050406030204" pitchFamily="18" charset="0"/>
            </a:endParaRPr>
          </a:p>
          <a:p>
            <a:r>
              <a:rPr lang="en-GB" dirty="0" err="1" smtClean="0">
                <a:latin typeface="Cambria Math" panose="02040503050406030204" pitchFamily="18" charset="0"/>
                <a:ea typeface="Cambria Math" panose="02040503050406030204" pitchFamily="18" charset="0"/>
              </a:rPr>
              <a:t>Nếu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thêm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chúng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em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sẽ</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Dành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nghiên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cứu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nhiều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về</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siêu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tham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trong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xem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thử</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có</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thể</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ưu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nữa</a:t>
            </a:r>
            <a:r>
              <a:rPr lang="en-GB" dirty="0" smtClean="0">
                <a:latin typeface="Cambria Math" panose="02040503050406030204" pitchFamily="18" charset="0"/>
                <a:ea typeface="Cambria Math" panose="02040503050406030204" pitchFamily="18" charset="0"/>
              </a:rPr>
              <a:t> hay </a:t>
            </a:r>
            <a:r>
              <a:rPr lang="en-GB" dirty="0" err="1" smtClean="0">
                <a:latin typeface="Cambria Math" panose="02040503050406030204" pitchFamily="18" charset="0"/>
                <a:ea typeface="Cambria Math" panose="02040503050406030204" pitchFamily="18" charset="0"/>
              </a:rPr>
              <a:t>không</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Chuẩn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bị</a:t>
            </a:r>
            <a:r>
              <a:rPr lang="en-GB" dirty="0" smtClean="0">
                <a:latin typeface="Cambria Math" panose="02040503050406030204" pitchFamily="18" charset="0"/>
                <a:ea typeface="Cambria Math" panose="02040503050406030204" pitchFamily="18" charset="0"/>
              </a:rPr>
              <a:t> slide </a:t>
            </a:r>
            <a:r>
              <a:rPr lang="en-GB" dirty="0" err="1" smtClean="0">
                <a:latin typeface="Cambria Math" panose="02040503050406030204" pitchFamily="18" charset="0"/>
                <a:ea typeface="Cambria Math" panose="02040503050406030204" pitchFamily="18" charset="0"/>
              </a:rPr>
              <a:t>báo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hoàn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chỉnh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tìm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github</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kĩ</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hơn</a:t>
            </a:r>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E2A1CA1E-815A-446C-A7F2-9CDAB9D14A3E}"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59054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err="1" smtClean="0">
                <a:solidFill>
                  <a:srgbClr val="0070C0"/>
                </a:solidFill>
                <a:latin typeface="Cambria Math" panose="02040503050406030204" pitchFamily="18" charset="0"/>
                <a:ea typeface="Cambria Math" panose="02040503050406030204" pitchFamily="18" charset="0"/>
              </a:rPr>
              <a:t>Tài</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liệu</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tham</a:t>
            </a:r>
            <a:r>
              <a:rPr lang="en-GB" sz="4000" b="1" dirty="0" smtClean="0">
                <a:solidFill>
                  <a:srgbClr val="0070C0"/>
                </a:solidFill>
                <a:latin typeface="Cambria Math" panose="02040503050406030204" pitchFamily="18" charset="0"/>
                <a:ea typeface="Cambria Math" panose="02040503050406030204" pitchFamily="18" charset="0"/>
              </a:rPr>
              <a:t> </a:t>
            </a:r>
            <a:r>
              <a:rPr lang="en-GB" sz="4000" b="1" dirty="0" err="1" smtClean="0">
                <a:solidFill>
                  <a:srgbClr val="0070C0"/>
                </a:solidFill>
                <a:latin typeface="Cambria Math" panose="02040503050406030204" pitchFamily="18" charset="0"/>
                <a:ea typeface="Cambria Math" panose="02040503050406030204" pitchFamily="18" charset="0"/>
              </a:rPr>
              <a:t>khảo</a:t>
            </a:r>
            <a:endParaRPr lang="en-GB" sz="40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r>
              <a:rPr lang="en-GB" dirty="0" smtClean="0">
                <a:latin typeface="Cambria Math" panose="02040503050406030204" pitchFamily="18" charset="0"/>
                <a:ea typeface="Cambria Math" panose="02040503050406030204" pitchFamily="18" charset="0"/>
              </a:rPr>
              <a:t>1. </a:t>
            </a:r>
            <a:r>
              <a:rPr lang="en-GB" dirty="0" err="1">
                <a:hlinkClick r:id="rId2"/>
              </a:rPr>
              <a:t>sklearn.ensemble.RandomForestRegressor</a:t>
            </a:r>
            <a:r>
              <a:rPr lang="en-GB" dirty="0">
                <a:hlinkClick r:id="rId2"/>
              </a:rPr>
              <a:t> — </a:t>
            </a:r>
            <a:r>
              <a:rPr lang="en-GB" dirty="0" err="1">
                <a:hlinkClick r:id="rId2"/>
              </a:rPr>
              <a:t>scikit</a:t>
            </a:r>
            <a:r>
              <a:rPr lang="en-GB" dirty="0">
                <a:hlinkClick r:id="rId2"/>
              </a:rPr>
              <a:t>-learn 0.24.0 documentation (scikit-learn.org</a:t>
            </a:r>
            <a:r>
              <a:rPr lang="en-GB" dirty="0" smtClean="0">
                <a:hlinkClick r:id="rId2"/>
              </a:rPr>
              <a:t>)</a:t>
            </a:r>
            <a:endParaRPr lang="en-GB" dirty="0" smtClean="0"/>
          </a:p>
          <a:p>
            <a:r>
              <a:rPr lang="en-GB" dirty="0" smtClean="0">
                <a:latin typeface="Cambria Math" panose="02040503050406030204" pitchFamily="18" charset="0"/>
                <a:ea typeface="Cambria Math" panose="02040503050406030204" pitchFamily="18" charset="0"/>
              </a:rPr>
              <a:t>2. </a:t>
            </a:r>
            <a:r>
              <a:rPr lang="en-GB" dirty="0" err="1">
                <a:hlinkClick r:id="rId3"/>
              </a:rPr>
              <a:t>sklearn.svm.SVR</a:t>
            </a:r>
            <a:r>
              <a:rPr lang="en-GB" dirty="0">
                <a:hlinkClick r:id="rId3"/>
              </a:rPr>
              <a:t> — </a:t>
            </a:r>
            <a:r>
              <a:rPr lang="en-GB" dirty="0" err="1">
                <a:hlinkClick r:id="rId3"/>
              </a:rPr>
              <a:t>scikit</a:t>
            </a:r>
            <a:r>
              <a:rPr lang="en-GB" dirty="0">
                <a:hlinkClick r:id="rId3"/>
              </a:rPr>
              <a:t>-learn 0.24.0 documentation (scikit-learn.org</a:t>
            </a:r>
            <a:r>
              <a:rPr lang="en-GB" dirty="0" smtClean="0">
                <a:hlinkClick r:id="rId3"/>
              </a:rPr>
              <a:t>)</a:t>
            </a:r>
            <a:endParaRPr lang="en-GB" dirty="0" smtClean="0"/>
          </a:p>
          <a:p>
            <a:r>
              <a:rPr lang="en-GB" dirty="0" smtClean="0">
                <a:latin typeface="Cambria Math" panose="02040503050406030204" pitchFamily="18" charset="0"/>
                <a:ea typeface="Cambria Math" panose="02040503050406030204" pitchFamily="18" charset="0"/>
              </a:rPr>
              <a:t>3. </a:t>
            </a:r>
            <a:r>
              <a:rPr lang="en-GB" dirty="0" err="1">
                <a:hlinkClick r:id="rId4"/>
              </a:rPr>
              <a:t>FoodData</a:t>
            </a:r>
            <a:r>
              <a:rPr lang="en-GB" dirty="0">
                <a:hlinkClick r:id="rId4"/>
              </a:rPr>
              <a:t> Central (usda.gov</a:t>
            </a:r>
            <a:r>
              <a:rPr lang="en-GB" dirty="0" smtClean="0">
                <a:hlinkClick r:id="rId4"/>
              </a:rPr>
              <a:t>)</a:t>
            </a:r>
            <a:endParaRPr lang="en-GB" dirty="0" smtClean="0"/>
          </a:p>
          <a:p>
            <a:r>
              <a:rPr lang="en-GB" dirty="0" smtClean="0">
                <a:latin typeface="Cambria Math" panose="02040503050406030204" pitchFamily="18" charset="0"/>
                <a:ea typeface="Cambria Math" panose="02040503050406030204" pitchFamily="18" charset="0"/>
              </a:rPr>
              <a:t>4. </a:t>
            </a:r>
            <a:r>
              <a:rPr lang="en-GB" dirty="0">
                <a:hlinkClick r:id="rId5"/>
              </a:rPr>
              <a:t>Composition of Foods (usda.gov</a:t>
            </a:r>
            <a:r>
              <a:rPr lang="en-GB" dirty="0" smtClean="0">
                <a:hlinkClick r:id="rId5"/>
              </a:rPr>
              <a:t>)</a:t>
            </a:r>
            <a:endParaRPr lang="en-GB" dirty="0" smtClean="0"/>
          </a:p>
        </p:txBody>
      </p:sp>
      <p:sp>
        <p:nvSpPr>
          <p:cNvPr id="4" name="Date Placeholder 3"/>
          <p:cNvSpPr>
            <a:spLocks noGrp="1"/>
          </p:cNvSpPr>
          <p:nvPr>
            <p:ph type="dt" sz="half" idx="10"/>
          </p:nvPr>
        </p:nvSpPr>
        <p:spPr/>
        <p:txBody>
          <a:bodyPr/>
          <a:lstStyle/>
          <a:p>
            <a:fld id="{B72E5449-7B47-40DE-BD61-12BAA2B797D2}"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694496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0070C0"/>
                </a:solidFill>
                <a:latin typeface="Cambria Math" panose="02040503050406030204" pitchFamily="18" charset="0"/>
                <a:ea typeface="Cambria Math" panose="02040503050406030204" pitchFamily="18" charset="0"/>
              </a:rPr>
              <a:t>I.	Thu </a:t>
            </a:r>
            <a:r>
              <a:rPr lang="en-GB" b="1" dirty="0" err="1" smtClean="0">
                <a:solidFill>
                  <a:srgbClr val="0070C0"/>
                </a:solidFill>
                <a:latin typeface="Cambria Math" panose="02040503050406030204" pitchFamily="18" charset="0"/>
                <a:ea typeface="Cambria Math" panose="02040503050406030204" pitchFamily="18" charset="0"/>
              </a:rPr>
              <a:t>thập</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dữ</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liệu</a:t>
            </a:r>
            <a:endParaRPr lang="en-GB"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Hình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thức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thập</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API</a:t>
            </a:r>
          </a:p>
          <a:p>
            <a:r>
              <a:rPr lang="en-GB" dirty="0" smtClean="0">
                <a:latin typeface="Cambria Math" panose="02040503050406030204" pitchFamily="18" charset="0"/>
                <a:ea typeface="Cambria Math" panose="02040503050406030204" pitchFamily="18" charset="0"/>
              </a:rPr>
              <a:t>Link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a:hlinkClick r:id="rId2"/>
              </a:rPr>
              <a:t>FoodData</a:t>
            </a:r>
            <a:r>
              <a:rPr lang="en-GB" dirty="0">
                <a:hlinkClick r:id="rId2"/>
              </a:rPr>
              <a:t> Central (usda.gov</a:t>
            </a:r>
            <a:r>
              <a:rPr lang="en-GB" dirty="0" smtClean="0">
                <a:hlinkClick r:id="rId2"/>
              </a:rPr>
              <a:t>)</a:t>
            </a:r>
            <a:endParaRPr lang="en-GB" dirty="0" smtClean="0"/>
          </a:p>
          <a:p>
            <a:r>
              <a:rPr lang="en-GB" dirty="0" err="1" smtClean="0">
                <a:latin typeface="Cambria Math" panose="02040503050406030204" pitchFamily="18" charset="0"/>
                <a:ea typeface="Cambria Math" panose="02040503050406030204" pitchFamily="18" charset="0"/>
              </a:rPr>
              <a:t>Mô</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trình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bày</a:t>
            </a:r>
            <a:r>
              <a:rPr lang="en-GB" dirty="0" smtClean="0">
                <a:latin typeface="Cambria Math" panose="02040503050406030204" pitchFamily="18" charset="0"/>
                <a:ea typeface="Cambria Math" panose="02040503050406030204" pitchFamily="18" charset="0"/>
              </a:rPr>
              <a:t> chi </a:t>
            </a:r>
            <a:r>
              <a:rPr lang="en-GB" dirty="0" err="1" smtClean="0">
                <a:latin typeface="Cambria Math" panose="02040503050406030204" pitchFamily="18" charset="0"/>
                <a:ea typeface="Cambria Math" panose="02040503050406030204" pitchFamily="18" charset="0"/>
              </a:rPr>
              <a:t>tiết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về</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dinh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dưỡng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món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ăn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thông</a:t>
            </a:r>
            <a:r>
              <a:rPr lang="en-GB" dirty="0" smtClean="0">
                <a:latin typeface="Cambria Math" panose="02040503050406030204" pitchFamily="18" charset="0"/>
                <a:ea typeface="Cambria Math" panose="02040503050406030204" pitchFamily="18" charset="0"/>
              </a:rPr>
              <a:t> qua </a:t>
            </a:r>
            <a:r>
              <a:rPr lang="en-GB" dirty="0" err="1" smtClean="0">
                <a:latin typeface="Cambria Math" panose="02040503050406030204" pitchFamily="18" charset="0"/>
                <a:ea typeface="Cambria Math" panose="02040503050406030204" pitchFamily="18" charset="0"/>
              </a:rPr>
              <a:t>tên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cùng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định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lượng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nó</a:t>
            </a:r>
            <a:endParaRPr lang="en-GB" dirty="0" smtClean="0">
              <a:latin typeface="Cambria Math" panose="02040503050406030204" pitchFamily="18" charset="0"/>
              <a:ea typeface="Cambria Math" panose="02040503050406030204" pitchFamily="18" charset="0"/>
            </a:endParaRPr>
          </a:p>
          <a:p>
            <a:r>
              <a:rPr lang="en-GB" dirty="0" err="1" smtClean="0">
                <a:latin typeface="Cambria Math" panose="02040503050406030204" pitchFamily="18" charset="0"/>
                <a:ea typeface="Cambria Math" panose="02040503050406030204" pitchFamily="18" charset="0"/>
              </a:rPr>
              <a:t>Lí</a:t>
            </a:r>
            <a:r>
              <a:rPr lang="en-GB" dirty="0" smtClean="0">
                <a:latin typeface="Cambria Math" panose="02040503050406030204" pitchFamily="18" charset="0"/>
                <a:ea typeface="Cambria Math" panose="02040503050406030204" pitchFamily="18" charset="0"/>
              </a:rPr>
              <a:t> do </a:t>
            </a:r>
            <a:r>
              <a:rPr lang="en-GB" dirty="0" err="1" smtClean="0">
                <a:latin typeface="Cambria Math" panose="02040503050406030204" pitchFamily="18" charset="0"/>
                <a:ea typeface="Cambria Math" panose="02040503050406030204" pitchFamily="18" charset="0"/>
              </a:rPr>
              <a:t>lựa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chọn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nguồn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cung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cấp</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phẩm</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sự</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biết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khoa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học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về</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mối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hệ</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giữa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khẩu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ăn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sức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khỏe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phát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triển</a:t>
            </a:r>
            <a:r>
              <a:rPr lang="en-GB" dirty="0" smtClean="0">
                <a:latin typeface="Cambria Math" panose="02040503050406030204" pitchFamily="18" charset="0"/>
                <a:ea typeface="Cambria Math" panose="02040503050406030204" pitchFamily="18" charset="0"/>
              </a:rPr>
              <a:t> qua </a:t>
            </a:r>
            <a:r>
              <a:rPr lang="en-GB" dirty="0" err="1" smtClean="0">
                <a:latin typeface="Cambria Math" panose="02040503050406030204" pitchFamily="18" charset="0"/>
                <a:ea typeface="Cambria Math" panose="02040503050406030204" pitchFamily="18" charset="0"/>
              </a:rPr>
              <a:t>nhiều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năm</a:t>
            </a:r>
            <a:r>
              <a:rPr lang="en-GB" dirty="0" smtClean="0">
                <a:latin typeface="Cambria Math" panose="02040503050406030204" pitchFamily="18" charset="0"/>
                <a:ea typeface="Cambria Math" panose="02040503050406030204" pitchFamily="18" charset="0"/>
              </a:rPr>
              <a:t> do </a:t>
            </a:r>
            <a:r>
              <a:rPr lang="en-GB" dirty="0" err="1" smtClean="0">
                <a:latin typeface="Cambria Math" panose="02040503050406030204" pitchFamily="18" charset="0"/>
                <a:ea typeface="Cambria Math" panose="02040503050406030204" pitchFamily="18" charset="0"/>
              </a:rPr>
              <a:t>nhu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cầu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về</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sức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khỏe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con </a:t>
            </a:r>
            <a:r>
              <a:rPr lang="en-GB" dirty="0" err="1" smtClean="0">
                <a:latin typeface="Cambria Math" panose="02040503050406030204" pitchFamily="18" charset="0"/>
                <a:ea typeface="Cambria Math" panose="02040503050406030204" pitchFamily="18" charset="0"/>
              </a:rPr>
              <a:t>người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ngày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càng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cao</a:t>
            </a:r>
            <a:endParaRPr lang="en-GB" dirty="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9A8670E6-C100-4CA2-9AFB-3859C0746FE7}"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93519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600" b="1" dirty="0" smtClean="0">
                <a:solidFill>
                  <a:srgbClr val="0070C0"/>
                </a:solidFill>
                <a:latin typeface="Cambria Math" panose="02040503050406030204" pitchFamily="18" charset="0"/>
                <a:ea typeface="Cambria Math" panose="02040503050406030204" pitchFamily="18" charset="0"/>
              </a:rPr>
              <a:t>The end</a:t>
            </a:r>
            <a:endParaRPr lang="en-GB" sz="66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marL="0" indent="0" algn="ctr">
              <a:buNone/>
            </a:pPr>
            <a:r>
              <a:rPr lang="en-GB" sz="2800" b="1" dirty="0" err="1" smtClean="0">
                <a:latin typeface="Cambria Math" panose="02040503050406030204" pitchFamily="18" charset="0"/>
                <a:ea typeface="Cambria Math" panose="02040503050406030204" pitchFamily="18" charset="0"/>
              </a:rPr>
              <a:t>Chúng</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em</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xin</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chân</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thành</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cảm</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ơn</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sự</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lắng</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nghe</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của</a:t>
            </a:r>
            <a:r>
              <a:rPr lang="en-GB" sz="2800" b="1" dirty="0" smtClean="0">
                <a:latin typeface="Cambria Math" panose="02040503050406030204" pitchFamily="18" charset="0"/>
                <a:ea typeface="Cambria Math" panose="02040503050406030204" pitchFamily="18" charset="0"/>
              </a:rPr>
              <a:t> </a:t>
            </a:r>
            <a:r>
              <a:rPr lang="en-GB" sz="2800" b="1" dirty="0" err="1" smtClean="0">
                <a:latin typeface="Cambria Math" panose="02040503050406030204" pitchFamily="18" charset="0"/>
                <a:ea typeface="Cambria Math" panose="02040503050406030204" pitchFamily="18" charset="0"/>
              </a:rPr>
              <a:t>thầy</a:t>
            </a:r>
            <a:r>
              <a:rPr lang="en-GB" sz="2800" b="1" dirty="0" smtClean="0">
                <a:latin typeface="Cambria Math" panose="02040503050406030204" pitchFamily="18" charset="0"/>
                <a:ea typeface="Cambria Math" panose="02040503050406030204" pitchFamily="18" charset="0"/>
              </a:rPr>
              <a:t> ạ </a:t>
            </a:r>
            <a:r>
              <a:rPr lang="en-GB" sz="2800" b="1" dirty="0" smtClean="0">
                <a:latin typeface="Cambria Math" panose="02040503050406030204" pitchFamily="18" charset="0"/>
                <a:ea typeface="Cambria Math" panose="02040503050406030204" pitchFamily="18" charset="0"/>
                <a:sym typeface="Wingdings" panose="05000000000000000000" pitchFamily="2" charset="2"/>
              </a:rPr>
              <a:t></a:t>
            </a:r>
            <a:endParaRPr lang="en-GB" sz="2800" b="1"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CFC5F86D-EB14-48BB-A0D2-16A321C9D9FE}"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831390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err="1" smtClean="0">
                <a:solidFill>
                  <a:srgbClr val="0070C0"/>
                </a:solidFill>
                <a:latin typeface="Cambria Math" panose="02040503050406030204" pitchFamily="18" charset="0"/>
                <a:ea typeface="Cambria Math" panose="02040503050406030204" pitchFamily="18" charset="0"/>
              </a:rPr>
              <a:t>Hình</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ảnh</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về</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dữ</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liệu</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thu</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thập</a:t>
            </a:r>
            <a:r>
              <a:rPr lang="en-GB" sz="3600" b="1" dirty="0" smtClean="0">
                <a:solidFill>
                  <a:srgbClr val="0070C0"/>
                </a:solidFill>
                <a:latin typeface="Cambria Math" panose="02040503050406030204" pitchFamily="18" charset="0"/>
                <a:ea typeface="Cambria Math" panose="02040503050406030204" pitchFamily="18" charset="0"/>
              </a:rPr>
              <a:t> </a:t>
            </a:r>
            <a:r>
              <a:rPr lang="en-GB" sz="3600" b="1" dirty="0" err="1" smtClean="0">
                <a:solidFill>
                  <a:srgbClr val="0070C0"/>
                </a:solidFill>
                <a:latin typeface="Cambria Math" panose="02040503050406030204" pitchFamily="18" charset="0"/>
                <a:ea typeface="Cambria Math" panose="02040503050406030204" pitchFamily="18" charset="0"/>
              </a:rPr>
              <a:t>được</a:t>
            </a:r>
            <a:endParaRPr lang="en-GB" sz="3600" b="1" dirty="0">
              <a:solidFill>
                <a:srgbClr val="0070C0"/>
              </a:solidFill>
              <a:latin typeface="Cambria Math" panose="02040503050406030204" pitchFamily="18" charset="0"/>
              <a:ea typeface="Cambria Math" panose="02040503050406030204" pitchFamily="18" charset="0"/>
            </a:endParaRPr>
          </a:p>
        </p:txBody>
      </p:sp>
      <p:pic>
        <p:nvPicPr>
          <p:cNvPr id="4" name="Content Placeholder 3"/>
          <p:cNvPicPr>
            <a:picLocks noGrp="1" noChangeAspect="1"/>
          </p:cNvPicPr>
          <p:nvPr>
            <p:ph idx="1"/>
          </p:nvPr>
        </p:nvPicPr>
        <p:blipFill>
          <a:blip r:embed="rId2"/>
          <a:stretch>
            <a:fillRect/>
          </a:stretch>
        </p:blipFill>
        <p:spPr>
          <a:xfrm>
            <a:off x="1611285" y="2120900"/>
            <a:ext cx="8975780" cy="4051300"/>
          </a:xfrm>
          <a:prstGeom prst="rect">
            <a:avLst/>
          </a:prstGeom>
        </p:spPr>
      </p:pic>
      <p:sp>
        <p:nvSpPr>
          <p:cNvPr id="3" name="Date Placeholder 2"/>
          <p:cNvSpPr>
            <a:spLocks noGrp="1"/>
          </p:cNvSpPr>
          <p:nvPr>
            <p:ph type="dt" sz="half" idx="10"/>
          </p:nvPr>
        </p:nvSpPr>
        <p:spPr/>
        <p:txBody>
          <a:bodyPr/>
          <a:lstStyle/>
          <a:p>
            <a:fld id="{2BA9DC7F-8B59-48EA-8692-6010ABD044D2}"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679215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484632"/>
            <a:ext cx="10755086" cy="1609344"/>
          </a:xfrm>
        </p:spPr>
        <p:txBody>
          <a:bodyPr>
            <a:normAutofit/>
          </a:bodyPr>
          <a:lstStyle/>
          <a:p>
            <a:pPr algn="ctr"/>
            <a:r>
              <a:rPr lang="en-GB" sz="4800" b="1" dirty="0" smtClean="0">
                <a:solidFill>
                  <a:srgbClr val="0070C0"/>
                </a:solidFill>
                <a:latin typeface="Cambria Math" panose="02040503050406030204" pitchFamily="18" charset="0"/>
                <a:ea typeface="Cambria Math" panose="02040503050406030204" pitchFamily="18" charset="0"/>
              </a:rPr>
              <a:t>II.	</a:t>
            </a:r>
            <a:r>
              <a:rPr lang="en-GB" sz="4800" b="1" dirty="0" err="1" smtClean="0">
                <a:solidFill>
                  <a:srgbClr val="0070C0"/>
                </a:solidFill>
                <a:latin typeface="Cambria Math" panose="02040503050406030204" pitchFamily="18" charset="0"/>
                <a:ea typeface="Cambria Math" panose="02040503050406030204" pitchFamily="18" charset="0"/>
              </a:rPr>
              <a:t>Khám</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phá</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và</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tiền</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xử</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lý</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dữ</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liệu</a:t>
            </a:r>
            <a:endParaRPr lang="en-GB" sz="48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pPr lvl="1"/>
            <a:r>
              <a:rPr lang="en-GB" sz="2000" dirty="0" err="1" smtClean="0">
                <a:latin typeface="Cambria Math" panose="02040503050406030204" pitchFamily="18" charset="0"/>
                <a:ea typeface="Cambria Math" panose="02040503050406030204" pitchFamily="18" charset="0"/>
              </a:rPr>
              <a:t>Số</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dòng</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cột</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của</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dữ</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liệu</a:t>
            </a:r>
            <a:r>
              <a:rPr lang="en-GB" sz="2000" dirty="0" smtClean="0">
                <a:latin typeface="Cambria Math" panose="02040503050406030204" pitchFamily="18" charset="0"/>
                <a:ea typeface="Cambria Math" panose="02040503050406030204" pitchFamily="18" charset="0"/>
              </a:rPr>
              <a:t>: (10 000, 7)</a:t>
            </a:r>
          </a:p>
          <a:p>
            <a:pPr lvl="1"/>
            <a:r>
              <a:rPr lang="en-GB" sz="2000" dirty="0" err="1" smtClean="0">
                <a:latin typeface="Cambria Math" panose="02040503050406030204" pitchFamily="18" charset="0"/>
                <a:ea typeface="Cambria Math" panose="02040503050406030204" pitchFamily="18" charset="0"/>
              </a:rPr>
              <a:t>Số</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dòng</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dữ</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liệu</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bị</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thiếu</a:t>
            </a:r>
            <a:r>
              <a:rPr lang="en-GB" sz="2000" dirty="0" smtClean="0">
                <a:latin typeface="Cambria Math" panose="02040503050406030204" pitchFamily="18" charset="0"/>
                <a:ea typeface="Cambria Math" panose="02040503050406030204" pitchFamily="18" charset="0"/>
              </a:rPr>
              <a:t>: 0</a:t>
            </a:r>
          </a:p>
          <a:p>
            <a:pPr lvl="1"/>
            <a:r>
              <a:rPr lang="en-GB" sz="2000" dirty="0" err="1" smtClean="0">
                <a:latin typeface="Cambria Math" panose="02040503050406030204" pitchFamily="18" charset="0"/>
                <a:ea typeface="Cambria Math" panose="02040503050406030204" pitchFamily="18" charset="0"/>
              </a:rPr>
              <a:t>Các</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cột</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dữ</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liệu</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bị</a:t>
            </a:r>
            <a:r>
              <a:rPr lang="en-GB" sz="2000" dirty="0" smtClean="0">
                <a:latin typeface="Cambria Math" panose="02040503050406030204" pitchFamily="18" charset="0"/>
                <a:ea typeface="Cambria Math" panose="02040503050406030204" pitchFamily="18" charset="0"/>
              </a:rPr>
              <a:t> </a:t>
            </a:r>
            <a:r>
              <a:rPr lang="en-GB" sz="2000" dirty="0" err="1" smtClean="0">
                <a:latin typeface="Cambria Math" panose="02040503050406030204" pitchFamily="18" charset="0"/>
                <a:ea typeface="Cambria Math" panose="02040503050406030204" pitchFamily="18" charset="0"/>
              </a:rPr>
              <a:t>thiếu</a:t>
            </a:r>
            <a:r>
              <a:rPr lang="en-GB" sz="2000" dirty="0" smtClean="0">
                <a:latin typeface="Cambria Math" panose="02040503050406030204" pitchFamily="18" charset="0"/>
                <a:ea typeface="Cambria Math" panose="02040503050406030204" pitchFamily="18" charset="0"/>
              </a:rPr>
              <a:t>:</a:t>
            </a:r>
          </a:p>
          <a:p>
            <a:pPr lvl="2"/>
            <a:r>
              <a:rPr lang="en-GB" sz="1800" dirty="0" err="1" smtClean="0">
                <a:latin typeface="Cambria Math" panose="02040503050406030204" pitchFamily="18" charset="0"/>
                <a:ea typeface="Cambria Math" panose="02040503050406030204" pitchFamily="18" charset="0"/>
              </a:rPr>
              <a:t>fdcId</a:t>
            </a:r>
            <a:r>
              <a:rPr lang="en-GB" sz="1800" dirty="0" smtClean="0">
                <a:latin typeface="Cambria Math" panose="02040503050406030204" pitchFamily="18" charset="0"/>
                <a:ea typeface="Cambria Math" panose="02040503050406030204" pitchFamily="18" charset="0"/>
              </a:rPr>
              <a:t>: 0</a:t>
            </a:r>
          </a:p>
          <a:p>
            <a:pPr lvl="2"/>
            <a:r>
              <a:rPr lang="en-GB" sz="1800" dirty="0">
                <a:latin typeface="Cambria Math" panose="02040503050406030204" pitchFamily="18" charset="0"/>
                <a:ea typeface="Cambria Math" panose="02040503050406030204" pitchFamily="18" charset="0"/>
              </a:rPr>
              <a:t>d</a:t>
            </a:r>
            <a:r>
              <a:rPr lang="en-GB" sz="1800" dirty="0" smtClean="0">
                <a:latin typeface="Cambria Math" panose="02040503050406030204" pitchFamily="18" charset="0"/>
                <a:ea typeface="Cambria Math" panose="02040503050406030204" pitchFamily="18" charset="0"/>
              </a:rPr>
              <a:t>escription: 0</a:t>
            </a:r>
          </a:p>
          <a:p>
            <a:pPr lvl="2"/>
            <a:r>
              <a:rPr lang="en-GB" sz="1800" dirty="0" err="1" smtClean="0">
                <a:latin typeface="Cambria Math" panose="02040503050406030204" pitchFamily="18" charset="0"/>
                <a:ea typeface="Cambria Math" panose="02040503050406030204" pitchFamily="18" charset="0"/>
              </a:rPr>
              <a:t>dataType</a:t>
            </a:r>
            <a:r>
              <a:rPr lang="en-GB" sz="1800" dirty="0" smtClean="0">
                <a:latin typeface="Cambria Math" panose="02040503050406030204" pitchFamily="18" charset="0"/>
                <a:ea typeface="Cambria Math" panose="02040503050406030204" pitchFamily="18" charset="0"/>
              </a:rPr>
              <a:t>: 0</a:t>
            </a:r>
          </a:p>
          <a:p>
            <a:pPr lvl="2"/>
            <a:r>
              <a:rPr lang="en-GB" sz="1800" dirty="0" err="1" smtClean="0">
                <a:latin typeface="Cambria Math" panose="02040503050406030204" pitchFamily="18" charset="0"/>
                <a:ea typeface="Cambria Math" panose="02040503050406030204" pitchFamily="18" charset="0"/>
              </a:rPr>
              <a:t>publicationDate</a:t>
            </a:r>
            <a:r>
              <a:rPr lang="en-GB" sz="1800" dirty="0" smtClean="0">
                <a:latin typeface="Cambria Math" panose="02040503050406030204" pitchFamily="18" charset="0"/>
                <a:ea typeface="Cambria Math" panose="02040503050406030204" pitchFamily="18" charset="0"/>
              </a:rPr>
              <a:t>: 0</a:t>
            </a:r>
          </a:p>
          <a:p>
            <a:pPr lvl="2"/>
            <a:r>
              <a:rPr lang="en-GB" sz="1800" dirty="0" err="1" smtClean="0">
                <a:latin typeface="Cambria Math" panose="02040503050406030204" pitchFamily="18" charset="0"/>
                <a:ea typeface="Cambria Math" panose="02040503050406030204" pitchFamily="18" charset="0"/>
              </a:rPr>
              <a:t>foodCode</a:t>
            </a:r>
            <a:r>
              <a:rPr lang="en-GB" sz="1800" dirty="0" smtClean="0">
                <a:latin typeface="Cambria Math" panose="02040503050406030204" pitchFamily="18" charset="0"/>
                <a:ea typeface="Cambria Math" panose="02040503050406030204" pitchFamily="18" charset="0"/>
              </a:rPr>
              <a:t>: 5402</a:t>
            </a:r>
          </a:p>
          <a:p>
            <a:pPr lvl="2"/>
            <a:r>
              <a:rPr lang="en-GB" sz="1800" dirty="0" err="1" smtClean="0">
                <a:latin typeface="Cambria Math" panose="02040503050406030204" pitchFamily="18" charset="0"/>
                <a:ea typeface="Cambria Math" panose="02040503050406030204" pitchFamily="18" charset="0"/>
              </a:rPr>
              <a:t>foodNutrients</a:t>
            </a:r>
            <a:r>
              <a:rPr lang="en-GB" sz="1800" dirty="0" smtClean="0">
                <a:latin typeface="Cambria Math" panose="02040503050406030204" pitchFamily="18" charset="0"/>
                <a:ea typeface="Cambria Math" panose="02040503050406030204" pitchFamily="18" charset="0"/>
              </a:rPr>
              <a:t>: 0</a:t>
            </a:r>
          </a:p>
          <a:p>
            <a:pPr lvl="2"/>
            <a:r>
              <a:rPr lang="en-GB" sz="1800" dirty="0" err="1" smtClean="0">
                <a:latin typeface="Cambria Math" panose="02040503050406030204" pitchFamily="18" charset="0"/>
                <a:ea typeface="Cambria Math" panose="02040503050406030204" pitchFamily="18" charset="0"/>
              </a:rPr>
              <a:t>ndbNumber</a:t>
            </a:r>
            <a:r>
              <a:rPr lang="en-GB" sz="1800" dirty="0" smtClean="0">
                <a:latin typeface="Cambria Math" panose="02040503050406030204" pitchFamily="18" charset="0"/>
                <a:ea typeface="Cambria Math" panose="02040503050406030204" pitchFamily="18" charset="0"/>
              </a:rPr>
              <a:t>: 4603</a:t>
            </a:r>
          </a:p>
          <a:p>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3D9E195E-E0C9-4CB7-AA5A-3F3589DA621E}"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04983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394" y="484632"/>
            <a:ext cx="10755086" cy="1609344"/>
          </a:xfrm>
        </p:spPr>
        <p:txBody>
          <a:bodyPr>
            <a:normAutofit/>
          </a:bodyPr>
          <a:lstStyle/>
          <a:p>
            <a:pPr algn="ctr"/>
            <a:r>
              <a:rPr lang="en-GB" sz="4800" b="1" dirty="0" smtClean="0">
                <a:solidFill>
                  <a:srgbClr val="0070C0"/>
                </a:solidFill>
                <a:latin typeface="Cambria Math" panose="02040503050406030204" pitchFamily="18" charset="0"/>
                <a:ea typeface="Cambria Math" panose="02040503050406030204" pitchFamily="18" charset="0"/>
              </a:rPr>
              <a:t>II.	</a:t>
            </a:r>
            <a:r>
              <a:rPr lang="en-GB" sz="4800" b="1" dirty="0" err="1" smtClean="0">
                <a:solidFill>
                  <a:srgbClr val="0070C0"/>
                </a:solidFill>
                <a:latin typeface="Cambria Math" panose="02040503050406030204" pitchFamily="18" charset="0"/>
                <a:ea typeface="Cambria Math" panose="02040503050406030204" pitchFamily="18" charset="0"/>
              </a:rPr>
              <a:t>Khám</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phá</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và</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tiền</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xử</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lý</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dữ</a:t>
            </a:r>
            <a:r>
              <a:rPr lang="en-GB" sz="4800" b="1" dirty="0" smtClean="0">
                <a:solidFill>
                  <a:srgbClr val="0070C0"/>
                </a:solidFill>
                <a:latin typeface="Cambria Math" panose="02040503050406030204" pitchFamily="18" charset="0"/>
                <a:ea typeface="Cambria Math" panose="02040503050406030204" pitchFamily="18" charset="0"/>
              </a:rPr>
              <a:t> </a:t>
            </a:r>
            <a:r>
              <a:rPr lang="en-GB" sz="4800" b="1" dirty="0" err="1" smtClean="0">
                <a:solidFill>
                  <a:srgbClr val="0070C0"/>
                </a:solidFill>
                <a:latin typeface="Cambria Math" panose="02040503050406030204" pitchFamily="18" charset="0"/>
                <a:ea typeface="Cambria Math" panose="02040503050406030204" pitchFamily="18" charset="0"/>
              </a:rPr>
              <a:t>liệu</a:t>
            </a:r>
            <a:endParaRPr lang="en-GB" sz="4800" b="1"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r>
              <a:rPr lang="en-GB" b="1" dirty="0" smtClean="0">
                <a:solidFill>
                  <a:srgbClr val="0070C0"/>
                </a:solidFill>
                <a:latin typeface="Cambria Math" panose="02040503050406030204" pitchFamily="18" charset="0"/>
                <a:ea typeface="Cambria Math" panose="02040503050406030204" pitchFamily="18" charset="0"/>
              </a:rPr>
              <a:t>Ý </a:t>
            </a:r>
            <a:r>
              <a:rPr lang="en-GB" b="1" dirty="0" err="1" smtClean="0">
                <a:solidFill>
                  <a:srgbClr val="0070C0"/>
                </a:solidFill>
                <a:latin typeface="Cambria Math" panose="02040503050406030204" pitchFamily="18" charset="0"/>
                <a:ea typeface="Cambria Math" panose="02040503050406030204" pitchFamily="18" charset="0"/>
              </a:rPr>
              <a:t>nghĩa</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của</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mỗi</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dòng</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dữ</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liệu</a:t>
            </a:r>
            <a:r>
              <a:rPr lang="en-GB" b="1" dirty="0" smtClean="0">
                <a:solidFill>
                  <a:srgbClr val="0070C0"/>
                </a:solidFill>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Kết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phân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tích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dinh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dưỡng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món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ăn</a:t>
            </a:r>
            <a:endParaRPr lang="en-GB" dirty="0" smtClean="0">
              <a:latin typeface="Cambria Math" panose="02040503050406030204" pitchFamily="18" charset="0"/>
              <a:ea typeface="Cambria Math" panose="02040503050406030204" pitchFamily="18" charset="0"/>
            </a:endParaRPr>
          </a:p>
          <a:p>
            <a:r>
              <a:rPr lang="en-GB" b="1" dirty="0" smtClean="0">
                <a:solidFill>
                  <a:srgbClr val="0070C0"/>
                </a:solidFill>
                <a:latin typeface="Cambria Math" panose="02040503050406030204" pitchFamily="18" charset="0"/>
                <a:ea typeface="Cambria Math" panose="02040503050406030204" pitchFamily="18" charset="0"/>
              </a:rPr>
              <a:t>Ý </a:t>
            </a:r>
            <a:r>
              <a:rPr lang="en-GB" b="1" dirty="0" err="1" smtClean="0">
                <a:solidFill>
                  <a:srgbClr val="0070C0"/>
                </a:solidFill>
                <a:latin typeface="Cambria Math" panose="02040503050406030204" pitchFamily="18" charset="0"/>
                <a:ea typeface="Cambria Math" panose="02040503050406030204" pitchFamily="18" charset="0"/>
              </a:rPr>
              <a:t>nghĩa</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của</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các</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cột</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dữ</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liệu</a:t>
            </a:r>
            <a:r>
              <a:rPr lang="en-GB" b="1" dirty="0" smtClean="0">
                <a:solidFill>
                  <a:srgbClr val="0070C0"/>
                </a:solidFill>
                <a:latin typeface="Cambria Math" panose="02040503050406030204" pitchFamily="18" charset="0"/>
                <a:ea typeface="Cambria Math" panose="02040503050406030204" pitchFamily="18" charset="0"/>
              </a:rPr>
              <a:t>:</a:t>
            </a:r>
          </a:p>
          <a:p>
            <a:pPr lvl="1"/>
            <a:r>
              <a:rPr lang="en-GB" dirty="0" err="1">
                <a:latin typeface="Cambria Math" panose="02040503050406030204" pitchFamily="18" charset="0"/>
                <a:ea typeface="Cambria Math" panose="02040503050406030204" pitchFamily="18" charset="0"/>
              </a:rPr>
              <a:t>fdcld</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chuỗi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số</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nhất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dùng</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để</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danh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các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loại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được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quy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bởi</a:t>
            </a:r>
            <a:r>
              <a:rPr lang="en-GB" dirty="0">
                <a:latin typeface="Cambria Math" panose="02040503050406030204" pitchFamily="18" charset="0"/>
                <a:ea typeface="Cambria Math" panose="02040503050406030204" pitchFamily="18" charset="0"/>
              </a:rPr>
              <a:t> FCD</a:t>
            </a:r>
          </a:p>
          <a:p>
            <a:pPr lvl="1"/>
            <a:r>
              <a:rPr lang="en-GB" dirty="0" err="1">
                <a:latin typeface="Cambria Math" panose="02040503050406030204" pitchFamily="18" charset="0"/>
                <a:ea typeface="Cambria Math" panose="02040503050406030204" pitchFamily="18" charset="0"/>
              </a:rPr>
              <a:t>nbdNumber</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chuỗi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số</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nhất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được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dùng</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để</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danh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các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loại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được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quy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bởi</a:t>
            </a:r>
            <a:r>
              <a:rPr lang="en-GB" dirty="0">
                <a:latin typeface="Cambria Math" panose="02040503050406030204" pitchFamily="18" charset="0"/>
                <a:ea typeface="Cambria Math" panose="02040503050406030204" pitchFamily="18" charset="0"/>
              </a:rPr>
              <a:t> SR Legacy foods </a:t>
            </a:r>
            <a:r>
              <a:rPr lang="en-GB" dirty="0" err="1">
                <a:latin typeface="Cambria Math" panose="02040503050406030204" pitchFamily="18" charset="0"/>
                <a:ea typeface="Cambria Math" panose="02040503050406030204" pitchFamily="18" charset="0"/>
              </a:rPr>
              <a:t>khác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với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fcdld</a:t>
            </a:r>
            <a:endParaRPr lang="en-GB" dirty="0">
              <a:latin typeface="Cambria Math" panose="02040503050406030204" pitchFamily="18" charset="0"/>
              <a:ea typeface="Cambria Math" panose="02040503050406030204" pitchFamily="18" charset="0"/>
            </a:endParaRPr>
          </a:p>
          <a:p>
            <a:pPr lvl="1"/>
            <a:r>
              <a:rPr lang="en-GB" dirty="0">
                <a:latin typeface="Cambria Math" panose="02040503050406030204" pitchFamily="18" charset="0"/>
                <a:ea typeface="Cambria Math" panose="02040503050406030204" pitchFamily="18" charset="0"/>
              </a:rPr>
              <a:t>description: </a:t>
            </a:r>
            <a:r>
              <a:rPr lang="en-GB" dirty="0" err="1">
                <a:latin typeface="Cambria Math" panose="02040503050406030204" pitchFamily="18" charset="0"/>
                <a:ea typeface="Cambria Math" panose="02040503050406030204" pitchFamily="18" charset="0"/>
              </a:rPr>
              <a:t>mô</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tả</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loại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bao</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gồm</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tên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và</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đặc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trưng</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endParaRPr lang="en-GB" dirty="0">
              <a:latin typeface="Cambria Math" panose="02040503050406030204" pitchFamily="18" charset="0"/>
              <a:ea typeface="Cambria Math" panose="02040503050406030204" pitchFamily="18" charset="0"/>
            </a:endParaRPr>
          </a:p>
          <a:p>
            <a:pPr lvl="1"/>
            <a:r>
              <a:rPr lang="en-GB" dirty="0">
                <a:latin typeface="Cambria Math" panose="02040503050406030204" pitchFamily="18" charset="0"/>
                <a:ea typeface="Cambria Math" panose="02040503050406030204" pitchFamily="18" charset="0"/>
              </a:rPr>
              <a:t>datatype: </a:t>
            </a:r>
            <a:r>
              <a:rPr lang="en-GB" dirty="0" err="1">
                <a:latin typeface="Cambria Math" panose="02040503050406030204" pitchFamily="18" charset="0"/>
                <a:ea typeface="Cambria Math" panose="02040503050406030204" pitchFamily="18" charset="0"/>
              </a:rPr>
              <a:t>thông</a:t>
            </a:r>
            <a:r>
              <a:rPr lang="en-GB" dirty="0">
                <a:latin typeface="Cambria Math" panose="02040503050406030204" pitchFamily="18" charset="0"/>
                <a:ea typeface="Cambria Math" panose="02040503050406030204" pitchFamily="18" charset="0"/>
              </a:rPr>
              <a:t> tin </a:t>
            </a:r>
            <a:r>
              <a:rPr lang="en-GB" dirty="0" err="1">
                <a:latin typeface="Cambria Math" panose="02040503050406030204" pitchFamily="18" charset="0"/>
                <a:ea typeface="Cambria Math" panose="02040503050406030204" pitchFamily="18" charset="0"/>
              </a:rPr>
              <a:t>loại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khảo</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sát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tiến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hành</a:t>
            </a:r>
            <a:endParaRPr lang="en-GB" dirty="0">
              <a:latin typeface="Cambria Math" panose="02040503050406030204" pitchFamily="18" charset="0"/>
              <a:ea typeface="Cambria Math" panose="02040503050406030204" pitchFamily="18" charset="0"/>
            </a:endParaRPr>
          </a:p>
          <a:p>
            <a:pPr lvl="1"/>
            <a:r>
              <a:rPr lang="en-GB" dirty="0" err="1">
                <a:latin typeface="Cambria Math" panose="02040503050406030204" pitchFamily="18" charset="0"/>
                <a:ea typeface="Cambria Math" panose="02040503050406030204" pitchFamily="18" charset="0"/>
              </a:rPr>
              <a:t>publicationDate</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thời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gian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công</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bố</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dữ</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liệu</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phân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tích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về</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endParaRPr lang="en-GB" dirty="0">
              <a:latin typeface="Cambria Math" panose="02040503050406030204" pitchFamily="18" charset="0"/>
              <a:ea typeface="Cambria Math" panose="02040503050406030204" pitchFamily="18" charset="0"/>
            </a:endParaRPr>
          </a:p>
          <a:p>
            <a:pPr lvl="1"/>
            <a:r>
              <a:rPr lang="en-GB" dirty="0" err="1">
                <a:latin typeface="Cambria Math" panose="02040503050406030204" pitchFamily="18" charset="0"/>
                <a:ea typeface="Cambria Math" panose="02040503050406030204" pitchFamily="18" charset="0"/>
              </a:rPr>
              <a:t>foodCode</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chuỗi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số</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nhất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được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dùng</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để</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danh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các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loại</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món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ăn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được</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quy</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định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bởi</a:t>
            </a:r>
            <a:r>
              <a:rPr lang="en-GB" dirty="0">
                <a:latin typeface="Cambria Math" panose="02040503050406030204" pitchFamily="18" charset="0"/>
                <a:ea typeface="Cambria Math" panose="02040503050406030204" pitchFamily="18" charset="0"/>
              </a:rPr>
              <a:t> FNDDS</a:t>
            </a:r>
          </a:p>
          <a:p>
            <a:pPr lvl="1"/>
            <a:r>
              <a:rPr lang="en-GB" dirty="0" err="1" smtClean="0">
                <a:latin typeface="Cambria Math" panose="02040503050406030204" pitchFamily="18" charset="0"/>
                <a:ea typeface="Cambria Math" panose="02040503050406030204" pitchFamily="18" charset="0"/>
              </a:rPr>
              <a:t>FoodNutrients</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kết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quả</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phân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tích</a:t>
            </a:r>
            <a:r>
              <a:rPr lang="en-GB" dirty="0">
                <a:latin typeface="Cambria Math" panose="02040503050406030204" pitchFamily="18" charset="0"/>
                <a:ea typeface="Cambria Math" panose="02040503050406030204" pitchFamily="18" charset="0"/>
              </a:rPr>
              <a:t> chi </a:t>
            </a:r>
            <a:r>
              <a:rPr lang="en-GB" dirty="0" err="1">
                <a:latin typeface="Cambria Math" panose="02040503050406030204" pitchFamily="18" charset="0"/>
                <a:ea typeface="Cambria Math" panose="02040503050406030204" pitchFamily="18" charset="0"/>
              </a:rPr>
              <a:t>tiết</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về</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thành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phần</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dinh</a:t>
            </a:r>
            <a:r>
              <a:rPr lang="en-GB" dirty="0">
                <a:latin typeface="Cambria Math" panose="02040503050406030204" pitchFamily="18" charset="0"/>
                <a:ea typeface="Cambria Math" panose="02040503050406030204" pitchFamily="18" charset="0"/>
              </a:rPr>
              <a:t> </a:t>
            </a:r>
            <a:r>
              <a:rPr lang="en-GB" dirty="0" err="1">
                <a:latin typeface="Cambria Math" panose="02040503050406030204" pitchFamily="18" charset="0"/>
                <a:ea typeface="Cambria Math" panose="02040503050406030204" pitchFamily="18" charset="0"/>
              </a:rPr>
              <a:t>dưỡng</a:t>
            </a:r>
            <a:r>
              <a:rPr lang="en-GB" dirty="0">
                <a:latin typeface="Cambria Math" panose="02040503050406030204" pitchFamily="18" charset="0"/>
                <a:ea typeface="Cambria Math" panose="02040503050406030204" pitchFamily="18" charset="0"/>
              </a:rPr>
              <a:t> </a:t>
            </a:r>
          </a:p>
          <a:p>
            <a:pPr lvl="1"/>
            <a:endParaRPr lang="en-GB" dirty="0" smtClean="0">
              <a:latin typeface="Cambria Math" panose="02040503050406030204" pitchFamily="18" charset="0"/>
              <a:ea typeface="Cambria Math" panose="02040503050406030204" pitchFamily="18" charset="0"/>
            </a:endParaRPr>
          </a:p>
          <a:p>
            <a:endParaRPr lang="en-GB" dirty="0" smtClean="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09DB0EF8-B4CE-4861-853A-3FB4DCA9603D}"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61182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3">
                                            <p:txEl>
                                              <p:pRg st="9" end="9"/>
                                            </p:txEl>
                                          </p:spTgt>
                                        </p:tgtEl>
                                        <p:attrNameLst>
                                          <p:attrName>style.color</p:attrName>
                                        </p:attrNameLst>
                                      </p:cBhvr>
                                      <p:to>
                                        <a:srgbClr val="0070C0"/>
                                      </p:to>
                                    </p:animClr>
                                    <p:animClr clrSpc="rgb" dir="cw">
                                      <p:cBhvr>
                                        <p:cTn id="35" dur="500" fill="hold"/>
                                        <p:tgtEl>
                                          <p:spTgt spid="3">
                                            <p:txEl>
                                              <p:pRg st="9" end="9"/>
                                            </p:txEl>
                                          </p:spTgt>
                                        </p:tgtEl>
                                        <p:attrNameLst>
                                          <p:attrName>fillcolor</p:attrName>
                                        </p:attrNameLst>
                                      </p:cBhvr>
                                      <p:to>
                                        <a:srgbClr val="0070C0"/>
                                      </p:to>
                                    </p:animClr>
                                    <p:set>
                                      <p:cBhvr>
                                        <p:cTn id="36" dur="500" fill="hold"/>
                                        <p:tgtEl>
                                          <p:spTgt spid="3">
                                            <p:txEl>
                                              <p:pRg st="9" end="9"/>
                                            </p:txEl>
                                          </p:spTgt>
                                        </p:tgtEl>
                                        <p:attrNameLst>
                                          <p:attrName>fill.type</p:attrName>
                                        </p:attrNameLst>
                                      </p:cBhvr>
                                      <p:to>
                                        <p:strVal val="solid"/>
                                      </p:to>
                                    </p:set>
                                    <p:set>
                                      <p:cBhvr>
                                        <p:cTn id="37" dur="500" fill="hold"/>
                                        <p:tgtEl>
                                          <p:spTgt spid="3">
                                            <p:txEl>
                                              <p:pRg st="9" end="9"/>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47482"/>
          </a:xfrm>
        </p:spPr>
        <p:txBody>
          <a:bodyPr>
            <a:normAutofit/>
          </a:bodyPr>
          <a:lstStyle/>
          <a:p>
            <a:pPr algn="ctr"/>
            <a:r>
              <a:rPr lang="en-GB" sz="3200" dirty="0" err="1" smtClean="0">
                <a:solidFill>
                  <a:srgbClr val="0070C0"/>
                </a:solidFill>
                <a:latin typeface="Cambria Math" panose="02040503050406030204" pitchFamily="18" charset="0"/>
                <a:ea typeface="Cambria Math" panose="02040503050406030204" pitchFamily="18" charset="0"/>
              </a:rPr>
              <a:t>Tạo</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cột</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thuộc</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tính</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mới</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từ</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cột</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thuộc</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tính</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cũ</a:t>
            </a:r>
            <a:endParaRPr lang="en-GB" sz="32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a:xfrm>
            <a:off x="1069848" y="1050254"/>
            <a:ext cx="10058400" cy="2537678"/>
          </a:xfrm>
        </p:spPr>
        <p:txBody>
          <a:bodyPr>
            <a:normAutofit lnSpcReduction="10000"/>
          </a:bodyPr>
          <a:lstStyle/>
          <a:p>
            <a:r>
              <a:rPr lang="en-GB" dirty="0" err="1" smtClean="0">
                <a:latin typeface="Cambria Math" panose="02040503050406030204" pitchFamily="18" charset="0"/>
                <a:ea typeface="Cambria Math" panose="02040503050406030204" pitchFamily="18" charset="0"/>
              </a:rPr>
              <a:t>Chú</a:t>
            </a:r>
            <a:r>
              <a:rPr lang="en-GB" dirty="0" smtClean="0">
                <a:latin typeface="Cambria Math" panose="02040503050406030204" pitchFamily="18" charset="0"/>
                <a:ea typeface="Cambria Math" panose="02040503050406030204" pitchFamily="18" charset="0"/>
              </a:rPr>
              <a:t> ý </a:t>
            </a:r>
            <a:r>
              <a:rPr lang="en-GB" dirty="0" err="1" smtClean="0">
                <a:latin typeface="Cambria Math" panose="02040503050406030204" pitchFamily="18" charset="0"/>
                <a:ea typeface="Cambria Math" panose="02040503050406030204" pitchFamily="18" charset="0"/>
              </a:rPr>
              <a:t>đến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thuộc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quan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trọng</a:t>
            </a:r>
            <a:r>
              <a:rPr lang="en-GB" dirty="0">
                <a:latin typeface="Cambria Math" panose="02040503050406030204" pitchFamily="18" charset="0"/>
                <a:ea typeface="Cambria Math" panose="02040503050406030204" pitchFamily="18" charset="0"/>
              </a:rPr>
              <a:t> </a:t>
            </a:r>
            <a:r>
              <a:rPr lang="en-GB" dirty="0" smtClean="0">
                <a:latin typeface="Cambria Math" panose="02040503050406030204" pitchFamily="18" charset="0"/>
                <a:ea typeface="Cambria Math" panose="02040503050406030204" pitchFamily="18" charset="0"/>
              </a:rPr>
              <a:t>ban </a:t>
            </a:r>
            <a:r>
              <a:rPr lang="en-GB" dirty="0" err="1" smtClean="0">
                <a:latin typeface="Cambria Math" panose="02040503050406030204" pitchFamily="18" charset="0"/>
                <a:ea typeface="Cambria Math" panose="02040503050406030204" pitchFamily="18" charset="0"/>
              </a:rPr>
              <a:t>nãy</a:t>
            </a:r>
            <a:r>
              <a:rPr lang="en-GB" dirty="0" smtClean="0">
                <a:latin typeface="Cambria Math" panose="02040503050406030204" pitchFamily="18" charset="0"/>
                <a:ea typeface="Cambria Math" panose="02040503050406030204" pitchFamily="18" charset="0"/>
              </a:rPr>
              <a:t>:</a:t>
            </a:r>
          </a:p>
          <a:p>
            <a:pPr marL="457200" lvl="2">
              <a:spcBef>
                <a:spcPts val="1200"/>
              </a:spcBef>
              <a:spcAft>
                <a:spcPts val="0"/>
              </a:spcAft>
            </a:pPr>
            <a:r>
              <a:rPr lang="en-GB" sz="1800" dirty="0" err="1">
                <a:solidFill>
                  <a:srgbClr val="0070C0"/>
                </a:solidFill>
                <a:latin typeface="Cambria Math" panose="02040503050406030204" pitchFamily="18" charset="0"/>
                <a:ea typeface="Cambria Math" panose="02040503050406030204" pitchFamily="18" charset="0"/>
              </a:rPr>
              <a:t>FoodNutrients</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kết</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quả</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phân</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tích</a:t>
            </a:r>
            <a:r>
              <a:rPr lang="en-GB" sz="1800" dirty="0">
                <a:solidFill>
                  <a:srgbClr val="0070C0"/>
                </a:solidFill>
                <a:latin typeface="Cambria Math" panose="02040503050406030204" pitchFamily="18" charset="0"/>
                <a:ea typeface="Cambria Math" panose="02040503050406030204" pitchFamily="18" charset="0"/>
              </a:rPr>
              <a:t> chi </a:t>
            </a:r>
            <a:r>
              <a:rPr lang="en-GB" sz="1800" dirty="0" err="1">
                <a:solidFill>
                  <a:srgbClr val="0070C0"/>
                </a:solidFill>
                <a:latin typeface="Cambria Math" panose="02040503050406030204" pitchFamily="18" charset="0"/>
                <a:ea typeface="Cambria Math" panose="02040503050406030204" pitchFamily="18" charset="0"/>
              </a:rPr>
              <a:t>tiết</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về</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thành</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phần</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dinh</a:t>
            </a:r>
            <a:r>
              <a:rPr lang="en-GB" sz="1800" dirty="0">
                <a:solidFill>
                  <a:srgbClr val="0070C0"/>
                </a:solidFill>
                <a:latin typeface="Cambria Math" panose="02040503050406030204" pitchFamily="18" charset="0"/>
                <a:ea typeface="Cambria Math" panose="02040503050406030204" pitchFamily="18" charset="0"/>
              </a:rPr>
              <a:t> </a:t>
            </a:r>
            <a:r>
              <a:rPr lang="en-GB" sz="1800" dirty="0" err="1">
                <a:solidFill>
                  <a:srgbClr val="0070C0"/>
                </a:solidFill>
                <a:latin typeface="Cambria Math" panose="02040503050406030204" pitchFamily="18" charset="0"/>
                <a:ea typeface="Cambria Math" panose="02040503050406030204" pitchFamily="18" charset="0"/>
              </a:rPr>
              <a:t>dưỡng</a:t>
            </a:r>
            <a:r>
              <a:rPr lang="en-GB" sz="1800" dirty="0">
                <a:solidFill>
                  <a:srgbClr val="0070C0"/>
                </a:solidFill>
                <a:latin typeface="Cambria Math" panose="02040503050406030204" pitchFamily="18" charset="0"/>
                <a:ea typeface="Cambria Math" panose="02040503050406030204" pitchFamily="18" charset="0"/>
              </a:rPr>
              <a:t> </a:t>
            </a:r>
          </a:p>
          <a:p>
            <a:r>
              <a:rPr lang="en-GB" dirty="0" err="1" smtClean="0">
                <a:latin typeface="Cambria Math" panose="02040503050406030204" pitchFamily="18" charset="0"/>
                <a:ea typeface="Cambria Math" panose="02040503050406030204" pitchFamily="18" charset="0"/>
              </a:rPr>
              <a:t>Cần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a:t>
            </a:r>
          </a:p>
          <a:p>
            <a:pPr lvl="1"/>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phân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tách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thuộc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này</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thuộc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dựa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theo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tên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và</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vị</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đo</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lường</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Đồng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thời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tính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toán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định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lượng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đó</a:t>
            </a:r>
            <a:endParaRPr lang="en-GB" dirty="0" smtClean="0">
              <a:latin typeface="Cambria Math" panose="02040503050406030204" pitchFamily="18" charset="0"/>
              <a:ea typeface="Cambria Math" panose="02040503050406030204" pitchFamily="18" charset="0"/>
            </a:endParaRPr>
          </a:p>
          <a:p>
            <a:pPr lvl="1"/>
            <a:r>
              <a:rPr lang="en-GB" dirty="0" err="1" smtClean="0">
                <a:latin typeface="Cambria Math" panose="02040503050406030204" pitchFamily="18" charset="0"/>
                <a:ea typeface="Cambria Math" panose="02040503050406030204" pitchFamily="18" charset="0"/>
              </a:rPr>
              <a:t>Sau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phân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tách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được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dataframe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fdcId</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là</a:t>
            </a:r>
            <a:r>
              <a:rPr lang="en-GB" dirty="0" smtClean="0">
                <a:latin typeface="Cambria Math" panose="02040503050406030204" pitchFamily="18" charset="0"/>
                <a:ea typeface="Cambria Math" panose="02040503050406030204" pitchFamily="18" charset="0"/>
              </a:rPr>
              <a:t> index,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còn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biểu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diễn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phần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dinh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dưỡng</a:t>
            </a:r>
            <a:r>
              <a:rPr lang="en-GB" dirty="0" smtClean="0">
                <a:latin typeface="Cambria Math" panose="02040503050406030204" pitchFamily="18" charset="0"/>
                <a:ea typeface="Cambria Math" panose="02040503050406030204" pitchFamily="18" charset="0"/>
              </a:rPr>
              <a:t>:</a:t>
            </a:r>
          </a:p>
          <a:p>
            <a:endParaRPr lang="en-GB" dirty="0">
              <a:latin typeface="Cambria Math" panose="02040503050406030204" pitchFamily="18" charset="0"/>
              <a:ea typeface="Cambria Math" panose="02040503050406030204" pitchFamily="18" charset="0"/>
            </a:endParaRPr>
          </a:p>
        </p:txBody>
      </p:sp>
      <p:pic>
        <p:nvPicPr>
          <p:cNvPr id="4" name="Picture 3"/>
          <p:cNvPicPr>
            <a:picLocks noChangeAspect="1"/>
          </p:cNvPicPr>
          <p:nvPr/>
        </p:nvPicPr>
        <p:blipFill>
          <a:blip r:embed="rId2"/>
          <a:stretch>
            <a:fillRect/>
          </a:stretch>
        </p:blipFill>
        <p:spPr>
          <a:xfrm>
            <a:off x="1628503" y="3518263"/>
            <a:ext cx="9100458" cy="2792322"/>
          </a:xfrm>
          <a:prstGeom prst="rect">
            <a:avLst/>
          </a:prstGeom>
        </p:spPr>
      </p:pic>
      <p:sp>
        <p:nvSpPr>
          <p:cNvPr id="5" name="Date Placeholder 4"/>
          <p:cNvSpPr>
            <a:spLocks noGrp="1"/>
          </p:cNvSpPr>
          <p:nvPr>
            <p:ph type="dt" sz="half" idx="10"/>
          </p:nvPr>
        </p:nvSpPr>
        <p:spPr/>
        <p:txBody>
          <a:bodyPr/>
          <a:lstStyle/>
          <a:p>
            <a:fld id="{8959DC43-0835-4E8F-9001-D31314AF39CE}" type="datetime1">
              <a:rPr lang="en-US" smtClean="0"/>
              <a:t>1/14/2021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48639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err="1" smtClean="0">
                <a:solidFill>
                  <a:srgbClr val="0070C0"/>
                </a:solidFill>
                <a:latin typeface="Cambria Math" panose="02040503050406030204" pitchFamily="18" charset="0"/>
                <a:ea typeface="Cambria Math" panose="02040503050406030204" pitchFamily="18" charset="0"/>
              </a:rPr>
              <a:t>Đặt</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câu</a:t>
            </a:r>
            <a:r>
              <a:rPr lang="en-GB" b="1" dirty="0" smtClean="0">
                <a:solidFill>
                  <a:srgbClr val="0070C0"/>
                </a:solidFill>
                <a:latin typeface="Cambria Math" panose="02040503050406030204" pitchFamily="18" charset="0"/>
                <a:ea typeface="Cambria Math" panose="02040503050406030204" pitchFamily="18" charset="0"/>
              </a:rPr>
              <a:t> </a:t>
            </a:r>
            <a:r>
              <a:rPr lang="en-GB" b="1" dirty="0" err="1" smtClean="0">
                <a:solidFill>
                  <a:srgbClr val="0070C0"/>
                </a:solidFill>
                <a:latin typeface="Cambria Math" panose="02040503050406030204" pitchFamily="18" charset="0"/>
                <a:ea typeface="Cambria Math" panose="02040503050406030204" pitchFamily="18" charset="0"/>
              </a:rPr>
              <a:t>hỏi</a:t>
            </a:r>
            <a:r>
              <a:rPr lang="en-GB" b="1" dirty="0">
                <a:solidFill>
                  <a:srgbClr val="0070C0"/>
                </a:solidFill>
                <a:latin typeface="Cambria Math" panose="02040503050406030204" pitchFamily="18" charset="0"/>
                <a:ea typeface="Cambria Math" panose="02040503050406030204" pitchFamily="18" charset="0"/>
              </a:rPr>
              <a:t>?</a:t>
            </a:r>
          </a:p>
        </p:txBody>
      </p:sp>
      <p:sp>
        <p:nvSpPr>
          <p:cNvPr id="3" name="Content Placeholder 2"/>
          <p:cNvSpPr>
            <a:spLocks noGrp="1"/>
          </p:cNvSpPr>
          <p:nvPr>
            <p:ph idx="1"/>
          </p:nvPr>
        </p:nvSpPr>
        <p:spPr>
          <a:xfrm>
            <a:off x="1069848" y="2121408"/>
            <a:ext cx="10058400" cy="4516501"/>
          </a:xfrm>
        </p:spPr>
        <p:txBody>
          <a:bodyPr>
            <a:normAutofit fontScale="25000" lnSpcReduction="20000"/>
          </a:bodyPr>
          <a:lstStyle/>
          <a:p>
            <a:r>
              <a:rPr lang="en-GB" sz="6400" dirty="0" err="1" smtClean="0">
                <a:latin typeface="Cambria Math" panose="02040503050406030204" pitchFamily="18" charset="0"/>
                <a:ea typeface="Cambria Math" panose="02040503050406030204" pitchFamily="18" charset="0"/>
              </a:rPr>
              <a:t>Đâu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công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tính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năng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lượng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từ</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thành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phần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dinh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dưỡng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cụ</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thể</a:t>
            </a:r>
            <a:r>
              <a:rPr lang="en-GB" sz="6400" dirty="0" smtClean="0">
                <a:latin typeface="Cambria Math" panose="02040503050406030204" pitchFamily="18" charset="0"/>
                <a:ea typeface="Cambria Math" panose="02040503050406030204" pitchFamily="18" charset="0"/>
              </a:rPr>
              <a:t>?</a:t>
            </a:r>
          </a:p>
          <a:p>
            <a:pPr lvl="1"/>
            <a:r>
              <a:rPr lang="en-GB" sz="6400" dirty="0" smtClean="0">
                <a:latin typeface="Cambria Math" panose="02040503050406030204" pitchFamily="18" charset="0"/>
                <a:ea typeface="Cambria Math" panose="02040503050406030204" pitchFamily="18" charset="0"/>
              </a:rPr>
              <a:t>Input </a:t>
            </a:r>
            <a:r>
              <a:rPr lang="en-GB" sz="6400" dirty="0" err="1" smtClean="0">
                <a:latin typeface="Cambria Math" panose="02040503050406030204" pitchFamily="18" charset="0"/>
                <a:ea typeface="Cambria Math" panose="02040503050406030204" pitchFamily="18" charset="0"/>
              </a:rPr>
              <a:t>được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xác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định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cột</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thành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phần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dinh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dưỡng</a:t>
            </a:r>
            <a:endParaRPr lang="en-GB" sz="6400" dirty="0" smtClean="0">
              <a:latin typeface="Cambria Math" panose="02040503050406030204" pitchFamily="18" charset="0"/>
              <a:ea typeface="Cambria Math" panose="02040503050406030204" pitchFamily="18" charset="0"/>
            </a:endParaRPr>
          </a:p>
          <a:p>
            <a:pPr lvl="1"/>
            <a:r>
              <a:rPr lang="en-GB" sz="6400" dirty="0" smtClean="0">
                <a:latin typeface="Cambria Math" panose="02040503050406030204" pitchFamily="18" charset="0"/>
                <a:ea typeface="Cambria Math" panose="02040503050406030204" pitchFamily="18" charset="0"/>
              </a:rPr>
              <a:t>Output </a:t>
            </a:r>
            <a:r>
              <a:rPr lang="en-GB" sz="6400" dirty="0" err="1" smtClean="0">
                <a:latin typeface="Cambria Math" panose="02040503050406030204" pitchFamily="18" charset="0"/>
                <a:ea typeface="Cambria Math" panose="02040503050406030204" pitchFamily="18" charset="0"/>
              </a:rPr>
              <a:t>được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xác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định</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cột</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năng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lượng</a:t>
            </a:r>
            <a:endParaRPr lang="en-GB" sz="6400" dirty="0" smtClean="0">
              <a:latin typeface="Cambria Math" panose="02040503050406030204" pitchFamily="18" charset="0"/>
              <a:ea typeface="Cambria Math" panose="02040503050406030204" pitchFamily="18" charset="0"/>
            </a:endParaRPr>
          </a:p>
          <a:p>
            <a:pPr lvl="1"/>
            <a:r>
              <a:rPr lang="en-GB" sz="6400" dirty="0" err="1" smtClean="0">
                <a:latin typeface="Cambria Math" panose="02040503050406030204" pitchFamily="18" charset="0"/>
                <a:ea typeface="Cambria Math" panose="02040503050406030204" pitchFamily="18" charset="0"/>
              </a:rPr>
              <a:t>Dễ</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nhận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thấy</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đây</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bài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toán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hồi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quy</a:t>
            </a:r>
            <a:endParaRPr lang="en-GB" sz="6400" dirty="0" smtClean="0">
              <a:latin typeface="Cambria Math" panose="02040503050406030204" pitchFamily="18" charset="0"/>
              <a:ea typeface="Cambria Math" panose="02040503050406030204" pitchFamily="18" charset="0"/>
            </a:endParaRPr>
          </a:p>
          <a:p>
            <a:pPr lvl="1"/>
            <a:r>
              <a:rPr lang="vi-VN" sz="6400" dirty="0">
                <a:latin typeface="Cambria Math" panose="02040503050406030204" pitchFamily="18" charset="0"/>
                <a:ea typeface="Cambria Math" panose="02040503050406030204" pitchFamily="18" charset="0"/>
              </a:rPr>
              <a:t>Như vậy năng lượng sẽ được tính thông qua một công thức với các hạng tử là các thành phần dinh dưỡng cụ </a:t>
            </a:r>
            <a:r>
              <a:rPr lang="vi-VN" sz="6400" dirty="0" smtClean="0">
                <a:latin typeface="Cambria Math" panose="02040503050406030204" pitchFamily="18" charset="0"/>
                <a:ea typeface="Cambria Math" panose="02040503050406030204" pitchFamily="18" charset="0"/>
              </a:rPr>
              <a:t>thể</a:t>
            </a:r>
            <a:endParaRPr lang="en-GB" sz="6400" dirty="0" smtClean="0">
              <a:latin typeface="Cambria Math" panose="02040503050406030204" pitchFamily="18" charset="0"/>
              <a:ea typeface="Cambria Math" panose="02040503050406030204" pitchFamily="18" charset="0"/>
            </a:endParaRPr>
          </a:p>
          <a:p>
            <a:r>
              <a:rPr lang="en-GB" sz="6400" dirty="0" err="1" smtClean="0">
                <a:latin typeface="Cambria Math" panose="02040503050406030204" pitchFamily="18" charset="0"/>
                <a:ea typeface="Cambria Math" panose="02040503050406030204" pitchFamily="18" charset="0"/>
              </a:rPr>
              <a:t>Việc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tìm</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ra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câu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trả</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lời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cho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câu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hỏi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này</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có</a:t>
            </a:r>
            <a:r>
              <a:rPr lang="en-GB" sz="6400" dirty="0" smtClean="0">
                <a:latin typeface="Cambria Math" panose="02040503050406030204" pitchFamily="18" charset="0"/>
                <a:ea typeface="Cambria Math" panose="02040503050406030204" pitchFamily="18" charset="0"/>
              </a:rPr>
              <a:t> ý </a:t>
            </a:r>
            <a:r>
              <a:rPr lang="en-GB" sz="6400" dirty="0" err="1" smtClean="0">
                <a:latin typeface="Cambria Math" panose="02040503050406030204" pitchFamily="18" charset="0"/>
                <a:ea typeface="Cambria Math" panose="02040503050406030204" pitchFamily="18" charset="0"/>
              </a:rPr>
              <a:t>nghĩa</a:t>
            </a:r>
            <a:r>
              <a:rPr lang="en-GB" sz="6400" dirty="0" smtClean="0">
                <a:latin typeface="Cambria Math" panose="02040503050406030204" pitchFamily="18" charset="0"/>
                <a:ea typeface="Cambria Math" panose="02040503050406030204" pitchFamily="18" charset="0"/>
              </a:rPr>
              <a:t>:</a:t>
            </a:r>
          </a:p>
          <a:p>
            <a:pPr lvl="1"/>
            <a:r>
              <a:rPr lang="en-GB" sz="6400" dirty="0" err="1" smtClean="0">
                <a:latin typeface="Cambria Math" panose="02040503050406030204" pitchFamily="18" charset="0"/>
                <a:ea typeface="Cambria Math" panose="02040503050406030204" pitchFamily="18" charset="0"/>
              </a:rPr>
              <a:t>Từ</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việc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biết</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được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năng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lượng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mỗi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loại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thực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phẩm</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mang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lại</a:t>
            </a:r>
            <a:r>
              <a:rPr lang="en-GB" sz="6400" dirty="0" smtClean="0">
                <a:latin typeface="Cambria Math" panose="02040503050406030204" pitchFamily="18" charset="0"/>
                <a:ea typeface="Cambria Math" panose="02040503050406030204" pitchFamily="18" charset="0"/>
              </a:rPr>
              <a:t>, con </a:t>
            </a:r>
            <a:r>
              <a:rPr lang="en-GB" sz="6400" dirty="0" err="1" smtClean="0">
                <a:latin typeface="Cambria Math" panose="02040503050406030204" pitchFamily="18" charset="0"/>
                <a:ea typeface="Cambria Math" panose="02040503050406030204" pitchFamily="18" charset="0"/>
              </a:rPr>
              <a:t>người</a:t>
            </a:r>
            <a:r>
              <a:rPr lang="en-GB" sz="6400" dirty="0" smtClean="0">
                <a:latin typeface="Cambria Math" panose="02040503050406030204" pitchFamily="18" charset="0"/>
                <a:ea typeface="Cambria Math" panose="02040503050406030204" pitchFamily="18" charset="0"/>
              </a:rPr>
              <a:t> ta </a:t>
            </a:r>
            <a:r>
              <a:rPr lang="en-GB" sz="6400" dirty="0" err="1" smtClean="0">
                <a:latin typeface="Cambria Math" panose="02040503050406030204" pitchFamily="18" charset="0"/>
                <a:ea typeface="Cambria Math" panose="02040503050406030204" pitchFamily="18" charset="0"/>
              </a:rPr>
              <a:t>có</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thể</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chủ</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động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trong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việc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điều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phối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khẩu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phần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ăn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hằng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ngày</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sao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cho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cân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bằng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giữa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năng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lượng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cần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nạp</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vào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khỏe</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của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họ</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đặc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biệt</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trong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bối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cảnh</a:t>
            </a:r>
            <a:r>
              <a:rPr lang="en-GB" sz="6400" dirty="0" smtClean="0">
                <a:latin typeface="Cambria Math" panose="02040503050406030204" pitchFamily="18" charset="0"/>
                <a:ea typeface="Cambria Math" panose="02040503050406030204" pitchFamily="18" charset="0"/>
              </a:rPr>
              <a:t> con </a:t>
            </a:r>
            <a:r>
              <a:rPr lang="en-GB" sz="6400" dirty="0" err="1" smtClean="0">
                <a:latin typeface="Cambria Math" panose="02040503050406030204" pitchFamily="18" charset="0"/>
                <a:ea typeface="Cambria Math" panose="02040503050406030204" pitchFamily="18" charset="0"/>
              </a:rPr>
              <a:t>người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ngày</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càng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chú</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trọng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hơn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vào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khỏe</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của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mình</a:t>
            </a:r>
            <a:endParaRPr lang="en-GB" sz="6400" dirty="0">
              <a:latin typeface="Cambria Math" panose="02040503050406030204" pitchFamily="18" charset="0"/>
              <a:ea typeface="Cambria Math" panose="02040503050406030204" pitchFamily="18" charset="0"/>
            </a:endParaRPr>
          </a:p>
          <a:p>
            <a:pPr lvl="1"/>
            <a:r>
              <a:rPr lang="en-GB" sz="6400" dirty="0" err="1" smtClean="0">
                <a:latin typeface="Cambria Math" panose="02040503050406030204" pitchFamily="18" charset="0"/>
                <a:ea typeface="Cambria Math" panose="02040503050406030204" pitchFamily="18" charset="0"/>
              </a:rPr>
              <a:t>Ngoài</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ra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nó</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còn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giúp</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chuyên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gia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nhà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nghiên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cứu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phát</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triển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các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sản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phẩm</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phù</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hợp</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thị</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hiếu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sức</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khỏe</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mà</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vẫn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đảm</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bảo</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năng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lượng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cùng</a:t>
            </a:r>
            <a:r>
              <a:rPr lang="en-GB" sz="6400" dirty="0" smtClean="0">
                <a:latin typeface="Cambria Math" panose="02040503050406030204" pitchFamily="18" charset="0"/>
                <a:ea typeface="Cambria Math" panose="02040503050406030204" pitchFamily="18" charset="0"/>
              </a:rPr>
              <a:t> chi </a:t>
            </a:r>
            <a:r>
              <a:rPr lang="en-GB" sz="6400" dirty="0" err="1" smtClean="0">
                <a:latin typeface="Cambria Math" panose="02040503050406030204" pitchFamily="18" charset="0"/>
                <a:ea typeface="Cambria Math" panose="02040503050406030204" pitchFamily="18" charset="0"/>
              </a:rPr>
              <a:t>phí</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sản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xuất</a:t>
            </a:r>
            <a:endParaRPr lang="en-GB" sz="6400" dirty="0" smtClean="0">
              <a:latin typeface="Cambria Math" panose="02040503050406030204" pitchFamily="18" charset="0"/>
              <a:ea typeface="Cambria Math" panose="02040503050406030204" pitchFamily="18" charset="0"/>
            </a:endParaRPr>
          </a:p>
          <a:p>
            <a:r>
              <a:rPr lang="en-GB" sz="6400" dirty="0" err="1" smtClean="0">
                <a:latin typeface="Cambria Math" panose="02040503050406030204" pitchFamily="18" charset="0"/>
                <a:ea typeface="Cambria Math" panose="02040503050406030204" pitchFamily="18" charset="0"/>
              </a:rPr>
              <a:t>Nguồn</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cảm</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hứng</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của</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câu</a:t>
            </a:r>
            <a:r>
              <a:rPr lang="en-GB" sz="6400" dirty="0" smtClean="0">
                <a:latin typeface="Cambria Math" panose="02040503050406030204" pitchFamily="18" charset="0"/>
                <a:ea typeface="Cambria Math" panose="02040503050406030204" pitchFamily="18" charset="0"/>
              </a:rPr>
              <a:t> </a:t>
            </a:r>
            <a:r>
              <a:rPr lang="en-GB" sz="6400" dirty="0" err="1" smtClean="0">
                <a:latin typeface="Cambria Math" panose="02040503050406030204" pitchFamily="18" charset="0"/>
                <a:ea typeface="Cambria Math" panose="02040503050406030204" pitchFamily="18" charset="0"/>
              </a:rPr>
              <a:t>hỏi</a:t>
            </a:r>
            <a:r>
              <a:rPr lang="en-GB" sz="6400" dirty="0" smtClean="0">
                <a:latin typeface="Cambria Math" panose="02040503050406030204" pitchFamily="18" charset="0"/>
                <a:ea typeface="Cambria Math" panose="02040503050406030204" pitchFamily="18" charset="0"/>
              </a:rPr>
              <a:t>:</a:t>
            </a:r>
          </a:p>
          <a:p>
            <a:pPr lvl="1"/>
            <a:r>
              <a:rPr lang="vi-VN" sz="6400" dirty="0">
                <a:latin typeface="Cambria Math" panose="02040503050406030204" pitchFamily="18" charset="0"/>
                <a:ea typeface="Cambria Math" panose="02040503050406030204" pitchFamily="18" charset="0"/>
              </a:rPr>
              <a:t>Phải nói rằng nguồn cảm hứng của câu hỏi xuất phát từ nguồn cảm hứng chọn chủ để của nhóm em, nhóm em nhận thấy rằng tỉ lệ béo phì ở dân số các quốc gia mỗi ngày một tăng, họ luôn đặt ra câu hỏi tại sao tôi ăn ít nhưng vẫn mập. Tuy nhiên họ không biết rằng họ ăn ít về khối lương nhưng lượng calo trong thực phẩm họ ăn không hề thấp, do đó nhóm em đã đặt ra câu hỏi là đâu là công thức tính năng lượng từ các thành phân dinh dưỡng của món ăn, nhằm giúp mọi người hiểu được thực phẩm họ ăn chứa nhiều năng lượng tới đâu để có thể điều chỉnh chế độ ăn cân bằng và hợp lý</a:t>
            </a:r>
          </a:p>
          <a:p>
            <a:endParaRPr lang="en-GB" sz="6400" dirty="0" smtClean="0">
              <a:latin typeface="Cambria Math" panose="02040503050406030204" pitchFamily="18" charset="0"/>
              <a:ea typeface="Cambria Math" panose="02040503050406030204" pitchFamily="18" charset="0"/>
            </a:endParaRPr>
          </a:p>
          <a:p>
            <a:pPr lvl="1"/>
            <a:endParaRPr lang="en-GB" sz="2200" dirty="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A7598198-E49F-4218-BB1E-2DD483E2FAC5}"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291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err="1" smtClean="0">
                <a:solidFill>
                  <a:srgbClr val="0070C0"/>
                </a:solidFill>
                <a:latin typeface="Cambria Math" panose="02040503050406030204" pitchFamily="18" charset="0"/>
                <a:ea typeface="Cambria Math" panose="02040503050406030204" pitchFamily="18" charset="0"/>
              </a:rPr>
              <a:t>Khám</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phá</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và</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tiền</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xử</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lý</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trước</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khi</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tách</a:t>
            </a:r>
            <a:r>
              <a:rPr lang="en-GB" sz="3200" dirty="0" smtClean="0">
                <a:solidFill>
                  <a:srgbClr val="0070C0"/>
                </a:solidFill>
                <a:latin typeface="Cambria Math" panose="02040503050406030204" pitchFamily="18" charset="0"/>
                <a:ea typeface="Cambria Math" panose="02040503050406030204" pitchFamily="18" charset="0"/>
              </a:rPr>
              <a:t> </a:t>
            </a:r>
            <a:r>
              <a:rPr lang="en-GB" sz="3200" dirty="0" err="1" smtClean="0">
                <a:solidFill>
                  <a:srgbClr val="0070C0"/>
                </a:solidFill>
                <a:latin typeface="Cambria Math" panose="02040503050406030204" pitchFamily="18" charset="0"/>
                <a:ea typeface="Cambria Math" panose="02040503050406030204" pitchFamily="18" charset="0"/>
              </a:rPr>
              <a:t>tập</a:t>
            </a:r>
            <a:endParaRPr lang="en-GB" sz="3200"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DataType</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“Energy (Cal)”: float64</a:t>
            </a:r>
          </a:p>
          <a:p>
            <a:r>
              <a:rPr lang="en-GB" dirty="0" err="1" smtClean="0">
                <a:latin typeface="Cambria Math" panose="02040503050406030204" pitchFamily="18" charset="0"/>
                <a:ea typeface="Cambria Math" panose="02040503050406030204" pitchFamily="18" charset="0"/>
              </a:rPr>
              <a:t>Số</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dòng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của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“Energy (Cal)”: 28</a:t>
            </a:r>
          </a:p>
          <a:p>
            <a:r>
              <a:rPr lang="en-GB" dirty="0" err="1" smtClean="0">
                <a:latin typeface="Cambria Math" panose="02040503050406030204" pitchFamily="18" charset="0"/>
                <a:ea typeface="Cambria Math" panose="02040503050406030204" pitchFamily="18" charset="0"/>
              </a:rPr>
              <a:t>Thực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hiện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xóa</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dòng</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thiếu</a:t>
            </a:r>
            <a:endParaRPr lang="en-GB" dirty="0" smtClean="0">
              <a:latin typeface="Cambria Math" panose="02040503050406030204" pitchFamily="18" charset="0"/>
              <a:ea typeface="Cambria Math" panose="02040503050406030204" pitchFamily="18" charset="0"/>
            </a:endParaRPr>
          </a:p>
          <a:p>
            <a:endParaRPr lang="en-GB" dirty="0"/>
          </a:p>
        </p:txBody>
      </p:sp>
      <p:sp>
        <p:nvSpPr>
          <p:cNvPr id="4" name="Date Placeholder 3"/>
          <p:cNvSpPr>
            <a:spLocks noGrp="1"/>
          </p:cNvSpPr>
          <p:nvPr>
            <p:ph type="dt" sz="half" idx="10"/>
          </p:nvPr>
        </p:nvSpPr>
        <p:spPr/>
        <p:txBody>
          <a:bodyPr/>
          <a:lstStyle/>
          <a:p>
            <a:fld id="{4A448460-AFD3-4F81-ABB9-D302396A03AF}"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24113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solidFill>
                  <a:srgbClr val="0070C0"/>
                </a:solidFill>
                <a:latin typeface="Cambria Math" panose="02040503050406030204" pitchFamily="18" charset="0"/>
                <a:ea typeface="Cambria Math" panose="02040503050406030204" pitchFamily="18" charset="0"/>
              </a:rPr>
              <a:t>Tách</a:t>
            </a:r>
            <a:r>
              <a:rPr lang="en-GB" dirty="0" smtClean="0">
                <a:solidFill>
                  <a:srgbClr val="0070C0"/>
                </a:solidFill>
                <a:latin typeface="Cambria Math" panose="02040503050406030204" pitchFamily="18" charset="0"/>
                <a:ea typeface="Cambria Math" panose="02040503050406030204" pitchFamily="18" charset="0"/>
              </a:rPr>
              <a:t> </a:t>
            </a:r>
            <a:r>
              <a:rPr lang="en-GB" dirty="0" err="1" smtClean="0">
                <a:solidFill>
                  <a:srgbClr val="0070C0"/>
                </a:solidFill>
                <a:latin typeface="Cambria Math" panose="02040503050406030204" pitchFamily="18" charset="0"/>
                <a:ea typeface="Cambria Math" panose="02040503050406030204" pitchFamily="18" charset="0"/>
              </a:rPr>
              <a:t>các</a:t>
            </a:r>
            <a:r>
              <a:rPr lang="en-GB" dirty="0" smtClean="0">
                <a:solidFill>
                  <a:srgbClr val="0070C0"/>
                </a:solidFill>
                <a:latin typeface="Cambria Math" panose="02040503050406030204" pitchFamily="18" charset="0"/>
                <a:ea typeface="Cambria Math" panose="02040503050406030204" pitchFamily="18" charset="0"/>
              </a:rPr>
              <a:t> </a:t>
            </a:r>
            <a:r>
              <a:rPr lang="en-GB" dirty="0" err="1" smtClean="0">
                <a:solidFill>
                  <a:srgbClr val="0070C0"/>
                </a:solidFill>
                <a:latin typeface="Cambria Math" panose="02040503050406030204" pitchFamily="18" charset="0"/>
                <a:ea typeface="Cambria Math" panose="02040503050406030204" pitchFamily="18" charset="0"/>
              </a:rPr>
              <a:t>tập</a:t>
            </a:r>
            <a:r>
              <a:rPr lang="en-GB" dirty="0" smtClean="0">
                <a:solidFill>
                  <a:srgbClr val="0070C0"/>
                </a:solidFill>
                <a:latin typeface="Cambria Math" panose="02040503050406030204" pitchFamily="18" charset="0"/>
                <a:ea typeface="Cambria Math" panose="02040503050406030204" pitchFamily="18" charset="0"/>
              </a:rPr>
              <a:t> </a:t>
            </a:r>
            <a:r>
              <a:rPr lang="en-GB" dirty="0" err="1" smtClean="0">
                <a:solidFill>
                  <a:srgbClr val="0070C0"/>
                </a:solidFill>
                <a:latin typeface="Cambria Math" panose="02040503050406030204" pitchFamily="18" charset="0"/>
                <a:ea typeface="Cambria Math" panose="02040503050406030204" pitchFamily="18" charset="0"/>
              </a:rPr>
              <a:t>dữ</a:t>
            </a:r>
            <a:r>
              <a:rPr lang="en-GB" dirty="0" smtClean="0">
                <a:solidFill>
                  <a:srgbClr val="0070C0"/>
                </a:solidFill>
                <a:latin typeface="Cambria Math" panose="02040503050406030204" pitchFamily="18" charset="0"/>
                <a:ea typeface="Cambria Math" panose="02040503050406030204" pitchFamily="18" charset="0"/>
              </a:rPr>
              <a:t> </a:t>
            </a:r>
            <a:r>
              <a:rPr lang="en-GB" dirty="0" err="1" smtClean="0">
                <a:solidFill>
                  <a:srgbClr val="0070C0"/>
                </a:solidFill>
                <a:latin typeface="Cambria Math" panose="02040503050406030204" pitchFamily="18" charset="0"/>
                <a:ea typeface="Cambria Math" panose="02040503050406030204" pitchFamily="18" charset="0"/>
              </a:rPr>
              <a:t>liệu</a:t>
            </a:r>
            <a:endParaRPr lang="en-GB" dirty="0">
              <a:solidFill>
                <a:srgbClr val="0070C0"/>
              </a:solidFill>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GB" dirty="0" err="1" smtClean="0">
                <a:latin typeface="Cambria Math" panose="02040503050406030204" pitchFamily="18" charset="0"/>
                <a:ea typeface="Cambria Math" panose="02040503050406030204" pitchFamily="18" charset="0"/>
              </a:rPr>
              <a:t>Tách</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thành</a:t>
            </a:r>
            <a:r>
              <a:rPr lang="en-GB" dirty="0" smtClean="0">
                <a:latin typeface="Cambria Math" panose="02040503050406030204" pitchFamily="18" charset="0"/>
                <a:ea typeface="Cambria Math" panose="02040503050406030204" pitchFamily="18" charset="0"/>
              </a:rPr>
              <a:t> 3 </a:t>
            </a:r>
            <a:r>
              <a:rPr lang="en-GB" dirty="0" err="1" smtClean="0">
                <a:latin typeface="Cambria Math" panose="02040503050406030204" pitchFamily="18" charset="0"/>
                <a:ea typeface="Cambria Math" panose="02040503050406030204" pitchFamily="18" charset="0"/>
              </a:rPr>
              <a:t>tập</a:t>
            </a:r>
            <a:r>
              <a:rPr lang="en-GB" dirty="0" smtClean="0">
                <a:latin typeface="Cambria Math" panose="02040503050406030204" pitchFamily="18" charset="0"/>
                <a:ea typeface="Cambria Math" panose="02040503050406030204" pitchFamily="18" charset="0"/>
              </a:rPr>
              <a:t> train, validation, test </a:t>
            </a:r>
            <a:r>
              <a:rPr lang="en-GB" dirty="0" err="1" smtClean="0">
                <a:latin typeface="Cambria Math" panose="02040503050406030204" pitchFamily="18" charset="0"/>
                <a:ea typeface="Cambria Math" panose="02040503050406030204" pitchFamily="18" charset="0"/>
              </a:rPr>
              <a:t>với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tỉ</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lệ</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lần</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lượt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là</a:t>
            </a:r>
            <a:r>
              <a:rPr lang="en-GB" dirty="0" smtClean="0">
                <a:latin typeface="Cambria Math" panose="02040503050406030204" pitchFamily="18" charset="0"/>
                <a:ea typeface="Cambria Math" panose="02040503050406030204" pitchFamily="18" charset="0"/>
              </a:rPr>
              <a:t>: 60%, 20%, 20%</a:t>
            </a:r>
          </a:p>
          <a:p>
            <a:r>
              <a:rPr lang="en-GB" dirty="0" smtClean="0">
                <a:latin typeface="Cambria Math" panose="02040503050406030204" pitchFamily="18" charset="0"/>
                <a:ea typeface="Cambria Math" panose="02040503050406030204" pitchFamily="18" charset="0"/>
              </a:rPr>
              <a:t>Vector input X: </a:t>
            </a:r>
            <a:r>
              <a:rPr lang="en-GB" dirty="0" err="1" smtClean="0">
                <a:latin typeface="Cambria Math" panose="02040503050406030204" pitchFamily="18" charset="0"/>
                <a:ea typeface="Cambria Math" panose="02040503050406030204" pitchFamily="18" charset="0"/>
              </a:rPr>
              <a:t>tất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cả</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các</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ngoại</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trừ</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“Energy (Cal)”</a:t>
            </a:r>
          </a:p>
          <a:p>
            <a:r>
              <a:rPr lang="en-GB" dirty="0" smtClean="0">
                <a:latin typeface="Cambria Math" panose="02040503050406030204" pitchFamily="18" charset="0"/>
                <a:ea typeface="Cambria Math" panose="02040503050406030204" pitchFamily="18" charset="0"/>
              </a:rPr>
              <a:t>Output y: </a:t>
            </a:r>
            <a:r>
              <a:rPr lang="en-GB" dirty="0" err="1" smtClean="0">
                <a:latin typeface="Cambria Math" panose="02040503050406030204" pitchFamily="18" charset="0"/>
                <a:ea typeface="Cambria Math" panose="02040503050406030204" pitchFamily="18" charset="0"/>
              </a:rPr>
              <a:t>cột</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dữ</a:t>
            </a:r>
            <a:r>
              <a:rPr lang="en-GB" dirty="0" smtClean="0">
                <a:latin typeface="Cambria Math" panose="02040503050406030204" pitchFamily="18" charset="0"/>
                <a:ea typeface="Cambria Math" panose="02040503050406030204" pitchFamily="18" charset="0"/>
              </a:rPr>
              <a:t> </a:t>
            </a:r>
            <a:r>
              <a:rPr lang="en-GB" dirty="0" err="1" smtClean="0">
                <a:latin typeface="Cambria Math" panose="02040503050406030204" pitchFamily="18" charset="0"/>
                <a:ea typeface="Cambria Math" panose="02040503050406030204" pitchFamily="18" charset="0"/>
              </a:rPr>
              <a:t>liệu</a:t>
            </a:r>
            <a:r>
              <a:rPr lang="en-GB" dirty="0" smtClean="0">
                <a:latin typeface="Cambria Math" panose="02040503050406030204" pitchFamily="18" charset="0"/>
                <a:ea typeface="Cambria Math" panose="02040503050406030204" pitchFamily="18" charset="0"/>
              </a:rPr>
              <a:t> “Energy (Cal)”</a:t>
            </a:r>
            <a:endParaRPr lang="en-GB" dirty="0">
              <a:latin typeface="Cambria Math" panose="02040503050406030204" pitchFamily="18" charset="0"/>
              <a:ea typeface="Cambria Math" panose="02040503050406030204" pitchFamily="18" charset="0"/>
            </a:endParaRPr>
          </a:p>
        </p:txBody>
      </p:sp>
      <p:sp>
        <p:nvSpPr>
          <p:cNvPr id="4" name="Date Placeholder 3"/>
          <p:cNvSpPr>
            <a:spLocks noGrp="1"/>
          </p:cNvSpPr>
          <p:nvPr>
            <p:ph type="dt" sz="half" idx="10"/>
          </p:nvPr>
        </p:nvSpPr>
        <p:spPr/>
        <p:txBody>
          <a:bodyPr/>
          <a:lstStyle/>
          <a:p>
            <a:fld id="{3EE93819-0F86-4229-916D-821EDB0B14A2}" type="datetime1">
              <a:rPr lang="en-US" smtClean="0"/>
              <a:t>1/14/2021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18373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607</TotalTime>
  <Words>1754</Words>
  <Application>Microsoft Office PowerPoint</Application>
  <PresentationFormat>Widescreen</PresentationFormat>
  <Paragraphs>166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Calibri</vt:lpstr>
      <vt:lpstr>Cambria Math</vt:lpstr>
      <vt:lpstr>Rockwell</vt:lpstr>
      <vt:lpstr>Rockwell Condensed</vt:lpstr>
      <vt:lpstr>Symbol</vt:lpstr>
      <vt:lpstr>Times New Roman</vt:lpstr>
      <vt:lpstr>Wingdings</vt:lpstr>
      <vt:lpstr>Wood Type</vt:lpstr>
      <vt:lpstr>BÁO CÁO ĐỒ ÁN</vt:lpstr>
      <vt:lpstr>I. Thu thập dữ liệu</vt:lpstr>
      <vt:lpstr>Hình ảnh về dữ liệu thu thập được</vt:lpstr>
      <vt:lpstr>II. Khám phá và tiền xử lý dữ liệu</vt:lpstr>
      <vt:lpstr>II. Khám phá và tiền xử lý dữ liệu</vt:lpstr>
      <vt:lpstr>Tạo cột thuộc tính mới từ cột thuộc tính cũ</vt:lpstr>
      <vt:lpstr>Đặt câu hỏi?</vt:lpstr>
      <vt:lpstr>Khám phá và tiền xử lý trước khi tách tập</vt:lpstr>
      <vt:lpstr>Tách các tập dữ liệu</vt:lpstr>
      <vt:lpstr>Khám phá và Tiền xử lý tập huấn luyện (khám phá)</vt:lpstr>
      <vt:lpstr>Khám phá và Tiền xử lý tập huấn luyện (tiền xử lý)</vt:lpstr>
      <vt:lpstr>Khám phá và Tiền xử lý tập huấn luyện (tiền xử lý)</vt:lpstr>
      <vt:lpstr>Tiền xử lý và mô hình hóa (validation)</vt:lpstr>
      <vt:lpstr>MÔ HÌNH NEURAL NETWORK</vt:lpstr>
      <vt:lpstr>MÔ HÌNH SVR</vt:lpstr>
      <vt:lpstr>MÔ HÌNH randomforestregressor</vt:lpstr>
      <vt:lpstr>Đánh giá 3 mô hình</vt:lpstr>
      <vt:lpstr>Nhìn lại quá trình làm đồ án</vt:lpstr>
      <vt:lpstr>Tài liệu tham khảo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PC</dc:creator>
  <cp:lastModifiedBy>PC</cp:lastModifiedBy>
  <cp:revision>31</cp:revision>
  <dcterms:created xsi:type="dcterms:W3CDTF">2021-01-07T16:39:04Z</dcterms:created>
  <dcterms:modified xsi:type="dcterms:W3CDTF">2021-01-14T15:49:06Z</dcterms:modified>
</cp:coreProperties>
</file>